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  <p:sldMasterId id="2147483650" r:id="rId2"/>
  </p:sldMasterIdLst>
  <p:notesMasterIdLst>
    <p:notesMasterId r:id="rId27"/>
  </p:notesMasterIdLst>
  <p:sldIdLst>
    <p:sldId id="260" r:id="rId3"/>
    <p:sldId id="261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</p:sldIdLst>
  <p:sldSz cx="13004800" cy="9753600"/>
  <p:notesSz cx="6858000" cy="91440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>
        <p:scale>
          <a:sx n="50" d="100"/>
          <a:sy n="50" d="100"/>
        </p:scale>
        <p:origin x="1680" y="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3674" y="2572544"/>
            <a:ext cx="11055350" cy="2548731"/>
          </a:xfrm>
        </p:spPr>
        <p:txBody>
          <a:bodyPr/>
          <a:lstStyle/>
          <a:p>
            <a:r>
              <a:rPr lang="en-ID" sz="5400" dirty="0" err="1" smtClean="0"/>
              <a:t>Modul</a:t>
            </a:r>
            <a:r>
              <a:rPr lang="en-ID" sz="5400" dirty="0" smtClean="0"/>
              <a:t> 1</a:t>
            </a:r>
            <a:br>
              <a:rPr lang="en-ID" sz="5400" dirty="0" smtClean="0"/>
            </a:br>
            <a:r>
              <a:rPr lang="en-ID" sz="5400" dirty="0" err="1" smtClean="0"/>
              <a:t>Pendekatan</a:t>
            </a:r>
            <a:r>
              <a:rPr lang="en-ID" sz="5400" dirty="0" smtClean="0"/>
              <a:t> </a:t>
            </a:r>
            <a:r>
              <a:rPr lang="en-ID" sz="5400" dirty="0" err="1" smtClean="0"/>
              <a:t>Analisis</a:t>
            </a:r>
            <a:r>
              <a:rPr lang="en-ID" sz="5400" dirty="0" smtClean="0"/>
              <a:t> </a:t>
            </a:r>
            <a:r>
              <a:rPr lang="en-ID" sz="5400" dirty="0" err="1" smtClean="0"/>
              <a:t>Sistem</a:t>
            </a:r>
            <a:r>
              <a:rPr lang="en-ID" sz="5400" dirty="0" smtClean="0"/>
              <a:t> </a:t>
            </a:r>
            <a:r>
              <a:rPr lang="en-ID" sz="5400" dirty="0" err="1" smtClean="0"/>
              <a:t>Politik</a:t>
            </a:r>
            <a:endParaRPr lang="en-ID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51038" y="5596880"/>
            <a:ext cx="9102725" cy="2423170"/>
          </a:xfrm>
        </p:spPr>
        <p:txBody>
          <a:bodyPr/>
          <a:lstStyle/>
          <a:p>
            <a:r>
              <a:rPr lang="en-ID" dirty="0" smtClean="0"/>
              <a:t>Mata </a:t>
            </a:r>
            <a:r>
              <a:rPr lang="en-ID" dirty="0" err="1" smtClean="0"/>
              <a:t>Kuliah</a:t>
            </a:r>
            <a:r>
              <a:rPr lang="en-ID" dirty="0" smtClean="0"/>
              <a:t> </a:t>
            </a: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Indonesia (IPEM 4213)</a:t>
            </a:r>
          </a:p>
          <a:p>
            <a:r>
              <a:rPr lang="en-ID" dirty="0" smtClean="0"/>
              <a:t>Evida Kartini, </a:t>
            </a:r>
            <a:r>
              <a:rPr lang="en-ID" dirty="0" err="1" smtClean="0"/>
              <a:t>S.Sos</a:t>
            </a:r>
            <a:r>
              <a:rPr lang="en-ID" dirty="0" smtClean="0"/>
              <a:t>., </a:t>
            </a:r>
            <a:r>
              <a:rPr lang="en-ID" dirty="0" err="1" smtClean="0"/>
              <a:t>M.Si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17684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  Input </a:t>
            </a:r>
            <a:r>
              <a:rPr lang="en-US" altLang="en-US" sz="6600" dirty="0" err="1" smtClean="0"/>
              <a:t>Sistem</a:t>
            </a:r>
            <a:r>
              <a:rPr lang="en-US" altLang="en-US" sz="6600" dirty="0" smtClean="0"/>
              <a:t> </a:t>
            </a:r>
            <a:r>
              <a:rPr lang="en-US" altLang="en-US" sz="6600" dirty="0" err="1" smtClean="0"/>
              <a:t>Politik</a:t>
            </a:r>
            <a:r>
              <a:rPr lang="en-US" altLang="en-US" sz="6600" dirty="0" smtClean="0"/>
              <a:t> (3)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67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id-ID" altLang="en-US" sz="4000" dirty="0"/>
              <a:t>Mekanisme Dukungan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altLang="en-US" sz="2844" dirty="0"/>
              <a:t>Bagaimana cara memperoleh dukungan?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id-ID" altLang="en-US" sz="2844" dirty="0"/>
              <a:t>Kebijakan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id-ID" altLang="en-US" sz="2844" dirty="0"/>
              <a:t>Politisasi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2560" dirty="0"/>
              <a:t>Sosialisasi internal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2560" dirty="0"/>
              <a:t>Insentif dan sanksi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2560" dirty="0"/>
              <a:t>Sosialisasi kontinum tentang tujuan dan norma (ideologi</a:t>
            </a:r>
            <a:r>
              <a:rPr lang="id-ID" altLang="en-US" sz="2560" dirty="0" smtClean="0"/>
              <a:t>)</a:t>
            </a:r>
            <a:endParaRPr lang="en-ID" altLang="en-US" sz="2560" dirty="0" smtClean="0"/>
          </a:p>
          <a:p>
            <a:pPr lvl="2">
              <a:lnSpc>
                <a:spcPct val="9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id-ID" altLang="en-US" sz="2560" dirty="0"/>
          </a:p>
          <a:p>
            <a:pPr marL="2667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id-ID" altLang="en-US" sz="3413" dirty="0"/>
              <a:t>Aktor-aktor yang berperan di dalam memberikan input terhadap sistem politik adalah: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d-ID" altLang="en-US" sz="2844" dirty="0"/>
              <a:t>Partai Politik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d-ID" altLang="en-US" sz="2844" dirty="0"/>
              <a:t>Kelompok kepentingan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d-ID" altLang="en-US" sz="2844" dirty="0"/>
              <a:t>Kelompok penekan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d-ID" altLang="en-US" sz="2844" dirty="0"/>
              <a:t>Masyarakat umum</a:t>
            </a:r>
            <a:endParaRPr lang="en-US" altLang="en-US" sz="3413" dirty="0"/>
          </a:p>
        </p:txBody>
      </p:sp>
    </p:spTree>
    <p:extLst>
      <p:ext uri="{BB962C8B-B14F-4D97-AF65-F5344CB8AC3E}">
        <p14:creationId xmlns:p14="http://schemas.microsoft.com/office/powerpoint/2010/main" val="2555934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353080" cy="2438400"/>
          </a:xfrm>
        </p:spPr>
        <p:txBody>
          <a:bodyPr/>
          <a:lstStyle/>
          <a:p>
            <a:r>
              <a:rPr lang="en-ID" altLang="en-US" sz="6000" dirty="0" smtClean="0"/>
              <a:t>      </a:t>
            </a:r>
            <a:r>
              <a:rPr lang="id-ID" altLang="en-US" sz="6000" dirty="0" smtClean="0"/>
              <a:t>Proses </a:t>
            </a:r>
            <a:r>
              <a:rPr lang="id-ID" altLang="en-US" sz="6000" dirty="0" smtClean="0"/>
              <a:t>Konversi Kebijakan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0464800" cy="6068640"/>
          </a:xfrm>
        </p:spPr>
        <p:txBody>
          <a:bodyPr/>
          <a:lstStyle/>
          <a:p>
            <a:pPr marL="266700" indent="0">
              <a:buNone/>
            </a:pPr>
            <a:r>
              <a:rPr lang="id-ID" altLang="en-US" sz="4400" dirty="0" smtClean="0"/>
              <a:t>Proses konversi dari input menjadi output sistem politik, dilakukan oleh tiga lembaga, sebagai berikut:</a:t>
            </a:r>
          </a:p>
          <a:p>
            <a:pPr marL="1381738" lvl="1" indent="-731509">
              <a:buFont typeface="Calibri" panose="020F0502020204030204" pitchFamily="34" charset="0"/>
              <a:buAutoNum type="arabicPeriod"/>
            </a:pPr>
            <a:r>
              <a:rPr lang="id-ID" altLang="en-US" dirty="0" smtClean="0"/>
              <a:t>Lembaga Legislatif</a:t>
            </a:r>
          </a:p>
          <a:p>
            <a:pPr marL="1381738" lvl="1" indent="-731509">
              <a:buFont typeface="Calibri" panose="020F0502020204030204" pitchFamily="34" charset="0"/>
              <a:buAutoNum type="arabicPeriod"/>
            </a:pPr>
            <a:r>
              <a:rPr lang="id-ID" altLang="en-US" dirty="0" smtClean="0"/>
              <a:t>Lembaga Eksekutif</a:t>
            </a:r>
          </a:p>
          <a:p>
            <a:pPr marL="1381738" lvl="1" indent="-731509">
              <a:buFont typeface="Calibri" panose="020F0502020204030204" pitchFamily="34" charset="0"/>
              <a:buAutoNum type="arabicPeriod"/>
            </a:pPr>
            <a:r>
              <a:rPr lang="id-ID" altLang="en-US" dirty="0" smtClean="0"/>
              <a:t>Lembaga Yudikatif</a:t>
            </a:r>
          </a:p>
          <a:p>
            <a:pPr marL="1381738" lvl="1" indent="-731509">
              <a:buFont typeface="Calibri" panose="020F0502020204030204" pitchFamily="34" charset="0"/>
              <a:buAutoNum type="arabicPeriod"/>
            </a:pPr>
            <a:r>
              <a:rPr lang="id-ID" altLang="en-US" dirty="0" smtClean="0"/>
              <a:t>Birokrasi</a:t>
            </a:r>
          </a:p>
        </p:txBody>
      </p:sp>
    </p:spTree>
    <p:extLst>
      <p:ext uri="{BB962C8B-B14F-4D97-AF65-F5344CB8AC3E}">
        <p14:creationId xmlns:p14="http://schemas.microsoft.com/office/powerpoint/2010/main" val="3962846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353080" cy="2438400"/>
          </a:xfrm>
        </p:spPr>
        <p:txBody>
          <a:bodyPr/>
          <a:lstStyle/>
          <a:p>
            <a:r>
              <a:rPr lang="en-ID" altLang="en-US" sz="6600" dirty="0" smtClean="0"/>
              <a:t>    </a:t>
            </a:r>
            <a:r>
              <a:rPr lang="id-ID" altLang="en-US" sz="6600" dirty="0" smtClean="0"/>
              <a:t>Output </a:t>
            </a:r>
            <a:r>
              <a:rPr lang="id-ID" altLang="en-US" sz="6600" dirty="0" smtClean="0"/>
              <a:t>Sistem Politik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0993040" cy="5715000"/>
          </a:xfrm>
        </p:spPr>
        <p:txBody>
          <a:bodyPr rtlCol="0">
            <a:normAutofit lnSpcReduction="10000"/>
          </a:bodyPr>
          <a:lstStyle/>
          <a:p>
            <a:pPr marL="26670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d-ID" sz="3600" dirty="0" smtClean="0"/>
              <a:t>Output dari suatu proses konversi adalah kebijakan umum. Kebijakan umum dapat meliputi: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Regulasi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Deregulasi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Anggaran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Pembangunan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Diplomasi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Birokratisasi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Privatisasi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Demokratisasi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21166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dirty="0" smtClean="0"/>
              <a:t>Feedback</a:t>
            </a:r>
          </a:p>
        </p:txBody>
      </p:sp>
      <p:sp>
        <p:nvSpPr>
          <p:cNvPr id="9220" name="Rectangle 4"/>
          <p:cNvSpPr>
            <a:spLocks noGrp="1"/>
          </p:cNvSpPr>
          <p:nvPr>
            <p:ph type="body" idx="4294967295"/>
          </p:nvPr>
        </p:nvSpPr>
        <p:spPr>
          <a:xfrm>
            <a:off x="1270000" y="3076600"/>
            <a:ext cx="10464800" cy="5407000"/>
          </a:xfrm>
        </p:spPr>
        <p:txBody>
          <a:bodyPr/>
          <a:lstStyle/>
          <a:p>
            <a:pPr marL="266700" indent="0" algn="just">
              <a:buNone/>
            </a:pPr>
            <a:r>
              <a:rPr lang="en-US" altLang="en-US" sz="4000" dirty="0" smtClean="0"/>
              <a:t>Proses </a:t>
            </a:r>
            <a:r>
              <a:rPr lang="en-US" altLang="en-US" sz="4000" dirty="0" err="1" smtClean="0"/>
              <a:t>politik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pada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hakikatnya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merupakan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suatu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mekanisme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untuk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mengubah</a:t>
            </a:r>
            <a:r>
              <a:rPr lang="en-US" altLang="en-US" sz="4000" dirty="0" smtClean="0"/>
              <a:t> input </a:t>
            </a:r>
            <a:r>
              <a:rPr lang="en-US" altLang="en-US" sz="4000" dirty="0" err="1" smtClean="0"/>
              <a:t>menjadi</a:t>
            </a:r>
            <a:r>
              <a:rPr lang="en-US" altLang="en-US" sz="4000" dirty="0" smtClean="0"/>
              <a:t> output. Output </a:t>
            </a:r>
            <a:r>
              <a:rPr lang="en-US" altLang="en-US" sz="4000" dirty="0" err="1" smtClean="0"/>
              <a:t>tersebut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dalam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implementasinya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akan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menjadi</a:t>
            </a:r>
            <a:r>
              <a:rPr lang="en-US" altLang="en-US" sz="4000" dirty="0" smtClean="0"/>
              <a:t> input </a:t>
            </a:r>
            <a:r>
              <a:rPr lang="en-US" altLang="en-US" sz="4000" dirty="0" err="1" smtClean="0"/>
              <a:t>baru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melalui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mekanisme</a:t>
            </a:r>
            <a:r>
              <a:rPr lang="en-US" altLang="en-US" sz="4000" dirty="0" smtClean="0"/>
              <a:t> feedback (</a:t>
            </a:r>
            <a:r>
              <a:rPr lang="en-US" altLang="en-US" sz="4000" dirty="0" err="1" smtClean="0"/>
              <a:t>umpan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balik</a:t>
            </a:r>
            <a:r>
              <a:rPr lang="en-US" altLang="en-US" sz="4000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02006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425088" cy="2438400"/>
          </a:xfrm>
        </p:spPr>
        <p:txBody>
          <a:bodyPr/>
          <a:lstStyle/>
          <a:p>
            <a:r>
              <a:rPr lang="en-ID" altLang="en-US" sz="6000" dirty="0" smtClean="0"/>
              <a:t>     </a:t>
            </a:r>
            <a:r>
              <a:rPr lang="id-ID" altLang="en-US" sz="6000" dirty="0" smtClean="0"/>
              <a:t>Batas-batas </a:t>
            </a:r>
            <a:r>
              <a:rPr lang="id-ID" altLang="en-US" sz="6000" dirty="0" smtClean="0"/>
              <a:t>Sistem Politik</a:t>
            </a:r>
          </a:p>
        </p:txBody>
      </p:sp>
      <p:sp>
        <p:nvSpPr>
          <p:cNvPr id="10244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 err="1" smtClean="0"/>
              <a:t>Landasan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berpikirnya</a:t>
            </a:r>
            <a:r>
              <a:rPr lang="en-US" altLang="en-US" sz="3600" dirty="0" smtClean="0"/>
              <a:t>: </a:t>
            </a:r>
            <a:r>
              <a:rPr lang="en-US" altLang="en-US" sz="3600" dirty="0" err="1" smtClean="0"/>
              <a:t>tidak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ada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sistem</a:t>
            </a:r>
            <a:r>
              <a:rPr lang="en-US" altLang="en-US" sz="3600" dirty="0" smtClean="0"/>
              <a:t> yang </a:t>
            </a:r>
            <a:r>
              <a:rPr lang="en-US" altLang="en-US" sz="3600" dirty="0" err="1" smtClean="0"/>
              <a:t>hidup</a:t>
            </a:r>
            <a:r>
              <a:rPr lang="en-US" altLang="en-US" sz="3600" dirty="0" smtClean="0"/>
              <a:t> di </a:t>
            </a:r>
            <a:r>
              <a:rPr lang="en-US" altLang="en-US" sz="3600" dirty="0" err="1" smtClean="0"/>
              <a:t>dalam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lingkungan</a:t>
            </a:r>
            <a:r>
              <a:rPr lang="en-US" altLang="en-US" sz="3600" dirty="0" smtClean="0"/>
              <a:t> yang </a:t>
            </a:r>
            <a:r>
              <a:rPr lang="en-US" altLang="en-US" sz="3600" dirty="0" err="1" smtClean="0"/>
              <a:t>kosong</a:t>
            </a:r>
            <a:r>
              <a:rPr lang="en-US" altLang="en-US" sz="3600" dirty="0" smtClean="0"/>
              <a:t>. </a:t>
            </a:r>
            <a:r>
              <a:rPr lang="en-US" altLang="en-US" sz="3600" dirty="0" err="1" smtClean="0"/>
              <a:t>Berfungsinya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suatu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sistem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sebagian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besar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untuk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merespon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lingkungannya</a:t>
            </a:r>
            <a:r>
              <a:rPr lang="en-US" altLang="en-US" sz="3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Batas </a:t>
            </a:r>
            <a:r>
              <a:rPr lang="en-US" altLang="en-US" sz="3600" dirty="0" err="1" smtClean="0"/>
              <a:t>sistem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politik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memisahkan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wilayah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otoritasnya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dari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sistem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politik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lainnya</a:t>
            </a:r>
            <a:r>
              <a:rPr lang="en-US" altLang="en-US" sz="3600" dirty="0" smtClean="0"/>
              <a:t>, </a:t>
            </a:r>
            <a:r>
              <a:rPr lang="en-US" altLang="en-US" sz="3600" dirty="0" err="1" smtClean="0"/>
              <a:t>sekaligus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membedakan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antara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lingkungan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dalam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dan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luar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suatu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sistem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politik</a:t>
            </a:r>
            <a:r>
              <a:rPr lang="en-US" altLang="en-U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614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497096" cy="2438400"/>
          </a:xfrm>
        </p:spPr>
        <p:txBody>
          <a:bodyPr/>
          <a:lstStyle/>
          <a:p>
            <a:r>
              <a:rPr lang="en-ID" altLang="en-US" sz="6600" dirty="0" smtClean="0"/>
              <a:t>     </a:t>
            </a:r>
            <a:r>
              <a:rPr lang="id-ID" altLang="en-US" sz="6600" dirty="0" smtClean="0"/>
              <a:t>Lingkungan Dalam</a:t>
            </a:r>
            <a:r>
              <a:rPr lang="en-ID" altLang="en-US" sz="6600" dirty="0" smtClean="0"/>
              <a:t> (1)</a:t>
            </a:r>
            <a:endParaRPr lang="id-ID" altLang="en-US" sz="6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66700" indent="0" fontAlgn="auto">
              <a:spcAft>
                <a:spcPts val="0"/>
              </a:spcAft>
              <a:buNone/>
              <a:defRPr/>
            </a:pPr>
            <a:r>
              <a:rPr lang="id-ID" sz="3600" dirty="0" smtClean="0"/>
              <a:t>Lingkungan dalam sistem politik adalah lingkungan fisik, sosial, dan ekonomi, infrastruktur dan suprastruktur yang menunjang upaya mencapai tujuan nasional suatu negara.</a:t>
            </a:r>
          </a:p>
          <a:p>
            <a:pPr marL="266700" indent="0" fontAlgn="auto">
              <a:spcAft>
                <a:spcPts val="0"/>
              </a:spcAft>
              <a:buNone/>
              <a:defRPr/>
            </a:pPr>
            <a:r>
              <a:rPr lang="id-ID" sz="4000" dirty="0" smtClean="0"/>
              <a:t>Klasifikasi lingkungan dalam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d-ID" dirty="0" smtClean="0"/>
              <a:t>Lingkungan Fisik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d-ID" dirty="0" smtClean="0"/>
              <a:t>Lingkungan Sosial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d-ID" dirty="0" smtClean="0"/>
              <a:t>Lingkungan Ekonomi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87278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sz="6600" dirty="0" smtClean="0"/>
              <a:t>     </a:t>
            </a:r>
            <a:r>
              <a:rPr lang="id-ID" altLang="en-US" sz="6600" dirty="0" smtClean="0"/>
              <a:t>Lingkungan </a:t>
            </a:r>
            <a:r>
              <a:rPr lang="id-ID" altLang="en-US" sz="6600" dirty="0" smtClean="0"/>
              <a:t>Dalam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400" dirty="0" smtClean="0"/>
              <a:t>Lingkungan Fisik meliputi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Kondisi geografis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Sumberdaya alam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Kondisi </a:t>
            </a:r>
            <a:r>
              <a:rPr lang="id-ID" dirty="0" smtClean="0"/>
              <a:t>demografis</a:t>
            </a:r>
            <a:endParaRPr lang="en-ID" dirty="0" smtClean="0"/>
          </a:p>
          <a:p>
            <a:pPr marL="711200" lvl="1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id-ID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400" dirty="0" smtClean="0"/>
              <a:t>Lingkungan Sosial meliputi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Lingkungan politik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Lingkungan sosial-budaya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Lingkungan hankam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Lingkungan hukum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3176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569104" cy="2438400"/>
          </a:xfrm>
        </p:spPr>
        <p:txBody>
          <a:bodyPr/>
          <a:lstStyle/>
          <a:p>
            <a:pPr algn="just"/>
            <a:r>
              <a:rPr lang="en-ID" altLang="en-US" sz="3200" dirty="0" smtClean="0"/>
              <a:t>                  </a:t>
            </a:r>
            <a:r>
              <a:rPr lang="id-ID" altLang="en-US" sz="6600" dirty="0" smtClean="0"/>
              <a:t>Lingkungan </a:t>
            </a:r>
            <a:r>
              <a:rPr lang="id-ID" altLang="en-US" sz="6600" dirty="0" smtClean="0"/>
              <a:t>Dalam (3)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altLang="en-US" sz="4400" dirty="0" smtClean="0"/>
              <a:t>Lingkungan Ekonomi meliputi: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3600" dirty="0" smtClean="0"/>
              <a:t>Sumberdaya energi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3600" dirty="0" smtClean="0"/>
              <a:t>Industri agrikultur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3600" dirty="0" smtClean="0"/>
              <a:t>Industri manufaktur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3600" dirty="0" smtClean="0"/>
              <a:t>Industri jasa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3600" dirty="0" smtClean="0"/>
              <a:t>Sumberdaya pembiayaan negara </a:t>
            </a:r>
          </a:p>
        </p:txBody>
      </p:sp>
    </p:spTree>
    <p:extLst>
      <p:ext uri="{BB962C8B-B14F-4D97-AF65-F5344CB8AC3E}">
        <p14:creationId xmlns:p14="http://schemas.microsoft.com/office/powerpoint/2010/main" val="1176890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281072" cy="2438400"/>
          </a:xfrm>
        </p:spPr>
        <p:txBody>
          <a:bodyPr/>
          <a:lstStyle/>
          <a:p>
            <a:r>
              <a:rPr lang="en-ID" altLang="en-US" dirty="0" smtClean="0"/>
              <a:t>    </a:t>
            </a:r>
            <a:r>
              <a:rPr lang="id-ID" altLang="en-US" dirty="0" smtClean="0"/>
              <a:t>Lingkungan </a:t>
            </a:r>
            <a:r>
              <a:rPr lang="id-ID" altLang="en-US" dirty="0" smtClean="0"/>
              <a:t>Luar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428528"/>
            <a:ext cx="11281072" cy="6408712"/>
          </a:xfrm>
        </p:spPr>
        <p:txBody>
          <a:bodyPr rtlCol="0">
            <a:normAutofit fontScale="92500" lnSpcReduction="10000"/>
          </a:bodyPr>
          <a:lstStyle/>
          <a:p>
            <a:pPr marL="26670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d-ID" sz="4200" dirty="0" smtClean="0"/>
              <a:t>Lingkungan luar suatu sistem politik adalah suatu entitas politik, ekonomi, atau sosial di luar sistem politik yang memiliki pengaruh dan hubungan dengan sistem tersebut</a:t>
            </a:r>
            <a:r>
              <a:rPr lang="id-ID" sz="4200" dirty="0" smtClean="0"/>
              <a:t>.</a:t>
            </a:r>
            <a:endParaRPr lang="en-ID" sz="4200" dirty="0" smtClean="0"/>
          </a:p>
          <a:p>
            <a:pPr marL="26670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id-ID" sz="4200" dirty="0" smtClean="0"/>
          </a:p>
          <a:p>
            <a:pPr marL="26670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d-ID" sz="4200" dirty="0" smtClean="0"/>
              <a:t>Klasifikasi lingkungan luar</a:t>
            </a:r>
          </a:p>
          <a:p>
            <a:pPr marL="1381738" lvl="1" indent="-7315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dirty="0" smtClean="0"/>
              <a:t>Sistem politik internasional</a:t>
            </a:r>
          </a:p>
          <a:p>
            <a:pPr marL="1381738" lvl="1" indent="-7315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dirty="0" smtClean="0"/>
              <a:t>Sistem ekologi internasional </a:t>
            </a:r>
          </a:p>
          <a:p>
            <a:pPr marL="1381738" lvl="1" indent="-7315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dirty="0" smtClean="0"/>
              <a:t>Sistem sosial internasional </a:t>
            </a:r>
          </a:p>
          <a:p>
            <a:pPr marL="1381738" lvl="1" indent="-7315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dirty="0" smtClean="0"/>
              <a:t>Sistem demografi internasional</a:t>
            </a:r>
          </a:p>
        </p:txBody>
      </p:sp>
    </p:spTree>
    <p:extLst>
      <p:ext uri="{BB962C8B-B14F-4D97-AF65-F5344CB8AC3E}">
        <p14:creationId xmlns:p14="http://schemas.microsoft.com/office/powerpoint/2010/main" val="3973631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sz="6600" dirty="0" smtClean="0"/>
              <a:t>        </a:t>
            </a:r>
            <a:r>
              <a:rPr lang="id-ID" altLang="en-US" sz="6600" dirty="0" smtClean="0"/>
              <a:t>Lingkungan </a:t>
            </a:r>
            <a:r>
              <a:rPr lang="id-ID" altLang="en-US" sz="6600" dirty="0" smtClean="0"/>
              <a:t>Luar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500536"/>
            <a:ext cx="10993040" cy="6120680"/>
          </a:xfrm>
        </p:spPr>
        <p:txBody>
          <a:bodyPr rtlCol="0">
            <a:normAutofit lnSpcReduction="10000"/>
          </a:bodyPr>
          <a:lstStyle/>
          <a:p>
            <a:pPr marL="731509" indent="-7315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sz="4800" dirty="0" smtClean="0"/>
              <a:t>Sistem Politik </a:t>
            </a:r>
            <a:r>
              <a:rPr lang="id-ID" sz="4800" dirty="0" smtClean="0"/>
              <a:t>Internasional</a:t>
            </a:r>
            <a:endParaRPr lang="id-ID" sz="4800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Institusi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Negara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Organisasi </a:t>
            </a:r>
            <a:r>
              <a:rPr lang="id-ID" dirty="0" smtClean="0"/>
              <a:t>Internasional dan Regional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International NGO (non-governmental organization)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Multinational corporation</a:t>
            </a:r>
            <a:endParaRPr lang="en-ID" dirty="0" smtClean="0"/>
          </a:p>
          <a:p>
            <a:pPr marL="1155700" lvl="2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id-ID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Jenis </a:t>
            </a:r>
            <a:r>
              <a:rPr lang="id-ID" dirty="0" smtClean="0"/>
              <a:t>keteraturan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Unipolar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Bipolar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Multipolar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836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6000" dirty="0" smtClean="0"/>
              <a:t>     </a:t>
            </a:r>
            <a:r>
              <a:rPr lang="en-ID" sz="6000" dirty="0" err="1" smtClean="0"/>
              <a:t>Batasan</a:t>
            </a:r>
            <a:r>
              <a:rPr lang="en-ID" sz="6000" dirty="0" smtClean="0"/>
              <a:t> </a:t>
            </a:r>
            <a:r>
              <a:rPr lang="en-ID" sz="6000" dirty="0" err="1" smtClean="0"/>
              <a:t>dan</a:t>
            </a:r>
            <a:r>
              <a:rPr lang="en-ID" sz="6000" dirty="0" smtClean="0"/>
              <a:t> </a:t>
            </a:r>
            <a:r>
              <a:rPr lang="en-ID" sz="6000" dirty="0" err="1" smtClean="0"/>
              <a:t>Definisi</a:t>
            </a:r>
            <a:r>
              <a:rPr lang="en-ID" sz="6000" dirty="0" smtClean="0"/>
              <a:t> (1)</a:t>
            </a:r>
            <a:endParaRPr lang="en-ID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6199088"/>
          </a:xfrm>
        </p:spPr>
        <p:txBody>
          <a:bodyPr/>
          <a:lstStyle/>
          <a:p>
            <a:pPr marL="266700" indent="0">
              <a:spcBef>
                <a:spcPts val="600"/>
              </a:spcBef>
              <a:buNone/>
            </a:pPr>
            <a:endParaRPr lang="en-ID" altLang="en-US" dirty="0" smtClean="0">
              <a:latin typeface="Franklin Gothic Medium" panose="020B0603020102020204" pitchFamily="34" charset="0"/>
            </a:endParaRPr>
          </a:p>
          <a:p>
            <a:pPr marL="266700" indent="0">
              <a:spcBef>
                <a:spcPts val="600"/>
              </a:spcBef>
              <a:buNone/>
            </a:pPr>
            <a:r>
              <a:rPr lang="id-ID" altLang="en-US" sz="5400" dirty="0" smtClean="0">
                <a:latin typeface="+mj-lt"/>
              </a:rPr>
              <a:t>Sistem</a:t>
            </a:r>
            <a:endParaRPr lang="id-ID" altLang="en-US" sz="5400" dirty="0">
              <a:latin typeface="+mj-lt"/>
            </a:endParaRPr>
          </a:p>
          <a:p>
            <a:pPr lvl="1">
              <a:spcBef>
                <a:spcPts val="600"/>
              </a:spcBef>
            </a:pPr>
            <a:r>
              <a:rPr lang="id-ID" altLang="en-US" dirty="0">
                <a:latin typeface="+mj-lt"/>
              </a:rPr>
              <a:t>Sistem adalah suatu kesatuan dari bagian-bagian yang memiliki perbedaan fungsi masing-masing namun saling berhubungan satu sama lain dan membentuk satu kesatuan fungsi tersendiri.</a:t>
            </a:r>
          </a:p>
          <a:p>
            <a:pPr lvl="1">
              <a:spcBef>
                <a:spcPts val="600"/>
              </a:spcBef>
            </a:pPr>
            <a:r>
              <a:rPr lang="id-ID" altLang="en-US" dirty="0">
                <a:latin typeface="+mj-lt"/>
              </a:rPr>
              <a:t>Sistem politik dengan </a:t>
            </a:r>
            <a:r>
              <a:rPr lang="id-ID" altLang="en-US" dirty="0" smtClean="0">
                <a:latin typeface="+mj-lt"/>
              </a:rPr>
              <a:t>demikian </a:t>
            </a:r>
            <a:r>
              <a:rPr lang="id-ID" altLang="en-US" dirty="0">
                <a:latin typeface="+mj-lt"/>
              </a:rPr>
              <a:t>memiliki</a:t>
            </a:r>
            <a:r>
              <a:rPr lang="id-ID" altLang="en-US" dirty="0" smtClean="0">
                <a:latin typeface="+mj-lt"/>
              </a:rPr>
              <a:t>:</a:t>
            </a:r>
            <a:endParaRPr lang="en-ID" altLang="en-US" dirty="0" smtClean="0">
              <a:latin typeface="+mj-lt"/>
            </a:endParaRPr>
          </a:p>
          <a:p>
            <a:pPr marL="1670050" lvl="2" indent="-514350">
              <a:spcBef>
                <a:spcPts val="600"/>
              </a:spcBef>
              <a:buFont typeface="+mj-lt"/>
              <a:buAutoNum type="arabicPeriod"/>
            </a:pPr>
            <a:r>
              <a:rPr lang="en-ID" altLang="en-US" sz="2800" dirty="0" smtClean="0">
                <a:latin typeface="+mj-lt"/>
              </a:rPr>
              <a:t> </a:t>
            </a:r>
            <a:r>
              <a:rPr lang="en-ID" altLang="en-US" sz="2800" dirty="0" err="1" smtClean="0">
                <a:latin typeface="+mj-lt"/>
              </a:rPr>
              <a:t>Unsur</a:t>
            </a:r>
            <a:endParaRPr lang="en-ID" altLang="en-US" sz="2800" dirty="0" smtClean="0">
              <a:latin typeface="+mj-lt"/>
            </a:endParaRPr>
          </a:p>
          <a:p>
            <a:pPr marL="1670050" lvl="2" indent="-514350">
              <a:spcBef>
                <a:spcPts val="600"/>
              </a:spcBef>
              <a:buFont typeface="+mj-lt"/>
              <a:buAutoNum type="arabicPeriod"/>
            </a:pPr>
            <a:r>
              <a:rPr lang="en-ID" altLang="en-US" sz="2800" dirty="0">
                <a:latin typeface="+mj-lt"/>
              </a:rPr>
              <a:t> </a:t>
            </a:r>
            <a:r>
              <a:rPr lang="en-ID" altLang="en-US" sz="2800" dirty="0" err="1" smtClean="0">
                <a:latin typeface="+mj-lt"/>
              </a:rPr>
              <a:t>Hubungan</a:t>
            </a:r>
            <a:endParaRPr lang="en-ID" altLang="en-US" sz="2800" dirty="0" smtClean="0">
              <a:latin typeface="+mj-lt"/>
            </a:endParaRPr>
          </a:p>
          <a:p>
            <a:pPr marL="1670050" lvl="2" indent="-514350">
              <a:spcBef>
                <a:spcPts val="600"/>
              </a:spcBef>
              <a:buFont typeface="+mj-lt"/>
              <a:buAutoNum type="arabicPeriod"/>
            </a:pPr>
            <a:r>
              <a:rPr lang="en-ID" altLang="en-US" sz="2800" dirty="0" err="1" smtClean="0">
                <a:latin typeface="+mj-lt"/>
              </a:rPr>
              <a:t>Kesatuan</a:t>
            </a:r>
            <a:endParaRPr lang="en-ID" altLang="en-US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6821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sz="6600" dirty="0" smtClean="0"/>
              <a:t>      </a:t>
            </a:r>
            <a:r>
              <a:rPr lang="id-ID" altLang="en-US" sz="6600" dirty="0" smtClean="0"/>
              <a:t>Lingkungan </a:t>
            </a:r>
            <a:r>
              <a:rPr lang="id-ID" altLang="en-US" sz="6600" dirty="0" smtClean="0"/>
              <a:t>Luar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500536"/>
            <a:ext cx="10464800" cy="5983064"/>
          </a:xfrm>
        </p:spPr>
        <p:txBody>
          <a:bodyPr>
            <a:noAutofit/>
          </a:bodyPr>
          <a:lstStyle/>
          <a:p>
            <a:pPr marL="731509" indent="-731509">
              <a:lnSpc>
                <a:spcPct val="80000"/>
              </a:lnSpc>
              <a:spcBef>
                <a:spcPts val="0"/>
              </a:spcBef>
              <a:buFont typeface="Calibri" panose="020F0502020204030204" pitchFamily="34" charset="0"/>
              <a:buAutoNum type="arabicPeriod" startAt="2"/>
            </a:pPr>
            <a:r>
              <a:rPr lang="id-ID" altLang="en-US" sz="3600" dirty="0"/>
              <a:t>Sistem Ekologi Internasional</a:t>
            </a:r>
          </a:p>
          <a:p>
            <a:pPr marL="1300460" lvl="1" indent="-731509">
              <a:lnSpc>
                <a:spcPct val="80000"/>
              </a:lnSpc>
              <a:spcBef>
                <a:spcPts val="0"/>
              </a:spcBef>
            </a:pPr>
            <a:r>
              <a:rPr lang="id-ID" altLang="en-US" sz="3600" dirty="0"/>
              <a:t>Perjanjian internasional tentang zona ekonomi dan kerjasama ekonomi</a:t>
            </a:r>
          </a:p>
          <a:p>
            <a:pPr marL="1300460" lvl="1" indent="-731509">
              <a:lnSpc>
                <a:spcPct val="80000"/>
              </a:lnSpc>
              <a:spcBef>
                <a:spcPts val="0"/>
              </a:spcBef>
            </a:pPr>
            <a:r>
              <a:rPr lang="id-ID" altLang="en-US" sz="3600" dirty="0"/>
              <a:t>Perjanjian internasional tentang pelestarian </a:t>
            </a:r>
            <a:r>
              <a:rPr lang="id-ID" altLang="en-US" sz="3600" dirty="0" smtClean="0"/>
              <a:t>lingkungan</a:t>
            </a:r>
            <a:endParaRPr lang="en-ID" altLang="en-US" sz="3600" dirty="0" smtClean="0"/>
          </a:p>
          <a:p>
            <a:pPr marL="568951" lvl="1" indent="0">
              <a:lnSpc>
                <a:spcPct val="80000"/>
              </a:lnSpc>
              <a:spcBef>
                <a:spcPts val="0"/>
              </a:spcBef>
              <a:buNone/>
            </a:pPr>
            <a:endParaRPr lang="id-ID" altLang="en-US" sz="3600" dirty="0"/>
          </a:p>
          <a:p>
            <a:pPr marL="731509" indent="-731509">
              <a:lnSpc>
                <a:spcPct val="80000"/>
              </a:lnSpc>
              <a:spcBef>
                <a:spcPts val="0"/>
              </a:spcBef>
              <a:buFont typeface="Calibri" panose="020F0502020204030204" pitchFamily="34" charset="0"/>
              <a:buAutoNum type="arabicPeriod" startAt="3"/>
            </a:pPr>
            <a:r>
              <a:rPr lang="id-ID" altLang="en-US" sz="3600" dirty="0"/>
              <a:t>Sistem Sosial Internasional</a:t>
            </a:r>
          </a:p>
          <a:p>
            <a:pPr marL="1300460" lvl="1" indent="-731509">
              <a:lnSpc>
                <a:spcPct val="80000"/>
              </a:lnSpc>
              <a:spcBef>
                <a:spcPts val="0"/>
              </a:spcBef>
            </a:pPr>
            <a:r>
              <a:rPr lang="id-ID" altLang="en-US" sz="3600" dirty="0"/>
              <a:t>Kebudayaan internasional</a:t>
            </a:r>
          </a:p>
          <a:p>
            <a:pPr marL="1300460" lvl="1" indent="-731509">
              <a:lnSpc>
                <a:spcPct val="80000"/>
              </a:lnSpc>
              <a:spcBef>
                <a:spcPts val="0"/>
              </a:spcBef>
            </a:pPr>
            <a:r>
              <a:rPr lang="id-ID" altLang="en-US" sz="3600" dirty="0"/>
              <a:t>Struktur sosial internasional</a:t>
            </a:r>
          </a:p>
          <a:p>
            <a:pPr marL="1300460" lvl="1" indent="-731509">
              <a:lnSpc>
                <a:spcPct val="80000"/>
              </a:lnSpc>
              <a:spcBef>
                <a:spcPts val="0"/>
              </a:spcBef>
            </a:pPr>
            <a:r>
              <a:rPr lang="id-ID" altLang="en-US" sz="3600" dirty="0"/>
              <a:t>Sistem ekonomi </a:t>
            </a:r>
            <a:r>
              <a:rPr lang="id-ID" altLang="en-US" sz="3600" dirty="0" smtClean="0"/>
              <a:t>internasional</a:t>
            </a:r>
            <a:endParaRPr lang="en-ID" altLang="en-US" sz="3600" dirty="0" smtClean="0"/>
          </a:p>
          <a:p>
            <a:pPr marL="568951" lvl="1" indent="0">
              <a:lnSpc>
                <a:spcPct val="80000"/>
              </a:lnSpc>
              <a:spcBef>
                <a:spcPts val="0"/>
              </a:spcBef>
              <a:buNone/>
            </a:pPr>
            <a:endParaRPr lang="id-ID" altLang="en-US" sz="3600" dirty="0"/>
          </a:p>
          <a:p>
            <a:pPr marL="731509" indent="-731509">
              <a:lnSpc>
                <a:spcPct val="80000"/>
              </a:lnSpc>
              <a:spcBef>
                <a:spcPts val="0"/>
              </a:spcBef>
              <a:buFont typeface="Calibri" panose="020F0502020204030204" pitchFamily="34" charset="0"/>
              <a:buAutoNum type="arabicPeriod" startAt="4"/>
            </a:pPr>
            <a:r>
              <a:rPr lang="id-ID" altLang="en-US" sz="3600" dirty="0"/>
              <a:t>Sistem demografi internasional</a:t>
            </a:r>
          </a:p>
          <a:p>
            <a:pPr marL="1300460" lvl="1" indent="-731509">
              <a:lnSpc>
                <a:spcPct val="80000"/>
              </a:lnSpc>
              <a:spcBef>
                <a:spcPts val="0"/>
              </a:spcBef>
            </a:pPr>
            <a:r>
              <a:rPr lang="id-ID" altLang="en-US" sz="3600" i="1" dirty="0"/>
              <a:t>Global citizen</a:t>
            </a:r>
          </a:p>
          <a:p>
            <a:pPr marL="1300460" lvl="1" indent="-731509">
              <a:lnSpc>
                <a:spcPct val="80000"/>
              </a:lnSpc>
              <a:spcBef>
                <a:spcPts val="0"/>
              </a:spcBef>
            </a:pPr>
            <a:r>
              <a:rPr lang="id-ID" altLang="en-US" sz="3600" i="1" dirty="0"/>
              <a:t>Global migration</a:t>
            </a:r>
          </a:p>
        </p:txBody>
      </p:sp>
    </p:spTree>
    <p:extLst>
      <p:ext uri="{BB962C8B-B14F-4D97-AF65-F5344CB8AC3E}">
        <p14:creationId xmlns:p14="http://schemas.microsoft.com/office/powerpoint/2010/main" val="336470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sz="6600" dirty="0" smtClean="0"/>
              <a:t>       </a:t>
            </a:r>
            <a:r>
              <a:rPr lang="id-ID" altLang="en-US" sz="6600" dirty="0" smtClean="0"/>
              <a:t>Lingkungan </a:t>
            </a:r>
            <a:r>
              <a:rPr lang="id-ID" altLang="en-US" sz="6600" dirty="0" smtClean="0"/>
              <a:t>Luar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572544"/>
            <a:ext cx="10464800" cy="6048672"/>
          </a:xfrm>
        </p:spPr>
        <p:txBody>
          <a:bodyPr rtlCol="0">
            <a:normAutofit fontScale="92500" lnSpcReduction="10000"/>
          </a:bodyPr>
          <a:lstStyle/>
          <a:p>
            <a:pPr marL="26670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d-ID" sz="4300" dirty="0" smtClean="0"/>
              <a:t>Isu-isu internasional yang sering mendapat perhatian lingkungan luar: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Demokratisasi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HAM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Lingkungan hidup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Kejahatan transnasional</a:t>
            </a:r>
          </a:p>
          <a:p>
            <a:pPr lvl="2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Terorisme</a:t>
            </a:r>
          </a:p>
          <a:p>
            <a:pPr lvl="2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d-ID" dirty="0" smtClean="0"/>
              <a:t>Penyelundupan barang dan orang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WMD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Perang sipil dan antar negara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Penanggulangan bencana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88989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065048" cy="2438400"/>
          </a:xfrm>
        </p:spPr>
        <p:txBody>
          <a:bodyPr/>
          <a:lstStyle/>
          <a:p>
            <a:r>
              <a:rPr lang="en-ID" altLang="en-US" sz="6000" dirty="0" smtClean="0"/>
              <a:t>         </a:t>
            </a:r>
            <a:r>
              <a:rPr lang="id-ID" altLang="en-US" sz="6000" dirty="0" smtClean="0"/>
              <a:t>Kapabilitas </a:t>
            </a:r>
            <a:r>
              <a:rPr lang="id-ID" altLang="en-US" sz="6000" dirty="0" smtClean="0"/>
              <a:t>Sistem Politik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428528"/>
            <a:ext cx="11065048" cy="6336704"/>
          </a:xfrm>
        </p:spPr>
        <p:txBody>
          <a:bodyPr>
            <a:normAutofit fontScale="77500" lnSpcReduction="20000"/>
          </a:bodyPr>
          <a:lstStyle/>
          <a:p>
            <a:pPr marL="2667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d-ID" altLang="en-US" sz="4100" dirty="0"/>
              <a:t>Kapabilitas sistem politik adalah kemampuan suatu sistem politik untuk mencapai tujuan nasionalnya. (Almond</a:t>
            </a:r>
            <a:r>
              <a:rPr lang="id-ID" altLang="en-US" sz="4100" dirty="0" smtClean="0"/>
              <a:t>)</a:t>
            </a:r>
            <a:endParaRPr lang="id-ID" altLang="en-US" sz="3600" dirty="0"/>
          </a:p>
          <a:p>
            <a:pPr marL="1381738" lvl="1" indent="-731509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AutoNum type="arabicPeriod"/>
            </a:pPr>
            <a:r>
              <a:rPr lang="id-ID" altLang="en-US" sz="3600" dirty="0" smtClean="0"/>
              <a:t>Kapabilitas </a:t>
            </a:r>
            <a:r>
              <a:rPr lang="id-ID" altLang="en-US" sz="3600" dirty="0"/>
              <a:t>Ekstraktif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id-ID" altLang="en-US" sz="3600" dirty="0"/>
              <a:t>Yaitu kemampuan suatu sistem politik untuk melakukan eksplorasi potensi yang ada pada sumberdaya alam dan sumberdaya manusia.</a:t>
            </a:r>
          </a:p>
          <a:p>
            <a:pPr marL="1381738" lvl="1" indent="-731509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AutoNum type="arabicPeriod"/>
            </a:pPr>
            <a:r>
              <a:rPr lang="id-ID" altLang="en-US" sz="3600" dirty="0"/>
              <a:t>Kapabilitas Simbolik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id-ID" altLang="en-US" sz="3600" dirty="0"/>
              <a:t>Kemampuan suatu sistem politik untuk mendapatkan dukungan dari masyarakat.</a:t>
            </a:r>
          </a:p>
          <a:p>
            <a:pPr marL="1381738" lvl="1" indent="-731509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AutoNum type="arabicPeriod"/>
            </a:pPr>
            <a:r>
              <a:rPr lang="id-ID" altLang="en-US" sz="3600" dirty="0"/>
              <a:t>Kapabilitas Distributif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id-ID" altLang="en-US" sz="3600" dirty="0"/>
              <a:t>Kemampuan suatu sistem politik dalam mengelola dan mendistribusikan sumberdaya alam dan manusia yang berupa barang, jasa, kesempatan kerja, dan bahkan juga penghargaan terhadap prestasi.</a:t>
            </a:r>
          </a:p>
        </p:txBody>
      </p:sp>
    </p:spTree>
    <p:extLst>
      <p:ext uri="{BB962C8B-B14F-4D97-AF65-F5344CB8AC3E}">
        <p14:creationId xmlns:p14="http://schemas.microsoft.com/office/powerpoint/2010/main" val="1089722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497096" cy="2438400"/>
          </a:xfrm>
        </p:spPr>
        <p:txBody>
          <a:bodyPr/>
          <a:lstStyle/>
          <a:p>
            <a:r>
              <a:rPr lang="en-ID" altLang="en-US" sz="6600" dirty="0" smtClean="0"/>
              <a:t>     </a:t>
            </a:r>
            <a:r>
              <a:rPr lang="id-ID" altLang="en-US" sz="6600" dirty="0" smtClean="0"/>
              <a:t>Kapabilitas Sistem Politik</a:t>
            </a:r>
            <a:r>
              <a:rPr lang="en-ID" altLang="en-US" sz="6600" dirty="0" smtClean="0"/>
              <a:t> </a:t>
            </a:r>
            <a:endParaRPr lang="id-ID" altLang="en-US" sz="6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1353080" cy="5715000"/>
          </a:xfrm>
        </p:spPr>
        <p:txBody>
          <a:bodyPr rtlCol="0">
            <a:normAutofit fontScale="92500" lnSpcReduction="10000"/>
          </a:bodyPr>
          <a:lstStyle/>
          <a:p>
            <a:pPr marL="1381738" lvl="1" indent="-7315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id-ID" dirty="0" smtClean="0"/>
              <a:t>Kapabilitas Regulatif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Kemampuan suatu sistem politik untuk membuat peraturan, melaksanakan, mengatur, dan mengendalikan tingkah laku individu, kelompok, dan institusi di dalam sistem poitik untuk dapat berperilaku sesuai dengan peraturan.</a:t>
            </a:r>
          </a:p>
          <a:p>
            <a:pPr marL="1381738" lvl="1" indent="-7315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id-ID" dirty="0" smtClean="0"/>
              <a:t>Kapabilitas Responsif 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Kemampuan suatu sistem politik untuk menciptakan daya tanggap masyarakat terhadap hasil dari input dan output sistem politik.</a:t>
            </a:r>
          </a:p>
          <a:p>
            <a:pPr marL="1381738" lvl="1" indent="-7315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id-ID" dirty="0" smtClean="0"/>
              <a:t>Kapabilitas Domestik dan Internasional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Kemampuan suatu sistem politik untuk berinteraksi dengan lingkungan internal domestik dan internasional .</a:t>
            </a:r>
          </a:p>
          <a:p>
            <a:pPr fontAlgn="auto">
              <a:spcAft>
                <a:spcPts val="0"/>
              </a:spcAft>
              <a:defRPr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44632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353080" cy="2438400"/>
          </a:xfrm>
        </p:spPr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Evaluasi</a:t>
            </a:r>
            <a:r>
              <a:rPr lang="en-US" altLang="en-US" sz="6600" dirty="0" smtClean="0"/>
              <a:t> </a:t>
            </a:r>
            <a:r>
              <a:rPr lang="en-US" altLang="en-US" sz="6600" dirty="0" err="1" smtClean="0"/>
              <a:t>Teori</a:t>
            </a:r>
            <a:r>
              <a:rPr lang="en-US" altLang="en-US" sz="6600" dirty="0" smtClean="0"/>
              <a:t> </a:t>
            </a:r>
            <a:r>
              <a:rPr lang="en-US" altLang="en-US" sz="6600" dirty="0" err="1" smtClean="0"/>
              <a:t>Sistem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3982" dirty="0"/>
              <a:t>(</a:t>
            </a:r>
            <a:r>
              <a:rPr lang="en-US" altLang="en-US" sz="3982" dirty="0" err="1"/>
              <a:t>Mohtar</a:t>
            </a:r>
            <a:r>
              <a:rPr lang="en-US" altLang="en-US" sz="3982" dirty="0"/>
              <a:t> </a:t>
            </a:r>
            <a:r>
              <a:rPr lang="en-US" altLang="en-US" sz="3982" dirty="0" err="1"/>
              <a:t>Mas’oed</a:t>
            </a:r>
            <a:r>
              <a:rPr lang="en-US" altLang="en-US" sz="3982" dirty="0"/>
              <a:t>)</a:t>
            </a:r>
            <a:endParaRPr lang="en-US" altLang="en-US" dirty="0" smtClean="0"/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650240" y="2356520"/>
            <a:ext cx="12354560" cy="6696744"/>
          </a:xfrm>
        </p:spPr>
        <p:txBody>
          <a:bodyPr/>
          <a:lstStyle/>
          <a:p>
            <a:pPr marL="266700" indent="0">
              <a:spcBef>
                <a:spcPts val="0"/>
              </a:spcBef>
              <a:buNone/>
            </a:pPr>
            <a:r>
              <a:rPr lang="en-US" altLang="en-US" sz="3982" dirty="0" err="1"/>
              <a:t>Keunggulan</a:t>
            </a:r>
            <a:endParaRPr lang="en-US" altLang="en-US" sz="3982" dirty="0"/>
          </a:p>
          <a:p>
            <a:pPr lvl="1">
              <a:spcBef>
                <a:spcPts val="0"/>
              </a:spcBef>
            </a:pPr>
            <a:r>
              <a:rPr lang="en-US" altLang="en-US" dirty="0"/>
              <a:t>Explanatory power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Luas </a:t>
            </a:r>
            <a:r>
              <a:rPr lang="en-US" altLang="en-US" dirty="0" err="1"/>
              <a:t>pengaruhnya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tahun</a:t>
            </a:r>
            <a:r>
              <a:rPr lang="en-US" altLang="en-US" dirty="0"/>
              <a:t> </a:t>
            </a:r>
            <a:r>
              <a:rPr lang="en-US" altLang="en-US" dirty="0" smtClean="0"/>
              <a:t>1950-an</a:t>
            </a:r>
            <a:endParaRPr lang="en-US" altLang="en-US" sz="3413" dirty="0"/>
          </a:p>
          <a:p>
            <a:pPr marL="266700" indent="0">
              <a:spcBef>
                <a:spcPts val="0"/>
              </a:spcBef>
              <a:buNone/>
            </a:pPr>
            <a:r>
              <a:rPr lang="en-US" altLang="en-US" sz="3982" dirty="0" err="1"/>
              <a:t>Kekurangan</a:t>
            </a:r>
            <a:endParaRPr lang="en-US" altLang="en-US" sz="3982" dirty="0"/>
          </a:p>
          <a:p>
            <a:pPr lvl="1">
              <a:spcBef>
                <a:spcPts val="0"/>
              </a:spcBef>
            </a:pPr>
            <a:r>
              <a:rPr lang="en-US" altLang="en-US" dirty="0"/>
              <a:t>Bias </a:t>
            </a:r>
            <a:r>
              <a:rPr lang="en-US" altLang="en-US" dirty="0" err="1"/>
              <a:t>asumsi</a:t>
            </a:r>
            <a:r>
              <a:rPr lang="en-US" altLang="en-US" dirty="0"/>
              <a:t> </a:t>
            </a:r>
            <a:r>
              <a:rPr lang="en-US" altLang="en-US" dirty="0" err="1"/>
              <a:t>demokrasi</a:t>
            </a:r>
            <a:r>
              <a:rPr lang="en-US" altLang="en-US" dirty="0"/>
              <a:t> liberal</a:t>
            </a:r>
          </a:p>
          <a:p>
            <a:pPr lvl="2">
              <a:spcBef>
                <a:spcPts val="0"/>
              </a:spcBef>
            </a:pPr>
            <a:r>
              <a:rPr lang="en-US" altLang="en-US" sz="2844" dirty="0" err="1"/>
              <a:t>Universalisme</a:t>
            </a:r>
            <a:endParaRPr lang="en-US" altLang="en-US" sz="2844" dirty="0"/>
          </a:p>
          <a:p>
            <a:pPr lvl="2">
              <a:spcBef>
                <a:spcPts val="0"/>
              </a:spcBef>
            </a:pPr>
            <a:r>
              <a:rPr lang="en-US" altLang="en-US" sz="2844" dirty="0" err="1"/>
              <a:t>Pasif</a:t>
            </a:r>
            <a:endParaRPr lang="en-US" altLang="en-US" sz="2844" dirty="0"/>
          </a:p>
          <a:p>
            <a:pPr lvl="1">
              <a:spcBef>
                <a:spcPts val="0"/>
              </a:spcBef>
            </a:pPr>
            <a:r>
              <a:rPr lang="en-US" altLang="en-US" dirty="0" err="1"/>
              <a:t>Organismik</a:t>
            </a:r>
            <a:endParaRPr lang="en-US" altLang="en-US" dirty="0"/>
          </a:p>
          <a:p>
            <a:pPr lvl="2">
              <a:spcBef>
                <a:spcPts val="0"/>
              </a:spcBef>
            </a:pPr>
            <a:r>
              <a:rPr lang="en-US" altLang="en-US" sz="2844" dirty="0" err="1"/>
              <a:t>Asumsi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bahwa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manusia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adalah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mahluk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biologis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sistem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berlaku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seperti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organisme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dimana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diferensiasi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koordinasi</a:t>
            </a:r>
            <a:r>
              <a:rPr lang="en-US" altLang="en-US" sz="2844" dirty="0"/>
              <a:t>.</a:t>
            </a:r>
          </a:p>
          <a:p>
            <a:pPr lvl="2">
              <a:spcBef>
                <a:spcPts val="0"/>
              </a:spcBef>
            </a:pPr>
            <a:r>
              <a:rPr lang="en-US" altLang="en-US" sz="2844" dirty="0" err="1"/>
              <a:t>Asumsi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ekuilibrium</a:t>
            </a:r>
            <a:r>
              <a:rPr lang="en-US" altLang="en-US" sz="2844" dirty="0"/>
              <a:t> (</a:t>
            </a:r>
            <a:r>
              <a:rPr lang="en-US" altLang="en-US" sz="2844" dirty="0" err="1"/>
              <a:t>stabilitas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atau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keselarasan</a:t>
            </a:r>
            <a:r>
              <a:rPr lang="en-US" altLang="en-US" sz="2844" dirty="0"/>
              <a:t>)</a:t>
            </a:r>
          </a:p>
          <a:p>
            <a:pPr lvl="2">
              <a:spcBef>
                <a:spcPts val="0"/>
              </a:spcBef>
            </a:pPr>
            <a:r>
              <a:rPr lang="en-US" altLang="en-US" sz="2844" dirty="0" err="1"/>
              <a:t>Implikasinya</a:t>
            </a:r>
            <a:r>
              <a:rPr lang="en-US" altLang="en-US" sz="2844" dirty="0"/>
              <a:t>: </a:t>
            </a:r>
            <a:r>
              <a:rPr lang="en-US" altLang="en-US" sz="2844" dirty="0" err="1"/>
              <a:t>mengabaikan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konflik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ketidakselarasan</a:t>
            </a:r>
            <a:r>
              <a:rPr lang="en-US" altLang="en-US" sz="2844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9902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sz="4800" dirty="0" smtClean="0"/>
              <a:t>Batasan dan Pengertian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356520"/>
            <a:ext cx="12044848" cy="6336704"/>
          </a:xfrm>
        </p:spPr>
        <p:txBody>
          <a:bodyPr rtlCol="0">
            <a:normAutofit fontScale="77500" lnSpcReduction="20000"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600" dirty="0" smtClean="0"/>
              <a:t>Politik (</a:t>
            </a:r>
            <a:r>
              <a:rPr lang="id-ID" sz="4600" b="1" dirty="0" smtClean="0"/>
              <a:t>Miriam Budiardjo</a:t>
            </a:r>
            <a:r>
              <a:rPr lang="id-ID" sz="4600" dirty="0" smtClean="0"/>
              <a:t>)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d-ID" dirty="0" smtClean="0"/>
              <a:t>Kekuasaan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d-ID" dirty="0" smtClean="0"/>
              <a:t>Negara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d-ID" dirty="0" smtClean="0"/>
              <a:t>Kebijakan publik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d-ID" dirty="0" smtClean="0"/>
              <a:t>Pengambilan keputusan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d-ID" dirty="0" smtClean="0"/>
              <a:t>Distribusi dan alokasi nilai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5200" dirty="0" smtClean="0"/>
              <a:t>Sistem Politik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Pola-pola reguler hubungan manusia yang meliputi, sampai batas tertentu, kontrol, pengaruh, kekuasaan, atau wewenang. (</a:t>
            </a:r>
            <a:r>
              <a:rPr lang="id-ID" b="1" dirty="0" smtClean="0"/>
              <a:t>Robert Dahl</a:t>
            </a:r>
            <a:r>
              <a:rPr lang="id-ID" dirty="0" smtClean="0"/>
              <a:t>)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Usaha untuk mengadakan pencarian ke arah: (1) ruang lingkup yang lebih luas, (2) realisme, (3) persisi, (4) ketertiban dalam teori politik agar hubungan yang terputus antara </a:t>
            </a:r>
            <a:r>
              <a:rPr lang="id-ID" i="1" dirty="0" smtClean="0"/>
              <a:t>comparative government</a:t>
            </a:r>
            <a:r>
              <a:rPr lang="id-ID" dirty="0" smtClean="0"/>
              <a:t> dengan </a:t>
            </a:r>
            <a:r>
              <a:rPr lang="id-ID" i="1" dirty="0" smtClean="0"/>
              <a:t>political theory</a:t>
            </a:r>
            <a:r>
              <a:rPr lang="id-ID" dirty="0" smtClean="0"/>
              <a:t> dapat ditata kembali.  (</a:t>
            </a:r>
            <a:r>
              <a:rPr lang="id-ID" b="1" dirty="0" smtClean="0"/>
              <a:t>Almond dan Powell</a:t>
            </a:r>
            <a:r>
              <a:rPr lang="id-ID" dirty="0" smtClean="0"/>
              <a:t>)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 smtClean="0"/>
              <a:t>Keseluruhan dari interaksi-interaksi yang mengatur pembagian nilai-nilai secara otoritatif untuk dan atas nama masyarakat. (</a:t>
            </a:r>
            <a:r>
              <a:rPr lang="id-ID" b="1" dirty="0" smtClean="0"/>
              <a:t>David Easton</a:t>
            </a:r>
            <a:r>
              <a:rPr lang="id-ID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5578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 smtClean="0"/>
              <a:t>        </a:t>
            </a:r>
            <a:r>
              <a:rPr lang="en-US" altLang="en-US" sz="5400" dirty="0" err="1" smtClean="0"/>
              <a:t>Batasan</a:t>
            </a:r>
            <a:r>
              <a:rPr lang="en-US" altLang="en-US" sz="5400" dirty="0" smtClean="0"/>
              <a:t> </a:t>
            </a:r>
            <a:r>
              <a:rPr lang="en-US" altLang="en-US" sz="5400" dirty="0" err="1" smtClean="0"/>
              <a:t>dan</a:t>
            </a:r>
            <a:r>
              <a:rPr lang="en-US" altLang="en-US" sz="5400" dirty="0" smtClean="0"/>
              <a:t> </a:t>
            </a:r>
            <a:r>
              <a:rPr lang="en-US" altLang="en-US" sz="5400" dirty="0" err="1" smtClean="0"/>
              <a:t>Pengertian</a:t>
            </a:r>
            <a:r>
              <a:rPr lang="en-US" altLang="en-US" sz="5400" dirty="0" smtClean="0"/>
              <a:t> (3)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1270000" y="2428528"/>
            <a:ext cx="10464800" cy="6055072"/>
          </a:xfrm>
        </p:spPr>
        <p:txBody>
          <a:bodyPr/>
          <a:lstStyle/>
          <a:p>
            <a:pPr marL="866973" indent="-866973">
              <a:spcBef>
                <a:spcPts val="0"/>
              </a:spcBef>
              <a:buNone/>
            </a:pPr>
            <a:r>
              <a:rPr lang="en-US" altLang="en-US" sz="4400" dirty="0" err="1"/>
              <a:t>Ciri-ciri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Sistem</a:t>
            </a:r>
            <a:r>
              <a:rPr lang="en-US" altLang="en-US" sz="4400" dirty="0"/>
              <a:t> </a:t>
            </a:r>
            <a:r>
              <a:rPr lang="en-US" altLang="en-US" sz="4400" dirty="0" err="1" smtClean="0"/>
              <a:t>Politik</a:t>
            </a:r>
            <a:endParaRPr lang="en-US" altLang="en-US" sz="4400" dirty="0" smtClean="0"/>
          </a:p>
          <a:p>
            <a:pPr marL="866973" indent="-866973">
              <a:spcBef>
                <a:spcPts val="0"/>
              </a:spcBef>
              <a:buNone/>
            </a:pPr>
            <a:endParaRPr lang="en-US" altLang="en-US" sz="4000" dirty="0"/>
          </a:p>
          <a:p>
            <a:pPr marL="866973" indent="-866973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n-US" altLang="en-US" dirty="0" err="1"/>
              <a:t>Ciri-ciri</a:t>
            </a:r>
            <a:r>
              <a:rPr lang="en-US" altLang="en-US" dirty="0"/>
              <a:t> </a:t>
            </a:r>
            <a:r>
              <a:rPr lang="en-US" altLang="en-US" dirty="0" err="1"/>
              <a:t>identifikasi</a:t>
            </a:r>
            <a:endParaRPr lang="en-US" altLang="en-US" dirty="0"/>
          </a:p>
          <a:p>
            <a:pPr marL="866973" indent="-866973">
              <a:spcBef>
                <a:spcPts val="0"/>
              </a:spcBef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membedakan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sosial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digambarkan</a:t>
            </a:r>
            <a:r>
              <a:rPr lang="en-US" altLang="en-US" sz="2400" dirty="0"/>
              <a:t> unit-unit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garis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batas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membedakannya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unit-unit yang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luar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 smtClean="0"/>
              <a:t>.</a:t>
            </a:r>
          </a:p>
          <a:p>
            <a:pPr marL="866973" indent="-866973">
              <a:spcBef>
                <a:spcPts val="0"/>
              </a:spcBef>
              <a:buNone/>
            </a:pPr>
            <a:endParaRPr lang="en-US" altLang="en-US" sz="2400" dirty="0"/>
          </a:p>
          <a:p>
            <a:pPr marL="1408831" lvl="1" indent="-758601">
              <a:spcBef>
                <a:spcPts val="0"/>
              </a:spcBef>
              <a:buFontTx/>
              <a:buAutoNum type="alphaLcPeriod"/>
            </a:pPr>
            <a:r>
              <a:rPr lang="en-US" altLang="en-US" sz="2400" dirty="0"/>
              <a:t>Unit-unit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endParaRPr lang="en-US" altLang="en-US" sz="2400" dirty="0"/>
          </a:p>
          <a:p>
            <a:pPr marL="1408831" lvl="1" indent="-758601">
              <a:spcBef>
                <a:spcPts val="0"/>
              </a:spcBef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Wujud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unit-unit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tindakan</a:t>
            </a:r>
            <a:r>
              <a:rPr lang="en-US" altLang="en-US" sz="2400" dirty="0"/>
              <a:t> (Easton),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fungsi</a:t>
            </a:r>
            <a:r>
              <a:rPr lang="en-US" altLang="en-US" sz="2400" dirty="0"/>
              <a:t> (Almond).</a:t>
            </a:r>
          </a:p>
          <a:p>
            <a:pPr marL="1408831" lvl="1" indent="-758601">
              <a:spcBef>
                <a:spcPts val="0"/>
              </a:spcBef>
              <a:buFontTx/>
              <a:buAutoNum type="alphaLcPeriod" startAt="2"/>
            </a:pPr>
            <a:r>
              <a:rPr lang="en-US" altLang="en-US" sz="2400" dirty="0" err="1"/>
              <a:t>Perbatasan</a:t>
            </a:r>
            <a:endParaRPr lang="en-US" altLang="en-US" sz="2400" dirty="0"/>
          </a:p>
          <a:p>
            <a:pPr marL="1408831" lvl="1" indent="-758601">
              <a:spcBef>
                <a:spcPts val="0"/>
              </a:spcBef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Garis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batas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memisahkan</a:t>
            </a:r>
            <a:r>
              <a:rPr lang="en-US" altLang="en-US" sz="2400" dirty="0"/>
              <a:t> unit-unit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unit-unit di </a:t>
            </a:r>
            <a:r>
              <a:rPr lang="en-US" altLang="en-US" sz="2400" dirty="0" err="1"/>
              <a:t>luar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15146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 smtClean="0"/>
              <a:t>        </a:t>
            </a:r>
            <a:r>
              <a:rPr lang="en-US" altLang="en-US" sz="5400" dirty="0" err="1" smtClean="0"/>
              <a:t>Batasan</a:t>
            </a:r>
            <a:r>
              <a:rPr lang="en-US" altLang="en-US" sz="5400" dirty="0" smtClean="0"/>
              <a:t> </a:t>
            </a:r>
            <a:r>
              <a:rPr lang="en-US" altLang="en-US" sz="5400" dirty="0" err="1" smtClean="0"/>
              <a:t>dan</a:t>
            </a:r>
            <a:r>
              <a:rPr lang="en-US" altLang="en-US" sz="5400" dirty="0" smtClean="0"/>
              <a:t> </a:t>
            </a:r>
            <a:r>
              <a:rPr lang="en-US" altLang="en-US" sz="5400" dirty="0" err="1" smtClean="0"/>
              <a:t>Pengertian</a:t>
            </a:r>
            <a:r>
              <a:rPr lang="en-US" altLang="en-US" sz="5400" dirty="0" smtClean="0"/>
              <a:t> (4)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650240" y="2284512"/>
            <a:ext cx="11704320" cy="6602101"/>
          </a:xfrm>
        </p:spPr>
        <p:txBody>
          <a:bodyPr/>
          <a:lstStyle/>
          <a:p>
            <a:pPr marL="866973" indent="-866973">
              <a:spcBef>
                <a:spcPts val="0"/>
              </a:spcBef>
              <a:buFont typeface="Arial" panose="020B0604020202020204" pitchFamily="34" charset="0"/>
              <a:buAutoNum type="arabicPeriod" startAt="2"/>
            </a:pPr>
            <a:r>
              <a:rPr lang="en-US" altLang="en-US" sz="4000" dirty="0"/>
              <a:t>Input </a:t>
            </a:r>
            <a:r>
              <a:rPr lang="en-US" altLang="en-US" sz="4000" dirty="0" err="1"/>
              <a:t>dan</a:t>
            </a:r>
            <a:r>
              <a:rPr lang="en-US" altLang="en-US" sz="4000" dirty="0"/>
              <a:t> output</a:t>
            </a:r>
          </a:p>
          <a:p>
            <a:pPr marL="866973" indent="-866973">
              <a:spcBef>
                <a:spcPts val="0"/>
              </a:spcBef>
              <a:buNone/>
            </a:pPr>
            <a:r>
              <a:rPr lang="en-US" altLang="en-US" sz="2400" dirty="0"/>
              <a:t>	Proses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mengubah</a:t>
            </a:r>
            <a:r>
              <a:rPr lang="en-US" altLang="en-US" sz="2400" dirty="0"/>
              <a:t> input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output. Output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konsekuensi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proses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berdampak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langsung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masyarakat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Wujudnya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keputusan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kebijakan</a:t>
            </a:r>
            <a:r>
              <a:rPr lang="en-US" altLang="en-US" sz="2400" dirty="0"/>
              <a:t>. Input </a:t>
            </a:r>
            <a:r>
              <a:rPr lang="en-US" altLang="en-US" sz="2400" dirty="0" err="1"/>
              <a:t>memberi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informasi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dibutuhkan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proses </a:t>
            </a:r>
            <a:r>
              <a:rPr lang="en-US" altLang="en-US" sz="2400" dirty="0" err="1"/>
              <a:t>konversi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memberi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energi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keberlangsungan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Wujudnya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tuntutan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dukungan</a:t>
            </a:r>
            <a:r>
              <a:rPr lang="en-US" altLang="en-US" sz="2400" dirty="0" smtClean="0"/>
              <a:t>.</a:t>
            </a:r>
          </a:p>
          <a:p>
            <a:pPr marL="866973" indent="-866973">
              <a:spcBef>
                <a:spcPts val="0"/>
              </a:spcBef>
              <a:buNone/>
            </a:pPr>
            <a:endParaRPr lang="en-US" altLang="en-US" sz="4000" dirty="0"/>
          </a:p>
          <a:p>
            <a:pPr marL="866973" indent="-866973">
              <a:spcBef>
                <a:spcPts val="0"/>
              </a:spcBef>
              <a:buFont typeface="Arial" panose="020B0604020202020204" pitchFamily="34" charset="0"/>
              <a:buAutoNum type="arabicPeriod" startAt="3"/>
            </a:pPr>
            <a:r>
              <a:rPr lang="en-US" altLang="en-US" sz="4000" dirty="0" err="1"/>
              <a:t>Diferensiasi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dalam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suatu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sistem</a:t>
            </a:r>
            <a:endParaRPr lang="en-US" altLang="en-US" sz="4000" dirty="0"/>
          </a:p>
          <a:p>
            <a:pPr marL="866973" indent="-866973">
              <a:spcBef>
                <a:spcPts val="0"/>
              </a:spcBef>
              <a:buNone/>
            </a:pPr>
            <a:r>
              <a:rPr lang="en-US" altLang="en-US" sz="2400" dirty="0"/>
              <a:t>	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pekerjaan</a:t>
            </a:r>
            <a:r>
              <a:rPr lang="en-US" altLang="en-US" sz="2400" dirty="0"/>
              <a:t>, yang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menunjangnya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diperlukan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struktur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terdiferensiasi</a:t>
            </a:r>
            <a:r>
              <a:rPr lang="en-US" altLang="en-US" sz="2400" dirty="0" smtClean="0"/>
              <a:t>.</a:t>
            </a:r>
          </a:p>
          <a:p>
            <a:pPr marL="866973" indent="-866973">
              <a:spcBef>
                <a:spcPts val="0"/>
              </a:spcBef>
              <a:buNone/>
            </a:pPr>
            <a:endParaRPr lang="en-US" altLang="en-US" sz="2400" dirty="0"/>
          </a:p>
          <a:p>
            <a:pPr marL="866973" indent="-866973">
              <a:spcBef>
                <a:spcPts val="0"/>
              </a:spcBef>
              <a:buFont typeface="Arial" panose="020B0604020202020204" pitchFamily="34" charset="0"/>
              <a:buAutoNum type="arabicPeriod" startAt="4"/>
            </a:pPr>
            <a:r>
              <a:rPr lang="en-US" altLang="en-US" sz="4000" dirty="0" err="1" smtClean="0"/>
              <a:t>Integrasi</a:t>
            </a:r>
            <a:endParaRPr lang="en-US" altLang="en-US" sz="4000" dirty="0"/>
          </a:p>
          <a:p>
            <a:pPr marL="866973" indent="-866973">
              <a:spcBef>
                <a:spcPts val="0"/>
              </a:spcBef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Meskipun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diferensiasi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struktur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tetap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terintegrasi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Bila</a:t>
            </a:r>
            <a:r>
              <a:rPr lang="en-US" altLang="en-US" sz="2400" dirty="0"/>
              <a:t> unit-unit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terintegrasi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menghasilkan</a:t>
            </a:r>
            <a:r>
              <a:rPr lang="en-US" altLang="en-US" sz="2400" dirty="0"/>
              <a:t> output yang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relevan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kepentingan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rakyat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3332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sz="6000" dirty="0" smtClean="0"/>
              <a:t>      </a:t>
            </a:r>
            <a:r>
              <a:rPr lang="id-ID" altLang="en-US" sz="6000" dirty="0" smtClean="0"/>
              <a:t>Analisa </a:t>
            </a:r>
            <a:r>
              <a:rPr lang="id-ID" altLang="en-US" sz="6000" dirty="0" smtClean="0"/>
              <a:t>Sistem Politik</a:t>
            </a:r>
            <a:r>
              <a:rPr lang="en-US" altLang="en-US" sz="6000" dirty="0" smtClean="0"/>
              <a:t> (1)</a:t>
            </a:r>
            <a:endParaRPr lang="id-ID" altLang="en-US" sz="6000" dirty="0" smtClean="0"/>
          </a:p>
        </p:txBody>
      </p:sp>
      <p:sp>
        <p:nvSpPr>
          <p:cNvPr id="5123" name="Content Placeholder 7"/>
          <p:cNvSpPr>
            <a:spLocks noGrp="1"/>
          </p:cNvSpPr>
          <p:nvPr>
            <p:ph idx="1"/>
          </p:nvPr>
        </p:nvSpPr>
        <p:spPr>
          <a:xfrm>
            <a:off x="650240" y="2492587"/>
            <a:ext cx="11704320" cy="758614"/>
          </a:xfrm>
        </p:spPr>
        <p:txBody>
          <a:bodyPr/>
          <a:lstStyle/>
          <a:p>
            <a:r>
              <a:rPr lang="id-ID" altLang="en-US" dirty="0" smtClean="0"/>
              <a:t>Analisa Sistem Politik menurut David Easton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275840" y="4443307"/>
            <a:ext cx="1842347" cy="866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44"/>
              <a:t>Input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768427" y="4443307"/>
            <a:ext cx="3359573" cy="866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44" dirty="0"/>
              <a:t>Proses </a:t>
            </a:r>
            <a:r>
              <a:rPr lang="en-US" altLang="en-US" sz="2844" dirty="0" err="1"/>
              <a:t>Konversi</a:t>
            </a:r>
            <a:endParaRPr lang="en-US" altLang="en-US" sz="2844" dirty="0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8778240" y="4443307"/>
            <a:ext cx="2059093" cy="866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44"/>
              <a:t>Output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118187" y="4876800"/>
            <a:ext cx="6502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8128000" y="4876800"/>
            <a:ext cx="6502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5527040" y="6719147"/>
            <a:ext cx="1950720" cy="758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 dirty="0"/>
              <a:t>Feedback</a:t>
            </a:r>
          </a:p>
        </p:txBody>
      </p:sp>
      <p:cxnSp>
        <p:nvCxnSpPr>
          <p:cNvPr id="5137" name="AutoShape 17"/>
          <p:cNvCxnSpPr>
            <a:cxnSpLocks noChangeShapeType="1"/>
            <a:stCxn id="5126" idx="3"/>
            <a:endCxn id="5135" idx="3"/>
          </p:cNvCxnSpPr>
          <p:nvPr/>
        </p:nvCxnSpPr>
        <p:spPr bwMode="auto">
          <a:xfrm flipH="1">
            <a:off x="7477760" y="4876800"/>
            <a:ext cx="3359573" cy="2221653"/>
          </a:xfrm>
          <a:prstGeom prst="bentConnector3">
            <a:avLst>
              <a:gd name="adj1" fmla="val -96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8" name="AutoShape 18"/>
          <p:cNvCxnSpPr>
            <a:cxnSpLocks noChangeShapeType="1"/>
            <a:stCxn id="5135" idx="1"/>
            <a:endCxn id="5124" idx="1"/>
          </p:cNvCxnSpPr>
          <p:nvPr/>
        </p:nvCxnSpPr>
        <p:spPr bwMode="auto">
          <a:xfrm rot="10800000">
            <a:off x="2275840" y="4876800"/>
            <a:ext cx="3251200" cy="2221653"/>
          </a:xfrm>
          <a:prstGeom prst="bentConnector3">
            <a:avLst>
              <a:gd name="adj1" fmla="val 11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1625600" y="3991818"/>
            <a:ext cx="0" cy="365076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1592072" y="3991818"/>
            <a:ext cx="986197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H="1">
            <a:off x="11454045" y="3896585"/>
            <a:ext cx="33528" cy="3745993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1625600" y="7694507"/>
            <a:ext cx="986197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7995829" y="7181056"/>
            <a:ext cx="31870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 err="1"/>
              <a:t>Lingkungan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endParaRPr lang="en-US" altLang="en-US" sz="2800" dirty="0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1185970" y="3436641"/>
            <a:ext cx="50452" cy="4881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1192107" y="3436640"/>
            <a:ext cx="10728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H="1">
            <a:off x="11876751" y="3436641"/>
            <a:ext cx="44316" cy="49314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1270000" y="8368087"/>
            <a:ext cx="10728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 sz="5973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1893888" y="7746437"/>
            <a:ext cx="28680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err="1"/>
              <a:t>Lingkungan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Luar</a:t>
            </a:r>
            <a:endParaRPr lang="en-US" altLang="en-US" sz="2800" dirty="0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2470009" y="5310294"/>
            <a:ext cx="1590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 err="1"/>
              <a:t>Tuntutan</a:t>
            </a:r>
            <a:endParaRPr lang="en-US" altLang="en-US" sz="2400" dirty="0"/>
          </a:p>
          <a:p>
            <a:r>
              <a:rPr lang="en-US" altLang="en-US" sz="2400" dirty="0" err="1"/>
              <a:t>Dukungan</a:t>
            </a:r>
            <a:endParaRPr lang="en-US" altLang="en-US" sz="2400" dirty="0"/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8994987" y="5310294"/>
            <a:ext cx="17652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 err="1"/>
              <a:t>Kebijakan</a:t>
            </a:r>
            <a:endParaRPr lang="en-US" altLang="en-US" sz="2800" dirty="0"/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5093549" y="5310294"/>
            <a:ext cx="2941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700" dirty="0" err="1"/>
              <a:t>Legislatif</a:t>
            </a:r>
            <a:r>
              <a:rPr lang="en-US" altLang="en-US" sz="1700" dirty="0"/>
              <a:t> </a:t>
            </a:r>
            <a:r>
              <a:rPr lang="en-US" altLang="en-US" sz="1700" dirty="0" err="1"/>
              <a:t>Eksekutif</a:t>
            </a:r>
            <a:r>
              <a:rPr lang="en-US" altLang="en-US" sz="1700" dirty="0"/>
              <a:t> </a:t>
            </a:r>
            <a:r>
              <a:rPr lang="en-US" altLang="en-US" sz="1700" dirty="0" err="1"/>
              <a:t>Yudikatif</a:t>
            </a:r>
            <a:endParaRPr lang="en-US" altLang="en-US" sz="1700" dirty="0"/>
          </a:p>
          <a:p>
            <a:pPr algn="ctr"/>
            <a:r>
              <a:rPr lang="en-US" altLang="en-US" sz="1700" dirty="0" err="1"/>
              <a:t>Birokrasi</a:t>
            </a: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3177867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46082" name="Rectangle 2"/>
          <p:cNvSpPr>
            <a:spLocks noGrp="1"/>
          </p:cNvSpPr>
          <p:nvPr>
            <p:ph type="title"/>
          </p:nvPr>
        </p:nvSpPr>
        <p:spPr>
          <a:xfrm>
            <a:off x="562187" y="370276"/>
            <a:ext cx="11704320" cy="1740626"/>
          </a:xfrm>
        </p:spPr>
        <p:txBody>
          <a:bodyPr/>
          <a:lstStyle/>
          <a:p>
            <a:r>
              <a:rPr lang="en-ID" altLang="en-US" sz="5689" dirty="0" smtClean="0"/>
              <a:t>        </a:t>
            </a:r>
            <a:r>
              <a:rPr lang="id-ID" altLang="en-US" sz="5689" dirty="0" smtClean="0"/>
              <a:t>Analisa </a:t>
            </a:r>
            <a:r>
              <a:rPr lang="id-ID" altLang="en-US" sz="5689" dirty="0"/>
              <a:t>Sistem Politik</a:t>
            </a:r>
            <a:r>
              <a:rPr lang="en-US" altLang="en-US" sz="5689" dirty="0"/>
              <a:t> (2)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741760" y="2284511"/>
            <a:ext cx="11704320" cy="6586297"/>
          </a:xfrm>
        </p:spPr>
        <p:txBody>
          <a:bodyPr/>
          <a:lstStyle/>
          <a:p>
            <a:r>
              <a:rPr lang="id-ID" altLang="en-US" sz="3982" dirty="0"/>
              <a:t>Analisa Sistem Politik menurut </a:t>
            </a:r>
            <a:r>
              <a:rPr lang="en-US" altLang="en-US" sz="3982" dirty="0"/>
              <a:t>Gabriel Almond</a:t>
            </a:r>
            <a:endParaRPr lang="id-ID" altLang="en-US" sz="3982" dirty="0"/>
          </a:p>
          <a:p>
            <a:pPr>
              <a:buFont typeface="Arial" panose="020B0604020202020204" pitchFamily="34" charset="0"/>
              <a:buNone/>
            </a:pPr>
            <a:endParaRPr lang="en-US" altLang="en-US" sz="3982" dirty="0"/>
          </a:p>
        </p:txBody>
      </p:sp>
      <p:pic>
        <p:nvPicPr>
          <p:cNvPr id="46084" name="Picture 4" descr="SP Almo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644" y="3148608"/>
            <a:ext cx="8890552" cy="5895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884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sz="6000" dirty="0" smtClean="0"/>
              <a:t>      </a:t>
            </a:r>
            <a:r>
              <a:rPr lang="id-ID" altLang="en-US" sz="6000" dirty="0" smtClean="0"/>
              <a:t>Input </a:t>
            </a:r>
            <a:r>
              <a:rPr lang="id-ID" altLang="en-US" sz="6000" dirty="0" smtClean="0"/>
              <a:t>Sistem Politik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500536"/>
            <a:ext cx="10464800" cy="6192688"/>
          </a:xfrm>
        </p:spPr>
        <p:txBody>
          <a:bodyPr>
            <a:normAutofit/>
          </a:bodyPr>
          <a:lstStyle/>
          <a:p>
            <a:pPr marL="866973" indent="-866973">
              <a:lnSpc>
                <a:spcPct val="90000"/>
              </a:lnSpc>
              <a:spcBef>
                <a:spcPts val="0"/>
              </a:spcBef>
              <a:buNone/>
            </a:pPr>
            <a:r>
              <a:rPr lang="id-ID" altLang="en-US" sz="4000" dirty="0"/>
              <a:t>Terdapat dua jenis input dalam sistem politik</a:t>
            </a:r>
          </a:p>
          <a:p>
            <a:pPr marL="866973" indent="-866973">
              <a:lnSpc>
                <a:spcPct val="90000"/>
              </a:lnSpc>
              <a:spcBef>
                <a:spcPts val="0"/>
              </a:spcBef>
              <a:buFont typeface="Calibri" panose="020F0502020204030204" pitchFamily="34" charset="0"/>
              <a:buAutoNum type="arabicPeriod"/>
            </a:pPr>
            <a:r>
              <a:rPr lang="id-ID" altLang="en-US" sz="3413" dirty="0"/>
              <a:t>Tuntutan</a:t>
            </a:r>
          </a:p>
          <a:p>
            <a:pPr marL="866973" indent="-866973">
              <a:lnSpc>
                <a:spcPct val="90000"/>
              </a:lnSpc>
              <a:spcBef>
                <a:spcPts val="0"/>
              </a:spcBef>
              <a:buNone/>
            </a:pPr>
            <a:r>
              <a:rPr lang="id-ID" altLang="en-US" sz="3413" dirty="0"/>
              <a:t>	</a:t>
            </a:r>
            <a:r>
              <a:rPr lang="id-ID" altLang="en-US" sz="2844" dirty="0"/>
              <a:t>Terdiri dari tuntutan internal dan eksternal. Tuntutan yang umum diajukan dari lingkungan dalam adalah kesejahteraan, keamanan, partisipasi, keadilan, keberlanjutan, persamaan, dan hak istimewa. </a:t>
            </a:r>
          </a:p>
          <a:p>
            <a:pPr marL="866973" indent="-866973">
              <a:lnSpc>
                <a:spcPct val="90000"/>
              </a:lnSpc>
              <a:spcBef>
                <a:spcPts val="0"/>
              </a:spcBef>
              <a:buNone/>
            </a:pPr>
            <a:r>
              <a:rPr lang="id-ID" altLang="en-US" sz="2844" dirty="0"/>
              <a:t>	Tuntutan yang dianggap penting oleh anggota masyarakat dan ditanggapi melalui saluran yang diakui dalam sistem politik disebut sebagai isu kebijakan.</a:t>
            </a:r>
          </a:p>
          <a:p>
            <a:pPr marL="866973" indent="-866973">
              <a:lnSpc>
                <a:spcPct val="90000"/>
              </a:lnSpc>
              <a:spcBef>
                <a:spcPts val="0"/>
              </a:spcBef>
              <a:buFont typeface="Calibri" panose="020F0502020204030204" pitchFamily="34" charset="0"/>
              <a:buAutoNum type="arabicPeriod" startAt="2"/>
            </a:pPr>
            <a:r>
              <a:rPr lang="id-ID" altLang="en-US" sz="3413" dirty="0"/>
              <a:t>Dukungan</a:t>
            </a:r>
          </a:p>
          <a:p>
            <a:pPr marL="866973" indent="-866973">
              <a:lnSpc>
                <a:spcPct val="90000"/>
              </a:lnSpc>
              <a:spcBef>
                <a:spcPts val="0"/>
              </a:spcBef>
              <a:buNone/>
            </a:pPr>
            <a:r>
              <a:rPr lang="id-ID" altLang="en-US" sz="3413" dirty="0"/>
              <a:t>	</a:t>
            </a:r>
            <a:r>
              <a:rPr lang="id-ID" altLang="en-US" sz="2844" dirty="0"/>
              <a:t>Agar suatu tuntutan dapat dipenuhi, anggota-anggota dalam sistem tersebut harus memperoleh dukungan dari banyak pihak. Dukungan dapat berupa dukungan ekonomi (finansial) maupun politik (pemberian suara).</a:t>
            </a:r>
          </a:p>
        </p:txBody>
      </p:sp>
    </p:spTree>
    <p:extLst>
      <p:ext uri="{BB962C8B-B14F-4D97-AF65-F5344CB8AC3E}">
        <p14:creationId xmlns:p14="http://schemas.microsoft.com/office/powerpoint/2010/main" val="3066816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id-ID" altLang="en-US" dirty="0"/>
          </a:p>
        </p:txBody>
      </p:sp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281072" cy="2438400"/>
          </a:xfrm>
        </p:spPr>
        <p:txBody>
          <a:bodyPr/>
          <a:lstStyle/>
          <a:p>
            <a:r>
              <a:rPr lang="en-US" altLang="en-US" sz="6600" dirty="0" smtClean="0"/>
              <a:t>     Input </a:t>
            </a:r>
            <a:r>
              <a:rPr lang="en-US" altLang="en-US" sz="6600" dirty="0" err="1" smtClean="0"/>
              <a:t>Sistem</a:t>
            </a:r>
            <a:r>
              <a:rPr lang="en-US" altLang="en-US" sz="6600" dirty="0" smtClean="0"/>
              <a:t> </a:t>
            </a:r>
            <a:r>
              <a:rPr lang="en-US" altLang="en-US" sz="6600" dirty="0" err="1" smtClean="0"/>
              <a:t>Politik</a:t>
            </a:r>
            <a:r>
              <a:rPr lang="en-US" altLang="en-US" sz="6600" dirty="0" smtClean="0"/>
              <a:t> (2)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6700" indent="0">
              <a:spcBef>
                <a:spcPts val="0"/>
              </a:spcBef>
              <a:buNone/>
            </a:pPr>
            <a:r>
              <a:rPr lang="id-ID" altLang="en-US" sz="3982" dirty="0"/>
              <a:t>Sasaran-sasaran politik untuk memperluas dukungan:</a:t>
            </a:r>
          </a:p>
          <a:p>
            <a:pPr lvl="1">
              <a:spcBef>
                <a:spcPts val="0"/>
              </a:spcBef>
            </a:pPr>
            <a:r>
              <a:rPr lang="id-ID" altLang="en-US" sz="3413" dirty="0"/>
              <a:t>Wilayah Dukungan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altLang="en-US" sz="2844" dirty="0"/>
              <a:t>Kemana dukungan harus diberikan?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2844" dirty="0"/>
              <a:t>Komunitas politik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2844" dirty="0"/>
              <a:t>Rejim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2844" dirty="0"/>
              <a:t>Pemerintah</a:t>
            </a:r>
          </a:p>
          <a:p>
            <a:pPr lvl="1">
              <a:spcBef>
                <a:spcPts val="0"/>
              </a:spcBef>
            </a:pPr>
            <a:r>
              <a:rPr lang="id-ID" altLang="en-US" sz="3413" dirty="0"/>
              <a:t>Kuantitas dan Ruang Lingkup Dukungan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2844" dirty="0"/>
              <a:t>Kuantitas menyangkut soal seberapa besar dukungan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id-ID" altLang="en-US" sz="2844" dirty="0"/>
              <a:t>Ruang lingkup mengacu pada seberapa luas dukungan diperoleh</a:t>
            </a:r>
          </a:p>
        </p:txBody>
      </p:sp>
    </p:spTree>
    <p:extLst>
      <p:ext uri="{BB962C8B-B14F-4D97-AF65-F5344CB8AC3E}">
        <p14:creationId xmlns:p14="http://schemas.microsoft.com/office/powerpoint/2010/main" val="2245335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Pages>0</Pages>
  <Words>925</Words>
  <Characters>0</Characters>
  <Application>Microsoft Office PowerPoint</Application>
  <PresentationFormat>Custom</PresentationFormat>
  <Lines>0</Lines>
  <Paragraphs>203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Franklin Gothic Medium</vt:lpstr>
      <vt:lpstr>Gill Sans</vt:lpstr>
      <vt:lpstr>Wingdings</vt:lpstr>
      <vt:lpstr>ヒラギノ角ゴ ProN W3</vt:lpstr>
      <vt:lpstr>Custom Design</vt:lpstr>
      <vt:lpstr>Title &amp; Bullets - 2 Column</vt:lpstr>
      <vt:lpstr>Modul 1 Pendekatan Analisis Sistem Politik</vt:lpstr>
      <vt:lpstr>     Batasan dan Definisi (1)</vt:lpstr>
      <vt:lpstr>Batasan dan Pengertian (2)</vt:lpstr>
      <vt:lpstr>        Batasan dan Pengertian (3)</vt:lpstr>
      <vt:lpstr>        Batasan dan Pengertian (4)</vt:lpstr>
      <vt:lpstr>      Analisa Sistem Politik (1)</vt:lpstr>
      <vt:lpstr>        Analisa Sistem Politik (2)</vt:lpstr>
      <vt:lpstr>      Input Sistem Politik (1)</vt:lpstr>
      <vt:lpstr>     Input Sistem Politik (2)</vt:lpstr>
      <vt:lpstr>      Input Sistem Politik (3)</vt:lpstr>
      <vt:lpstr>      Proses Konversi Kebijakan</vt:lpstr>
      <vt:lpstr>    Output Sistem Politik</vt:lpstr>
      <vt:lpstr>Feedback</vt:lpstr>
      <vt:lpstr>     Batas-batas Sistem Politik</vt:lpstr>
      <vt:lpstr>     Lingkungan Dalam (1)</vt:lpstr>
      <vt:lpstr>     Lingkungan Dalam (2)</vt:lpstr>
      <vt:lpstr>                  Lingkungan Dalam (3)</vt:lpstr>
      <vt:lpstr>    Lingkungan Luar</vt:lpstr>
      <vt:lpstr>        Lingkungan Luar (2)</vt:lpstr>
      <vt:lpstr>      Lingkungan Luar (3)</vt:lpstr>
      <vt:lpstr>       Lingkungan Luar (4)</vt:lpstr>
      <vt:lpstr>         Kapabilitas Sistem Politik</vt:lpstr>
      <vt:lpstr>     Kapabilitas Sistem Politik </vt:lpstr>
      <vt:lpstr>      Evaluasi Teori Sistem (Mohtar Mas’oed)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Evida Kartini</cp:lastModifiedBy>
  <cp:revision>195</cp:revision>
  <dcterms:modified xsi:type="dcterms:W3CDTF">2019-03-05T06:03:13Z</dcterms:modified>
</cp:coreProperties>
</file>