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  <p:sldMasterId id="2147483650" r:id="rId2"/>
  </p:sldMasterIdLst>
  <p:notesMasterIdLst>
    <p:notesMasterId r:id="rId32"/>
  </p:notesMasterIdLst>
  <p:sldIdLst>
    <p:sldId id="260" r:id="rId3"/>
    <p:sldId id="266" r:id="rId4"/>
    <p:sldId id="267" r:id="rId5"/>
    <p:sldId id="268" r:id="rId6"/>
    <p:sldId id="271" r:id="rId7"/>
    <p:sldId id="273" r:id="rId8"/>
    <p:sldId id="292" r:id="rId9"/>
    <p:sldId id="293" r:id="rId10"/>
    <p:sldId id="294" r:id="rId11"/>
    <p:sldId id="275" r:id="rId12"/>
    <p:sldId id="276" r:id="rId13"/>
    <p:sldId id="277" r:id="rId14"/>
    <p:sldId id="278" r:id="rId15"/>
    <p:sldId id="279" r:id="rId16"/>
    <p:sldId id="295" r:id="rId17"/>
    <p:sldId id="296" r:id="rId18"/>
    <p:sldId id="297" r:id="rId19"/>
    <p:sldId id="288" r:id="rId20"/>
    <p:sldId id="28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90" r:id="rId29"/>
    <p:sldId id="287" r:id="rId30"/>
    <p:sldId id="291" r:id="rId31"/>
  </p:sldIdLst>
  <p:sldSz cx="13004800" cy="9753600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5" autoAdjust="0"/>
    <p:restoredTop sz="97496" autoAdjust="0"/>
  </p:normalViewPr>
  <p:slideViewPr>
    <p:cSldViewPr>
      <p:cViewPr varScale="1">
        <p:scale>
          <a:sx n="49" d="100"/>
          <a:sy n="49" d="100"/>
        </p:scale>
        <p:origin x="1650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3674" y="2572544"/>
            <a:ext cx="11055350" cy="2548731"/>
          </a:xfrm>
        </p:spPr>
        <p:txBody>
          <a:bodyPr/>
          <a:lstStyle/>
          <a:p>
            <a:r>
              <a:rPr lang="en-ID" sz="5400" dirty="0" err="1" smtClean="0"/>
              <a:t>Modul</a:t>
            </a:r>
            <a:r>
              <a:rPr lang="en-ID" sz="5400" dirty="0" smtClean="0"/>
              <a:t> </a:t>
            </a:r>
            <a:r>
              <a:rPr lang="en-ID" sz="5400" dirty="0" smtClean="0"/>
              <a:t>2</a:t>
            </a:r>
            <a:r>
              <a:rPr lang="en-ID" sz="5400" dirty="0" smtClean="0"/>
              <a:t/>
            </a:r>
            <a:br>
              <a:rPr lang="en-ID" sz="5400" dirty="0" smtClean="0"/>
            </a:br>
            <a:r>
              <a:rPr lang="en-ID" sz="5400" dirty="0" err="1" smtClean="0"/>
              <a:t>Sosialisasi</a:t>
            </a:r>
            <a:r>
              <a:rPr lang="en-ID" sz="5400" dirty="0" smtClean="0"/>
              <a:t>, </a:t>
            </a:r>
            <a:r>
              <a:rPr lang="en-ID" sz="5400" dirty="0" err="1" smtClean="0"/>
              <a:t>Budaya</a:t>
            </a:r>
            <a:r>
              <a:rPr lang="en-ID" sz="5400" dirty="0" smtClean="0"/>
              <a:t>, </a:t>
            </a:r>
            <a:br>
              <a:rPr lang="en-ID" sz="5400" dirty="0" smtClean="0"/>
            </a:br>
            <a:r>
              <a:rPr lang="en-ID" sz="5400" dirty="0" err="1" smtClean="0"/>
              <a:t>dan</a:t>
            </a:r>
            <a:r>
              <a:rPr lang="en-ID" sz="5400" dirty="0" smtClean="0"/>
              <a:t> </a:t>
            </a:r>
            <a:r>
              <a:rPr lang="en-ID" sz="5400" dirty="0" err="1" smtClean="0"/>
              <a:t>Ekonomi</a:t>
            </a:r>
            <a:r>
              <a:rPr lang="en-ID" sz="5400" dirty="0" smtClean="0"/>
              <a:t> </a:t>
            </a:r>
            <a:r>
              <a:rPr lang="en-ID" sz="5400" dirty="0" err="1" smtClean="0"/>
              <a:t>Politik</a:t>
            </a:r>
            <a:endParaRPr lang="en-ID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51038" y="5596880"/>
            <a:ext cx="9102725" cy="2423170"/>
          </a:xfrm>
        </p:spPr>
        <p:txBody>
          <a:bodyPr/>
          <a:lstStyle/>
          <a:p>
            <a:r>
              <a:rPr lang="en-ID" dirty="0" smtClean="0"/>
              <a:t>Mata </a:t>
            </a:r>
            <a:r>
              <a:rPr lang="en-ID" dirty="0" err="1" smtClean="0"/>
              <a:t>Kuliah</a:t>
            </a: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Indonesia (IPEM 4213)</a:t>
            </a:r>
          </a:p>
          <a:p>
            <a:r>
              <a:rPr lang="en-ID" dirty="0" smtClean="0"/>
              <a:t>Evida Kartini, </a:t>
            </a:r>
            <a:r>
              <a:rPr lang="en-ID" dirty="0" err="1" smtClean="0"/>
              <a:t>S.Sos</a:t>
            </a:r>
            <a:r>
              <a:rPr lang="en-ID" dirty="0" smtClean="0"/>
              <a:t>., </a:t>
            </a:r>
            <a:r>
              <a:rPr lang="en-ID" dirty="0" err="1" smtClean="0"/>
              <a:t>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768464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25088" cy="2246536"/>
          </a:xfrm>
        </p:spPr>
        <p:txBody>
          <a:bodyPr/>
          <a:lstStyle/>
          <a:p>
            <a:r>
              <a:rPr lang="en-US" altLang="en-US" dirty="0" smtClean="0"/>
              <a:t>    </a:t>
            </a:r>
            <a:r>
              <a:rPr lang="en-US" altLang="en-US" sz="7200" dirty="0" err="1" smtClean="0"/>
              <a:t>Budaya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</a:t>
            </a:r>
            <a:r>
              <a:rPr lang="en-US" altLang="en-US" sz="7200" dirty="0" smtClean="0"/>
              <a:t>(1)</a:t>
            </a:r>
            <a:endParaRPr lang="en-US" altLang="en-US" sz="72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140496"/>
            <a:ext cx="11425088" cy="7128792"/>
          </a:xfrm>
        </p:spPr>
        <p:txBody>
          <a:bodyPr/>
          <a:lstStyle/>
          <a:p>
            <a:pPr marL="866973" indent="-866973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altLang="en-US" sz="4000" dirty="0" err="1"/>
              <a:t>Definisi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Budaya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Politik</a:t>
            </a:r>
            <a:endParaRPr lang="en-US" altLang="en-US" sz="4000" dirty="0"/>
          </a:p>
          <a:p>
            <a:pPr marL="866973" indent="-866973">
              <a:lnSpc>
                <a:spcPct val="15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702" dirty="0"/>
              <a:t>Gabriel Almond </a:t>
            </a:r>
            <a:r>
              <a:rPr lang="en-US" altLang="en-US" sz="2702" dirty="0" err="1"/>
              <a:t>dan</a:t>
            </a:r>
            <a:r>
              <a:rPr lang="en-US" altLang="en-US" sz="2702" dirty="0"/>
              <a:t> Sidney </a:t>
            </a:r>
            <a:r>
              <a:rPr lang="en-US" altLang="en-US" sz="2702" dirty="0" err="1"/>
              <a:t>Verba</a:t>
            </a:r>
            <a:endParaRPr lang="en-US" altLang="en-US" sz="2702" dirty="0"/>
          </a:p>
          <a:p>
            <a:pPr marL="1408831" lvl="1" indent="-918902">
              <a:spcBef>
                <a:spcPts val="600"/>
              </a:spcBef>
              <a:buNone/>
            </a:pPr>
            <a:r>
              <a:rPr lang="en-US" altLang="en-US" sz="2418" dirty="0"/>
              <a:t>“</a:t>
            </a:r>
            <a:r>
              <a:rPr lang="en-US" altLang="en-US" sz="2418" dirty="0" err="1"/>
              <a:t>Sikap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individu</a:t>
            </a:r>
            <a:r>
              <a:rPr lang="en-US" altLang="en-US" sz="2418" dirty="0"/>
              <a:t> </a:t>
            </a:r>
            <a:r>
              <a:rPr lang="en-US" altLang="en-US" sz="2418" dirty="0" err="1"/>
              <a:t>terhadap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sistem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komponen-komponennya</a:t>
            </a:r>
            <a:r>
              <a:rPr lang="en-US" altLang="en-US" sz="2418" dirty="0"/>
              <a:t>; </a:t>
            </a:r>
            <a:r>
              <a:rPr lang="en-US" altLang="en-US" sz="2418" dirty="0" err="1"/>
              <a:t>sikap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terhadap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peranan</a:t>
            </a:r>
            <a:r>
              <a:rPr lang="en-US" altLang="en-US" sz="2418" dirty="0"/>
              <a:t> yang </a:t>
            </a:r>
            <a:r>
              <a:rPr lang="en-US" altLang="en-US" sz="2418" dirty="0" err="1"/>
              <a:t>dapat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dimainkan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dalam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sebuah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sistem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. </a:t>
            </a:r>
            <a:r>
              <a:rPr lang="en-US" altLang="en-US" sz="2418" dirty="0" err="1"/>
              <a:t>Budaya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tidak</a:t>
            </a:r>
            <a:r>
              <a:rPr lang="en-US" altLang="en-US" sz="2418" dirty="0"/>
              <a:t> lain </a:t>
            </a:r>
            <a:r>
              <a:rPr lang="en-US" altLang="en-US" sz="2418" dirty="0" err="1"/>
              <a:t>merupakan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orientasi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psikologis</a:t>
            </a:r>
            <a:r>
              <a:rPr lang="en-US" altLang="en-US" sz="2418" dirty="0"/>
              <a:t> </a:t>
            </a:r>
            <a:r>
              <a:rPr lang="en-US" altLang="en-US" sz="2418" dirty="0" err="1"/>
              <a:t>terhadap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objek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sosial</a:t>
            </a:r>
            <a:r>
              <a:rPr lang="en-US" altLang="en-US" sz="2418" dirty="0"/>
              <a:t> –</a:t>
            </a:r>
            <a:r>
              <a:rPr lang="en-US" altLang="en-US" sz="2418" dirty="0" err="1"/>
              <a:t>dalam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hal</a:t>
            </a:r>
            <a:r>
              <a:rPr lang="en-US" altLang="en-US" sz="2418" dirty="0"/>
              <a:t> </a:t>
            </a:r>
            <a:r>
              <a:rPr lang="en-US" altLang="en-US" sz="2418" dirty="0" err="1"/>
              <a:t>ini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sistem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- yang </a:t>
            </a:r>
            <a:r>
              <a:rPr lang="en-US" altLang="en-US" sz="2418" dirty="0" err="1"/>
              <a:t>mengalami</a:t>
            </a:r>
            <a:r>
              <a:rPr lang="en-US" altLang="en-US" sz="2418" dirty="0"/>
              <a:t> proses </a:t>
            </a:r>
            <a:r>
              <a:rPr lang="en-US" altLang="en-US" sz="2418" dirty="0" err="1"/>
              <a:t>internalisasi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ke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dalam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bentuk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orientasi</a:t>
            </a:r>
            <a:r>
              <a:rPr lang="en-US" altLang="en-US" sz="2418" dirty="0"/>
              <a:t> yang </a:t>
            </a:r>
            <a:r>
              <a:rPr lang="en-US" altLang="en-US" sz="2418" dirty="0" err="1"/>
              <a:t>bersifat</a:t>
            </a:r>
            <a:r>
              <a:rPr lang="en-US" altLang="en-US" sz="2418" dirty="0"/>
              <a:t> </a:t>
            </a:r>
            <a:r>
              <a:rPr lang="en-US" altLang="en-US" sz="2418" dirty="0" err="1"/>
              <a:t>kognitif</a:t>
            </a:r>
            <a:r>
              <a:rPr lang="en-US" altLang="en-US" sz="2418" dirty="0"/>
              <a:t>, </a:t>
            </a:r>
            <a:r>
              <a:rPr lang="en-US" altLang="en-US" sz="2418" dirty="0" err="1"/>
              <a:t>afektif</a:t>
            </a:r>
            <a:r>
              <a:rPr lang="en-US" altLang="en-US" sz="2418" dirty="0"/>
              <a:t>, </a:t>
            </a:r>
            <a:r>
              <a:rPr lang="en-US" altLang="en-US" sz="2418" dirty="0" err="1"/>
              <a:t>dan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evaluatif</a:t>
            </a:r>
            <a:r>
              <a:rPr lang="en-US" altLang="en-US" sz="2418" dirty="0"/>
              <a:t>.”</a:t>
            </a:r>
          </a:p>
          <a:p>
            <a:pPr marL="866973" indent="-866973">
              <a:spcBef>
                <a:spcPts val="600"/>
              </a:spcBef>
              <a:buFontTx/>
              <a:buAutoNum type="arabicPeriod"/>
            </a:pPr>
            <a:r>
              <a:rPr lang="en-US" altLang="en-US" sz="2702" dirty="0"/>
              <a:t>Lucian W </a:t>
            </a:r>
            <a:r>
              <a:rPr lang="en-US" altLang="en-US" sz="2702" dirty="0" err="1"/>
              <a:t>Pye</a:t>
            </a:r>
            <a:endParaRPr lang="en-US" altLang="en-US" sz="2702" dirty="0"/>
          </a:p>
          <a:p>
            <a:pPr marL="1408831" lvl="1" indent="-918902">
              <a:spcBef>
                <a:spcPts val="600"/>
              </a:spcBef>
              <a:buNone/>
            </a:pPr>
            <a:r>
              <a:rPr lang="en-US" altLang="en-US" sz="2418" dirty="0"/>
              <a:t>“</a:t>
            </a:r>
            <a:r>
              <a:rPr lang="en-US" altLang="en-US" sz="2418" dirty="0" err="1"/>
              <a:t>Satu</a:t>
            </a:r>
            <a:r>
              <a:rPr lang="en-US" altLang="en-US" sz="2418" dirty="0"/>
              <a:t> </a:t>
            </a:r>
            <a:r>
              <a:rPr lang="en-US" altLang="en-US" sz="2418" dirty="0" err="1"/>
              <a:t>kesatuan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tingkah</a:t>
            </a:r>
            <a:r>
              <a:rPr lang="en-US" altLang="en-US" sz="2418" dirty="0"/>
              <a:t> </a:t>
            </a:r>
            <a:r>
              <a:rPr lang="en-US" altLang="en-US" sz="2418" dirty="0" err="1"/>
              <a:t>laku</a:t>
            </a:r>
            <a:r>
              <a:rPr lang="en-US" altLang="en-US" sz="2418" dirty="0"/>
              <a:t>, </a:t>
            </a:r>
            <a:r>
              <a:rPr lang="en-US" altLang="en-US" sz="2418" dirty="0" err="1"/>
              <a:t>kepercayaan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sentimen-sentimen</a:t>
            </a:r>
            <a:r>
              <a:rPr lang="en-US" altLang="en-US" sz="2418" dirty="0"/>
              <a:t> yang </a:t>
            </a:r>
            <a:r>
              <a:rPr lang="en-US" altLang="en-US" sz="2418" dirty="0" err="1"/>
              <a:t>memberi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aturan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arti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terhadap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suatu</a:t>
            </a:r>
            <a:r>
              <a:rPr lang="en-US" altLang="en-US" sz="2418" dirty="0"/>
              <a:t> proses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serta</a:t>
            </a:r>
            <a:r>
              <a:rPr lang="en-US" altLang="en-US" sz="2418" dirty="0"/>
              <a:t> </a:t>
            </a:r>
            <a:r>
              <a:rPr lang="en-US" altLang="en-US" sz="2418" dirty="0" err="1"/>
              <a:t>memberikan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anggapan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utama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aturan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perilaku</a:t>
            </a:r>
            <a:r>
              <a:rPr lang="en-US" altLang="en-US" sz="2418" dirty="0"/>
              <a:t> </a:t>
            </a:r>
            <a:r>
              <a:rPr lang="en-US" altLang="en-US" sz="2418" dirty="0" err="1"/>
              <a:t>memerintah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dalam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sistem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.”</a:t>
            </a:r>
          </a:p>
          <a:p>
            <a:pPr marL="1408831" lvl="1" indent="-918902">
              <a:spcBef>
                <a:spcPts val="600"/>
              </a:spcBef>
              <a:buNone/>
            </a:pPr>
            <a:r>
              <a:rPr lang="en-US" altLang="en-US" sz="2418" dirty="0" err="1"/>
              <a:t>Dalam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hal</a:t>
            </a:r>
            <a:r>
              <a:rPr lang="en-US" altLang="en-US" sz="2418" dirty="0"/>
              <a:t> </a:t>
            </a:r>
            <a:r>
              <a:rPr lang="en-US" altLang="en-US" sz="2418" dirty="0" err="1"/>
              <a:t>ini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budaya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merupakan</a:t>
            </a:r>
            <a:r>
              <a:rPr lang="en-US" altLang="en-US" sz="2418" dirty="0"/>
              <a:t>:</a:t>
            </a:r>
          </a:p>
          <a:p>
            <a:pPr marL="1408831" lvl="1" indent="-91890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18" dirty="0" err="1"/>
              <a:t>Produk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sejarah</a:t>
            </a:r>
            <a:r>
              <a:rPr lang="en-US" altLang="en-US" sz="2418" dirty="0"/>
              <a:t> </a:t>
            </a:r>
            <a:r>
              <a:rPr lang="en-US" altLang="en-US" sz="2418" dirty="0" err="1"/>
              <a:t>kolektif</a:t>
            </a:r>
            <a:r>
              <a:rPr lang="en-US" altLang="en-US" sz="2418" dirty="0"/>
              <a:t> </a:t>
            </a:r>
            <a:r>
              <a:rPr lang="en-US" altLang="en-US" sz="2418" dirty="0" err="1"/>
              <a:t>dari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sistem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endParaRPr lang="en-US" altLang="en-US" sz="2418" dirty="0"/>
          </a:p>
          <a:p>
            <a:pPr marL="1408831" lvl="1" indent="-91890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18" dirty="0" err="1"/>
              <a:t>Sejarah</a:t>
            </a:r>
            <a:r>
              <a:rPr lang="en-US" altLang="en-US" sz="2418" dirty="0"/>
              <a:t> </a:t>
            </a:r>
            <a:r>
              <a:rPr lang="en-US" altLang="en-US" sz="2418" dirty="0" err="1"/>
              <a:t>hidup</a:t>
            </a:r>
            <a:r>
              <a:rPr lang="en-US" altLang="en-US" sz="2418" dirty="0"/>
              <a:t> </a:t>
            </a:r>
            <a:r>
              <a:rPr lang="en-US" altLang="en-US" sz="2418" dirty="0" err="1"/>
              <a:t>anggota</a:t>
            </a:r>
            <a:r>
              <a:rPr lang="en-US" altLang="en-US" sz="2418" dirty="0"/>
              <a:t> </a:t>
            </a:r>
            <a:r>
              <a:rPr lang="en-US" altLang="en-US" sz="2418" dirty="0" err="1"/>
              <a:t>sistem</a:t>
            </a:r>
            <a:r>
              <a:rPr lang="en-US" altLang="en-US" sz="2418" dirty="0"/>
              <a:t> </a:t>
            </a:r>
            <a:r>
              <a:rPr lang="en-US" altLang="en-US" sz="2418" dirty="0" err="1"/>
              <a:t>politik</a:t>
            </a:r>
            <a:endParaRPr lang="en-US" altLang="en-US" sz="2418" dirty="0"/>
          </a:p>
          <a:p>
            <a:pPr marL="866973" indent="-866973">
              <a:spcBef>
                <a:spcPts val="600"/>
              </a:spcBef>
              <a:buFontTx/>
              <a:buAutoNum type="arabicPeriod"/>
            </a:pPr>
            <a:endParaRPr lang="en-US" altLang="en-US" sz="2702" dirty="0"/>
          </a:p>
          <a:p>
            <a:pPr marL="866973" indent="-866973">
              <a:spcBef>
                <a:spcPts val="600"/>
              </a:spcBef>
              <a:buFontTx/>
              <a:buAutoNum type="arabicPeriod"/>
            </a:pPr>
            <a:endParaRPr lang="en-US" altLang="en-US" sz="2702" dirty="0"/>
          </a:p>
          <a:p>
            <a:pPr marL="866973" indent="-866973">
              <a:lnSpc>
                <a:spcPct val="80000"/>
              </a:lnSpc>
              <a:buNone/>
            </a:pPr>
            <a:endParaRPr lang="en-US" altLang="en-US" sz="2702" dirty="0"/>
          </a:p>
        </p:txBody>
      </p:sp>
    </p:spTree>
    <p:extLst>
      <p:ext uri="{BB962C8B-B14F-4D97-AF65-F5344CB8AC3E}">
        <p14:creationId xmlns:p14="http://schemas.microsoft.com/office/powerpoint/2010/main" val="136443555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97096" cy="2438400"/>
          </a:xfrm>
        </p:spPr>
        <p:txBody>
          <a:bodyPr/>
          <a:lstStyle/>
          <a:p>
            <a:r>
              <a:rPr lang="en-US" altLang="en-US" dirty="0" smtClean="0"/>
              <a:t>  </a:t>
            </a:r>
            <a:r>
              <a:rPr lang="en-US" altLang="en-US" sz="7200" dirty="0" err="1" smtClean="0"/>
              <a:t>Budaya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</a:t>
            </a:r>
            <a:r>
              <a:rPr lang="en-US" altLang="en-US" sz="7200" dirty="0" smtClean="0"/>
              <a:t>(2)</a:t>
            </a:r>
            <a:endParaRPr lang="en-US" altLang="en-US" sz="72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281072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600" dirty="0" err="1"/>
              <a:t>Budaya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Politik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mencakup</a:t>
            </a:r>
            <a:r>
              <a:rPr lang="en-US" altLang="en-US" sz="3600" dirty="0"/>
              <a:t>:</a:t>
            </a:r>
          </a:p>
          <a:p>
            <a:pPr marL="866973" indent="-866973">
              <a:lnSpc>
                <a:spcPct val="90000"/>
              </a:lnSpc>
              <a:buFontTx/>
              <a:buAutoNum type="arabicPeriod"/>
            </a:pPr>
            <a:r>
              <a:rPr lang="en-US" altLang="en-US" sz="2987" i="1" dirty="0"/>
              <a:t>Psychological Side; </a:t>
            </a:r>
            <a:r>
              <a:rPr lang="en-US" altLang="en-US" sz="2987" dirty="0" err="1"/>
              <a:t>bahwa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budaya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tidak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bisa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terlepas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dari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aspek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psikologis</a:t>
            </a:r>
            <a:r>
              <a:rPr lang="en-US" altLang="en-US" sz="2987" dirty="0"/>
              <a:t> </a:t>
            </a:r>
            <a:r>
              <a:rPr lang="en-US" altLang="en-US" sz="2987" dirty="0" err="1"/>
              <a:t>karena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perilaku</a:t>
            </a:r>
            <a:r>
              <a:rPr lang="en-US" altLang="en-US" sz="2987" dirty="0"/>
              <a:t> yang </a:t>
            </a:r>
            <a:r>
              <a:rPr lang="en-US" altLang="en-US" sz="2987" dirty="0" err="1"/>
              <a:t>terbentuk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merupakan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manifestasi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dari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apa</a:t>
            </a:r>
            <a:r>
              <a:rPr lang="en-US" altLang="en-US" sz="2987" dirty="0"/>
              <a:t> yang </a:t>
            </a:r>
            <a:r>
              <a:rPr lang="en-US" altLang="en-US" sz="2987" dirty="0" err="1"/>
              <a:t>dipikirkan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dirasakan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diinterpretasikan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oleh</a:t>
            </a:r>
            <a:r>
              <a:rPr lang="en-US" altLang="en-US" sz="2987" dirty="0"/>
              <a:t> </a:t>
            </a:r>
            <a:r>
              <a:rPr lang="en-US" altLang="en-US" sz="2987" dirty="0" err="1"/>
              <a:t>individu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masyarakat</a:t>
            </a:r>
            <a:r>
              <a:rPr lang="en-US" altLang="en-US" sz="2987" dirty="0"/>
              <a:t> </a:t>
            </a:r>
            <a:r>
              <a:rPr lang="en-US" altLang="en-US" sz="2987" dirty="0" err="1"/>
              <a:t>itu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sendiri</a:t>
            </a:r>
            <a:endParaRPr lang="en-US" altLang="en-US" sz="2987" i="1" dirty="0"/>
          </a:p>
          <a:p>
            <a:pPr marL="866973" indent="-866973">
              <a:lnSpc>
                <a:spcPct val="90000"/>
              </a:lnSpc>
              <a:buFontTx/>
              <a:buAutoNum type="arabicPeriod"/>
            </a:pPr>
            <a:r>
              <a:rPr lang="en-US" altLang="en-US" sz="2987" dirty="0" err="1"/>
              <a:t>Peran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nilai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dalam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aktivitas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; </a:t>
            </a:r>
            <a:r>
              <a:rPr lang="en-US" altLang="en-US" sz="2987" dirty="0" err="1"/>
              <a:t>bahwa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seluruh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aktivitas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manusia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tidak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dapat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dilepaskan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dari</a:t>
            </a:r>
            <a:r>
              <a:rPr lang="en-US" altLang="en-US" sz="2987" dirty="0"/>
              <a:t> </a:t>
            </a:r>
            <a:r>
              <a:rPr lang="en-US" altLang="en-US" sz="2987" i="1" dirty="0"/>
              <a:t>value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batasan</a:t>
            </a:r>
            <a:r>
              <a:rPr lang="en-US" altLang="en-US" sz="2987" dirty="0"/>
              <a:t> yang </a:t>
            </a:r>
            <a:r>
              <a:rPr lang="en-US" altLang="en-US" sz="2987" dirty="0" err="1"/>
              <a:t>mengungkung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pikirannya</a:t>
            </a:r>
            <a:r>
              <a:rPr lang="en-US" altLang="en-US" sz="2987" dirty="0"/>
              <a:t>. </a:t>
            </a:r>
            <a:r>
              <a:rPr lang="en-US" altLang="en-US" sz="2987" dirty="0" err="1"/>
              <a:t>Dalam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aktivitas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nilai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dapat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berperan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dalam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menentukan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interpretasi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individu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tentang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pemerintah</a:t>
            </a:r>
            <a:r>
              <a:rPr lang="en-US" altLang="en-US" sz="2987" dirty="0"/>
              <a:t>, moral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sebagainya</a:t>
            </a:r>
            <a:r>
              <a:rPr lang="en-US" altLang="en-US" sz="298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769302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137056" cy="2438400"/>
          </a:xfrm>
        </p:spPr>
        <p:txBody>
          <a:bodyPr/>
          <a:lstStyle/>
          <a:p>
            <a:r>
              <a:rPr lang="en-US" altLang="en-US" dirty="0" smtClean="0"/>
              <a:t>     </a:t>
            </a:r>
            <a:r>
              <a:rPr lang="en-US" altLang="en-US" sz="7200" dirty="0" err="1" smtClean="0"/>
              <a:t>Budaya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</a:t>
            </a:r>
            <a:r>
              <a:rPr lang="en-US" altLang="en-US" sz="7200" dirty="0" smtClean="0"/>
              <a:t>(3)</a:t>
            </a:r>
            <a:endParaRPr lang="en-US" altLang="en-US" sz="72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500536"/>
            <a:ext cx="11353080" cy="6552728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3600" dirty="0" err="1"/>
              <a:t>Aspek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Budaya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Politik</a:t>
            </a:r>
            <a:endParaRPr lang="en-US" altLang="en-US" sz="36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702" dirty="0"/>
              <a:t>	1. </a:t>
            </a:r>
            <a:r>
              <a:rPr lang="en-US" altLang="en-US" sz="2702" dirty="0" err="1"/>
              <a:t>Aspek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Kognitif</a:t>
            </a:r>
            <a:endParaRPr lang="en-US" altLang="en-US" sz="2702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702" dirty="0"/>
              <a:t>		</a:t>
            </a:r>
            <a:r>
              <a:rPr lang="en-US" altLang="en-US" sz="2702" dirty="0" err="1"/>
              <a:t>Mengacu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pada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pengenalan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dan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pemahaman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akan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gejala</a:t>
            </a:r>
            <a:r>
              <a:rPr lang="en-US" altLang="en-US" sz="2702" dirty="0"/>
              <a:t> </a:t>
            </a:r>
            <a:r>
              <a:rPr lang="en-US" altLang="en-US" sz="2702" dirty="0" err="1"/>
              <a:t>atau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objek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politik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dimana</a:t>
            </a:r>
            <a:r>
              <a:rPr lang="en-US" altLang="en-US" sz="2702" dirty="0"/>
              <a:t> </a:t>
            </a:r>
            <a:r>
              <a:rPr lang="en-US" altLang="en-US" sz="2702" dirty="0" err="1"/>
              <a:t>mereka</a:t>
            </a:r>
            <a:r>
              <a:rPr lang="en-US" altLang="en-US" sz="2702" dirty="0"/>
              <a:t> </a:t>
            </a:r>
            <a:r>
              <a:rPr lang="en-US" altLang="en-US" sz="2702" dirty="0" err="1"/>
              <a:t>menjadi</a:t>
            </a:r>
            <a:r>
              <a:rPr lang="en-US" altLang="en-US" sz="2702" dirty="0"/>
              <a:t> </a:t>
            </a:r>
            <a:r>
              <a:rPr lang="en-US" altLang="en-US" sz="2702" dirty="0" err="1"/>
              <a:t>bagian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didalamnya</a:t>
            </a:r>
            <a:r>
              <a:rPr lang="en-US" altLang="en-US" sz="2702" dirty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702" dirty="0"/>
              <a:t>	2. </a:t>
            </a:r>
            <a:r>
              <a:rPr lang="en-US" altLang="en-US" sz="2702" dirty="0" err="1"/>
              <a:t>Aspek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Afektif</a:t>
            </a:r>
            <a:endParaRPr lang="en-US" altLang="en-US" sz="2702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702" dirty="0"/>
              <a:t>		</a:t>
            </a:r>
            <a:r>
              <a:rPr lang="en-US" altLang="en-US" sz="2702" dirty="0" err="1"/>
              <a:t>Mengacu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pada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perasaan</a:t>
            </a:r>
            <a:r>
              <a:rPr lang="en-US" altLang="en-US" sz="2702" dirty="0"/>
              <a:t> yang </a:t>
            </a:r>
            <a:r>
              <a:rPr lang="en-US" altLang="en-US" sz="2702" dirty="0" err="1"/>
              <a:t>khusus</a:t>
            </a:r>
            <a:r>
              <a:rPr lang="en-US" altLang="en-US" sz="2702" dirty="0"/>
              <a:t> </a:t>
            </a:r>
            <a:r>
              <a:rPr lang="en-US" altLang="en-US" sz="2702" dirty="0" err="1"/>
              <a:t>atau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ikatan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emosional</a:t>
            </a:r>
            <a:r>
              <a:rPr lang="en-US" altLang="en-US" sz="2702" dirty="0"/>
              <a:t> </a:t>
            </a:r>
            <a:r>
              <a:rPr lang="en-US" altLang="en-US" sz="2702" dirty="0" err="1"/>
              <a:t>terhadap</a:t>
            </a:r>
            <a:r>
              <a:rPr lang="en-US" altLang="en-US" sz="2702" dirty="0"/>
              <a:t> </a:t>
            </a:r>
            <a:r>
              <a:rPr lang="en-US" altLang="en-US" sz="2702" dirty="0" err="1"/>
              <a:t>sistem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politik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seperti</a:t>
            </a:r>
            <a:r>
              <a:rPr lang="en-US" altLang="en-US" sz="2702" dirty="0"/>
              <a:t> </a:t>
            </a:r>
            <a:r>
              <a:rPr lang="en-US" altLang="en-US" sz="2702" dirty="0" err="1"/>
              <a:t>kecintaan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atau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respek</a:t>
            </a:r>
            <a:r>
              <a:rPr lang="en-US" altLang="en-US" sz="2702" dirty="0"/>
              <a:t>, </a:t>
            </a:r>
            <a:r>
              <a:rPr lang="en-US" altLang="en-US" sz="2702" dirty="0" err="1"/>
              <a:t>ketakutan</a:t>
            </a:r>
            <a:r>
              <a:rPr lang="en-US" altLang="en-US" sz="2702" dirty="0"/>
              <a:t>, </a:t>
            </a:r>
            <a:r>
              <a:rPr lang="en-US" altLang="en-US" sz="2702" dirty="0" err="1"/>
              <a:t>dan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lainnya</a:t>
            </a:r>
            <a:r>
              <a:rPr lang="en-US" altLang="en-US" sz="2702" dirty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702" dirty="0"/>
              <a:t>	3. </a:t>
            </a:r>
            <a:r>
              <a:rPr lang="en-US" altLang="en-US" sz="2702" dirty="0" err="1"/>
              <a:t>Aspek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Evaluatif</a:t>
            </a:r>
            <a:endParaRPr lang="en-US" altLang="en-US" sz="2702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702" dirty="0"/>
              <a:t>		</a:t>
            </a:r>
            <a:r>
              <a:rPr lang="en-US" altLang="en-US" sz="2702" dirty="0" err="1"/>
              <a:t>Merupakan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kombinasi</a:t>
            </a:r>
            <a:r>
              <a:rPr lang="en-US" altLang="en-US" sz="2702" dirty="0"/>
              <a:t> </a:t>
            </a:r>
            <a:r>
              <a:rPr lang="en-US" altLang="en-US" sz="2702" dirty="0" err="1"/>
              <a:t>dari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pengetahuan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dan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perasaan</a:t>
            </a:r>
            <a:r>
              <a:rPr lang="en-US" altLang="en-US" sz="2702" dirty="0"/>
              <a:t> yang </a:t>
            </a:r>
            <a:r>
              <a:rPr lang="en-US" altLang="en-US" sz="2702" dirty="0" err="1"/>
              <a:t>menghasilkan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suatu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penilaian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dan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kesimpulan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tentang</a:t>
            </a:r>
            <a:r>
              <a:rPr lang="en-US" altLang="en-US" sz="2702" dirty="0"/>
              <a:t> </a:t>
            </a:r>
            <a:r>
              <a:rPr lang="en-US" altLang="en-US" sz="2702" dirty="0" err="1"/>
              <a:t>bekerjanya</a:t>
            </a:r>
            <a:r>
              <a:rPr lang="en-US" altLang="en-US" sz="2702" dirty="0"/>
              <a:t> </a:t>
            </a:r>
            <a:r>
              <a:rPr lang="en-US" altLang="en-US" sz="2702" dirty="0" err="1"/>
              <a:t>suatu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sistem</a:t>
            </a:r>
            <a:r>
              <a:rPr lang="en-US" altLang="en-US" sz="2702" dirty="0"/>
              <a:t> </a:t>
            </a:r>
            <a:r>
              <a:rPr lang="en-US" altLang="en-US" sz="2702" dirty="0" err="1"/>
              <a:t>politik</a:t>
            </a:r>
            <a:r>
              <a:rPr lang="en-US" altLang="en-US" sz="2702" dirty="0"/>
              <a:t>. </a:t>
            </a:r>
            <a:r>
              <a:rPr lang="en-US" altLang="en-US" sz="2702" dirty="0" err="1"/>
              <a:t>Komponen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ini</a:t>
            </a:r>
            <a:r>
              <a:rPr lang="en-US" altLang="en-US" sz="2702" dirty="0"/>
              <a:t> </a:t>
            </a:r>
            <a:r>
              <a:rPr lang="en-US" altLang="en-US" sz="2702" dirty="0" err="1"/>
              <a:t>melihat</a:t>
            </a:r>
            <a:r>
              <a:rPr lang="en-US" altLang="en-US" sz="2702" dirty="0"/>
              <a:t> </a:t>
            </a:r>
            <a:r>
              <a:rPr lang="en-US" altLang="en-US" sz="2702" dirty="0" err="1"/>
              <a:t>kapasitas</a:t>
            </a:r>
            <a:r>
              <a:rPr lang="en-US" altLang="en-US" sz="2702" dirty="0"/>
              <a:t> </a:t>
            </a:r>
            <a:r>
              <a:rPr lang="en-US" altLang="en-US" sz="2702" dirty="0" err="1"/>
              <a:t>individu</a:t>
            </a:r>
            <a:r>
              <a:rPr lang="en-US" altLang="en-US" sz="2702" dirty="0"/>
              <a:t> </a:t>
            </a:r>
            <a:r>
              <a:rPr lang="en-US" altLang="en-US" sz="2702" dirty="0" err="1"/>
              <a:t>untuk</a:t>
            </a:r>
            <a:r>
              <a:rPr lang="en-US" altLang="en-US" sz="2702" dirty="0"/>
              <a:t> </a:t>
            </a:r>
            <a:r>
              <a:rPr lang="en-US" altLang="en-US" sz="2702" dirty="0" err="1"/>
              <a:t>melakukan</a:t>
            </a:r>
            <a:r>
              <a:rPr lang="en-US" altLang="en-US" sz="2702" dirty="0"/>
              <a:t> </a:t>
            </a:r>
            <a:r>
              <a:rPr lang="en-US" altLang="en-US" sz="2702" dirty="0" err="1"/>
              <a:t>evaluasi</a:t>
            </a:r>
            <a:r>
              <a:rPr lang="en-US" altLang="en-US" sz="2702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05842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dirty="0" smtClean="0"/>
              <a:t>    </a:t>
            </a:r>
            <a:r>
              <a:rPr lang="en-US" altLang="en-US" sz="7200" dirty="0" err="1" smtClean="0"/>
              <a:t>Budaya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</a:t>
            </a:r>
            <a:r>
              <a:rPr lang="en-US" altLang="en-US" sz="7200" dirty="0" smtClean="0"/>
              <a:t>(4)</a:t>
            </a:r>
            <a:endParaRPr lang="en-US" altLang="en-US" sz="72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428528"/>
            <a:ext cx="11425088" cy="6055072"/>
          </a:xfrm>
        </p:spPr>
        <p:txBody>
          <a:bodyPr/>
          <a:lstStyle/>
          <a:p>
            <a:pPr marL="26670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4400" dirty="0" err="1"/>
              <a:t>Tipe-tipe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Budaya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Politik</a:t>
            </a:r>
            <a:endParaRPr lang="en-US" altLang="en-US" sz="4400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987" dirty="0"/>
              <a:t>	1. </a:t>
            </a:r>
            <a:r>
              <a:rPr lang="en-US" altLang="en-US" sz="2987" dirty="0" err="1"/>
              <a:t>Budaya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Parokial</a:t>
            </a:r>
            <a:endParaRPr lang="en-US" altLang="en-US" sz="2987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844" dirty="0"/>
              <a:t>	</a:t>
            </a:r>
            <a:r>
              <a:rPr lang="en-US" altLang="en-US" sz="2560" dirty="0" err="1"/>
              <a:t>tingkat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partisipasi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sangat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rendah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disebabkan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faktor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kognitif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misalnya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tingkat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pendidikan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rendah</a:t>
            </a:r>
            <a:r>
              <a:rPr lang="en-US" altLang="en-US" sz="2560" dirty="0"/>
              <a:t>. </a:t>
            </a:r>
            <a:r>
              <a:rPr lang="en-US" altLang="en-US" sz="2560" dirty="0" err="1"/>
              <a:t>Biasanya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ada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sistem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tradisional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dengan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spesialisasi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diferensiasi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tugas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masih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rendah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987" dirty="0"/>
              <a:t>	2. </a:t>
            </a:r>
            <a:r>
              <a:rPr lang="en-US" altLang="en-US" sz="2987" dirty="0" err="1"/>
              <a:t>Budaya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Subjek</a:t>
            </a:r>
            <a:endParaRPr lang="en-US" altLang="en-US" sz="2987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560" dirty="0"/>
              <a:t>	</a:t>
            </a:r>
            <a:r>
              <a:rPr lang="en-US" altLang="en-US" sz="2560" dirty="0" err="1"/>
              <a:t>masyarakat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sudah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relatif</a:t>
            </a:r>
            <a:r>
              <a:rPr lang="en-US" altLang="en-US" sz="2560" dirty="0"/>
              <a:t> </a:t>
            </a:r>
            <a:r>
              <a:rPr lang="en-US" altLang="en-US" sz="2560" dirty="0" err="1"/>
              <a:t>lebih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maju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baik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aspek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sosial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maupun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ekonominya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namun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masih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bersifat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pasif</a:t>
            </a:r>
            <a:r>
              <a:rPr lang="en-US" altLang="en-US" sz="2560" dirty="0"/>
              <a:t>. </a:t>
            </a:r>
            <a:r>
              <a:rPr lang="en-US" altLang="en-US" sz="2560" dirty="0" err="1"/>
              <a:t>Umumnya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mereka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menerima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segala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kebijakan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keputusan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diambil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penguasa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politiknya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987" dirty="0"/>
              <a:t>	3. </a:t>
            </a:r>
            <a:r>
              <a:rPr lang="en-US" altLang="en-US" sz="2987" dirty="0" err="1"/>
              <a:t>Budaya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Partisipan</a:t>
            </a:r>
            <a:endParaRPr lang="en-US" altLang="en-US" sz="2987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560" dirty="0"/>
              <a:t>	</a:t>
            </a:r>
            <a:r>
              <a:rPr lang="en-US" altLang="en-US" sz="2560" dirty="0" err="1"/>
              <a:t>ditandai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dengan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kesadaran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sangat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tinggi</a:t>
            </a:r>
            <a:r>
              <a:rPr lang="en-US" altLang="en-US" sz="2560" dirty="0"/>
              <a:t>. </a:t>
            </a:r>
            <a:r>
              <a:rPr lang="en-US" altLang="en-US" sz="2560" dirty="0" err="1"/>
              <a:t>Individu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sudah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merealisasi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menggunakan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hak-hak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politiknya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meyakini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bahwa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mereka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tetap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memiliki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arti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bagi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berlangsungnya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sistem</a:t>
            </a:r>
            <a:r>
              <a:rPr lang="en-US" altLang="en-US" sz="2560" dirty="0"/>
              <a:t> (</a:t>
            </a:r>
            <a:r>
              <a:rPr lang="en-US" altLang="en-US" sz="2560" i="1" dirty="0"/>
              <a:t>political efficacy</a:t>
            </a:r>
            <a:r>
              <a:rPr lang="en-US" altLang="en-US" sz="2560" dirty="0"/>
              <a:t>).</a:t>
            </a:r>
            <a:endParaRPr lang="en-US" altLang="en-US" sz="2987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en-US" altLang="en-US" sz="2987" dirty="0"/>
          </a:p>
        </p:txBody>
      </p:sp>
    </p:spTree>
    <p:extLst>
      <p:ext uri="{BB962C8B-B14F-4D97-AF65-F5344CB8AC3E}">
        <p14:creationId xmlns:p14="http://schemas.microsoft.com/office/powerpoint/2010/main" val="140763769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  </a:t>
            </a:r>
            <a:r>
              <a:rPr lang="en-US" altLang="en-US" sz="7200" dirty="0" err="1" smtClean="0"/>
              <a:t>Budaya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(6)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281072" cy="592462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80"/>
              </a:spcBef>
              <a:buNone/>
            </a:pPr>
            <a:r>
              <a:rPr lang="en-US" altLang="en-US" sz="4400" dirty="0" err="1"/>
              <a:t>Kematangan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Budaya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Politik</a:t>
            </a:r>
            <a:r>
              <a:rPr lang="en-US" altLang="en-US" sz="4400" dirty="0"/>
              <a:t>:</a:t>
            </a:r>
          </a:p>
          <a:p>
            <a:pPr>
              <a:lnSpc>
                <a:spcPct val="80000"/>
              </a:lnSpc>
              <a:spcBef>
                <a:spcPts val="1280"/>
              </a:spcBef>
            </a:pPr>
            <a:r>
              <a:rPr lang="en-US" altLang="en-US" sz="3698" dirty="0"/>
              <a:t>K</a:t>
            </a:r>
            <a:r>
              <a:rPr lang="id-ID" altLang="en-US" sz="3698" dirty="0"/>
              <a:t>eadaan dimana budaya politik suatu masyarakat berada dalam suatu tahap atau tingkat yang merupakan prakondisi yang memungkinkannya berfungsi dengan baik. Ini ditentukan oleh keserasian antara budaya dengan struktur politiknya. </a:t>
            </a:r>
            <a:endParaRPr lang="en-US" altLang="en-US" sz="3698" dirty="0"/>
          </a:p>
          <a:p>
            <a:pPr>
              <a:lnSpc>
                <a:spcPct val="80000"/>
              </a:lnSpc>
              <a:spcBef>
                <a:spcPts val="1280"/>
              </a:spcBef>
            </a:pPr>
            <a:r>
              <a:rPr lang="id-ID" altLang="en-US" sz="3698" dirty="0"/>
              <a:t>S. E. Finer mengemukakan bahwa budaya politik yang matang dicirikan oleh tingginya kebebasan pada masyarakat dan rendahnya kekerasan dalam politik. </a:t>
            </a:r>
            <a:endParaRPr lang="en-GB" altLang="en-US" sz="3698" dirty="0"/>
          </a:p>
          <a:p>
            <a:pPr>
              <a:lnSpc>
                <a:spcPct val="80000"/>
              </a:lnSpc>
            </a:pPr>
            <a:endParaRPr lang="en-US" altLang="en-US" sz="3698" dirty="0"/>
          </a:p>
        </p:txBody>
      </p:sp>
    </p:spTree>
    <p:extLst>
      <p:ext uri="{BB962C8B-B14F-4D97-AF65-F5344CB8AC3E}">
        <p14:creationId xmlns:p14="http://schemas.microsoft.com/office/powerpoint/2010/main" val="421593741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484312"/>
            <a:ext cx="11209064" cy="1944216"/>
          </a:xfrm>
        </p:spPr>
        <p:txBody>
          <a:bodyPr/>
          <a:lstStyle/>
          <a:p>
            <a:r>
              <a:rPr lang="en-ID" sz="6600" dirty="0" err="1" smtClean="0"/>
              <a:t>Budaya</a:t>
            </a:r>
            <a:r>
              <a:rPr lang="en-ID" sz="6600" dirty="0" smtClean="0"/>
              <a:t> </a:t>
            </a:r>
            <a:r>
              <a:rPr lang="en-ID" sz="6600" dirty="0" err="1" smtClean="0"/>
              <a:t>Politik</a:t>
            </a:r>
            <a:r>
              <a:rPr lang="en-ID" sz="6600" dirty="0" smtClean="0"/>
              <a:t> </a:t>
            </a:r>
            <a:br>
              <a:rPr lang="en-ID" sz="6600" dirty="0" smtClean="0"/>
            </a:br>
            <a:r>
              <a:rPr lang="en-ID" sz="6600" dirty="0" smtClean="0"/>
              <a:t>di Indonesia (1)</a:t>
            </a:r>
            <a:endParaRPr lang="en-ID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0464800" cy="5924624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400" dirty="0" smtClean="0"/>
              <a:t>Herbert </a:t>
            </a:r>
            <a:r>
              <a:rPr lang="en-ID" sz="4400" dirty="0" err="1" smtClean="0"/>
              <a:t>Feith</a:t>
            </a:r>
            <a:endParaRPr lang="en-ID" sz="4400" dirty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smtClean="0"/>
              <a:t> </a:t>
            </a:r>
            <a:r>
              <a:rPr lang="en-ID" dirty="0" err="1" smtClean="0"/>
              <a:t>Aristokrasi</a:t>
            </a:r>
            <a:r>
              <a:rPr lang="en-ID" dirty="0" smtClean="0"/>
              <a:t> </a:t>
            </a:r>
            <a:r>
              <a:rPr lang="en-ID" dirty="0" err="1" smtClean="0"/>
              <a:t>Jawa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smtClean="0"/>
              <a:t> </a:t>
            </a:r>
            <a:r>
              <a:rPr lang="en-ID" dirty="0" err="1" smtClean="0"/>
              <a:t>Wiraswasta</a:t>
            </a:r>
            <a:r>
              <a:rPr lang="en-ID" dirty="0" smtClean="0"/>
              <a:t> Islam</a:t>
            </a:r>
            <a:endParaRPr lang="en-ID" dirty="0"/>
          </a:p>
          <a:p>
            <a:pPr marL="266700" indent="0">
              <a:spcBef>
                <a:spcPts val="1200"/>
              </a:spcBef>
              <a:buNone/>
            </a:pPr>
            <a:endParaRPr lang="en-ID" dirty="0" smtClean="0"/>
          </a:p>
          <a:p>
            <a:pPr marL="266700" indent="0">
              <a:spcBef>
                <a:spcPts val="1200"/>
              </a:spcBef>
              <a:buNone/>
            </a:pPr>
            <a:r>
              <a:rPr lang="en-ID" sz="4400" dirty="0" smtClean="0"/>
              <a:t>Clifford Geertz</a:t>
            </a:r>
            <a:r>
              <a:rPr lang="en-ID" dirty="0" smtClean="0"/>
              <a:t>, </a:t>
            </a:r>
            <a:r>
              <a:rPr lang="en-ID" dirty="0" err="1" smtClean="0"/>
              <a:t>melihat</a:t>
            </a:r>
            <a:r>
              <a:rPr lang="en-ID" dirty="0" smtClean="0"/>
              <a:t> </a:t>
            </a: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masyarakat</a:t>
            </a:r>
            <a:r>
              <a:rPr lang="en-ID" dirty="0" smtClean="0"/>
              <a:t> </a:t>
            </a:r>
            <a:r>
              <a:rPr lang="en-ID" dirty="0" err="1" smtClean="0"/>
              <a:t>Jawa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Abangan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Santri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Priyayi</a:t>
            </a:r>
            <a:endParaRPr lang="en-ID" dirty="0" smtClean="0"/>
          </a:p>
        </p:txBody>
      </p:sp>
    </p:spTree>
    <p:extLst>
      <p:ext uri="{BB962C8B-B14F-4D97-AF65-F5344CB8AC3E}">
        <p14:creationId xmlns:p14="http://schemas.microsoft.com/office/powerpoint/2010/main" val="82515270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065048" cy="2438400"/>
          </a:xfrm>
        </p:spPr>
        <p:txBody>
          <a:bodyPr/>
          <a:lstStyle/>
          <a:p>
            <a:r>
              <a:rPr lang="en-ID" sz="7200" dirty="0" err="1" smtClean="0"/>
              <a:t>Budaya</a:t>
            </a:r>
            <a:r>
              <a:rPr lang="en-ID" sz="7200" dirty="0" smtClean="0"/>
              <a:t> </a:t>
            </a:r>
            <a:r>
              <a:rPr lang="en-ID" sz="7200" dirty="0" err="1" smtClean="0"/>
              <a:t>Politik</a:t>
            </a:r>
            <a:r>
              <a:rPr lang="en-ID" sz="7200" dirty="0" smtClean="0"/>
              <a:t> </a:t>
            </a:r>
            <a:br>
              <a:rPr lang="en-ID" sz="7200" dirty="0" smtClean="0"/>
            </a:br>
            <a:r>
              <a:rPr lang="en-ID" sz="7200" dirty="0" smtClean="0"/>
              <a:t>di Indonesia (2) </a:t>
            </a:r>
            <a:endParaRPr lang="en-ID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065048" cy="571500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Budaya</a:t>
            </a:r>
            <a:r>
              <a:rPr lang="en-ID" sz="4400" dirty="0" smtClean="0"/>
              <a:t> </a:t>
            </a:r>
            <a:r>
              <a:rPr lang="en-ID" sz="4400" dirty="0" err="1" smtClean="0"/>
              <a:t>Politik</a:t>
            </a:r>
            <a:r>
              <a:rPr lang="en-ID" sz="4400" dirty="0" smtClean="0"/>
              <a:t> Indonesia</a:t>
            </a:r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nasional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bagian</a:t>
            </a:r>
            <a:r>
              <a:rPr lang="en-ID" dirty="0" smtClean="0"/>
              <a:t>/</a:t>
            </a:r>
            <a:r>
              <a:rPr lang="en-ID" dirty="0" err="1" smtClean="0"/>
              <a:t>daerah</a:t>
            </a:r>
            <a:endParaRPr lang="en-ID" dirty="0" smtClean="0"/>
          </a:p>
          <a:p>
            <a:pPr marL="266700" indent="0">
              <a:spcBef>
                <a:spcPts val="1200"/>
              </a:spcBef>
              <a:buNone/>
            </a:pPr>
            <a:endParaRPr lang="en-ID" dirty="0" smtClean="0"/>
          </a:p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Perkembangan</a:t>
            </a:r>
            <a:r>
              <a:rPr lang="en-ID" sz="4400" dirty="0" smtClean="0"/>
              <a:t> </a:t>
            </a:r>
            <a:r>
              <a:rPr lang="en-ID" sz="4400" dirty="0" err="1" smtClean="0"/>
              <a:t>Budaya</a:t>
            </a:r>
            <a:r>
              <a:rPr lang="en-ID" sz="4400" dirty="0" smtClean="0"/>
              <a:t> </a:t>
            </a:r>
            <a:r>
              <a:rPr lang="en-ID" sz="4400" dirty="0" err="1" smtClean="0"/>
              <a:t>Politik</a:t>
            </a:r>
            <a:r>
              <a:rPr lang="en-ID" sz="4400" dirty="0" smtClean="0"/>
              <a:t> </a:t>
            </a:r>
            <a:r>
              <a:rPr lang="en-ID" sz="4400" dirty="0" err="1" smtClean="0"/>
              <a:t>Nasional</a:t>
            </a:r>
            <a:endParaRPr lang="en-ID" sz="4400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nasional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proses </a:t>
            </a:r>
            <a:r>
              <a:rPr lang="en-ID" dirty="0" err="1" smtClean="0"/>
              <a:t>pembentukan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nasional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proses </a:t>
            </a:r>
            <a:r>
              <a:rPr lang="en-ID" dirty="0" err="1" smtClean="0"/>
              <a:t>pematangan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nasional</a:t>
            </a:r>
            <a:r>
              <a:rPr lang="en-ID" dirty="0" smtClean="0"/>
              <a:t> yang </a:t>
            </a:r>
            <a:r>
              <a:rPr lang="en-ID" dirty="0" err="1" smtClean="0"/>
              <a:t>sudah</a:t>
            </a:r>
            <a:r>
              <a:rPr lang="en-ID" dirty="0" smtClean="0"/>
              <a:t> </a:t>
            </a:r>
            <a:r>
              <a:rPr lang="en-ID" dirty="0" err="1" smtClean="0"/>
              <a:t>mapan</a:t>
            </a:r>
            <a:endParaRPr lang="en-ID" dirty="0" smtClean="0"/>
          </a:p>
          <a:p>
            <a:pPr marL="26670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9200067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209064" cy="2438400"/>
          </a:xfrm>
        </p:spPr>
        <p:txBody>
          <a:bodyPr/>
          <a:lstStyle/>
          <a:p>
            <a:r>
              <a:rPr lang="en-ID" sz="6800" dirty="0" err="1" smtClean="0"/>
              <a:t>Budaya</a:t>
            </a:r>
            <a:r>
              <a:rPr lang="en-ID" sz="6800" dirty="0" smtClean="0"/>
              <a:t> </a:t>
            </a:r>
            <a:r>
              <a:rPr lang="en-ID" sz="6800" dirty="0" err="1" smtClean="0"/>
              <a:t>Politik</a:t>
            </a:r>
            <a:r>
              <a:rPr lang="en-ID" sz="6800" dirty="0" smtClean="0"/>
              <a:t/>
            </a:r>
            <a:br>
              <a:rPr lang="en-ID" sz="6800" dirty="0" smtClean="0"/>
            </a:br>
            <a:r>
              <a:rPr lang="en-ID" sz="6800" dirty="0" smtClean="0"/>
              <a:t>di Indonesia (3)</a:t>
            </a:r>
            <a:endParaRPr lang="en-ID" sz="6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209064" cy="5715000"/>
          </a:xfrm>
        </p:spPr>
        <p:txBody>
          <a:bodyPr/>
          <a:lstStyle/>
          <a:p>
            <a:pPr marL="266700" indent="0">
              <a:buNone/>
            </a:pPr>
            <a:r>
              <a:rPr lang="en-ID" sz="4400" dirty="0" smtClean="0"/>
              <a:t>3 (</a:t>
            </a:r>
            <a:r>
              <a:rPr lang="en-ID" sz="4400" dirty="0" err="1" smtClean="0"/>
              <a:t>Tiga</a:t>
            </a:r>
            <a:r>
              <a:rPr lang="en-ID" sz="4400" dirty="0" smtClean="0"/>
              <a:t>) </a:t>
            </a:r>
            <a:r>
              <a:rPr lang="en-ID" sz="4400" dirty="0" err="1" smtClean="0"/>
              <a:t>Kelompok</a:t>
            </a:r>
            <a:r>
              <a:rPr lang="en-ID" sz="4400" dirty="0" smtClean="0"/>
              <a:t> </a:t>
            </a:r>
            <a:r>
              <a:rPr lang="en-ID" sz="4400" dirty="0" err="1" smtClean="0"/>
              <a:t>masyarakat</a:t>
            </a:r>
            <a:r>
              <a:rPr lang="en-ID" sz="4400" dirty="0" smtClean="0"/>
              <a:t> yang </a:t>
            </a:r>
            <a:r>
              <a:rPr lang="en-ID" sz="4400" dirty="0" err="1" smtClean="0"/>
              <a:t>mempengaruhi</a:t>
            </a:r>
            <a:r>
              <a:rPr lang="en-ID" sz="4400" dirty="0" smtClean="0"/>
              <a:t> </a:t>
            </a:r>
            <a:r>
              <a:rPr lang="en-ID" sz="4400" dirty="0" err="1" smtClean="0"/>
              <a:t>sistem</a:t>
            </a:r>
            <a:r>
              <a:rPr lang="en-ID" sz="4400" dirty="0" smtClean="0"/>
              <a:t> </a:t>
            </a:r>
            <a:r>
              <a:rPr lang="en-ID" sz="4400" dirty="0" err="1" smtClean="0"/>
              <a:t>politik</a:t>
            </a:r>
            <a:r>
              <a:rPr lang="en-ID" sz="4400" dirty="0" smtClean="0"/>
              <a:t> Indonesia, </a:t>
            </a:r>
            <a:r>
              <a:rPr lang="en-ID" sz="4400" dirty="0" err="1" smtClean="0"/>
              <a:t>yaitu</a:t>
            </a:r>
            <a:r>
              <a:rPr lang="en-ID" sz="4400" dirty="0" smtClean="0"/>
              <a:t>:</a:t>
            </a:r>
          </a:p>
          <a:p>
            <a:pPr marL="781050" indent="-514350">
              <a:buAutoNum type="arabicPeriod"/>
            </a:pPr>
            <a:r>
              <a:rPr lang="en-ID" dirty="0" smtClean="0"/>
              <a:t> </a:t>
            </a:r>
            <a:r>
              <a:rPr lang="en-ID" dirty="0" err="1" smtClean="0"/>
              <a:t>Kelompok</a:t>
            </a:r>
            <a:r>
              <a:rPr lang="en-ID" dirty="0" smtClean="0"/>
              <a:t> Agama (Islam)</a:t>
            </a:r>
          </a:p>
          <a:p>
            <a:pPr marL="781050" indent="-514350">
              <a:buAutoNum type="arabicPeriod"/>
            </a:pPr>
            <a:r>
              <a:rPr lang="en-ID" dirty="0"/>
              <a:t> </a:t>
            </a:r>
            <a:r>
              <a:rPr lang="en-ID" dirty="0" err="1" smtClean="0"/>
              <a:t>Kelompok</a:t>
            </a:r>
            <a:r>
              <a:rPr lang="en-ID" dirty="0" smtClean="0"/>
              <a:t> </a:t>
            </a:r>
            <a:r>
              <a:rPr lang="en-ID" dirty="0" err="1" smtClean="0"/>
              <a:t>Suku</a:t>
            </a:r>
            <a:r>
              <a:rPr lang="en-ID" dirty="0" smtClean="0"/>
              <a:t> </a:t>
            </a:r>
            <a:r>
              <a:rPr lang="en-ID" dirty="0" err="1" smtClean="0"/>
              <a:t>Bangsa</a:t>
            </a:r>
            <a:r>
              <a:rPr lang="en-ID" dirty="0" smtClean="0"/>
              <a:t> (</a:t>
            </a:r>
            <a:r>
              <a:rPr lang="en-ID" dirty="0" err="1" smtClean="0"/>
              <a:t>Jawa</a:t>
            </a:r>
            <a:r>
              <a:rPr lang="en-ID" dirty="0" smtClean="0"/>
              <a:t>)</a:t>
            </a:r>
          </a:p>
          <a:p>
            <a:pPr marL="781050" indent="-514350">
              <a:buAutoNum type="arabicPeriod"/>
            </a:pPr>
            <a:r>
              <a:rPr lang="en-ID" dirty="0"/>
              <a:t> </a:t>
            </a:r>
            <a:r>
              <a:rPr lang="en-ID" dirty="0" err="1" smtClean="0"/>
              <a:t>Kelompok</a:t>
            </a:r>
            <a:r>
              <a:rPr lang="en-ID" dirty="0" smtClean="0"/>
              <a:t> </a:t>
            </a:r>
            <a:r>
              <a:rPr lang="en-ID" dirty="0" err="1" smtClean="0"/>
              <a:t>Ras</a:t>
            </a:r>
            <a:r>
              <a:rPr lang="en-ID" dirty="0" smtClean="0"/>
              <a:t> (</a:t>
            </a:r>
            <a:r>
              <a:rPr lang="en-ID" dirty="0" err="1" smtClean="0"/>
              <a:t>Tionghoa</a:t>
            </a:r>
            <a:r>
              <a:rPr lang="en-ID" dirty="0" smtClean="0"/>
              <a:t>)</a:t>
            </a:r>
          </a:p>
          <a:p>
            <a:pPr marL="781050" indent="-514350"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9532135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975360"/>
            <a:ext cx="12354560" cy="1040836"/>
          </a:xfrm>
        </p:spPr>
        <p:txBody>
          <a:bodyPr/>
          <a:lstStyle/>
          <a:p>
            <a:r>
              <a:rPr lang="en-US" altLang="en-US" sz="6600" dirty="0" err="1" smtClean="0"/>
              <a:t>Ekonomi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(1)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209064" cy="571500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000" dirty="0" err="1" smtClean="0"/>
              <a:t>Definisi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menurut</a:t>
            </a:r>
            <a:r>
              <a:rPr lang="en-US" altLang="en-US" sz="4000" dirty="0" smtClean="0"/>
              <a:t> Lane and </a:t>
            </a:r>
            <a:r>
              <a:rPr lang="en-US" altLang="en-US" sz="4000" dirty="0" err="1" smtClean="0"/>
              <a:t>Ersson</a:t>
            </a:r>
            <a:r>
              <a:rPr lang="en-US" altLang="en-US" sz="4000" dirty="0" smtClean="0"/>
              <a:t>:</a:t>
            </a:r>
            <a:endParaRPr lang="en-US" altLang="en-US" sz="4000" dirty="0"/>
          </a:p>
          <a:p>
            <a:pPr marL="711200" lvl="1" indent="0">
              <a:spcBef>
                <a:spcPts val="1200"/>
              </a:spcBef>
              <a:buNone/>
            </a:pPr>
            <a:r>
              <a:rPr lang="en-US" altLang="en-US" dirty="0" err="1" smtClean="0"/>
              <a:t>Ekonomi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studi</a:t>
            </a:r>
            <a:r>
              <a:rPr lang="en-US" altLang="en-US" dirty="0" smtClean="0"/>
              <a:t> </a:t>
            </a:r>
            <a:r>
              <a:rPr lang="en-US" altLang="en-US" dirty="0"/>
              <a:t>yang </a:t>
            </a:r>
            <a:r>
              <a:rPr lang="en-US" altLang="en-US" dirty="0" err="1"/>
              <a:t>khusus</a:t>
            </a:r>
            <a:r>
              <a:rPr lang="en-US" altLang="en-US" dirty="0"/>
              <a:t> </a:t>
            </a:r>
            <a:r>
              <a:rPr lang="en-US" altLang="en-US" dirty="0" err="1"/>
              <a:t>mempelajari</a:t>
            </a:r>
            <a:r>
              <a:rPr lang="en-US" altLang="en-US" dirty="0"/>
              <a:t> </a:t>
            </a:r>
            <a:r>
              <a:rPr lang="en-US" altLang="en-US" dirty="0" err="1"/>
              <a:t>interaksi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r>
              <a:rPr lang="en-US" altLang="en-US" dirty="0"/>
              <a:t>.</a:t>
            </a:r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Perbedaan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</a:t>
            </a:r>
            <a:r>
              <a:rPr lang="en-US" altLang="en-US" dirty="0" err="1"/>
              <a:t>sektor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privat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implikasinya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endParaRPr lang="en-US" altLang="en-US" dirty="0"/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Keterlibatan</a:t>
            </a:r>
            <a:r>
              <a:rPr lang="en-US" altLang="en-US" dirty="0"/>
              <a:t> </a:t>
            </a:r>
            <a:r>
              <a:rPr lang="en-US" altLang="en-US" dirty="0" err="1"/>
              <a:t>pihak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perekonomian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konsekuensi</a:t>
            </a:r>
            <a:r>
              <a:rPr lang="en-US" altLang="en-US" dirty="0"/>
              <a:t> </a:t>
            </a:r>
            <a:r>
              <a:rPr lang="en-US" altLang="en-US" dirty="0" err="1"/>
              <a:t>ekonomis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sektor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r>
              <a:rPr lang="en-US" altLang="en-US" dirty="0"/>
              <a:t>.</a:t>
            </a:r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adanya</a:t>
            </a:r>
            <a:r>
              <a:rPr lang="en-US" altLang="en-US" dirty="0"/>
              <a:t> </a:t>
            </a:r>
            <a:r>
              <a:rPr lang="en-US" altLang="en-US" dirty="0" err="1"/>
              <a:t>saluran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terlibat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kegiatan</a:t>
            </a:r>
            <a:r>
              <a:rPr lang="en-US" altLang="en-US" dirty="0"/>
              <a:t> </a:t>
            </a:r>
            <a:r>
              <a:rPr lang="en-US" altLang="en-US" dirty="0" err="1"/>
              <a:t>perekonomian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51587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758613"/>
            <a:ext cx="11704320" cy="1257583"/>
          </a:xfrm>
        </p:spPr>
        <p:txBody>
          <a:bodyPr/>
          <a:lstStyle/>
          <a:p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Ekonomi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(2)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3768" y="2500536"/>
            <a:ext cx="11953328" cy="61926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altLang="en-US" sz="3600" dirty="0" err="1"/>
              <a:t>Didik</a:t>
            </a:r>
            <a:r>
              <a:rPr lang="en-US" altLang="en-US" sz="3600" dirty="0"/>
              <a:t> J. </a:t>
            </a:r>
            <a:r>
              <a:rPr lang="en-US" altLang="en-US" sz="3600" dirty="0" err="1"/>
              <a:t>Rachbini</a:t>
            </a:r>
            <a:endParaRPr lang="en-US" altLang="en-US" sz="3600" dirty="0"/>
          </a:p>
          <a:p>
            <a:pPr marL="711200" lvl="1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altLang="en-US" sz="3600" dirty="0" err="1" smtClean="0"/>
              <a:t>Ekonomi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politik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secara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konvensional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mempelajari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anatomi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sistem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politik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ekonomi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suatu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negara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diterapkan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untuk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masyarakat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dalam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praktek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pemerintah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sehari-hari</a:t>
            </a:r>
            <a:r>
              <a:rPr lang="en-US" altLang="en-US" sz="3600" dirty="0"/>
              <a:t>.</a:t>
            </a:r>
          </a:p>
          <a:p>
            <a:pPr lvl="2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kekuasaan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</a:t>
            </a:r>
            <a:r>
              <a:rPr lang="en-US" altLang="en-US" dirty="0" err="1"/>
              <a:t>dipakai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instrumen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mengatur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</a:t>
            </a:r>
            <a:r>
              <a:rPr lang="en-US" altLang="en-US" dirty="0" err="1"/>
              <a:t>sosial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endParaRPr lang="en-US" altLang="en-US" dirty="0"/>
          </a:p>
          <a:p>
            <a:pPr lvl="2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peran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dominan</a:t>
            </a:r>
            <a:r>
              <a:rPr lang="en-US" altLang="en-US" dirty="0"/>
              <a:t>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termasuk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anatomi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sosialis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peran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dominan</a:t>
            </a:r>
            <a:r>
              <a:rPr lang="en-US" altLang="en-US" dirty="0"/>
              <a:t>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termasuk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anatomi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kapitalis</a:t>
            </a:r>
            <a:r>
              <a:rPr lang="en-US" altLang="en-US" dirty="0"/>
              <a:t>-liberal.</a:t>
            </a:r>
          </a:p>
        </p:txBody>
      </p:sp>
    </p:spTree>
    <p:extLst>
      <p:ext uri="{BB962C8B-B14F-4D97-AF65-F5344CB8AC3E}">
        <p14:creationId xmlns:p14="http://schemas.microsoft.com/office/powerpoint/2010/main" val="1440660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25088" cy="2438400"/>
          </a:xfrm>
        </p:spPr>
        <p:txBody>
          <a:bodyPr/>
          <a:lstStyle/>
          <a:p>
            <a:r>
              <a:rPr lang="en-US" altLang="en-US" sz="7200" dirty="0" smtClean="0"/>
              <a:t>   </a:t>
            </a:r>
            <a:r>
              <a:rPr lang="en-US" altLang="en-US" sz="7200" dirty="0" err="1" smtClean="0"/>
              <a:t>Sosialisasi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(1)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137056" cy="5715000"/>
          </a:xfrm>
        </p:spPr>
        <p:txBody>
          <a:bodyPr/>
          <a:lstStyle/>
          <a:p>
            <a:pPr marL="266700" indent="0">
              <a:spcBef>
                <a:spcPts val="0"/>
              </a:spcBef>
              <a:buNone/>
            </a:pPr>
            <a:r>
              <a:rPr lang="en-US" altLang="en-US" sz="4000" dirty="0" err="1" smtClean="0"/>
              <a:t>Definisi</a:t>
            </a:r>
            <a:endParaRPr lang="en-US" altLang="en-US" sz="4000" dirty="0"/>
          </a:p>
          <a:p>
            <a:pPr marL="266700" indent="0">
              <a:spcBef>
                <a:spcPts val="0"/>
              </a:spcBef>
              <a:buNone/>
            </a:pPr>
            <a:endParaRPr lang="en-US" altLang="en-US" sz="4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4000" i="1" dirty="0"/>
              <a:t>	“Proses </a:t>
            </a:r>
            <a:r>
              <a:rPr lang="en-US" altLang="en-US" sz="4000" i="1" dirty="0" err="1"/>
              <a:t>pewarisan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nilai-nilai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dari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generasi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sebelumnya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ke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generasi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sesudahnya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dan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merujuk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pada</a:t>
            </a:r>
            <a:r>
              <a:rPr lang="en-US" altLang="en-US" sz="4000" i="1" dirty="0"/>
              <a:t> proses-proses </a:t>
            </a:r>
            <a:r>
              <a:rPr lang="en-US" altLang="en-US" sz="4000" i="1" dirty="0" err="1"/>
              <a:t>pembentukan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sikap-sikap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politik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dan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pola-pola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tingkah</a:t>
            </a:r>
            <a:r>
              <a:rPr lang="en-US" altLang="en-US" sz="4000" i="1" dirty="0"/>
              <a:t> </a:t>
            </a:r>
            <a:r>
              <a:rPr lang="en-US" altLang="en-US" sz="4000" i="1" dirty="0" err="1"/>
              <a:t>laku</a:t>
            </a:r>
            <a:r>
              <a:rPr lang="en-US" altLang="en-US" sz="4000" i="1" dirty="0"/>
              <a:t>.</a:t>
            </a:r>
            <a:r>
              <a:rPr lang="en-US" altLang="en-US" sz="4000" dirty="0"/>
              <a:t>”</a:t>
            </a:r>
            <a:endParaRPr lang="en-US" alt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70500054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758613"/>
            <a:ext cx="11972840" cy="1257583"/>
          </a:xfrm>
        </p:spPr>
        <p:txBody>
          <a:bodyPr/>
          <a:lstStyle/>
          <a:p>
            <a:r>
              <a:rPr lang="en-US" altLang="en-US" sz="5400" dirty="0" smtClean="0"/>
              <a:t>         </a:t>
            </a:r>
            <a:r>
              <a:rPr lang="en-US" altLang="en-US" sz="5400" dirty="0" err="1" smtClean="0"/>
              <a:t>Ekonomi</a:t>
            </a:r>
            <a:r>
              <a:rPr lang="en-US" altLang="en-US" sz="5400" dirty="0" smtClean="0"/>
              <a:t> </a:t>
            </a:r>
            <a:r>
              <a:rPr lang="en-US" altLang="en-US" sz="5400" dirty="0" err="1"/>
              <a:t>Politik</a:t>
            </a:r>
            <a:r>
              <a:rPr lang="en-US" altLang="en-US" sz="5400" dirty="0"/>
              <a:t> Indonesia (1)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572544"/>
            <a:ext cx="11137056" cy="6192688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400" dirty="0" err="1"/>
              <a:t>Demokrasi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Parlementer</a:t>
            </a:r>
            <a:r>
              <a:rPr lang="en-US" altLang="en-US" sz="4400" dirty="0"/>
              <a:t> (1)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Pemerintahan</a:t>
            </a:r>
            <a:r>
              <a:rPr lang="en-US" altLang="en-US" dirty="0"/>
              <a:t> </a:t>
            </a:r>
            <a:r>
              <a:rPr lang="en-US" altLang="en-US" dirty="0" err="1"/>
              <a:t>kabinet</a:t>
            </a:r>
            <a:r>
              <a:rPr lang="en-US" altLang="en-US" dirty="0"/>
              <a:t> yang </a:t>
            </a:r>
            <a:r>
              <a:rPr lang="en-US" altLang="en-US" dirty="0" err="1"/>
              <a:t>singkat</a:t>
            </a:r>
            <a:r>
              <a:rPr lang="en-US" altLang="en-US" dirty="0"/>
              <a:t> </a:t>
            </a:r>
            <a:r>
              <a:rPr lang="en-US" altLang="en-US" dirty="0" err="1"/>
              <a:t>menimbulkan</a:t>
            </a:r>
            <a:r>
              <a:rPr lang="en-US" altLang="en-US" dirty="0"/>
              <a:t> </a:t>
            </a:r>
            <a:r>
              <a:rPr lang="en-US" altLang="en-US" dirty="0" err="1"/>
              <a:t>dampak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cukup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mengimplementasikan</a:t>
            </a:r>
            <a:r>
              <a:rPr lang="en-US" altLang="en-US" dirty="0"/>
              <a:t> program-program </a:t>
            </a:r>
            <a:r>
              <a:rPr lang="en-US" altLang="en-US" dirty="0" err="1"/>
              <a:t>ekonomi</a:t>
            </a:r>
            <a:endParaRPr lang="en-US" altLang="en-US" dirty="0"/>
          </a:p>
          <a:p>
            <a:pPr lvl="1">
              <a:spcBef>
                <a:spcPts val="1200"/>
              </a:spcBef>
            </a:pPr>
            <a:r>
              <a:rPr lang="en-US" altLang="en-US" dirty="0"/>
              <a:t>Ada </a:t>
            </a:r>
            <a:r>
              <a:rPr lang="en-US" altLang="en-US" dirty="0" err="1"/>
              <a:t>konflik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kebijakan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endParaRPr lang="en-US" altLang="en-US" dirty="0"/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 err="1"/>
              <a:t>Konservatif</a:t>
            </a:r>
            <a:r>
              <a:rPr lang="en-US" altLang="en-US" dirty="0"/>
              <a:t> </a:t>
            </a:r>
            <a:r>
              <a:rPr lang="en-US" altLang="en-US" dirty="0" err="1"/>
              <a:t>Pragmatis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Masyumi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PSI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ym typeface="Wingdings" panose="05000000000000000000" pitchFamily="2" charset="2"/>
              </a:rPr>
              <a:t>lebih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menginginkan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capaian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sasaran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kemerdekaan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ekonomi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dengan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kegiatan-kegiatan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pembangunan</a:t>
            </a:r>
            <a:endParaRPr lang="en-US" altLang="en-US" dirty="0">
              <a:sym typeface="Wingdings" panose="05000000000000000000" pitchFamily="2" charset="2"/>
            </a:endParaRP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ym typeface="Wingdings" panose="05000000000000000000" pitchFamily="2" charset="2"/>
              </a:rPr>
              <a:t>Ultra-</a:t>
            </a:r>
            <a:r>
              <a:rPr lang="en-US" altLang="en-US" dirty="0" err="1">
                <a:sym typeface="Wingdings" panose="05000000000000000000" pitchFamily="2" charset="2"/>
              </a:rPr>
              <a:t>nasionalis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dari</a:t>
            </a:r>
            <a:r>
              <a:rPr lang="en-US" altLang="en-US" dirty="0">
                <a:sym typeface="Wingdings" panose="05000000000000000000" pitchFamily="2" charset="2"/>
              </a:rPr>
              <a:t> PNI yang </a:t>
            </a:r>
            <a:r>
              <a:rPr lang="en-US" altLang="en-US" dirty="0" err="1">
                <a:sym typeface="Wingdings" panose="05000000000000000000" pitchFamily="2" charset="2"/>
              </a:rPr>
              <a:t>menginginkan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tindakan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nasionalisasi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70128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866986"/>
            <a:ext cx="12116856" cy="1149210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(2)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800" y="2572544"/>
            <a:ext cx="11665296" cy="6336704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400" dirty="0" err="1"/>
              <a:t>Demokrasi</a:t>
            </a:r>
            <a:r>
              <a:rPr lang="en-US" altLang="en-US" sz="4400" dirty="0"/>
              <a:t> </a:t>
            </a:r>
            <a:r>
              <a:rPr lang="en-US" altLang="en-US" sz="4400" dirty="0" err="1"/>
              <a:t>Parlementer</a:t>
            </a:r>
            <a:r>
              <a:rPr lang="en-US" altLang="en-US" sz="4400" dirty="0"/>
              <a:t> (2)	</a:t>
            </a:r>
          </a:p>
          <a:p>
            <a:pPr lvl="1">
              <a:spcBef>
                <a:spcPts val="1200"/>
              </a:spcBef>
            </a:pPr>
            <a:r>
              <a:rPr lang="en-US" altLang="en-US" sz="3600" dirty="0"/>
              <a:t>Negara </a:t>
            </a:r>
            <a:r>
              <a:rPr lang="en-US" altLang="en-US" sz="3600" dirty="0" err="1"/>
              <a:t>Kuat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Swasta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lemah</a:t>
            </a:r>
            <a:endParaRPr lang="en-US" altLang="en-US" sz="3600" dirty="0"/>
          </a:p>
          <a:p>
            <a:pPr lvl="1">
              <a:spcBef>
                <a:spcPts val="1200"/>
              </a:spcBef>
            </a:pPr>
            <a:r>
              <a:rPr lang="en-US" altLang="en-US" sz="3600" dirty="0" err="1"/>
              <a:t>Rencana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Urgensi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Perekonomian</a:t>
            </a:r>
            <a:r>
              <a:rPr lang="en-US" altLang="en-US" sz="3600" dirty="0"/>
              <a:t> (RUP)</a:t>
            </a: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800" dirty="0" err="1"/>
              <a:t>Pasca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Kabinet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Natsir</a:t>
            </a:r>
            <a:endParaRPr lang="en-US" altLang="en-US" sz="2800" dirty="0"/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800" dirty="0" err="1"/>
              <a:t>Pemberian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kredit</a:t>
            </a:r>
            <a:r>
              <a:rPr lang="en-US" altLang="en-US" sz="2800" dirty="0"/>
              <a:t>, modal, </a:t>
            </a:r>
            <a:r>
              <a:rPr lang="en-US" altLang="en-US" sz="2800" dirty="0" err="1"/>
              <a:t>previlese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khusus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pengusaha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pribumi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melalui</a:t>
            </a:r>
            <a:r>
              <a:rPr lang="en-US" altLang="en-US" sz="2800" dirty="0"/>
              <a:t> Program </a:t>
            </a:r>
            <a:r>
              <a:rPr lang="en-US" altLang="en-US" sz="2800" dirty="0" err="1"/>
              <a:t>Benteng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nasionalisme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/</a:t>
            </a:r>
            <a:r>
              <a:rPr lang="en-US" altLang="en-US" sz="2800" dirty="0" err="1"/>
              <a:t>Indonesianisasi</a:t>
            </a:r>
            <a:r>
              <a:rPr lang="en-US" altLang="en-US" sz="2800" dirty="0"/>
              <a:t>)</a:t>
            </a: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800" dirty="0" err="1"/>
              <a:t>Pemberian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lisensi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i="1" dirty="0"/>
              <a:t>free-list goods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i="1" dirty="0"/>
              <a:t>planned goods</a:t>
            </a: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800" dirty="0" err="1"/>
              <a:t>Serikat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buruh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dikuasai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PKI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prakarsa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Soekarno</a:t>
            </a:r>
            <a:endParaRPr lang="en-US" altLang="en-US" sz="2800" dirty="0"/>
          </a:p>
          <a:p>
            <a:pPr lvl="2">
              <a:buFont typeface="Wingdings" panose="05000000000000000000" pitchFamily="2" charset="2"/>
              <a:buNone/>
            </a:pPr>
            <a:endParaRPr lang="en-US" altLang="en-US" dirty="0"/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426609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866986"/>
            <a:ext cx="12354560" cy="1149210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(3)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428528"/>
            <a:ext cx="11497096" cy="6055072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3698" dirty="0" err="1"/>
              <a:t>Demokrasi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Terpimpin</a:t>
            </a:r>
            <a:r>
              <a:rPr lang="en-US" altLang="en-US" sz="3698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sz="2800" dirty="0" err="1"/>
              <a:t>Manipol</a:t>
            </a:r>
            <a:r>
              <a:rPr lang="en-US" altLang="en-US" sz="2800" dirty="0"/>
              <a:t>-USDEK (Manifesto </a:t>
            </a:r>
            <a:r>
              <a:rPr lang="en-US" altLang="en-US" sz="2800" dirty="0" err="1"/>
              <a:t>Politik</a:t>
            </a:r>
            <a:r>
              <a:rPr lang="en-US" altLang="en-US" sz="2800" dirty="0"/>
              <a:t> – UUD 1945, </a:t>
            </a:r>
            <a:r>
              <a:rPr lang="en-US" altLang="en-US" sz="2800" dirty="0" err="1"/>
              <a:t>Sosialisme</a:t>
            </a:r>
            <a:r>
              <a:rPr lang="en-US" altLang="en-US" sz="2800" dirty="0"/>
              <a:t> Indonesia, </a:t>
            </a:r>
            <a:r>
              <a:rPr lang="en-US" altLang="en-US" sz="2800" dirty="0" err="1"/>
              <a:t>Demokrasi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Terpimpin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Terpimpin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Terpimpin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Kepribadian</a:t>
            </a:r>
            <a:r>
              <a:rPr lang="en-US" altLang="en-US" sz="2800" dirty="0"/>
              <a:t> Indonesia.</a:t>
            </a:r>
          </a:p>
          <a:p>
            <a:pPr lvl="1">
              <a:spcBef>
                <a:spcPts val="1200"/>
              </a:spcBef>
            </a:pPr>
            <a:r>
              <a:rPr lang="en-US" altLang="en-US" sz="2800" dirty="0" err="1"/>
              <a:t>Kebijakan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Berdikari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PP No.10/1959 yang </a:t>
            </a:r>
            <a:r>
              <a:rPr lang="en-US" altLang="en-US" sz="2800" dirty="0" err="1"/>
              <a:t>melarang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Pengusaha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etnis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Tionghoa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berdagang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desa</a:t>
            </a:r>
            <a:endParaRPr lang="en-US" altLang="en-US" sz="2800" dirty="0"/>
          </a:p>
          <a:p>
            <a:pPr lvl="1">
              <a:spcBef>
                <a:spcPts val="1200"/>
              </a:spcBef>
            </a:pPr>
            <a:r>
              <a:rPr lang="en-US" altLang="en-US" sz="2800" dirty="0" err="1"/>
              <a:t>Deklarasi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Dekon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Maret</a:t>
            </a:r>
            <a:r>
              <a:rPr lang="en-US" altLang="en-US" sz="2800" dirty="0"/>
              <a:t> 1963) </a:t>
            </a:r>
            <a:r>
              <a:rPr lang="en-US" altLang="en-US" sz="2800" dirty="0"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sym typeface="Wingdings" panose="05000000000000000000" pitchFamily="2" charset="2"/>
              </a:rPr>
              <a:t>menguraikan</a:t>
            </a:r>
            <a:r>
              <a:rPr lang="en-US" altLang="en-US" sz="2800" dirty="0">
                <a:sym typeface="Wingdings" panose="05000000000000000000" pitchFamily="2" charset="2"/>
              </a:rPr>
              <a:t> 2 </a:t>
            </a:r>
            <a:r>
              <a:rPr lang="en-US" altLang="en-US" sz="2800" dirty="0" err="1">
                <a:sym typeface="Wingdings" panose="05000000000000000000" pitchFamily="2" charset="2"/>
              </a:rPr>
              <a:t>tahap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pelaksanaan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Rencana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Delapan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Tahun</a:t>
            </a:r>
            <a:endParaRPr lang="en-US" altLang="en-US" sz="2800" dirty="0">
              <a:sym typeface="Wingdings" panose="05000000000000000000" pitchFamily="2" charset="2"/>
            </a:endParaRP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600" dirty="0" err="1"/>
              <a:t>Tahap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Penataan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Ekonomi</a:t>
            </a:r>
            <a:r>
              <a:rPr lang="en-US" altLang="en-US" sz="2600" dirty="0"/>
              <a:t> (economic establishment period) yang </a:t>
            </a:r>
            <a:r>
              <a:rPr lang="en-US" altLang="en-US" sz="2600" dirty="0" err="1"/>
              <a:t>bersih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sisa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imperialisme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feodalisme</a:t>
            </a:r>
            <a:r>
              <a:rPr lang="en-US" altLang="en-US" sz="2600" dirty="0"/>
              <a:t>.</a:t>
            </a: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600" dirty="0" err="1"/>
              <a:t>Tahap</a:t>
            </a:r>
            <a:r>
              <a:rPr lang="en-US" altLang="en-US" sz="2600" dirty="0"/>
              <a:t> Pembangunan </a:t>
            </a:r>
            <a:r>
              <a:rPr lang="en-US" altLang="en-US" sz="2600" dirty="0" err="1"/>
              <a:t>Ekonomi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Sosialis</a:t>
            </a:r>
            <a:r>
              <a:rPr lang="en-US" altLang="en-US" sz="2600" dirty="0"/>
              <a:t> Indonesia</a:t>
            </a:r>
            <a:endParaRPr lang="en-US" altLang="en-US" sz="2600" dirty="0">
              <a:sym typeface="Wingdings" panose="05000000000000000000" pitchFamily="2" charset="2"/>
            </a:endParaRPr>
          </a:p>
          <a:p>
            <a:pPr lvl="1">
              <a:spcBef>
                <a:spcPts val="1200"/>
              </a:spcBef>
            </a:pPr>
            <a:r>
              <a:rPr lang="en-US" altLang="en-US" sz="2800" dirty="0" err="1">
                <a:sym typeface="Wingdings" panose="05000000000000000000" pitchFamily="2" charset="2"/>
              </a:rPr>
              <a:t>Peraturan-Peraturan</a:t>
            </a:r>
            <a:r>
              <a:rPr lang="en-US" altLang="en-US" sz="2800" dirty="0">
                <a:sym typeface="Wingdings" panose="05000000000000000000" pitchFamily="2" charset="2"/>
              </a:rPr>
              <a:t> 26 Mei 1963  </a:t>
            </a:r>
            <a:r>
              <a:rPr lang="en-US" altLang="en-US" sz="2800" dirty="0" err="1">
                <a:sym typeface="Wingdings" panose="05000000000000000000" pitchFamily="2" charset="2"/>
              </a:rPr>
              <a:t>mekanisme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pasar</a:t>
            </a:r>
            <a:endParaRPr lang="en-US" altLang="en-US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726505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758613"/>
            <a:ext cx="12354560" cy="1257583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(4)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356520"/>
            <a:ext cx="11497096" cy="6696744"/>
          </a:xfrm>
        </p:spPr>
        <p:txBody>
          <a:bodyPr/>
          <a:lstStyle/>
          <a:p>
            <a:pPr marL="266700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altLang="en-US" sz="4400" dirty="0" err="1"/>
              <a:t>Demokrasi</a:t>
            </a:r>
            <a:r>
              <a:rPr lang="en-US" altLang="en-US" sz="4400" dirty="0"/>
              <a:t> Pancasila (</a:t>
            </a:r>
            <a:r>
              <a:rPr lang="en-US" altLang="en-US" sz="4400" dirty="0" err="1"/>
              <a:t>Orde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Baru</a:t>
            </a:r>
            <a:r>
              <a:rPr lang="en-US" altLang="en-US" sz="4400" dirty="0"/>
              <a:t>)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dirty="0" err="1"/>
              <a:t>Pemulihan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 UU PMA (1967)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PMDN 1968 </a:t>
            </a:r>
            <a:r>
              <a:rPr lang="en-US" altLang="en-US" sz="2800" dirty="0" err="1" smtClean="0"/>
              <a:t>serta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pembentukan</a:t>
            </a:r>
            <a:r>
              <a:rPr lang="en-US" altLang="en-US" sz="2800" dirty="0"/>
              <a:t> BPPM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dirty="0" err="1"/>
              <a:t>Peranan</a:t>
            </a:r>
            <a:r>
              <a:rPr lang="en-US" altLang="en-US" sz="2800" dirty="0"/>
              <a:t>  para </a:t>
            </a:r>
            <a:r>
              <a:rPr lang="en-US" altLang="en-US" sz="2800" dirty="0" err="1"/>
              <a:t>Teknokrat</a:t>
            </a:r>
            <a:r>
              <a:rPr lang="en-US" altLang="en-US" sz="2800" dirty="0"/>
              <a:t> UI </a:t>
            </a:r>
            <a:r>
              <a:rPr lang="en-US" altLang="en-US" sz="2800" dirty="0"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sym typeface="Wingdings" panose="05000000000000000000" pitchFamily="2" charset="2"/>
              </a:rPr>
              <a:t>strategi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pembangunan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dan</a:t>
            </a:r>
            <a:r>
              <a:rPr lang="en-US" altLang="en-US" sz="2800" dirty="0">
                <a:sym typeface="Wingdings" panose="05000000000000000000" pitchFamily="2" charset="2"/>
              </a:rPr>
              <a:t> program </a:t>
            </a:r>
            <a:r>
              <a:rPr lang="en-US" altLang="en-US" sz="2800" dirty="0" err="1">
                <a:sym typeface="Wingdings" panose="05000000000000000000" pitchFamily="2" charset="2"/>
              </a:rPr>
              <a:t>stabilisasi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ekonomi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dengan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cara</a:t>
            </a:r>
            <a:r>
              <a:rPr lang="en-US" altLang="en-US" sz="2800" dirty="0">
                <a:sym typeface="Wingdings" panose="05000000000000000000" pitchFamily="2" charset="2"/>
              </a:rPr>
              <a:t> yang </a:t>
            </a:r>
            <a:r>
              <a:rPr lang="en-US" altLang="en-US" sz="2800" dirty="0" err="1">
                <a:sym typeface="Wingdings" panose="05000000000000000000" pitchFamily="2" charset="2"/>
              </a:rPr>
              <a:t>apolitis</a:t>
            </a:r>
            <a:r>
              <a:rPr lang="en-US" altLang="en-US" sz="2800" dirty="0">
                <a:sym typeface="Wingdings" panose="05000000000000000000" pitchFamily="2" charset="2"/>
              </a:rPr>
              <a:t>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dirty="0" err="1">
                <a:sym typeface="Wingdings" panose="05000000000000000000" pitchFamily="2" charset="2"/>
              </a:rPr>
              <a:t>Peran</a:t>
            </a:r>
            <a:r>
              <a:rPr lang="en-US" altLang="en-US" sz="2800" dirty="0">
                <a:sym typeface="Wingdings" panose="05000000000000000000" pitchFamily="2" charset="2"/>
              </a:rPr>
              <a:t> IGGI (</a:t>
            </a:r>
            <a:r>
              <a:rPr lang="en-US" altLang="en-US" sz="2800" dirty="0" err="1">
                <a:sym typeface="Wingdings" panose="05000000000000000000" pitchFamily="2" charset="2"/>
              </a:rPr>
              <a:t>kecuali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i="1" dirty="0">
                <a:sym typeface="Wingdings" panose="05000000000000000000" pitchFamily="2" charset="2"/>
              </a:rPr>
              <a:t>boom </a:t>
            </a:r>
            <a:r>
              <a:rPr lang="en-US" altLang="en-US" sz="2800" i="1" dirty="0" err="1">
                <a:sym typeface="Wingdings" panose="05000000000000000000" pitchFamily="2" charset="2"/>
              </a:rPr>
              <a:t>minyak</a:t>
            </a:r>
            <a:r>
              <a:rPr lang="en-US" altLang="en-US" sz="2800" dirty="0">
                <a:sym typeface="Wingdings" panose="05000000000000000000" pitchFamily="2" charset="2"/>
              </a:rPr>
              <a:t>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dirty="0">
                <a:sym typeface="Wingdings" panose="05000000000000000000" pitchFamily="2" charset="2"/>
              </a:rPr>
              <a:t>Boom </a:t>
            </a:r>
            <a:r>
              <a:rPr lang="en-US" altLang="en-US" sz="2800" dirty="0" err="1">
                <a:sym typeface="Wingdings" panose="05000000000000000000" pitchFamily="2" charset="2"/>
              </a:rPr>
              <a:t>minyak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mengurangi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ketergantungan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negara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terhadap</a:t>
            </a:r>
            <a:r>
              <a:rPr lang="en-US" altLang="en-US" sz="2800" dirty="0">
                <a:sym typeface="Wingdings" panose="05000000000000000000" pitchFamily="2" charset="2"/>
              </a:rPr>
              <a:t> modal </a:t>
            </a:r>
            <a:r>
              <a:rPr lang="en-US" altLang="en-US" sz="2800" dirty="0" err="1">
                <a:sym typeface="Wingdings" panose="05000000000000000000" pitchFamily="2" charset="2"/>
              </a:rPr>
              <a:t>asing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Pertamina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kuat</a:t>
            </a:r>
            <a:r>
              <a:rPr lang="en-US" altLang="en-US" sz="2800" dirty="0">
                <a:sym typeface="Wingdings" panose="05000000000000000000" pitchFamily="2" charset="2"/>
              </a:rPr>
              <a:t> di </a:t>
            </a:r>
            <a:r>
              <a:rPr lang="en-US" altLang="en-US" sz="2800" dirty="0" err="1">
                <a:sym typeface="Wingdings" panose="05000000000000000000" pitchFamily="2" charset="2"/>
              </a:rPr>
              <a:t>bawah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Ibnu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Sutowo</a:t>
            </a:r>
            <a:endParaRPr lang="en-US" altLang="en-US" sz="2800" dirty="0"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dirty="0" err="1">
                <a:sym typeface="Wingdings" panose="05000000000000000000" pitchFamily="2" charset="2"/>
              </a:rPr>
              <a:t>Munculnya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kebijakan</a:t>
            </a:r>
            <a:r>
              <a:rPr lang="en-US" altLang="en-US" sz="2800" dirty="0">
                <a:sym typeface="Wingdings" panose="05000000000000000000" pitchFamily="2" charset="2"/>
              </a:rPr>
              <a:t> yang </a:t>
            </a:r>
            <a:r>
              <a:rPr lang="en-US" altLang="en-US" sz="2800" dirty="0" err="1">
                <a:sym typeface="Wingdings" panose="05000000000000000000" pitchFamily="2" charset="2"/>
              </a:rPr>
              <a:t>menyulitkan</a:t>
            </a:r>
            <a:r>
              <a:rPr lang="en-US" altLang="en-US" sz="2800" dirty="0">
                <a:sym typeface="Wingdings" panose="05000000000000000000" pitchFamily="2" charset="2"/>
              </a:rPr>
              <a:t> investor </a:t>
            </a:r>
            <a:r>
              <a:rPr lang="en-US" altLang="en-US" sz="2800" dirty="0" err="1">
                <a:sym typeface="Wingdings" panose="05000000000000000000" pitchFamily="2" charset="2"/>
              </a:rPr>
              <a:t>asing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misalnya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pengurangan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penundaan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pajak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jaminan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impor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keharusan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kerjasama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antara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asing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dengan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pribumi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kewajiban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menggunakan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pasar</a:t>
            </a:r>
            <a:r>
              <a:rPr lang="en-US" altLang="en-US" sz="2800" dirty="0">
                <a:sym typeface="Wingdings" panose="05000000000000000000" pitchFamily="2" charset="2"/>
              </a:rPr>
              <a:t> bursa Indonesia</a:t>
            </a:r>
            <a:r>
              <a:rPr lang="en-US" altLang="en-US" sz="2800" dirty="0" smtClean="0">
                <a:sym typeface="Wingdings" panose="05000000000000000000" pitchFamily="2" charset="2"/>
              </a:rPr>
              <a:t>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00" dirty="0" err="1" smtClean="0">
                <a:sym typeface="Wingdings" panose="05000000000000000000" pitchFamily="2" charset="2"/>
              </a:rPr>
              <a:t>Terbentuknya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pengusaha</a:t>
            </a:r>
            <a:r>
              <a:rPr lang="en-US" altLang="en-US" sz="2800" dirty="0" smtClean="0">
                <a:sym typeface="Wingdings" panose="05000000000000000000" pitchFamily="2" charset="2"/>
              </a:rPr>
              <a:t> yang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berasal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dari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etnis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Tionghoa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dan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pejabat</a:t>
            </a:r>
            <a:r>
              <a:rPr lang="en-US" altLang="en-US" sz="2800" dirty="0" smtClean="0">
                <a:sym typeface="Wingdings" panose="05000000000000000000" pitchFamily="2" charset="2"/>
              </a:rPr>
              <a:t> </a:t>
            </a:r>
            <a:r>
              <a:rPr lang="en-US" altLang="en-US" sz="2800" dirty="0" err="1" smtClean="0">
                <a:sym typeface="Wingdings" panose="05000000000000000000" pitchFamily="2" charset="2"/>
              </a:rPr>
              <a:t>militer</a:t>
            </a:r>
            <a:endParaRPr lang="en-US" altLang="en-US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430346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758613"/>
            <a:ext cx="12116856" cy="1257583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(5)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644552"/>
            <a:ext cx="11209064" cy="6048672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400" dirty="0" err="1"/>
              <a:t>Demokrasi</a:t>
            </a:r>
            <a:r>
              <a:rPr lang="en-US" altLang="en-US" sz="4400" dirty="0"/>
              <a:t> Pancasila (</a:t>
            </a:r>
            <a:r>
              <a:rPr lang="en-US" altLang="en-US" sz="4400" dirty="0" err="1"/>
              <a:t>Orde</a:t>
            </a:r>
            <a:r>
              <a:rPr lang="en-US" altLang="en-US" sz="4400" dirty="0"/>
              <a:t> </a:t>
            </a:r>
            <a:r>
              <a:rPr lang="en-US" altLang="en-US" sz="4400" dirty="0" err="1"/>
              <a:t>Baru</a:t>
            </a:r>
            <a:r>
              <a:rPr lang="en-US" altLang="en-US" sz="4400" dirty="0"/>
              <a:t>) 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Pembentukan</a:t>
            </a:r>
            <a:r>
              <a:rPr lang="en-US" altLang="en-US" dirty="0"/>
              <a:t> Tim 10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mengendalikan</a:t>
            </a:r>
            <a:r>
              <a:rPr lang="en-US" altLang="en-US" dirty="0"/>
              <a:t> </a:t>
            </a:r>
            <a:r>
              <a:rPr lang="en-US" altLang="en-US" dirty="0" err="1"/>
              <a:t>pembelian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Pemerintah</a:t>
            </a:r>
            <a:r>
              <a:rPr lang="en-US" altLang="en-US" dirty="0"/>
              <a:t> Indonesia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dibubarkan</a:t>
            </a:r>
            <a:r>
              <a:rPr lang="en-US" altLang="en-US" dirty="0"/>
              <a:t> </a:t>
            </a:r>
            <a:r>
              <a:rPr lang="en-US" altLang="en-US" dirty="0" err="1"/>
              <a:t>kemudian</a:t>
            </a:r>
            <a:r>
              <a:rPr lang="en-US" altLang="en-US" dirty="0"/>
              <a:t>.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Hubungan</a:t>
            </a:r>
            <a:r>
              <a:rPr lang="en-US" altLang="en-US" dirty="0"/>
              <a:t> yang </a:t>
            </a:r>
            <a:r>
              <a:rPr lang="en-US" altLang="en-US" dirty="0" err="1"/>
              <a:t>erat</a:t>
            </a:r>
            <a:r>
              <a:rPr lang="en-US" altLang="en-US" dirty="0"/>
              <a:t> </a:t>
            </a:r>
            <a:r>
              <a:rPr lang="en-US" altLang="en-US" dirty="0" err="1"/>
              <a:t>antara</a:t>
            </a:r>
            <a:r>
              <a:rPr lang="en-US" altLang="en-US" dirty="0"/>
              <a:t> </a:t>
            </a:r>
            <a:r>
              <a:rPr lang="en-US" altLang="en-US" dirty="0" err="1"/>
              <a:t>rezim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akumulasi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r>
              <a:rPr lang="en-US" altLang="en-US" dirty="0"/>
              <a:t>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 err="1" smtClean="0">
                <a:sym typeface="Wingdings" panose="05000000000000000000" pitchFamily="2" charset="2"/>
              </a:rPr>
              <a:t>Korupsi</a:t>
            </a:r>
            <a:r>
              <a:rPr lang="en-US" altLang="en-US" dirty="0" smtClean="0">
                <a:sym typeface="Wingdings" panose="05000000000000000000" pitchFamily="2" charset="2"/>
              </a:rPr>
              <a:t>, </a:t>
            </a:r>
            <a:r>
              <a:rPr lang="en-US" altLang="en-US" dirty="0" err="1" smtClean="0">
                <a:sym typeface="Wingdings" panose="05000000000000000000" pitchFamily="2" charset="2"/>
              </a:rPr>
              <a:t>Kolusi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dan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Nepotisme</a:t>
            </a:r>
            <a:endParaRPr lang="en-US" altLang="en-US" dirty="0">
              <a:sym typeface="Wingdings" panose="05000000000000000000" pitchFamily="2" charset="2"/>
            </a:endParaRPr>
          </a:p>
          <a:p>
            <a:pPr lvl="1">
              <a:spcBef>
                <a:spcPts val="1200"/>
              </a:spcBef>
            </a:pPr>
            <a:r>
              <a:rPr lang="en-US" altLang="en-US" dirty="0" err="1">
                <a:sym typeface="Wingdings" panose="05000000000000000000" pitchFamily="2" charset="2"/>
              </a:rPr>
              <a:t>Privatisasi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perusahaan-perusahaan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negara</a:t>
            </a:r>
            <a:endParaRPr lang="en-US" altLang="en-US" dirty="0">
              <a:sym typeface="Wingdings" panose="05000000000000000000" pitchFamily="2" charset="2"/>
            </a:endParaRPr>
          </a:p>
          <a:p>
            <a:pPr lvl="1">
              <a:spcBef>
                <a:spcPts val="1200"/>
              </a:spcBef>
            </a:pPr>
            <a:r>
              <a:rPr lang="en-US" altLang="en-US" dirty="0" err="1">
                <a:sym typeface="Wingdings" panose="05000000000000000000" pitchFamily="2" charset="2"/>
              </a:rPr>
              <a:t>LoI</a:t>
            </a:r>
            <a:r>
              <a:rPr lang="en-US" altLang="en-US" dirty="0">
                <a:sym typeface="Wingdings" panose="05000000000000000000" pitchFamily="2" charset="2"/>
              </a:rPr>
              <a:t> IMF </a:t>
            </a:r>
            <a:r>
              <a:rPr lang="en-US" altLang="en-US" dirty="0" err="1">
                <a:sym typeface="Wingdings" panose="05000000000000000000" pitchFamily="2" charset="2"/>
              </a:rPr>
              <a:t>dengan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Pemerintah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Soeharto</a:t>
            </a:r>
            <a:r>
              <a:rPr lang="en-US" altLang="en-US" dirty="0">
                <a:sym typeface="Wingdings" panose="05000000000000000000" pitchFamily="2" charset="2"/>
              </a:rPr>
              <a:t> (1998)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>
                <a:sym typeface="Wingdings" panose="05000000000000000000" pitchFamily="2" charset="2"/>
              </a:rPr>
              <a:t>Penghapusan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Monopoli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cengkeh</a:t>
            </a:r>
            <a:r>
              <a:rPr lang="en-US" altLang="en-US" dirty="0">
                <a:sym typeface="Wingdings" panose="05000000000000000000" pitchFamily="2" charset="2"/>
              </a:rPr>
              <a:t>, </a:t>
            </a:r>
            <a:r>
              <a:rPr lang="en-US" altLang="en-US" dirty="0" err="1">
                <a:sym typeface="Wingdings" panose="05000000000000000000" pitchFamily="2" charset="2"/>
              </a:rPr>
              <a:t>jeruk</a:t>
            </a:r>
            <a:r>
              <a:rPr lang="en-US" altLang="en-US" dirty="0">
                <a:sym typeface="Wingdings" panose="05000000000000000000" pitchFamily="2" charset="2"/>
              </a:rPr>
              <a:t>, </a:t>
            </a:r>
            <a:r>
              <a:rPr lang="en-US" altLang="en-US" dirty="0" err="1">
                <a:sym typeface="Wingdings" panose="05000000000000000000" pitchFamily="2" charset="2"/>
              </a:rPr>
              <a:t>kayu</a:t>
            </a:r>
            <a:r>
              <a:rPr lang="en-US" altLang="en-US" dirty="0">
                <a:sym typeface="Wingdings" panose="05000000000000000000" pitchFamily="2" charset="2"/>
              </a:rPr>
              <a:t> lapis, </a:t>
            </a:r>
            <a:r>
              <a:rPr lang="en-US" altLang="en-US" dirty="0" err="1">
                <a:sym typeface="Wingdings" panose="05000000000000000000" pitchFamily="2" charset="2"/>
              </a:rPr>
              <a:t>pelat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timah</a:t>
            </a:r>
            <a:r>
              <a:rPr lang="en-US" altLang="en-US" dirty="0">
                <a:sym typeface="Wingdings" panose="05000000000000000000" pitchFamily="2" charset="2"/>
              </a:rPr>
              <a:t>, </a:t>
            </a:r>
            <a:r>
              <a:rPr lang="en-US" altLang="en-US" dirty="0" err="1">
                <a:sym typeface="Wingdings" panose="05000000000000000000" pitchFamily="2" charset="2"/>
              </a:rPr>
              <a:t>dll</a:t>
            </a:r>
            <a:r>
              <a:rPr lang="en-US" altLang="en-US" dirty="0">
                <a:sym typeface="Wingdings" panose="05000000000000000000" pitchFamily="2" charset="2"/>
              </a:rPr>
              <a:t>)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70517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650240"/>
            <a:ext cx="12188864" cy="1365956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(6)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808" y="2428528"/>
            <a:ext cx="11665296" cy="648072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000" dirty="0" err="1"/>
              <a:t>Orde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Reformasi</a:t>
            </a:r>
            <a:r>
              <a:rPr lang="en-US" altLang="en-US" sz="4000" dirty="0"/>
              <a:t> </a:t>
            </a:r>
            <a:r>
              <a:rPr lang="en-US" altLang="en-US" sz="4000" dirty="0" smtClean="0"/>
              <a:t>-  B. J. Habibie </a:t>
            </a:r>
            <a:endParaRPr lang="en-US" altLang="en-US" sz="4000" dirty="0"/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Banyak</a:t>
            </a:r>
            <a:r>
              <a:rPr lang="en-US" altLang="en-US" dirty="0"/>
              <a:t> </a:t>
            </a:r>
            <a:r>
              <a:rPr lang="en-US" altLang="en-US" dirty="0" err="1"/>
              <a:t>mengeluarkan</a:t>
            </a:r>
            <a:r>
              <a:rPr lang="en-US" altLang="en-US" dirty="0"/>
              <a:t> </a:t>
            </a:r>
            <a:r>
              <a:rPr lang="en-US" altLang="en-US" dirty="0" err="1"/>
              <a:t>kebijakan</a:t>
            </a:r>
            <a:r>
              <a:rPr lang="en-US" altLang="en-US" dirty="0"/>
              <a:t>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peka</a:t>
            </a:r>
            <a:r>
              <a:rPr lang="en-US" altLang="en-US" dirty="0"/>
              <a:t> </a:t>
            </a:r>
            <a:r>
              <a:rPr lang="en-US" altLang="en-US" dirty="0" err="1"/>
              <a:t>krisis</a:t>
            </a:r>
            <a:r>
              <a:rPr lang="en-US" altLang="en-US" dirty="0"/>
              <a:t>.</a:t>
            </a:r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Sibuk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dewan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lembaga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ekses</a:t>
            </a:r>
            <a:r>
              <a:rPr lang="en-US" altLang="en-US" dirty="0"/>
              <a:t>.</a:t>
            </a:r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Masih</a:t>
            </a:r>
            <a:r>
              <a:rPr lang="en-US" altLang="en-US" dirty="0"/>
              <a:t> </a:t>
            </a:r>
            <a:r>
              <a:rPr lang="en-US" altLang="en-US" dirty="0" err="1"/>
              <a:t>menggantungkan</a:t>
            </a:r>
            <a:r>
              <a:rPr lang="en-US" altLang="en-US" dirty="0"/>
              <a:t> </a:t>
            </a:r>
            <a:r>
              <a:rPr lang="en-US" altLang="en-US" dirty="0" err="1"/>
              <a:t>investasi</a:t>
            </a:r>
            <a:r>
              <a:rPr lang="en-US" altLang="en-US" dirty="0"/>
              <a:t> </a:t>
            </a:r>
            <a:r>
              <a:rPr lang="en-US" altLang="en-US" dirty="0" err="1"/>
              <a:t>asing</a:t>
            </a:r>
            <a:endParaRPr lang="en-US" altLang="en-US" dirty="0"/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Prioritas</a:t>
            </a:r>
            <a:r>
              <a:rPr lang="en-US" altLang="en-US" dirty="0"/>
              <a:t> di </a:t>
            </a:r>
            <a:r>
              <a:rPr lang="en-US" altLang="en-US" dirty="0" err="1"/>
              <a:t>sektor</a:t>
            </a:r>
            <a:r>
              <a:rPr lang="en-US" altLang="en-US" dirty="0"/>
              <a:t> </a:t>
            </a:r>
            <a:r>
              <a:rPr lang="en-US" altLang="en-US" dirty="0" err="1"/>
              <a:t>transportasi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perumahan</a:t>
            </a:r>
            <a:endParaRPr lang="en-US" altLang="en-US" dirty="0"/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Triwulan</a:t>
            </a:r>
            <a:r>
              <a:rPr lang="en-US" altLang="en-US" dirty="0"/>
              <a:t> ke-3 di </a:t>
            </a:r>
            <a:r>
              <a:rPr lang="en-US" altLang="en-US" dirty="0" err="1"/>
              <a:t>tahun</a:t>
            </a:r>
            <a:r>
              <a:rPr lang="en-US" altLang="en-US" dirty="0"/>
              <a:t> 1999 </a:t>
            </a:r>
            <a:r>
              <a:rPr lang="en-US" altLang="en-US" dirty="0" err="1"/>
              <a:t>laju</a:t>
            </a:r>
            <a:r>
              <a:rPr lang="en-US" altLang="en-US" dirty="0"/>
              <a:t> </a:t>
            </a:r>
            <a:r>
              <a:rPr lang="en-US" altLang="en-US" dirty="0" err="1"/>
              <a:t>inflasi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2.7%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Maret</a:t>
            </a:r>
            <a:r>
              <a:rPr lang="en-US" altLang="en-US" dirty="0"/>
              <a:t>-September </a:t>
            </a:r>
            <a:r>
              <a:rPr lang="en-US" altLang="en-US" dirty="0" err="1"/>
              <a:t>mengalami</a:t>
            </a:r>
            <a:r>
              <a:rPr lang="en-US" altLang="en-US" dirty="0"/>
              <a:t> </a:t>
            </a:r>
            <a:r>
              <a:rPr lang="en-US" altLang="en-US" dirty="0" err="1"/>
              <a:t>deflasi</a:t>
            </a:r>
            <a:r>
              <a:rPr lang="en-US" altLang="en-US" dirty="0"/>
              <a:t>. </a:t>
            </a:r>
            <a:r>
              <a:rPr lang="en-US" altLang="en-US" dirty="0" err="1"/>
              <a:t>Inflasi</a:t>
            </a:r>
            <a:r>
              <a:rPr lang="en-US" altLang="en-US" dirty="0"/>
              <a:t> </a:t>
            </a:r>
            <a:r>
              <a:rPr lang="en-US" altLang="en-US" dirty="0" err="1"/>
              <a:t>Kumulatif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0.08%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suku</a:t>
            </a:r>
            <a:r>
              <a:rPr lang="en-US" altLang="en-US" dirty="0"/>
              <a:t> </a:t>
            </a:r>
            <a:r>
              <a:rPr lang="en-US" altLang="en-US" dirty="0" err="1"/>
              <a:t>bunga</a:t>
            </a:r>
            <a:r>
              <a:rPr lang="en-US" altLang="en-US" dirty="0"/>
              <a:t> </a:t>
            </a:r>
            <a:r>
              <a:rPr lang="en-US" altLang="en-US" dirty="0" err="1"/>
              <a:t>merosot</a:t>
            </a:r>
            <a:r>
              <a:rPr lang="en-US" altLang="en-US" dirty="0"/>
              <a:t> di </a:t>
            </a:r>
            <a:r>
              <a:rPr lang="en-US" altLang="en-US" dirty="0" err="1"/>
              <a:t>bawah</a:t>
            </a:r>
            <a:r>
              <a:rPr lang="en-US" altLang="en-US" dirty="0"/>
              <a:t> 20%</a:t>
            </a:r>
          </a:p>
        </p:txBody>
      </p:sp>
    </p:spTree>
    <p:extLst>
      <p:ext uri="{BB962C8B-B14F-4D97-AF65-F5344CB8AC3E}">
        <p14:creationId xmlns:p14="http://schemas.microsoft.com/office/powerpoint/2010/main" val="342170128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758613"/>
            <a:ext cx="12116856" cy="1257583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(7)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400" dirty="0" err="1"/>
              <a:t>Orde</a:t>
            </a:r>
            <a:r>
              <a:rPr lang="en-US" altLang="en-US" sz="4400" dirty="0"/>
              <a:t> </a:t>
            </a:r>
            <a:r>
              <a:rPr lang="en-US" altLang="en-US" sz="4400" dirty="0" err="1"/>
              <a:t>Reformasi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- Abdurrahman </a:t>
            </a:r>
            <a:r>
              <a:rPr lang="en-US" altLang="en-US" sz="4400" dirty="0"/>
              <a:t>Wahid</a:t>
            </a:r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i="1" dirty="0"/>
              <a:t>liability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proses </a:t>
            </a:r>
            <a:r>
              <a:rPr lang="en-US" altLang="en-US" dirty="0" err="1"/>
              <a:t>pemberantasan</a:t>
            </a:r>
            <a:r>
              <a:rPr lang="en-US" altLang="en-US" dirty="0"/>
              <a:t> KKN</a:t>
            </a:r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Membela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dirty="0" err="1"/>
              <a:t>Texmaco</a:t>
            </a:r>
            <a:endParaRPr lang="en-US" altLang="en-US" dirty="0"/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Prioritas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beras</a:t>
            </a:r>
            <a:endParaRPr lang="en-US" altLang="en-US" dirty="0"/>
          </a:p>
          <a:p>
            <a:pPr lvl="2">
              <a:spcBef>
                <a:spcPts val="1200"/>
              </a:spcBef>
            </a:pPr>
            <a:r>
              <a:rPr lang="en-US" altLang="en-US" dirty="0" err="1"/>
              <a:t>Responsif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pinjaman</a:t>
            </a:r>
            <a:r>
              <a:rPr lang="en-US" altLang="en-US" dirty="0"/>
              <a:t> </a:t>
            </a:r>
            <a:r>
              <a:rPr lang="en-US" altLang="en-US" dirty="0" err="1" smtClean="0"/>
              <a:t>asing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tidak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pernah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melanggar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Letter of intent </a:t>
            </a:r>
          </a:p>
          <a:p>
            <a:pPr lvl="2">
              <a:spcBef>
                <a:spcPts val="12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647107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628328"/>
            <a:ext cx="11497096" cy="1800200"/>
          </a:xfrm>
        </p:spPr>
        <p:txBody>
          <a:bodyPr/>
          <a:lstStyle/>
          <a:p>
            <a:r>
              <a:rPr lang="en-ID" sz="6000" dirty="0" smtClean="0"/>
              <a:t>       </a:t>
            </a:r>
            <a:r>
              <a:rPr lang="en-ID" sz="6000" dirty="0" err="1" smtClean="0"/>
              <a:t>Ekonomi</a:t>
            </a:r>
            <a:r>
              <a:rPr lang="en-ID" sz="6000" dirty="0" smtClean="0"/>
              <a:t> </a:t>
            </a:r>
            <a:r>
              <a:rPr lang="en-ID" sz="6000" dirty="0" err="1" smtClean="0"/>
              <a:t>Politik</a:t>
            </a:r>
            <a:r>
              <a:rPr lang="en-ID" sz="6000" dirty="0" smtClean="0"/>
              <a:t> Indonesia (8)</a:t>
            </a:r>
            <a:endParaRPr lang="en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497096" cy="571500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Orde</a:t>
            </a:r>
            <a:r>
              <a:rPr lang="en-ID" sz="4400" dirty="0" smtClean="0"/>
              <a:t> </a:t>
            </a:r>
            <a:r>
              <a:rPr lang="en-ID" sz="4400" dirty="0" err="1" smtClean="0"/>
              <a:t>Reformasi</a:t>
            </a:r>
            <a:r>
              <a:rPr lang="en-ID" sz="4400" dirty="0" smtClean="0"/>
              <a:t> – Megawati </a:t>
            </a:r>
            <a:r>
              <a:rPr lang="en-ID" sz="4400" dirty="0" err="1" smtClean="0"/>
              <a:t>Soekarnoputri</a:t>
            </a:r>
            <a:endParaRPr lang="en-ID" sz="4400" dirty="0" smtClean="0"/>
          </a:p>
          <a:p>
            <a:pPr lvl="1">
              <a:spcBef>
                <a:spcPts val="1200"/>
              </a:spcBef>
            </a:pPr>
            <a:r>
              <a:rPr lang="en-ID" dirty="0" err="1" smtClean="0"/>
              <a:t>Intervensi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terhadap</a:t>
            </a:r>
            <a:r>
              <a:rPr lang="en-ID" dirty="0" smtClean="0"/>
              <a:t> Bank Indonesia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menaikkan</a:t>
            </a:r>
            <a:r>
              <a:rPr lang="en-ID" dirty="0" smtClean="0"/>
              <a:t> </a:t>
            </a:r>
            <a:r>
              <a:rPr lang="en-ID" dirty="0" err="1" smtClean="0"/>
              <a:t>Suku</a:t>
            </a:r>
            <a:r>
              <a:rPr lang="en-ID" dirty="0" smtClean="0"/>
              <a:t> </a:t>
            </a:r>
            <a:r>
              <a:rPr lang="en-ID" dirty="0" err="1" smtClean="0"/>
              <a:t>Bunga</a:t>
            </a:r>
            <a:r>
              <a:rPr lang="en-ID" dirty="0" smtClean="0"/>
              <a:t> BI</a:t>
            </a: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ID" dirty="0" err="1" smtClean="0"/>
              <a:t>Stabilitas</a:t>
            </a:r>
            <a:r>
              <a:rPr lang="en-ID" dirty="0" smtClean="0"/>
              <a:t> </a:t>
            </a:r>
            <a:r>
              <a:rPr lang="en-ID" dirty="0" err="1" smtClean="0"/>
              <a:t>mata</a:t>
            </a:r>
            <a:r>
              <a:rPr lang="en-ID" dirty="0" smtClean="0"/>
              <a:t> </a:t>
            </a:r>
            <a:r>
              <a:rPr lang="en-ID" dirty="0" err="1" smtClean="0"/>
              <a:t>uang</a:t>
            </a:r>
            <a:r>
              <a:rPr lang="en-ID" dirty="0" smtClean="0"/>
              <a:t> rupiah</a:t>
            </a:r>
          </a:p>
          <a:p>
            <a:pPr lvl="2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menstimulus</a:t>
            </a:r>
            <a:r>
              <a:rPr lang="en-ID" dirty="0" smtClean="0"/>
              <a:t> </a:t>
            </a:r>
            <a:r>
              <a:rPr lang="en-ID" dirty="0" err="1" smtClean="0"/>
              <a:t>pertumbuhan</a:t>
            </a:r>
            <a:r>
              <a:rPr lang="en-ID" dirty="0" smtClean="0"/>
              <a:t> </a:t>
            </a:r>
            <a:r>
              <a:rPr lang="en-ID" dirty="0" err="1" smtClean="0"/>
              <a:t>ekonomi</a:t>
            </a:r>
            <a:endParaRPr lang="en-ID" dirty="0" smtClean="0"/>
          </a:p>
          <a:p>
            <a:pPr lvl="1">
              <a:spcBef>
                <a:spcPts val="1200"/>
              </a:spcBef>
            </a:pPr>
            <a:r>
              <a:rPr lang="en-ID" dirty="0" err="1" smtClean="0"/>
              <a:t>Subsidi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pembayaran</a:t>
            </a:r>
            <a:r>
              <a:rPr lang="en-ID" dirty="0" smtClean="0"/>
              <a:t> </a:t>
            </a:r>
            <a:r>
              <a:rPr lang="en-ID" dirty="0" err="1" smtClean="0"/>
              <a:t>utang</a:t>
            </a:r>
            <a:r>
              <a:rPr lang="en-ID" dirty="0" smtClean="0"/>
              <a:t> </a:t>
            </a:r>
            <a:r>
              <a:rPr lang="en-ID" dirty="0" err="1" smtClean="0"/>
              <a:t>luar</a:t>
            </a:r>
            <a:r>
              <a:rPr lang="en-ID" dirty="0" smtClean="0"/>
              <a:t> </a:t>
            </a:r>
            <a:r>
              <a:rPr lang="en-ID" dirty="0" err="1" smtClean="0"/>
              <a:t>negeri</a:t>
            </a:r>
            <a:r>
              <a:rPr lang="en-ID" dirty="0" smtClean="0"/>
              <a:t> </a:t>
            </a:r>
            <a:r>
              <a:rPr lang="en-ID" dirty="0" err="1" smtClean="0"/>
              <a:t>tinggi</a:t>
            </a:r>
            <a:endParaRPr lang="en-ID" dirty="0" smtClean="0"/>
          </a:p>
          <a:p>
            <a:pPr lvl="1">
              <a:spcBef>
                <a:spcPts val="1200"/>
              </a:spcBef>
            </a:pPr>
            <a:r>
              <a:rPr lang="en-ID" dirty="0" err="1" smtClean="0"/>
              <a:t>Pertumbuhan</a:t>
            </a:r>
            <a:r>
              <a:rPr lang="en-ID" dirty="0" smtClean="0"/>
              <a:t> </a:t>
            </a:r>
            <a:r>
              <a:rPr lang="en-ID" dirty="0" err="1" smtClean="0"/>
              <a:t>ekonomi</a:t>
            </a:r>
            <a:r>
              <a:rPr lang="en-ID" dirty="0" smtClean="0"/>
              <a:t> </a:t>
            </a:r>
            <a:r>
              <a:rPr lang="en-ID" dirty="0" err="1" smtClean="0"/>
              <a:t>relatif</a:t>
            </a:r>
            <a:r>
              <a:rPr lang="en-ID" dirty="0" smtClean="0"/>
              <a:t> </a:t>
            </a:r>
            <a:r>
              <a:rPr lang="en-ID" dirty="0" err="1" smtClean="0"/>
              <a:t>aman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positif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1234592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866986"/>
            <a:ext cx="12188864" cy="1149210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Ekonomi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Indonesia </a:t>
            </a:r>
            <a:r>
              <a:rPr lang="en-US" altLang="en-US" sz="6000" dirty="0" smtClean="0"/>
              <a:t>(9)</a:t>
            </a:r>
            <a:endParaRPr lang="en-US" altLang="en-US" sz="6000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776" y="2428528"/>
            <a:ext cx="11953328" cy="6480720"/>
          </a:xfrm>
        </p:spPr>
        <p:txBody>
          <a:bodyPr/>
          <a:lstStyle/>
          <a:p>
            <a:pPr marL="266700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altLang="en-US" sz="3600" dirty="0" err="1" smtClean="0"/>
              <a:t>Orde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Reformasi</a:t>
            </a:r>
            <a:r>
              <a:rPr lang="en-US" altLang="en-US" sz="3600" dirty="0" smtClean="0"/>
              <a:t> - </a:t>
            </a:r>
            <a:r>
              <a:rPr lang="en-US" altLang="en-US" sz="3600" dirty="0" err="1" smtClean="0"/>
              <a:t>Susilo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Bambang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Yudhoyono</a:t>
            </a:r>
            <a:endParaRPr lang="en-US" altLang="en-US" sz="3600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600" dirty="0" err="1"/>
              <a:t>Sistem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berubah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setelah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Orde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Baru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berakhir</a:t>
            </a:r>
            <a:r>
              <a:rPr lang="en-US" altLang="en-US" sz="2600" dirty="0"/>
              <a:t>. </a:t>
            </a:r>
            <a:r>
              <a:rPr lang="en-US" altLang="en-US" sz="2600" dirty="0" err="1"/>
              <a:t>Namun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kebijakan</a:t>
            </a:r>
            <a:r>
              <a:rPr lang="en-US" altLang="en-US" sz="2600" dirty="0"/>
              <a:t> neoliberal yang </a:t>
            </a:r>
            <a:r>
              <a:rPr lang="en-US" altLang="en-US" sz="2600" dirty="0" err="1"/>
              <a:t>dianjurkan</a:t>
            </a:r>
            <a:r>
              <a:rPr lang="en-US" altLang="en-US" sz="2600" dirty="0"/>
              <a:t> IMF </a:t>
            </a:r>
            <a:r>
              <a:rPr lang="en-US" altLang="en-US" sz="2600" dirty="0" err="1"/>
              <a:t>pada</a:t>
            </a:r>
            <a:r>
              <a:rPr lang="en-US" altLang="en-US" sz="2600" dirty="0"/>
              <a:t> masa </a:t>
            </a:r>
            <a:r>
              <a:rPr lang="en-US" altLang="en-US" sz="2600" dirty="0" err="1"/>
              <a:t>pemulihan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krisis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sepenuhnya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dijalankan</a:t>
            </a:r>
            <a:r>
              <a:rPr lang="en-US" altLang="en-US" sz="2600" dirty="0"/>
              <a:t>. </a:t>
            </a:r>
            <a:r>
              <a:rPr lang="en-US" altLang="en-US" sz="2600" dirty="0" err="1"/>
              <a:t>Peran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negara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masih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dominan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beberapa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sektor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produksi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distribusi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Kacung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Marijan</a:t>
            </a:r>
            <a:r>
              <a:rPr lang="en-US" altLang="en-US" sz="2600" dirty="0"/>
              <a:t>, 2010).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600" dirty="0" err="1" smtClean="0"/>
              <a:t>Kenaikan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harga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minyak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dunia</a:t>
            </a:r>
            <a:r>
              <a:rPr lang="en-US" altLang="en-US" sz="2600" dirty="0" smtClean="0"/>
              <a:t> </a:t>
            </a:r>
            <a:r>
              <a:rPr lang="en-US" altLang="en-US" sz="2600" dirty="0" smtClean="0">
                <a:sym typeface="Wingdings" panose="05000000000000000000" pitchFamily="2" charset="2"/>
              </a:rPr>
              <a:t> 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menurunkan</a:t>
            </a:r>
            <a:r>
              <a:rPr lang="en-US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subsidi</a:t>
            </a:r>
            <a:r>
              <a:rPr lang="en-US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dan</a:t>
            </a:r>
            <a:r>
              <a:rPr lang="en-US" altLang="en-US" sz="2600" dirty="0" smtClean="0">
                <a:sym typeface="Wingdings" panose="05000000000000000000" pitchFamily="2" charset="2"/>
              </a:rPr>
              <a:t> BLT</a:t>
            </a:r>
            <a:endParaRPr lang="en-US" altLang="en-US" sz="2600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600" dirty="0" err="1" smtClean="0"/>
              <a:t>Ekonomi</a:t>
            </a:r>
            <a:r>
              <a:rPr lang="en-US" altLang="en-US" sz="2600" dirty="0" smtClean="0"/>
              <a:t> relative </a:t>
            </a:r>
            <a:r>
              <a:rPr lang="en-US" altLang="en-US" sz="2600" dirty="0" err="1" smtClean="0"/>
              <a:t>stabil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inflasi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terkendali</a:t>
            </a:r>
            <a:endParaRPr lang="en-US" altLang="en-US" sz="2600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600" dirty="0" err="1"/>
              <a:t>Fenomena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pengusaha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menjadi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politisi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menjadi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semakin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umum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diterima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politik</a:t>
            </a:r>
            <a:r>
              <a:rPr lang="en-US" altLang="en-US" sz="2600" dirty="0"/>
              <a:t>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600" b="1" i="1" dirty="0"/>
              <a:t>Triple track strategies</a:t>
            </a:r>
          </a:p>
          <a:p>
            <a:pPr lvl="2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600" dirty="0" err="1" smtClean="0"/>
              <a:t>Pertumbuhan</a:t>
            </a:r>
            <a:r>
              <a:rPr lang="en-US" altLang="en-US" sz="2600" dirty="0" smtClean="0"/>
              <a:t>  (</a:t>
            </a:r>
            <a:r>
              <a:rPr lang="en-US" altLang="en-US" sz="2600" dirty="0" err="1" smtClean="0"/>
              <a:t>investasi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dan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ekspor</a:t>
            </a:r>
            <a:r>
              <a:rPr lang="en-US" altLang="en-US" sz="2600" dirty="0" smtClean="0"/>
              <a:t>)</a:t>
            </a:r>
          </a:p>
          <a:p>
            <a:pPr lvl="2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600" dirty="0" err="1" smtClean="0"/>
              <a:t>Pertanian</a:t>
            </a:r>
            <a:r>
              <a:rPr lang="en-US" altLang="en-US" sz="2600" dirty="0" smtClean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Jasa</a:t>
            </a:r>
            <a:r>
              <a:rPr lang="en-US" altLang="en-US" sz="2600" dirty="0"/>
              <a:t> </a:t>
            </a:r>
            <a:r>
              <a:rPr lang="en-US" altLang="en-US" sz="2600" dirty="0">
                <a:sym typeface="Wingdings" panose="05000000000000000000" pitchFamily="2" charset="2"/>
              </a:rPr>
              <a:t> </a:t>
            </a:r>
            <a:r>
              <a:rPr lang="en-US" altLang="en-US" sz="2600" dirty="0" err="1">
                <a:sym typeface="Wingdings" panose="05000000000000000000" pitchFamily="2" charset="2"/>
              </a:rPr>
              <a:t>diseluruh</a:t>
            </a:r>
            <a:r>
              <a:rPr lang="en-US" altLang="en-US" sz="2600" dirty="0">
                <a:sym typeface="Wingdings" panose="05000000000000000000" pitchFamily="2" charset="2"/>
              </a:rPr>
              <a:t> level </a:t>
            </a:r>
            <a:endParaRPr lang="en-US" altLang="en-US" sz="2600" dirty="0"/>
          </a:p>
          <a:p>
            <a:pPr lvl="2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600" dirty="0"/>
              <a:t>Pembangunan </a:t>
            </a:r>
            <a:r>
              <a:rPr lang="en-US" altLang="en-US" sz="2600" dirty="0" err="1"/>
              <a:t>Pertanian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Pedesaan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56412220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734800" cy="2438400"/>
          </a:xfrm>
        </p:spPr>
        <p:txBody>
          <a:bodyPr/>
          <a:lstStyle/>
          <a:p>
            <a:r>
              <a:rPr lang="en-ID" sz="6000" dirty="0" smtClean="0"/>
              <a:t>       </a:t>
            </a:r>
            <a:r>
              <a:rPr lang="en-ID" sz="5800" dirty="0" err="1" smtClean="0"/>
              <a:t>Ekonomi</a:t>
            </a:r>
            <a:r>
              <a:rPr lang="en-ID" sz="5800" dirty="0" smtClean="0"/>
              <a:t> </a:t>
            </a:r>
            <a:r>
              <a:rPr lang="en-ID" sz="5800" dirty="0" err="1" smtClean="0"/>
              <a:t>Politik</a:t>
            </a:r>
            <a:r>
              <a:rPr lang="en-ID" sz="5800" dirty="0" smtClean="0"/>
              <a:t> Indonesia (10) </a:t>
            </a:r>
            <a:endParaRPr lang="en-ID" sz="5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497096" cy="571500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800" dirty="0" err="1" smtClean="0"/>
              <a:t>Orde</a:t>
            </a:r>
            <a:r>
              <a:rPr lang="en-ID" sz="4800" dirty="0" smtClean="0"/>
              <a:t> </a:t>
            </a:r>
            <a:r>
              <a:rPr lang="en-ID" sz="4800" dirty="0" err="1" smtClean="0"/>
              <a:t>Reformasi</a:t>
            </a:r>
            <a:r>
              <a:rPr lang="en-ID" sz="4800" dirty="0" smtClean="0"/>
              <a:t> -  Joko Widodo</a:t>
            </a:r>
          </a:p>
          <a:p>
            <a:pPr lvl="1">
              <a:spcBef>
                <a:spcPts val="1200"/>
              </a:spcBef>
            </a:pPr>
            <a:r>
              <a:rPr lang="en-ID" dirty="0" smtClean="0"/>
              <a:t>Di </a:t>
            </a:r>
            <a:r>
              <a:rPr lang="en-ID" dirty="0" err="1" smtClean="0"/>
              <a:t>awal</a:t>
            </a:r>
            <a:r>
              <a:rPr lang="en-ID" dirty="0" smtClean="0"/>
              <a:t> </a:t>
            </a:r>
            <a:r>
              <a:rPr lang="en-ID" dirty="0" err="1" smtClean="0"/>
              <a:t>pemerintahan</a:t>
            </a:r>
            <a:r>
              <a:rPr lang="en-ID" dirty="0" smtClean="0"/>
              <a:t> </a:t>
            </a:r>
            <a:r>
              <a:rPr lang="en-ID" dirty="0" err="1" smtClean="0"/>
              <a:t>pertumbuhan</a:t>
            </a:r>
            <a:r>
              <a:rPr lang="en-ID" dirty="0" smtClean="0"/>
              <a:t> </a:t>
            </a:r>
            <a:r>
              <a:rPr lang="en-ID" dirty="0" err="1" smtClean="0"/>
              <a:t>ekonomi</a:t>
            </a:r>
            <a:r>
              <a:rPr lang="en-ID" dirty="0" smtClean="0"/>
              <a:t> </a:t>
            </a:r>
            <a:r>
              <a:rPr lang="en-ID" dirty="0" err="1" smtClean="0"/>
              <a:t>menurun</a:t>
            </a:r>
            <a:r>
              <a:rPr lang="en-ID" dirty="0" smtClean="0"/>
              <a:t> </a:t>
            </a:r>
            <a:r>
              <a:rPr lang="en-ID" dirty="0" err="1" smtClean="0"/>
              <a:t>akibat</a:t>
            </a:r>
            <a:r>
              <a:rPr lang="en-ID" dirty="0" smtClean="0"/>
              <a:t> </a:t>
            </a:r>
            <a:r>
              <a:rPr lang="en-ID" dirty="0" err="1" smtClean="0"/>
              <a:t>krisis</a:t>
            </a:r>
            <a:r>
              <a:rPr lang="en-ID" dirty="0" smtClean="0"/>
              <a:t> </a:t>
            </a:r>
            <a:r>
              <a:rPr lang="en-ID" dirty="0" err="1" smtClean="0"/>
              <a:t>finansial</a:t>
            </a:r>
            <a:r>
              <a:rPr lang="en-ID" dirty="0" smtClean="0"/>
              <a:t> global </a:t>
            </a:r>
            <a:r>
              <a:rPr lang="en-ID" dirty="0" err="1" smtClean="0"/>
              <a:t>namun</a:t>
            </a:r>
            <a:r>
              <a:rPr lang="en-ID" dirty="0" smtClean="0"/>
              <a:t> </a:t>
            </a:r>
            <a:r>
              <a:rPr lang="en-ID" dirty="0" err="1" smtClean="0"/>
              <a:t>meningkat</a:t>
            </a:r>
            <a:r>
              <a:rPr lang="en-ID" dirty="0" smtClean="0"/>
              <a:t> </a:t>
            </a:r>
            <a:r>
              <a:rPr lang="en-ID" dirty="0" err="1" smtClean="0"/>
              <a:t>sampai</a:t>
            </a:r>
            <a:r>
              <a:rPr lang="en-ID" dirty="0" smtClean="0"/>
              <a:t> 5% di </a:t>
            </a:r>
            <a:r>
              <a:rPr lang="en-ID" dirty="0" err="1" smtClean="0"/>
              <a:t>tahun</a:t>
            </a:r>
            <a:r>
              <a:rPr lang="en-ID" dirty="0" smtClean="0"/>
              <a:t> 2016</a:t>
            </a:r>
          </a:p>
          <a:p>
            <a:pPr lvl="1">
              <a:spcBef>
                <a:spcPts val="1200"/>
              </a:spcBef>
            </a:pPr>
            <a:r>
              <a:rPr lang="en-ID" dirty="0" err="1" smtClean="0"/>
              <a:t>Reformasi</a:t>
            </a:r>
            <a:r>
              <a:rPr lang="en-ID" dirty="0" smtClean="0"/>
              <a:t> </a:t>
            </a:r>
            <a:r>
              <a:rPr lang="en-ID" dirty="0" err="1" smtClean="0"/>
              <a:t>subsidi</a:t>
            </a:r>
            <a:r>
              <a:rPr lang="en-ID" dirty="0" smtClean="0"/>
              <a:t> BBM; </a:t>
            </a:r>
            <a:r>
              <a:rPr lang="en-ID" dirty="0" err="1" smtClean="0"/>
              <a:t>menghapus</a:t>
            </a:r>
            <a:r>
              <a:rPr lang="en-ID" dirty="0" smtClean="0"/>
              <a:t> </a:t>
            </a:r>
            <a:r>
              <a:rPr lang="en-ID" dirty="0" err="1" smtClean="0"/>
              <a:t>Petral</a:t>
            </a:r>
            <a:endParaRPr lang="en-ID" dirty="0" smtClean="0"/>
          </a:p>
          <a:p>
            <a:pPr lvl="1">
              <a:spcBef>
                <a:spcPts val="1200"/>
              </a:spcBef>
            </a:pPr>
            <a:r>
              <a:rPr lang="en-ID" dirty="0" err="1" smtClean="0"/>
              <a:t>Fokus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pembangunan</a:t>
            </a:r>
            <a:r>
              <a:rPr lang="en-ID" dirty="0" smtClean="0"/>
              <a:t> </a:t>
            </a:r>
            <a:r>
              <a:rPr lang="en-ID" dirty="0" err="1" smtClean="0"/>
              <a:t>infrastruktur</a:t>
            </a:r>
            <a:r>
              <a:rPr lang="en-ID" dirty="0" smtClean="0"/>
              <a:t> </a:t>
            </a:r>
            <a:r>
              <a:rPr lang="en-ID" dirty="0" err="1" smtClean="0"/>
              <a:t>khususnya</a:t>
            </a:r>
            <a:r>
              <a:rPr lang="en-ID" dirty="0" smtClean="0"/>
              <a:t> di </a:t>
            </a:r>
            <a:r>
              <a:rPr lang="en-ID" dirty="0" err="1" smtClean="0"/>
              <a:t>luar</a:t>
            </a:r>
            <a:r>
              <a:rPr lang="en-ID" dirty="0" smtClean="0"/>
              <a:t> </a:t>
            </a:r>
            <a:r>
              <a:rPr lang="en-ID" dirty="0" err="1" smtClean="0"/>
              <a:t>Pulau</a:t>
            </a:r>
            <a:r>
              <a:rPr lang="en-ID" dirty="0" smtClean="0"/>
              <a:t> </a:t>
            </a:r>
            <a:r>
              <a:rPr lang="en-ID" dirty="0" err="1" smtClean="0"/>
              <a:t>Jawa</a:t>
            </a:r>
            <a:endParaRPr lang="en-ID" dirty="0" smtClean="0"/>
          </a:p>
          <a:p>
            <a:pPr lvl="1">
              <a:spcBef>
                <a:spcPts val="1200"/>
              </a:spcBef>
            </a:pPr>
            <a:r>
              <a:rPr lang="en-ID" dirty="0" err="1" smtClean="0"/>
              <a:t>Penguatan</a:t>
            </a:r>
            <a:r>
              <a:rPr lang="en-ID" dirty="0" smtClean="0"/>
              <a:t> </a:t>
            </a:r>
            <a:r>
              <a:rPr lang="en-ID" dirty="0" err="1" smtClean="0"/>
              <a:t>potensi</a:t>
            </a:r>
            <a:r>
              <a:rPr lang="en-ID" dirty="0" smtClean="0"/>
              <a:t> </a:t>
            </a:r>
            <a:r>
              <a:rPr lang="en-ID" dirty="0" err="1" smtClean="0"/>
              <a:t>desa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Anggaran</a:t>
            </a:r>
            <a:r>
              <a:rPr lang="en-ID" dirty="0" smtClean="0"/>
              <a:t> Dana </a:t>
            </a:r>
            <a:r>
              <a:rPr lang="en-ID" dirty="0" err="1" smtClean="0"/>
              <a:t>Desa</a:t>
            </a:r>
            <a:endParaRPr lang="en-ID" dirty="0" smtClean="0"/>
          </a:p>
          <a:p>
            <a:pPr lvl="1">
              <a:spcBef>
                <a:spcPts val="1200"/>
              </a:spcBef>
            </a:pPr>
            <a:r>
              <a:rPr lang="en-ID" dirty="0" smtClean="0"/>
              <a:t>Program </a:t>
            </a:r>
            <a:r>
              <a:rPr lang="en-ID" dirty="0" err="1" smtClean="0"/>
              <a:t>rumah</a:t>
            </a:r>
            <a:r>
              <a:rPr lang="en-ID" dirty="0" smtClean="0"/>
              <a:t> </a:t>
            </a:r>
            <a:r>
              <a:rPr lang="en-ID" dirty="0" err="1" smtClean="0"/>
              <a:t>rakyat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subsidi</a:t>
            </a:r>
            <a:r>
              <a:rPr lang="en-ID" dirty="0" smtClean="0"/>
              <a:t> </a:t>
            </a:r>
            <a:r>
              <a:rPr lang="en-ID" dirty="0" err="1" smtClean="0"/>
              <a:t>kredit</a:t>
            </a:r>
            <a:r>
              <a:rPr lang="en-ID" dirty="0" smtClean="0"/>
              <a:t> UMKM</a:t>
            </a:r>
          </a:p>
          <a:p>
            <a:pPr lvl="1">
              <a:spcBef>
                <a:spcPts val="1200"/>
              </a:spcBef>
            </a:pPr>
            <a:endParaRPr lang="en-ID" dirty="0" smtClean="0"/>
          </a:p>
        </p:txBody>
      </p:sp>
    </p:spTree>
    <p:extLst>
      <p:ext uri="{BB962C8B-B14F-4D97-AF65-F5344CB8AC3E}">
        <p14:creationId xmlns:p14="http://schemas.microsoft.com/office/powerpoint/2010/main" val="42312380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340296"/>
            <a:ext cx="10464800" cy="2438400"/>
          </a:xfrm>
        </p:spPr>
        <p:txBody>
          <a:bodyPr/>
          <a:lstStyle/>
          <a:p>
            <a:r>
              <a:rPr lang="en-US" altLang="en-US" sz="6600" dirty="0" smtClean="0"/>
              <a:t>       </a:t>
            </a:r>
            <a:r>
              <a:rPr lang="en-US" altLang="en-US" sz="6600" dirty="0" err="1" smtClean="0"/>
              <a:t>Sosialisasi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(2)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428528"/>
            <a:ext cx="11734800" cy="6192688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4000" dirty="0"/>
              <a:t>Ada 2 (</a:t>
            </a:r>
            <a:r>
              <a:rPr lang="en-US" altLang="en-US" sz="4000" dirty="0" err="1"/>
              <a:t>dua</a:t>
            </a:r>
            <a:r>
              <a:rPr lang="en-US" altLang="en-US" sz="4000" dirty="0"/>
              <a:t>) </a:t>
            </a:r>
            <a:r>
              <a:rPr lang="en-US" altLang="en-US" sz="4000" dirty="0" err="1"/>
              <a:t>hal</a:t>
            </a:r>
            <a:r>
              <a:rPr lang="en-US" altLang="en-US" sz="4000" dirty="0"/>
              <a:t> yang </a:t>
            </a:r>
            <a:r>
              <a:rPr lang="en-US" altLang="en-US" sz="4000" dirty="0" err="1"/>
              <a:t>harus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diperhatikan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mengenai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sosialisasi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politik</a:t>
            </a:r>
            <a:r>
              <a:rPr lang="en-US" altLang="en-US" sz="4000" dirty="0"/>
              <a:t>:</a:t>
            </a:r>
          </a:p>
          <a:p>
            <a:pPr marL="866973" indent="-866973">
              <a:lnSpc>
                <a:spcPct val="80000"/>
              </a:lnSpc>
              <a:spcBef>
                <a:spcPts val="1200"/>
              </a:spcBef>
              <a:buFontTx/>
              <a:buAutoNum type="arabicPeriod"/>
            </a:pPr>
            <a:r>
              <a:rPr lang="en-US" altLang="en-US" sz="3400" dirty="0" err="1"/>
              <a:t>Sosialisasi</a:t>
            </a:r>
            <a:r>
              <a:rPr lang="en-US" altLang="en-US" sz="3400" dirty="0"/>
              <a:t> </a:t>
            </a:r>
            <a:r>
              <a:rPr lang="en-US" altLang="en-US" sz="3400" dirty="0" err="1"/>
              <a:t>politik</a:t>
            </a:r>
            <a:r>
              <a:rPr lang="en-US" altLang="en-US" sz="3400" dirty="0"/>
              <a:t> </a:t>
            </a:r>
            <a:r>
              <a:rPr lang="en-US" altLang="en-US" sz="3400" dirty="0" err="1"/>
              <a:t>berjalan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terus</a:t>
            </a:r>
            <a:r>
              <a:rPr lang="en-US" altLang="en-US" sz="3400" dirty="0"/>
              <a:t> </a:t>
            </a:r>
            <a:r>
              <a:rPr lang="en-US" altLang="en-US" sz="3400" dirty="0" err="1"/>
              <a:t>menerus</a:t>
            </a:r>
            <a:r>
              <a:rPr lang="en-US" altLang="en-US" sz="3400" dirty="0"/>
              <a:t> </a:t>
            </a:r>
            <a:r>
              <a:rPr lang="en-US" altLang="en-US" sz="3400" dirty="0" err="1"/>
              <a:t>selama</a:t>
            </a:r>
            <a:r>
              <a:rPr lang="en-US" altLang="en-US" sz="3400" dirty="0"/>
              <a:t> </a:t>
            </a:r>
            <a:r>
              <a:rPr lang="en-US" altLang="en-US" sz="3400" dirty="0" err="1"/>
              <a:t>hidup</a:t>
            </a:r>
            <a:r>
              <a:rPr lang="en-US" altLang="en-US" sz="3400" dirty="0"/>
              <a:t> </a:t>
            </a:r>
            <a:r>
              <a:rPr lang="en-US" altLang="en-US" sz="3400" dirty="0" err="1"/>
              <a:t>seseorang</a:t>
            </a:r>
            <a:r>
              <a:rPr lang="en-US" altLang="en-US" sz="3400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1200"/>
              </a:spcBef>
              <a:buFontTx/>
              <a:buAutoNum type="arabicPeriod"/>
            </a:pPr>
            <a:r>
              <a:rPr lang="en-US" altLang="en-US" sz="3400" dirty="0" err="1"/>
              <a:t>Sosialisasi</a:t>
            </a:r>
            <a:r>
              <a:rPr lang="en-US" altLang="en-US" sz="3400" dirty="0"/>
              <a:t> </a:t>
            </a:r>
            <a:r>
              <a:rPr lang="en-US" altLang="en-US" sz="3400" dirty="0" err="1"/>
              <a:t>politik</a:t>
            </a:r>
            <a:r>
              <a:rPr lang="en-US" altLang="en-US" sz="3400" dirty="0"/>
              <a:t> </a:t>
            </a:r>
            <a:r>
              <a:rPr lang="en-US" altLang="en-US" sz="3400" dirty="0" err="1"/>
              <a:t>dapat</a:t>
            </a:r>
            <a:r>
              <a:rPr lang="en-US" altLang="en-US" sz="3400" dirty="0"/>
              <a:t> </a:t>
            </a:r>
            <a:r>
              <a:rPr lang="en-US" altLang="en-US" sz="3400" dirty="0" err="1"/>
              <a:t>berwujud</a:t>
            </a:r>
            <a:r>
              <a:rPr lang="en-US" altLang="en-US" sz="3400" dirty="0"/>
              <a:t> </a:t>
            </a:r>
            <a:r>
              <a:rPr lang="en-US" altLang="en-US" sz="3400" dirty="0" err="1"/>
              <a:t>transmisi</a:t>
            </a:r>
            <a:r>
              <a:rPr lang="en-US" altLang="en-US" sz="3400" dirty="0"/>
              <a:t> </a:t>
            </a:r>
            <a:r>
              <a:rPr lang="en-US" altLang="en-US" sz="3400" dirty="0" err="1"/>
              <a:t>dan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pengajaran</a:t>
            </a:r>
            <a:r>
              <a:rPr lang="en-US" altLang="en-US" sz="3400" dirty="0"/>
              <a:t> yang </a:t>
            </a:r>
            <a:r>
              <a:rPr lang="en-US" altLang="en-US" sz="3400" dirty="0" err="1"/>
              <a:t>langsung</a:t>
            </a:r>
            <a:r>
              <a:rPr lang="en-US" altLang="en-US" sz="3400" dirty="0"/>
              <a:t> </a:t>
            </a:r>
            <a:r>
              <a:rPr lang="en-US" altLang="en-US" sz="3400" dirty="0" err="1"/>
              <a:t>maupun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tidak</a:t>
            </a:r>
            <a:r>
              <a:rPr lang="en-US" altLang="en-US" sz="3400" dirty="0"/>
              <a:t> </a:t>
            </a:r>
            <a:r>
              <a:rPr lang="en-US" altLang="en-US" sz="3400" dirty="0" err="1"/>
              <a:t>langsung</a:t>
            </a:r>
            <a:r>
              <a:rPr lang="en-US" altLang="en-US" sz="3400" dirty="0"/>
              <a:t>.</a:t>
            </a:r>
          </a:p>
          <a:p>
            <a:pPr marL="1408831" lvl="1" indent="-918902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987" dirty="0" err="1"/>
              <a:t>Sosialisasi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secara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langsung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melibatkan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komunikasi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informasi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nilai-nilai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perasaan-perasaan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mengenai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secara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eksplisit</a:t>
            </a:r>
            <a:r>
              <a:rPr lang="en-US" altLang="en-US" sz="2987" dirty="0"/>
              <a:t>. </a:t>
            </a:r>
            <a:r>
              <a:rPr lang="en-US" altLang="en-US" sz="2987" dirty="0" err="1"/>
              <a:t>Contoh</a:t>
            </a:r>
            <a:r>
              <a:rPr lang="en-US" altLang="en-US" sz="2987" dirty="0"/>
              <a:t>: </a:t>
            </a:r>
            <a:r>
              <a:rPr lang="en-US" altLang="en-US" sz="2987" dirty="0" err="1"/>
              <a:t>mata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kuliah</a:t>
            </a:r>
            <a:r>
              <a:rPr lang="en-US" altLang="en-US" sz="2987" dirty="0"/>
              <a:t> </a:t>
            </a:r>
            <a:r>
              <a:rPr lang="en-US" altLang="en-US" sz="2987" dirty="0" err="1"/>
              <a:t>kewarganegaraan</a:t>
            </a:r>
            <a:r>
              <a:rPr lang="en-US" altLang="en-US" sz="2987" dirty="0"/>
              <a:t>, </a:t>
            </a:r>
          </a:p>
          <a:p>
            <a:pPr marL="1408831" lvl="1" indent="-918902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2987" dirty="0" err="1"/>
              <a:t>Sosialisasi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tidak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langsung</a:t>
            </a:r>
            <a:r>
              <a:rPr lang="en-US" altLang="en-US" sz="2987" dirty="0"/>
              <a:t> </a:t>
            </a:r>
            <a:r>
              <a:rPr lang="en-US" altLang="en-US" sz="2987" dirty="0" err="1"/>
              <a:t>yaitu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melalui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pengalaman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sosial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seseorang</a:t>
            </a:r>
            <a:r>
              <a:rPr lang="en-US" altLang="en-US" sz="2987" dirty="0"/>
              <a:t> yang </a:t>
            </a:r>
            <a:r>
              <a:rPr lang="en-US" altLang="en-US" sz="2987" dirty="0" err="1"/>
              <a:t>dimulai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dari</a:t>
            </a:r>
            <a:r>
              <a:rPr lang="en-US" altLang="en-US" sz="2987" dirty="0"/>
              <a:t> masa </a:t>
            </a:r>
            <a:r>
              <a:rPr lang="en-US" altLang="en-US" sz="2987" dirty="0" err="1"/>
              <a:t>kanak-kanak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sampai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dewasa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tanpa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disadarinya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telah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membentuk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budaya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dalam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dirinya</a:t>
            </a:r>
            <a:endParaRPr lang="en-US" altLang="en-US" sz="2987" dirty="0"/>
          </a:p>
        </p:txBody>
      </p:sp>
    </p:spTree>
    <p:extLst>
      <p:ext uri="{BB962C8B-B14F-4D97-AF65-F5344CB8AC3E}">
        <p14:creationId xmlns:p14="http://schemas.microsoft.com/office/powerpoint/2010/main" val="27886518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Sosialisasi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(3)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356520"/>
            <a:ext cx="10464800" cy="6264696"/>
          </a:xfrm>
        </p:spPr>
        <p:txBody>
          <a:bodyPr/>
          <a:lstStyle/>
          <a:p>
            <a:pPr marL="866973" indent="-866973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sz="4400" dirty="0" err="1"/>
              <a:t>Agen-agen</a:t>
            </a:r>
            <a:r>
              <a:rPr lang="en-US" altLang="en-US" sz="4400" dirty="0"/>
              <a:t> </a:t>
            </a:r>
            <a:r>
              <a:rPr lang="en-US" altLang="en-US" sz="4400" dirty="0" err="1"/>
              <a:t>Sosialisasi</a:t>
            </a:r>
            <a:r>
              <a:rPr lang="en-US" altLang="en-US" sz="4400" dirty="0"/>
              <a:t> </a:t>
            </a:r>
            <a:r>
              <a:rPr lang="en-US" altLang="en-US" sz="4400" dirty="0" err="1" smtClean="0"/>
              <a:t>Politik</a:t>
            </a:r>
            <a:endParaRPr lang="en-US" altLang="en-US" sz="4400" dirty="0"/>
          </a:p>
          <a:p>
            <a:pPr marL="866973" indent="-866973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altLang="en-US" sz="3600" dirty="0" err="1"/>
              <a:t>Keluarga</a:t>
            </a:r>
            <a:endParaRPr lang="en-US" altLang="en-US" sz="3600" dirty="0"/>
          </a:p>
          <a:p>
            <a:pPr marL="866973" indent="-866973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altLang="en-US" sz="3600" dirty="0" err="1"/>
              <a:t>Sekolah</a:t>
            </a:r>
            <a:r>
              <a:rPr lang="en-US" altLang="en-US" sz="3600" dirty="0"/>
              <a:t>/Guru</a:t>
            </a:r>
          </a:p>
          <a:p>
            <a:pPr marL="866973" indent="-866973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altLang="en-US" sz="3600" dirty="0" err="1"/>
              <a:t>Teman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bermain</a:t>
            </a:r>
            <a:r>
              <a:rPr lang="en-US" altLang="en-US" sz="3600" dirty="0"/>
              <a:t> (</a:t>
            </a:r>
            <a:r>
              <a:rPr lang="en-US" altLang="en-US" sz="3600" i="1" dirty="0"/>
              <a:t>peer group</a:t>
            </a:r>
            <a:r>
              <a:rPr lang="en-US" altLang="en-US" sz="3600" dirty="0"/>
              <a:t>)</a:t>
            </a:r>
          </a:p>
          <a:p>
            <a:pPr marL="866973" indent="-866973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altLang="en-US" sz="3600" dirty="0" err="1"/>
              <a:t>Tempat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bekerja</a:t>
            </a:r>
            <a:r>
              <a:rPr lang="en-US" altLang="en-US" sz="3600" dirty="0"/>
              <a:t>/Kantor</a:t>
            </a:r>
          </a:p>
          <a:p>
            <a:pPr marL="866973" indent="-866973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altLang="en-US" sz="3600" dirty="0"/>
              <a:t>Media </a:t>
            </a:r>
            <a:r>
              <a:rPr lang="en-US" altLang="en-US" sz="3600" dirty="0" err="1"/>
              <a:t>massa</a:t>
            </a:r>
            <a:endParaRPr lang="en-US" altLang="en-US" sz="3600" dirty="0"/>
          </a:p>
          <a:p>
            <a:pPr marL="866973" indent="-866973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en-US" altLang="en-US" sz="3600" dirty="0" err="1"/>
              <a:t>Kontak-kontak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politik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921187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353080" cy="2438400"/>
          </a:xfrm>
        </p:spPr>
        <p:txBody>
          <a:bodyPr/>
          <a:lstStyle/>
          <a:p>
            <a:r>
              <a:rPr lang="en-US" altLang="en-US" sz="6600" dirty="0" smtClean="0"/>
              <a:t>   </a:t>
            </a:r>
            <a:r>
              <a:rPr lang="en-US" altLang="en-US" sz="6600" dirty="0" err="1" smtClean="0"/>
              <a:t>Sosialisasi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</a:t>
            </a:r>
            <a:r>
              <a:rPr lang="en-US" altLang="en-US" sz="6600" dirty="0" smtClean="0"/>
              <a:t>(4)</a:t>
            </a:r>
            <a:endParaRPr lang="en-US" altLang="en-US" sz="66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500536"/>
            <a:ext cx="11353080" cy="5983064"/>
          </a:xfrm>
        </p:spPr>
        <p:txBody>
          <a:bodyPr/>
          <a:lstStyle/>
          <a:p>
            <a:pPr marL="866973" indent="-866973">
              <a:lnSpc>
                <a:spcPct val="80000"/>
              </a:lnSpc>
              <a:buNone/>
            </a:pPr>
            <a:r>
              <a:rPr lang="en-US" altLang="en-US" sz="4800" dirty="0" err="1"/>
              <a:t>Fungsi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Sosialisasi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Politik</a:t>
            </a:r>
            <a:r>
              <a:rPr lang="en-US" altLang="en-US" sz="4800" dirty="0"/>
              <a:t>:</a:t>
            </a:r>
          </a:p>
          <a:p>
            <a:pPr marL="866973" indent="-866973">
              <a:lnSpc>
                <a:spcPct val="80000"/>
              </a:lnSpc>
              <a:buFontTx/>
              <a:buAutoNum type="arabicPeriod"/>
            </a:pPr>
            <a:r>
              <a:rPr lang="en-US" altLang="en-US" sz="3600" dirty="0" err="1"/>
              <a:t>Transformatif</a:t>
            </a:r>
            <a:r>
              <a:rPr lang="en-US" altLang="en-US" sz="3600" dirty="0"/>
              <a:t> </a:t>
            </a:r>
            <a:r>
              <a:rPr lang="en-US" altLang="en-US" sz="3600" dirty="0" err="1"/>
              <a:t>yaitu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mengubah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atau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mengalihkan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nilai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sikap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pola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tingkah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laku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ada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diri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seseorang</a:t>
            </a:r>
            <a:r>
              <a:rPr lang="en-US" altLang="en-US" sz="3600" dirty="0"/>
              <a:t>.</a:t>
            </a:r>
          </a:p>
          <a:p>
            <a:pPr marL="866973" indent="-866973">
              <a:lnSpc>
                <a:spcPct val="80000"/>
              </a:lnSpc>
              <a:buFontTx/>
              <a:buAutoNum type="arabicPeriod"/>
            </a:pPr>
            <a:r>
              <a:rPr lang="en-US" altLang="en-US" sz="3600" dirty="0" err="1"/>
              <a:t>Kreatif</a:t>
            </a:r>
            <a:r>
              <a:rPr lang="en-US" altLang="en-US" sz="3600" dirty="0"/>
              <a:t> </a:t>
            </a:r>
            <a:r>
              <a:rPr lang="en-US" altLang="en-US" sz="3600" dirty="0" err="1"/>
              <a:t>yaitu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menciptakan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nilai-nilai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baru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individu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atau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masyarakat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sesuai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dengan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dikehendaki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Biasanya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fungsi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ini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untuk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menciptakan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suatu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tatanan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nilai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baru</a:t>
            </a:r>
            <a:r>
              <a:rPr lang="en-US" altLang="en-US" sz="3600" dirty="0"/>
              <a:t>.</a:t>
            </a:r>
          </a:p>
          <a:p>
            <a:pPr marL="866973" indent="-866973">
              <a:lnSpc>
                <a:spcPct val="80000"/>
              </a:lnSpc>
              <a:buFontTx/>
              <a:buAutoNum type="arabicPeriod"/>
            </a:pPr>
            <a:r>
              <a:rPr lang="en-US" altLang="en-US" sz="3600" dirty="0" err="1"/>
              <a:t>Preservatif</a:t>
            </a:r>
            <a:r>
              <a:rPr lang="en-US" altLang="en-US" sz="3600" dirty="0"/>
              <a:t> </a:t>
            </a:r>
            <a:r>
              <a:rPr lang="en-US" altLang="en-US" sz="3600" dirty="0" err="1"/>
              <a:t>yaitu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memelihara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menjaga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melindungi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nilai-nilai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telah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terbentuk</a:t>
            </a:r>
            <a:r>
              <a:rPr lang="en-US" alt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316382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25088" cy="2438400"/>
          </a:xfrm>
        </p:spPr>
        <p:txBody>
          <a:bodyPr/>
          <a:lstStyle/>
          <a:p>
            <a:r>
              <a:rPr lang="en-US" altLang="en-US" sz="7200" dirty="0" smtClean="0"/>
              <a:t>     </a:t>
            </a:r>
            <a:r>
              <a:rPr lang="en-US" altLang="en-US" sz="7200" dirty="0" err="1" smtClean="0"/>
              <a:t>Sosialisasi</a:t>
            </a:r>
            <a:r>
              <a:rPr lang="en-US" altLang="en-US" sz="7200" dirty="0" smtClean="0"/>
              <a:t> </a:t>
            </a:r>
            <a:r>
              <a:rPr lang="en-US" altLang="en-US" sz="7200" dirty="0" err="1"/>
              <a:t>Politik</a:t>
            </a:r>
            <a:r>
              <a:rPr lang="en-US" altLang="en-US" sz="7200" dirty="0"/>
              <a:t> </a:t>
            </a:r>
            <a:r>
              <a:rPr lang="en-US" altLang="en-US" sz="7200" dirty="0" smtClean="0"/>
              <a:t>(5)</a:t>
            </a:r>
            <a:endParaRPr lang="en-US" altLang="en-US" sz="72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500536"/>
            <a:ext cx="11425088" cy="6192688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dirty="0" err="1"/>
              <a:t>Sosialisasi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sarana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mewariskan</a:t>
            </a:r>
            <a:r>
              <a:rPr lang="en-US" altLang="en-US" dirty="0"/>
              <a:t> </a:t>
            </a:r>
            <a:r>
              <a:rPr lang="en-US" altLang="en-US" dirty="0" err="1"/>
              <a:t>budaya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individu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dirty="0" err="1"/>
              <a:t>agen-agen</a:t>
            </a:r>
            <a:r>
              <a:rPr lang="en-US" altLang="en-US" dirty="0"/>
              <a:t> yang </a:t>
            </a:r>
            <a:r>
              <a:rPr lang="en-US" altLang="en-US" dirty="0" err="1"/>
              <a:t>ada</a:t>
            </a:r>
            <a:r>
              <a:rPr lang="en-US" altLang="en-US" dirty="0"/>
              <a:t>. Proses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pengaruh</a:t>
            </a:r>
            <a:r>
              <a:rPr lang="en-US" altLang="en-US" dirty="0"/>
              <a:t> yang </a:t>
            </a:r>
            <a:r>
              <a:rPr lang="en-US" altLang="en-US" dirty="0" err="1"/>
              <a:t>berbeda-beda</a:t>
            </a:r>
            <a:r>
              <a:rPr lang="en-US" altLang="en-US" dirty="0"/>
              <a:t>. Hal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dikarenakan</a:t>
            </a:r>
            <a:r>
              <a:rPr lang="en-US" altLang="en-US" dirty="0"/>
              <a:t>:</a:t>
            </a:r>
          </a:p>
          <a:p>
            <a:pPr lvl="1">
              <a:spcBef>
                <a:spcPts val="1200"/>
              </a:spcBef>
            </a:pPr>
            <a:r>
              <a:rPr lang="en-US" altLang="en-US" sz="2844" dirty="0" err="1"/>
              <a:t>Kecocokan</a:t>
            </a:r>
            <a:r>
              <a:rPr lang="en-US" altLang="en-US" sz="2844" dirty="0"/>
              <a:t>; </a:t>
            </a:r>
            <a:r>
              <a:rPr lang="en-US" altLang="en-US" sz="2844" dirty="0" err="1"/>
              <a:t>seberapa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jauh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individu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merasa</a:t>
            </a:r>
            <a:r>
              <a:rPr lang="en-US" altLang="en-US" sz="2844" dirty="0"/>
              <a:t> </a:t>
            </a:r>
            <a:r>
              <a:rPr lang="en-US" altLang="en-US" sz="2844" i="1" dirty="0"/>
              <a:t>conform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lingkungannya</a:t>
            </a:r>
            <a:r>
              <a:rPr lang="en-US" altLang="en-US" sz="2844" dirty="0"/>
              <a:t>. </a:t>
            </a:r>
            <a:r>
              <a:rPr lang="en-US" altLang="en-US" sz="2844" dirty="0" err="1"/>
              <a:t>Misalnya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remaja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lebih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cenderung</a:t>
            </a:r>
            <a:r>
              <a:rPr lang="en-US" altLang="en-US" sz="2844" dirty="0"/>
              <a:t> </a:t>
            </a:r>
            <a:r>
              <a:rPr lang="en-US" altLang="en-US" sz="2844" i="1" dirty="0"/>
              <a:t>conform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i="1" dirty="0"/>
              <a:t>peer-group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dimilikinya</a:t>
            </a:r>
            <a:r>
              <a:rPr lang="en-US" altLang="en-US" sz="2844" dirty="0"/>
              <a:t>.</a:t>
            </a:r>
          </a:p>
          <a:p>
            <a:pPr lvl="1">
              <a:spcBef>
                <a:spcPts val="1200"/>
              </a:spcBef>
            </a:pPr>
            <a:r>
              <a:rPr lang="en-US" altLang="en-US" sz="2844" dirty="0" err="1"/>
              <a:t>Jangka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Waktu</a:t>
            </a:r>
            <a:r>
              <a:rPr lang="en-US" altLang="en-US" sz="2844" dirty="0"/>
              <a:t>; </a:t>
            </a:r>
            <a:r>
              <a:rPr lang="en-US" altLang="en-US" sz="2844" dirty="0" err="1"/>
              <a:t>seberapa</a:t>
            </a:r>
            <a:r>
              <a:rPr lang="en-US" altLang="en-US" sz="2844" dirty="0"/>
              <a:t> lama </a:t>
            </a:r>
            <a:r>
              <a:rPr lang="en-US" altLang="en-US" sz="2844" dirty="0" err="1"/>
              <a:t>individu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berada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lingkungannya</a:t>
            </a:r>
            <a:r>
              <a:rPr lang="en-US" altLang="en-US" sz="2844" dirty="0"/>
              <a:t>. </a:t>
            </a:r>
            <a:r>
              <a:rPr lang="en-US" altLang="en-US" sz="2844" dirty="0" err="1"/>
              <a:t>Misalnya</a:t>
            </a:r>
            <a:r>
              <a:rPr lang="en-US" altLang="en-US" sz="2844" dirty="0"/>
              <a:t> di Indonesia, </a:t>
            </a:r>
            <a:r>
              <a:rPr lang="en-US" altLang="en-US" sz="2844" dirty="0" err="1"/>
              <a:t>individu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biasanya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lebih</a:t>
            </a:r>
            <a:r>
              <a:rPr lang="en-US" altLang="en-US" sz="2844" dirty="0"/>
              <a:t> lama </a:t>
            </a:r>
            <a:r>
              <a:rPr lang="en-US" altLang="en-US" sz="2844" dirty="0" err="1"/>
              <a:t>berada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lingkungan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keluarganya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sehingga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nilai-nilai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ditanamkan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keluarga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tidak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sangat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mempengaruhi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diri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seseorang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terlepas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apakah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seseorang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itu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merasa</a:t>
            </a:r>
            <a:r>
              <a:rPr lang="en-US" altLang="en-US" sz="2844" dirty="0"/>
              <a:t> </a:t>
            </a:r>
            <a:r>
              <a:rPr lang="en-US" altLang="en-US" sz="2844" i="1" dirty="0"/>
              <a:t>conform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atau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tidak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keluarganya</a:t>
            </a:r>
            <a:r>
              <a:rPr lang="en-US" altLang="en-US" sz="2844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348381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137056" cy="2174528"/>
          </a:xfrm>
        </p:spPr>
        <p:txBody>
          <a:bodyPr/>
          <a:lstStyle/>
          <a:p>
            <a:r>
              <a:rPr lang="en-ID" sz="7200" dirty="0" smtClean="0"/>
              <a:t>   </a:t>
            </a:r>
            <a:r>
              <a:rPr lang="en-ID" sz="7200" dirty="0" err="1" smtClean="0"/>
              <a:t>Sosialisasi</a:t>
            </a:r>
            <a:r>
              <a:rPr lang="en-ID" sz="7200" dirty="0" smtClean="0"/>
              <a:t> </a:t>
            </a:r>
            <a:r>
              <a:rPr lang="en-ID" sz="7200" dirty="0" err="1" smtClean="0"/>
              <a:t>Politik</a:t>
            </a:r>
            <a:r>
              <a:rPr lang="en-ID" sz="7200" dirty="0" smtClean="0"/>
              <a:t> </a:t>
            </a:r>
            <a:br>
              <a:rPr lang="en-ID" sz="7200" dirty="0" smtClean="0"/>
            </a:br>
            <a:r>
              <a:rPr lang="en-ID" sz="7200" dirty="0"/>
              <a:t> </a:t>
            </a:r>
            <a:r>
              <a:rPr lang="en-ID" sz="7200" dirty="0" smtClean="0"/>
              <a:t>  di Indonesia (1)</a:t>
            </a:r>
            <a:endParaRPr lang="en-ID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428528"/>
            <a:ext cx="11353080" cy="6264696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Orde</a:t>
            </a:r>
            <a:r>
              <a:rPr lang="en-ID" sz="4400" dirty="0" smtClean="0"/>
              <a:t> Lama – </a:t>
            </a:r>
            <a:r>
              <a:rPr lang="en-ID" sz="4400" dirty="0" err="1" smtClean="0"/>
              <a:t>Demokrasi</a:t>
            </a:r>
            <a:r>
              <a:rPr lang="en-ID" sz="4400" dirty="0" smtClean="0"/>
              <a:t> </a:t>
            </a:r>
            <a:r>
              <a:rPr lang="en-ID" sz="4400" dirty="0" err="1" smtClean="0"/>
              <a:t>Parlementer</a:t>
            </a:r>
            <a:endParaRPr lang="en-ID" sz="4400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Berkembang</a:t>
            </a:r>
            <a:r>
              <a:rPr lang="en-ID" dirty="0" smtClean="0"/>
              <a:t> </a:t>
            </a:r>
            <a:r>
              <a:rPr lang="en-ID" dirty="0" err="1" smtClean="0"/>
              <a:t>nilai-nilai</a:t>
            </a:r>
            <a:r>
              <a:rPr lang="en-ID" dirty="0" smtClean="0"/>
              <a:t> liberal</a:t>
            </a:r>
          </a:p>
          <a:p>
            <a:pPr>
              <a:spcBef>
                <a:spcPts val="1200"/>
              </a:spcBef>
            </a:pPr>
            <a:r>
              <a:rPr lang="en-ID" dirty="0" err="1" smtClean="0"/>
              <a:t>Kebebasan</a:t>
            </a:r>
            <a:r>
              <a:rPr lang="en-ID" dirty="0" smtClean="0"/>
              <a:t> </a:t>
            </a:r>
            <a:r>
              <a:rPr lang="en-ID" dirty="0" err="1" smtClean="0"/>
              <a:t>berserikat</a:t>
            </a:r>
            <a:r>
              <a:rPr lang="en-ID" dirty="0" smtClean="0"/>
              <a:t>, </a:t>
            </a:r>
            <a:r>
              <a:rPr lang="en-ID" dirty="0" err="1" smtClean="0"/>
              <a:t>menyampaikan</a:t>
            </a:r>
            <a:r>
              <a:rPr lang="en-ID" dirty="0" smtClean="0"/>
              <a:t> </a:t>
            </a:r>
            <a:r>
              <a:rPr lang="en-ID" dirty="0" err="1" smtClean="0"/>
              <a:t>pendapat</a:t>
            </a:r>
            <a:r>
              <a:rPr lang="en-ID" dirty="0" smtClean="0"/>
              <a:t>, </a:t>
            </a:r>
            <a:r>
              <a:rPr lang="en-ID" dirty="0" err="1" smtClean="0"/>
              <a:t>aspirasi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kepentingan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endParaRPr lang="en-ID" dirty="0" smtClean="0"/>
          </a:p>
          <a:p>
            <a:pPr>
              <a:spcBef>
                <a:spcPts val="1200"/>
              </a:spcBef>
            </a:pPr>
            <a:r>
              <a:rPr lang="en-ID" i="1" dirty="0" smtClean="0"/>
              <a:t>Voting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diutamakan</a:t>
            </a:r>
            <a:r>
              <a:rPr lang="en-ID" dirty="0" smtClean="0"/>
              <a:t> </a:t>
            </a:r>
            <a:r>
              <a:rPr lang="en-ID" dirty="0" err="1" smtClean="0"/>
              <a:t>daripada</a:t>
            </a:r>
            <a:r>
              <a:rPr lang="en-ID" dirty="0" smtClean="0"/>
              <a:t> </a:t>
            </a:r>
            <a:r>
              <a:rPr lang="en-ID" dirty="0" err="1" smtClean="0"/>
              <a:t>musyawarah</a:t>
            </a:r>
            <a:r>
              <a:rPr lang="en-ID" dirty="0" smtClean="0"/>
              <a:t> </a:t>
            </a:r>
            <a:r>
              <a:rPr lang="en-ID" dirty="0" err="1" smtClean="0"/>
              <a:t>mufakat</a:t>
            </a:r>
            <a:endParaRPr lang="en-ID" dirty="0" smtClean="0"/>
          </a:p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Orde</a:t>
            </a:r>
            <a:r>
              <a:rPr lang="en-ID" sz="4400" dirty="0" smtClean="0"/>
              <a:t> Lama – </a:t>
            </a:r>
            <a:r>
              <a:rPr lang="en-ID" sz="4400" dirty="0" err="1" smtClean="0"/>
              <a:t>Demokrasi</a:t>
            </a:r>
            <a:r>
              <a:rPr lang="en-ID" sz="4400" dirty="0" smtClean="0"/>
              <a:t> </a:t>
            </a:r>
            <a:r>
              <a:rPr lang="en-ID" sz="4400" dirty="0" err="1" smtClean="0"/>
              <a:t>Terpimpin</a:t>
            </a:r>
            <a:endParaRPr lang="en-ID" sz="4400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Konflik</a:t>
            </a:r>
            <a:r>
              <a:rPr lang="en-ID" dirty="0" smtClean="0"/>
              <a:t> </a:t>
            </a:r>
            <a:r>
              <a:rPr lang="en-ID" dirty="0" err="1" smtClean="0"/>
              <a:t>diredam</a:t>
            </a:r>
            <a:r>
              <a:rPr lang="en-ID" dirty="0" smtClean="0"/>
              <a:t> </a:t>
            </a:r>
            <a:r>
              <a:rPr lang="en-ID" dirty="0" err="1" smtClean="0"/>
              <a:t>karena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kontrol</a:t>
            </a:r>
            <a:r>
              <a:rPr lang="en-ID" dirty="0" smtClean="0"/>
              <a:t> </a:t>
            </a:r>
            <a:r>
              <a:rPr lang="en-ID" dirty="0" err="1" smtClean="0"/>
              <a:t>kepemimpinan</a:t>
            </a:r>
            <a:r>
              <a:rPr lang="en-ID" dirty="0" smtClean="0"/>
              <a:t> yang </a:t>
            </a:r>
            <a:r>
              <a:rPr lang="en-ID" dirty="0" err="1" smtClean="0"/>
              <a:t>kuat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Soekarno</a:t>
            </a:r>
            <a:endParaRPr lang="en-ID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Nilai-nilai</a:t>
            </a:r>
            <a:r>
              <a:rPr lang="en-ID" dirty="0" smtClean="0"/>
              <a:t> </a:t>
            </a:r>
            <a:r>
              <a:rPr lang="en-ID" dirty="0" err="1" smtClean="0"/>
              <a:t>otoritarianisme</a:t>
            </a:r>
            <a:r>
              <a:rPr lang="en-ID" dirty="0" smtClean="0"/>
              <a:t> </a:t>
            </a:r>
            <a:r>
              <a:rPr lang="en-ID" dirty="0" err="1" smtClean="0"/>
              <a:t>berkembang</a:t>
            </a:r>
            <a:r>
              <a:rPr lang="en-ID" dirty="0" smtClean="0"/>
              <a:t> </a:t>
            </a:r>
            <a:r>
              <a:rPr lang="en-ID" dirty="0" smtClean="0">
                <a:sym typeface="Wingdings" panose="05000000000000000000" pitchFamily="2" charset="2"/>
              </a:rPr>
              <a:t> </a:t>
            </a:r>
            <a:r>
              <a:rPr lang="en-ID" dirty="0" err="1" smtClean="0">
                <a:sym typeface="Wingdings" panose="05000000000000000000" pitchFamily="2" charset="2"/>
              </a:rPr>
              <a:t>pembatasan</a:t>
            </a:r>
            <a:r>
              <a:rPr lang="en-ID" dirty="0" smtClean="0">
                <a:sym typeface="Wingdings" panose="05000000000000000000" pitchFamily="2" charset="2"/>
              </a:rPr>
              <a:t> </a:t>
            </a:r>
            <a:r>
              <a:rPr lang="en-ID" dirty="0" err="1" smtClean="0">
                <a:sym typeface="Wingdings" panose="05000000000000000000" pitchFamily="2" charset="2"/>
              </a:rPr>
              <a:t>dan</a:t>
            </a:r>
            <a:r>
              <a:rPr lang="en-ID" dirty="0" smtClean="0">
                <a:sym typeface="Wingdings" panose="05000000000000000000" pitchFamily="2" charset="2"/>
              </a:rPr>
              <a:t> </a:t>
            </a:r>
            <a:r>
              <a:rPr lang="en-ID" dirty="0" err="1" smtClean="0">
                <a:sym typeface="Wingdings" panose="05000000000000000000" pitchFamily="2" charset="2"/>
              </a:rPr>
              <a:t>pengurangan</a:t>
            </a:r>
            <a:r>
              <a:rPr lang="en-ID" dirty="0" smtClean="0">
                <a:sym typeface="Wingdings" panose="05000000000000000000" pitchFamily="2" charset="2"/>
              </a:rPr>
              <a:t> </a:t>
            </a:r>
            <a:r>
              <a:rPr lang="en-ID" dirty="0" err="1" smtClean="0">
                <a:sym typeface="Wingdings" panose="05000000000000000000" pitchFamily="2" charset="2"/>
              </a:rPr>
              <a:t>jumlah</a:t>
            </a:r>
            <a:r>
              <a:rPr lang="en-ID" dirty="0" smtClean="0">
                <a:sym typeface="Wingdings" panose="05000000000000000000" pitchFamily="2" charset="2"/>
              </a:rPr>
              <a:t> </a:t>
            </a:r>
            <a:r>
              <a:rPr lang="en-ID" dirty="0" err="1" smtClean="0">
                <a:sym typeface="Wingdings" panose="05000000000000000000" pitchFamily="2" charset="2"/>
              </a:rPr>
              <a:t>partai</a:t>
            </a:r>
            <a:endParaRPr lang="en-ID" dirty="0" smtClean="0"/>
          </a:p>
          <a:p>
            <a:pPr>
              <a:spcBef>
                <a:spcPts val="1200"/>
              </a:spcBef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642431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958504"/>
          </a:xfrm>
        </p:spPr>
        <p:txBody>
          <a:bodyPr/>
          <a:lstStyle/>
          <a:p>
            <a:r>
              <a:rPr lang="en-ID" sz="6600" dirty="0" smtClean="0"/>
              <a:t>      </a:t>
            </a:r>
            <a:r>
              <a:rPr lang="en-ID" sz="6600" dirty="0" err="1" smtClean="0"/>
              <a:t>Sosialisasi</a:t>
            </a:r>
            <a:r>
              <a:rPr lang="en-ID" sz="6600" dirty="0" smtClean="0"/>
              <a:t> </a:t>
            </a:r>
            <a:r>
              <a:rPr lang="en-ID" sz="7200" dirty="0" err="1" smtClean="0"/>
              <a:t>Politik</a:t>
            </a:r>
            <a:r>
              <a:rPr lang="en-ID" sz="6600" dirty="0" smtClean="0"/>
              <a:t> </a:t>
            </a:r>
            <a:br>
              <a:rPr lang="en-ID" sz="6600" dirty="0" smtClean="0"/>
            </a:br>
            <a:r>
              <a:rPr lang="en-ID" sz="6600" dirty="0" smtClean="0"/>
              <a:t>      di Indonesia (2)</a:t>
            </a:r>
            <a:endParaRPr lang="en-ID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4184" y="2500536"/>
            <a:ext cx="11184880" cy="6264696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Orde</a:t>
            </a:r>
            <a:r>
              <a:rPr lang="en-ID" sz="4400" dirty="0" smtClean="0"/>
              <a:t> </a:t>
            </a:r>
            <a:r>
              <a:rPr lang="en-ID" sz="4400" dirty="0" err="1" smtClean="0"/>
              <a:t>Baru</a:t>
            </a:r>
            <a:r>
              <a:rPr lang="en-ID" sz="4400" dirty="0" smtClean="0"/>
              <a:t> (</a:t>
            </a:r>
            <a:r>
              <a:rPr lang="en-ID" sz="4400" dirty="0" err="1" smtClean="0"/>
              <a:t>Soeharto</a:t>
            </a:r>
            <a:r>
              <a:rPr lang="en-ID" sz="4400" dirty="0" smtClean="0"/>
              <a:t>) </a:t>
            </a:r>
          </a:p>
          <a:p>
            <a:pPr>
              <a:spcBef>
                <a:spcPts val="1200"/>
              </a:spcBef>
            </a:pPr>
            <a:r>
              <a:rPr lang="en-ID" dirty="0" err="1" smtClean="0"/>
              <a:t>Mengembangkan</a:t>
            </a:r>
            <a:r>
              <a:rPr lang="en-ID" dirty="0" smtClean="0"/>
              <a:t> </a:t>
            </a:r>
            <a:r>
              <a:rPr lang="en-ID" dirty="0" err="1" smtClean="0"/>
              <a:t>demokrasi</a:t>
            </a:r>
            <a:r>
              <a:rPr lang="en-ID" dirty="0" smtClean="0"/>
              <a:t> </a:t>
            </a:r>
            <a:r>
              <a:rPr lang="en-ID" dirty="0" err="1" smtClean="0"/>
              <a:t>berdasarkan</a:t>
            </a:r>
            <a:r>
              <a:rPr lang="en-ID" dirty="0" smtClean="0"/>
              <a:t> </a:t>
            </a:r>
            <a:r>
              <a:rPr lang="en-ID" dirty="0" err="1" smtClean="0"/>
              <a:t>nilai-nilai</a:t>
            </a:r>
            <a:r>
              <a:rPr lang="en-ID" dirty="0" smtClean="0"/>
              <a:t> Pancasila</a:t>
            </a:r>
          </a:p>
          <a:p>
            <a:pPr>
              <a:spcBef>
                <a:spcPts val="1200"/>
              </a:spcBef>
            </a:pPr>
            <a:r>
              <a:rPr lang="en-ID" dirty="0" err="1" smtClean="0"/>
              <a:t>Sosialisasi</a:t>
            </a:r>
            <a:r>
              <a:rPr lang="en-ID" dirty="0" smtClean="0"/>
              <a:t> </a:t>
            </a:r>
            <a:r>
              <a:rPr lang="en-ID" dirty="0" err="1" smtClean="0"/>
              <a:t>hegemonik</a:t>
            </a:r>
            <a:r>
              <a:rPr lang="en-ID" dirty="0" smtClean="0"/>
              <a:t> </a:t>
            </a:r>
            <a:r>
              <a:rPr lang="en-ID" dirty="0" err="1" smtClean="0"/>
              <a:t>bersifat</a:t>
            </a:r>
            <a:r>
              <a:rPr lang="en-ID" dirty="0" smtClean="0"/>
              <a:t> </a:t>
            </a:r>
            <a:r>
              <a:rPr lang="en-ID" i="1" dirty="0" smtClean="0"/>
              <a:t>top down</a:t>
            </a:r>
            <a:r>
              <a:rPr lang="en-ID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ID" dirty="0" err="1" smtClean="0"/>
              <a:t>Kebebasan</a:t>
            </a:r>
            <a:r>
              <a:rPr lang="en-ID" dirty="0" smtClean="0"/>
              <a:t> </a:t>
            </a:r>
            <a:r>
              <a:rPr lang="en-ID" dirty="0" err="1" smtClean="0"/>
              <a:t>berserikat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berpendapat</a:t>
            </a:r>
            <a:r>
              <a:rPr lang="en-ID" dirty="0" smtClean="0"/>
              <a:t> </a:t>
            </a:r>
            <a:r>
              <a:rPr lang="en-ID" dirty="0" err="1" smtClean="0"/>
              <a:t>dibatasi</a:t>
            </a:r>
            <a:r>
              <a:rPr lang="en-ID" dirty="0"/>
              <a:t> </a:t>
            </a:r>
            <a:r>
              <a:rPr lang="en-ID" dirty="0" smtClean="0"/>
              <a:t>agar </a:t>
            </a:r>
            <a:r>
              <a:rPr lang="en-ID" dirty="0" err="1" smtClean="0"/>
              <a:t>stabilitas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terjaga</a:t>
            </a:r>
            <a:r>
              <a:rPr lang="en-ID" dirty="0" smtClean="0"/>
              <a:t> demi </a:t>
            </a:r>
            <a:r>
              <a:rPr lang="en-ID" dirty="0" err="1" smtClean="0"/>
              <a:t>pertumbuhan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pembangunan</a:t>
            </a:r>
            <a:r>
              <a:rPr lang="en-ID" dirty="0" smtClean="0"/>
              <a:t> </a:t>
            </a:r>
            <a:r>
              <a:rPr lang="en-ID" dirty="0" err="1" smtClean="0"/>
              <a:t>ekonomi</a:t>
            </a:r>
            <a:endParaRPr lang="en-ID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Mengutamakan</a:t>
            </a:r>
            <a:r>
              <a:rPr lang="en-ID" dirty="0" smtClean="0"/>
              <a:t> </a:t>
            </a:r>
            <a:r>
              <a:rPr lang="en-ID" dirty="0" err="1" smtClean="0"/>
              <a:t>musyawarah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mufakat</a:t>
            </a:r>
            <a:r>
              <a:rPr lang="en-ID" dirty="0" smtClean="0"/>
              <a:t> </a:t>
            </a:r>
            <a:r>
              <a:rPr lang="en-ID" dirty="0" err="1" smtClean="0"/>
              <a:t>daripada</a:t>
            </a:r>
            <a:r>
              <a:rPr lang="en-ID" dirty="0" smtClean="0"/>
              <a:t> </a:t>
            </a:r>
            <a:r>
              <a:rPr lang="en-ID" i="1" dirty="0" smtClean="0"/>
              <a:t>voting</a:t>
            </a:r>
            <a:r>
              <a:rPr lang="en-ID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ID" dirty="0" err="1" smtClean="0"/>
              <a:t>Agen</a:t>
            </a:r>
            <a:r>
              <a:rPr lang="en-ID" dirty="0" smtClean="0"/>
              <a:t> </a:t>
            </a:r>
            <a:r>
              <a:rPr lang="en-ID" dirty="0" err="1" smtClean="0"/>
              <a:t>sosialisasi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yang </a:t>
            </a:r>
            <a:r>
              <a:rPr lang="en-ID" dirty="0" err="1" smtClean="0"/>
              <a:t>dominan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pemerintah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Golkar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militer</a:t>
            </a:r>
            <a:r>
              <a:rPr lang="en-ID" dirty="0" smtClean="0"/>
              <a:t>,</a:t>
            </a:r>
          </a:p>
          <a:p>
            <a:pPr marL="266700" indent="0">
              <a:spcBef>
                <a:spcPts val="1200"/>
              </a:spcBef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033368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209064" cy="2438400"/>
          </a:xfrm>
        </p:spPr>
        <p:txBody>
          <a:bodyPr/>
          <a:lstStyle/>
          <a:p>
            <a:r>
              <a:rPr lang="en-ID" sz="7200" dirty="0" smtClean="0"/>
              <a:t>    </a:t>
            </a:r>
            <a:r>
              <a:rPr lang="en-ID" sz="7200" dirty="0" err="1" smtClean="0"/>
              <a:t>Sosialisasi</a:t>
            </a:r>
            <a:r>
              <a:rPr lang="en-ID" sz="7200" dirty="0" smtClean="0"/>
              <a:t> </a:t>
            </a:r>
            <a:r>
              <a:rPr lang="en-ID" sz="7200" dirty="0" err="1" smtClean="0"/>
              <a:t>Politik</a:t>
            </a:r>
            <a:r>
              <a:rPr lang="en-ID" sz="7200" dirty="0" smtClean="0"/>
              <a:t> </a:t>
            </a:r>
            <a:br>
              <a:rPr lang="en-ID" sz="7200" dirty="0" smtClean="0"/>
            </a:br>
            <a:r>
              <a:rPr lang="en-ID" sz="7200" dirty="0" smtClean="0"/>
              <a:t>   di Indonesia (3)</a:t>
            </a:r>
            <a:endParaRPr lang="en-ID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209064" cy="571500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ID" sz="4400" dirty="0" err="1" smtClean="0"/>
              <a:t>Orde</a:t>
            </a:r>
            <a:r>
              <a:rPr lang="en-ID" sz="4400" dirty="0" smtClean="0"/>
              <a:t> </a:t>
            </a:r>
            <a:r>
              <a:rPr lang="en-ID" sz="4400" dirty="0" err="1" smtClean="0"/>
              <a:t>Reformasi</a:t>
            </a:r>
            <a:endParaRPr lang="en-ID" sz="4400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Berkembang</a:t>
            </a:r>
            <a:r>
              <a:rPr lang="en-ID" dirty="0" smtClean="0"/>
              <a:t> </a:t>
            </a:r>
            <a:r>
              <a:rPr lang="en-ID" dirty="0" err="1" smtClean="0"/>
              <a:t>nilai-nilai</a:t>
            </a:r>
            <a:r>
              <a:rPr lang="en-ID" dirty="0" smtClean="0"/>
              <a:t> liberal, </a:t>
            </a:r>
            <a:r>
              <a:rPr lang="en-ID" dirty="0" err="1" smtClean="0"/>
              <a:t>kebebasan</a:t>
            </a:r>
            <a:r>
              <a:rPr lang="en-ID" dirty="0" smtClean="0"/>
              <a:t> </a:t>
            </a:r>
            <a:r>
              <a:rPr lang="en-ID" dirty="0" err="1" smtClean="0"/>
              <a:t>berpendapat</a:t>
            </a:r>
            <a:r>
              <a:rPr lang="en-ID" dirty="0" smtClean="0"/>
              <a:t>, </a:t>
            </a:r>
            <a:r>
              <a:rPr lang="en-ID" dirty="0" err="1" smtClean="0"/>
              <a:t>berserikat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berkumpul</a:t>
            </a:r>
            <a:r>
              <a:rPr lang="en-ID" dirty="0" smtClean="0"/>
              <a:t> </a:t>
            </a:r>
            <a:r>
              <a:rPr lang="en-ID" dirty="0" err="1" smtClean="0"/>
              <a:t>sangat</a:t>
            </a:r>
            <a:r>
              <a:rPr lang="en-ID" dirty="0" smtClean="0"/>
              <a:t> </a:t>
            </a:r>
            <a:r>
              <a:rPr lang="en-ID" dirty="0" err="1" smtClean="0"/>
              <a:t>dihargai</a:t>
            </a:r>
            <a:endParaRPr lang="en-ID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Kesadaran</a:t>
            </a:r>
            <a:r>
              <a:rPr lang="en-ID" dirty="0" smtClean="0"/>
              <a:t> </a:t>
            </a:r>
            <a:r>
              <a:rPr lang="en-ID" dirty="0" err="1" smtClean="0"/>
              <a:t>berpolitik</a:t>
            </a:r>
            <a:r>
              <a:rPr lang="en-ID" dirty="0" smtClean="0"/>
              <a:t> </a:t>
            </a:r>
            <a:r>
              <a:rPr lang="en-ID" dirty="0" err="1" smtClean="0"/>
              <a:t>tinggi</a:t>
            </a:r>
            <a:r>
              <a:rPr lang="en-ID" dirty="0" smtClean="0"/>
              <a:t> </a:t>
            </a:r>
            <a:r>
              <a:rPr lang="en-ID" dirty="0" err="1" smtClean="0"/>
              <a:t>ditandai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banyaknya</a:t>
            </a:r>
            <a:r>
              <a:rPr lang="en-ID" dirty="0" smtClean="0"/>
              <a:t> </a:t>
            </a:r>
            <a:r>
              <a:rPr lang="en-ID" dirty="0" err="1" smtClean="0"/>
              <a:t>organisasi</a:t>
            </a:r>
            <a:r>
              <a:rPr lang="en-ID" dirty="0" smtClean="0"/>
              <a:t> </a:t>
            </a:r>
            <a:r>
              <a:rPr lang="en-ID" dirty="0" err="1" smtClean="0"/>
              <a:t>sosial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yang </a:t>
            </a:r>
            <a:r>
              <a:rPr lang="en-ID" dirty="0" err="1" smtClean="0"/>
              <a:t>muncul</a:t>
            </a:r>
            <a:r>
              <a:rPr lang="en-ID" dirty="0" smtClean="0"/>
              <a:t>, </a:t>
            </a:r>
            <a:r>
              <a:rPr lang="en-ID" dirty="0" err="1" smtClean="0"/>
              <a:t>namun</a:t>
            </a:r>
            <a:r>
              <a:rPr lang="en-ID" dirty="0" smtClean="0"/>
              <a:t> </a:t>
            </a:r>
            <a:r>
              <a:rPr lang="en-ID" dirty="0" err="1" smtClean="0"/>
              <a:t>tingkat</a:t>
            </a:r>
            <a:r>
              <a:rPr lang="en-ID" dirty="0" smtClean="0"/>
              <a:t> </a:t>
            </a:r>
            <a:r>
              <a:rPr lang="en-ID" dirty="0" err="1" smtClean="0"/>
              <a:t>partisipasi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pemilu</a:t>
            </a:r>
            <a:r>
              <a:rPr lang="en-ID" dirty="0" smtClean="0"/>
              <a:t> </a:t>
            </a:r>
            <a:r>
              <a:rPr lang="en-ID" dirty="0" err="1" smtClean="0"/>
              <a:t>cenderung</a:t>
            </a:r>
            <a:r>
              <a:rPr lang="en-ID" dirty="0" smtClean="0"/>
              <a:t> </a:t>
            </a:r>
            <a:r>
              <a:rPr lang="en-ID" dirty="0" err="1" smtClean="0"/>
              <a:t>menurun</a:t>
            </a:r>
            <a:endParaRPr lang="en-ID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Agen-agen</a:t>
            </a:r>
            <a:r>
              <a:rPr lang="en-ID" dirty="0" smtClean="0"/>
              <a:t> </a:t>
            </a:r>
            <a:r>
              <a:rPr lang="en-ID" dirty="0" err="1" smtClean="0"/>
              <a:t>seperti</a:t>
            </a:r>
            <a:r>
              <a:rPr lang="en-ID" dirty="0" smtClean="0"/>
              <a:t> media </a:t>
            </a:r>
            <a:r>
              <a:rPr lang="en-ID" dirty="0" err="1" smtClean="0"/>
              <a:t>elektronik</a:t>
            </a:r>
            <a:r>
              <a:rPr lang="en-ID" dirty="0" smtClean="0"/>
              <a:t> digital </a:t>
            </a:r>
            <a:r>
              <a:rPr lang="en-ID" dirty="0" err="1" smtClean="0"/>
              <a:t>mendominasi</a:t>
            </a:r>
            <a:r>
              <a:rPr lang="en-ID" dirty="0" smtClean="0"/>
              <a:t> </a:t>
            </a:r>
            <a:r>
              <a:rPr lang="en-ID" dirty="0" err="1" smtClean="0"/>
              <a:t>sosialisasi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/>
              <a:t> </a:t>
            </a:r>
            <a:r>
              <a:rPr lang="en-ID" dirty="0" err="1" smtClean="0"/>
              <a:t>meskipun</a:t>
            </a:r>
            <a:r>
              <a:rPr lang="en-ID" dirty="0" smtClean="0"/>
              <a:t> </a:t>
            </a:r>
            <a:r>
              <a:rPr lang="en-ID" dirty="0" err="1" smtClean="0"/>
              <a:t>agen-agen</a:t>
            </a:r>
            <a:r>
              <a:rPr lang="en-ID" dirty="0" smtClean="0"/>
              <a:t> </a:t>
            </a:r>
            <a:r>
              <a:rPr lang="en-ID" dirty="0" err="1" smtClean="0"/>
              <a:t>lainnya</a:t>
            </a:r>
            <a:r>
              <a:rPr lang="en-ID" dirty="0" smtClean="0"/>
              <a:t> </a:t>
            </a:r>
            <a:r>
              <a:rPr lang="en-ID" dirty="0" err="1" smtClean="0"/>
              <a:t>bekerja</a:t>
            </a:r>
            <a:endParaRPr lang="en-ID" dirty="0" smtClean="0"/>
          </a:p>
          <a:p>
            <a:pPr>
              <a:spcBef>
                <a:spcPts val="1200"/>
              </a:spcBef>
            </a:pPr>
            <a:r>
              <a:rPr lang="en-ID" dirty="0" err="1" smtClean="0"/>
              <a:t>Sosialisasi</a:t>
            </a:r>
            <a:r>
              <a:rPr lang="en-ID" dirty="0" smtClean="0"/>
              <a:t> </a:t>
            </a:r>
            <a:r>
              <a:rPr lang="en-ID" dirty="0" err="1" smtClean="0"/>
              <a:t>berjalan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hanya</a:t>
            </a:r>
            <a:r>
              <a:rPr lang="en-ID" dirty="0" smtClean="0"/>
              <a:t> </a:t>
            </a:r>
            <a:r>
              <a:rPr lang="en-ID" i="1" dirty="0" smtClean="0"/>
              <a:t>top down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juga</a:t>
            </a:r>
            <a:r>
              <a:rPr lang="en-ID" dirty="0" smtClean="0"/>
              <a:t> </a:t>
            </a:r>
            <a:r>
              <a:rPr lang="en-ID" i="1" dirty="0" smtClean="0"/>
              <a:t>bottom up.</a:t>
            </a:r>
            <a:endParaRPr lang="en-ID" dirty="0" smtClean="0"/>
          </a:p>
          <a:p>
            <a:pPr>
              <a:spcBef>
                <a:spcPts val="1200"/>
              </a:spcBef>
            </a:pPr>
            <a:endParaRPr lang="en-ID" dirty="0" smtClean="0"/>
          </a:p>
          <a:p>
            <a:endParaRPr lang="en-ID" dirty="0" smtClean="0"/>
          </a:p>
        </p:txBody>
      </p:sp>
    </p:spTree>
    <p:extLst>
      <p:ext uri="{BB962C8B-B14F-4D97-AF65-F5344CB8AC3E}">
        <p14:creationId xmlns:p14="http://schemas.microsoft.com/office/powerpoint/2010/main" val="350099961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Pages>0</Pages>
  <Words>1601</Words>
  <Characters>0</Characters>
  <Application>Microsoft Office PowerPoint</Application>
  <PresentationFormat>Custom</PresentationFormat>
  <Lines>0</Lines>
  <Paragraphs>193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Gill Sans</vt:lpstr>
      <vt:lpstr>Wingdings</vt:lpstr>
      <vt:lpstr>ヒラギノ角ゴ ProN W3</vt:lpstr>
      <vt:lpstr>Custom Design</vt:lpstr>
      <vt:lpstr>Title &amp; Bullets - 2 Column</vt:lpstr>
      <vt:lpstr>Modul 2 Sosialisasi, Budaya,  dan Ekonomi Politik</vt:lpstr>
      <vt:lpstr>   Sosialisasi Politik (1)</vt:lpstr>
      <vt:lpstr>       Sosialisasi Politik (2)</vt:lpstr>
      <vt:lpstr>      Sosialisasi Politik (3)</vt:lpstr>
      <vt:lpstr>   Sosialisasi Politik (4)</vt:lpstr>
      <vt:lpstr>     Sosialisasi Politik (5)</vt:lpstr>
      <vt:lpstr>   Sosialisasi Politik     di Indonesia (1)</vt:lpstr>
      <vt:lpstr>      Sosialisasi Politik        di Indonesia (2)</vt:lpstr>
      <vt:lpstr>    Sosialisasi Politik     di Indonesia (3)</vt:lpstr>
      <vt:lpstr>    Budaya Politik (1)</vt:lpstr>
      <vt:lpstr>  Budaya Politik (2)</vt:lpstr>
      <vt:lpstr>     Budaya Politik (3)</vt:lpstr>
      <vt:lpstr>    Budaya Politik (4)</vt:lpstr>
      <vt:lpstr>    Budaya Politik (6)</vt:lpstr>
      <vt:lpstr>Budaya Politik  di Indonesia (1)</vt:lpstr>
      <vt:lpstr>Budaya Politik  di Indonesia (2) </vt:lpstr>
      <vt:lpstr>Budaya Politik di Indonesia (3)</vt:lpstr>
      <vt:lpstr>Ekonomi Politik (1)</vt:lpstr>
      <vt:lpstr> Ekonomi Politik (2)</vt:lpstr>
      <vt:lpstr>         Ekonomi Politik Indonesia (1)</vt:lpstr>
      <vt:lpstr>          Ekonomi Politik Indonesia (2)</vt:lpstr>
      <vt:lpstr>          Ekonomi Politik Indonesia (3)</vt:lpstr>
      <vt:lpstr>          Ekonomi Politik Indonesia (4)</vt:lpstr>
      <vt:lpstr>          Ekonomi Politik Indonesia (5) </vt:lpstr>
      <vt:lpstr>          Ekonomi Politik Indonesia (6)</vt:lpstr>
      <vt:lpstr>          Ekonomi Politik Indonesia (7)</vt:lpstr>
      <vt:lpstr>       Ekonomi Politik Indonesia (8)</vt:lpstr>
      <vt:lpstr>          Ekonomi Politik Indonesia (9)</vt:lpstr>
      <vt:lpstr>       Ekonomi Politik Indonesia (10)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Evida Kartini</cp:lastModifiedBy>
  <cp:revision>212</cp:revision>
  <dcterms:modified xsi:type="dcterms:W3CDTF">2019-03-05T08:43:04Z</dcterms:modified>
</cp:coreProperties>
</file>