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650" r:id="rId2"/>
  </p:sldMasterIdLst>
  <p:notesMasterIdLst>
    <p:notesMasterId r:id="rId36"/>
  </p:notesMasterIdLst>
  <p:sldIdLst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92" r:id="rId12"/>
    <p:sldId id="293" r:id="rId13"/>
    <p:sldId id="294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8" r:id="rId29"/>
    <p:sldId id="289" r:id="rId30"/>
    <p:sldId id="295" r:id="rId31"/>
    <p:sldId id="296" r:id="rId32"/>
    <p:sldId id="297" r:id="rId33"/>
    <p:sldId id="290" r:id="rId34"/>
    <p:sldId id="291" r:id="rId35"/>
  </p:sldIdLst>
  <p:sldSz cx="13004800" cy="97536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7496" autoAdjust="0"/>
  </p:normalViewPr>
  <p:slideViewPr>
    <p:cSldViewPr>
      <p:cViewPr>
        <p:scale>
          <a:sx n="51" d="100"/>
          <a:sy n="51" d="100"/>
        </p:scale>
        <p:origin x="1470" y="6"/>
      </p:cViewPr>
      <p:guideLst>
        <p:guide orient="horz" pos="3072"/>
        <p:guide pos="409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fld id="{9ED7CDD5-598F-4902-BA85-6782C6BB2991}" type="datetimeFigureOut">
              <a:rPr lang="en-US"/>
              <a:pPr>
                <a:defRPr/>
              </a:pPr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8D6D7A-9E1B-4CB9-9F38-AC6A13126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7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3391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3352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426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6540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7099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831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05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9937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4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209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2338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776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5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text styles</a:t>
            </a:r>
          </a:p>
          <a:p>
            <a:pPr lvl="1"/>
            <a:r>
              <a:rPr lang="en-US" altLang="en-US">
                <a:sym typeface="Gill Sans"/>
              </a:rPr>
              <a:t>Second level</a:t>
            </a:r>
          </a:p>
          <a:p>
            <a:pPr lvl="2"/>
            <a:r>
              <a:rPr lang="en-US" altLang="en-US">
                <a:sym typeface="Gill Sans"/>
              </a:rPr>
              <a:t>Third level</a:t>
            </a:r>
          </a:p>
          <a:p>
            <a:pPr lvl="3"/>
            <a:r>
              <a:rPr lang="en-US" altLang="en-US">
                <a:sym typeface="Gill Sans"/>
              </a:rPr>
              <a:t>Fourth level</a:t>
            </a:r>
          </a:p>
          <a:p>
            <a:pPr lvl="4"/>
            <a:r>
              <a:rPr lang="en-US" altLang="en-US">
                <a:sym typeface="Gill Sans"/>
              </a:rPr>
              <a:t>Fifth level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Evida%20Kartini\Videos\Indonesian%20Nationalism%20Movies\Cara%20Proses%20Pemilihan%20Menggunakan%20Metode%20Evoting.mp4" TargetMode="External"/><Relationship Id="rId1" Type="http://schemas.microsoft.com/office/2007/relationships/media" Target="file:///C:\Users\Evida%20Kartini\Videos\Indonesian%20Nationalism%20Movies\Cara%20Proses%20Pemilihan%20Menggunakan%20Metode%20Evoting.mp4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Evida%20Kartini\Videos\Indonesian%20Nationalism%20Movies\Canggih%20pilkades%20kekinian%20-%20Cara%20pilkades%20sistem%20E-VOTING.mp4" TargetMode="External"/><Relationship Id="rId1" Type="http://schemas.microsoft.com/office/2007/relationships/media" Target="file:///C:\Users\Evida%20Kartini\Videos\Indonesian%20Nationalism%20Movies\Canggih%20pilkades%20kekinian%20-%20Cara%20pilkades%20sistem%20E-VOTING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674" y="2572544"/>
            <a:ext cx="11055350" cy="2548731"/>
          </a:xfrm>
        </p:spPr>
        <p:txBody>
          <a:bodyPr/>
          <a:lstStyle/>
          <a:p>
            <a:r>
              <a:rPr lang="en-ID" sz="5400" dirty="0" err="1" smtClean="0"/>
              <a:t>Modul</a:t>
            </a:r>
            <a:r>
              <a:rPr lang="en-ID" sz="5400" dirty="0" smtClean="0"/>
              <a:t> </a:t>
            </a:r>
            <a:r>
              <a:rPr lang="en-ID" sz="5400" dirty="0" smtClean="0"/>
              <a:t>3</a:t>
            </a:r>
            <a:r>
              <a:rPr lang="en-ID" sz="5400" dirty="0" smtClean="0"/>
              <a:t/>
            </a:r>
            <a:br>
              <a:rPr lang="en-ID" sz="5400" dirty="0" smtClean="0"/>
            </a:br>
            <a:r>
              <a:rPr lang="en-ID" sz="5400" dirty="0" err="1" smtClean="0"/>
              <a:t>Partisipasi</a:t>
            </a:r>
            <a:r>
              <a:rPr lang="en-ID" sz="5400" dirty="0" smtClean="0"/>
              <a:t> </a:t>
            </a:r>
            <a:r>
              <a:rPr lang="en-ID" sz="5400" dirty="0" err="1" smtClean="0"/>
              <a:t>Politik</a:t>
            </a:r>
            <a:r>
              <a:rPr lang="en-ID" sz="5400" dirty="0" smtClean="0"/>
              <a:t> </a:t>
            </a:r>
            <a:r>
              <a:rPr lang="en-ID" sz="5400" dirty="0" err="1" smtClean="0"/>
              <a:t>dan</a:t>
            </a:r>
            <a:r>
              <a:rPr lang="en-ID" sz="5400" dirty="0" smtClean="0"/>
              <a:t> </a:t>
            </a:r>
            <a:br>
              <a:rPr lang="en-ID" sz="5400" dirty="0" smtClean="0"/>
            </a:br>
            <a:r>
              <a:rPr lang="en-ID" sz="5400" dirty="0" err="1" smtClean="0"/>
              <a:t>Pemilihan</a:t>
            </a:r>
            <a:r>
              <a:rPr lang="en-ID" sz="5400" dirty="0" smtClean="0"/>
              <a:t> </a:t>
            </a:r>
            <a:r>
              <a:rPr lang="en-ID" sz="5400" dirty="0" err="1" smtClean="0"/>
              <a:t>Umum</a:t>
            </a:r>
            <a:r>
              <a:rPr lang="en-ID" sz="5400" dirty="0" smtClean="0"/>
              <a:t> di Indonesia</a:t>
            </a:r>
            <a:endParaRPr lang="en-ID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51038" y="5596880"/>
            <a:ext cx="9102725" cy="2423170"/>
          </a:xfrm>
        </p:spPr>
        <p:txBody>
          <a:bodyPr/>
          <a:lstStyle/>
          <a:p>
            <a:r>
              <a:rPr lang="en-ID" dirty="0" smtClean="0"/>
              <a:t>Mata </a:t>
            </a:r>
            <a:r>
              <a:rPr lang="en-ID" dirty="0" err="1" smtClean="0"/>
              <a:t>Kuliah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Indonesia (IPEM 4213)</a:t>
            </a:r>
          </a:p>
          <a:p>
            <a:r>
              <a:rPr lang="en-ID" dirty="0" smtClean="0"/>
              <a:t>Evida Kartini, </a:t>
            </a:r>
            <a:r>
              <a:rPr lang="en-ID" dirty="0" err="1" smtClean="0"/>
              <a:t>S.Sos</a:t>
            </a:r>
            <a:r>
              <a:rPr lang="en-ID" dirty="0" smtClean="0"/>
              <a:t>., </a:t>
            </a:r>
            <a:r>
              <a:rPr lang="en-ID" dirty="0" err="1" smtClean="0"/>
              <a:t>M.Si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76846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281072" cy="2438400"/>
          </a:xfrm>
        </p:spPr>
        <p:txBody>
          <a:bodyPr/>
          <a:lstStyle/>
          <a:p>
            <a:r>
              <a:rPr lang="en-ID" sz="6600" dirty="0" err="1" smtClean="0"/>
              <a:t>Partisipasi</a:t>
            </a:r>
            <a:r>
              <a:rPr lang="en-ID" sz="6600" dirty="0" smtClean="0"/>
              <a:t> </a:t>
            </a:r>
            <a:r>
              <a:rPr lang="en-ID" sz="6600" dirty="0" err="1" smtClean="0"/>
              <a:t>Politik</a:t>
            </a:r>
            <a:r>
              <a:rPr lang="en-ID" sz="6600" dirty="0" smtClean="0"/>
              <a:t> </a:t>
            </a:r>
            <a:br>
              <a:rPr lang="en-ID" sz="6600" dirty="0" smtClean="0"/>
            </a:br>
            <a:r>
              <a:rPr lang="en-ID" sz="6600" dirty="0" smtClean="0"/>
              <a:t>di Indonesia (1)</a:t>
            </a:r>
            <a:endParaRPr lang="en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84" y="2692400"/>
            <a:ext cx="11593288" cy="6360864"/>
          </a:xfrm>
        </p:spPr>
        <p:txBody>
          <a:bodyPr/>
          <a:lstStyle/>
          <a:p>
            <a:pPr marL="266700" indent="0">
              <a:spcBef>
                <a:spcPts val="0"/>
              </a:spcBef>
              <a:buNone/>
            </a:pPr>
            <a:r>
              <a:rPr lang="en-ID" sz="4000" dirty="0" err="1" smtClean="0"/>
              <a:t>Orde</a:t>
            </a:r>
            <a:r>
              <a:rPr lang="en-ID" sz="4000" dirty="0" smtClean="0"/>
              <a:t> Lama -  </a:t>
            </a:r>
            <a:r>
              <a:rPr lang="en-ID" sz="4000" dirty="0" err="1" smtClean="0"/>
              <a:t>Demokrasi</a:t>
            </a:r>
            <a:r>
              <a:rPr lang="en-ID" sz="4000" dirty="0" smtClean="0"/>
              <a:t> </a:t>
            </a:r>
            <a:r>
              <a:rPr lang="en-ID" sz="4000" dirty="0" err="1" smtClean="0"/>
              <a:t>Parlementer</a:t>
            </a:r>
            <a:endParaRPr lang="en-ID" sz="4000" dirty="0" smtClean="0"/>
          </a:p>
          <a:p>
            <a:pPr>
              <a:spcBef>
                <a:spcPts val="0"/>
              </a:spcBef>
            </a:pP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bebas</a:t>
            </a:r>
            <a:r>
              <a:rPr lang="en-ID" dirty="0" smtClean="0"/>
              <a:t> </a:t>
            </a:r>
            <a:r>
              <a:rPr lang="en-ID" dirty="0" err="1" smtClean="0"/>
              <a:t>bicara</a:t>
            </a:r>
            <a:r>
              <a:rPr lang="en-ID" dirty="0" smtClean="0"/>
              <a:t> </a:t>
            </a:r>
            <a:r>
              <a:rPr lang="en-ID" dirty="0" err="1" smtClean="0"/>
              <a:t>tanpa</a:t>
            </a:r>
            <a:r>
              <a:rPr lang="en-ID" dirty="0" smtClean="0"/>
              <a:t> </a:t>
            </a:r>
            <a:r>
              <a:rPr lang="en-ID" dirty="0" err="1" smtClean="0"/>
              <a:t>takut</a:t>
            </a:r>
            <a:r>
              <a:rPr lang="en-ID" dirty="0" smtClean="0"/>
              <a:t> </a:t>
            </a:r>
            <a:r>
              <a:rPr lang="en-ID" dirty="0" err="1" smtClean="0"/>
              <a:t>diintimidasi</a:t>
            </a:r>
            <a:endParaRPr lang="en-ID" dirty="0" smtClean="0"/>
          </a:p>
          <a:p>
            <a:pPr>
              <a:spcBef>
                <a:spcPts val="0"/>
              </a:spcBef>
            </a:pPr>
            <a:r>
              <a:rPr lang="en-ID" dirty="0" err="1" smtClean="0"/>
              <a:t>Semua</a:t>
            </a:r>
            <a:r>
              <a:rPr lang="en-ID" dirty="0" smtClean="0"/>
              <a:t> </a:t>
            </a:r>
            <a:r>
              <a:rPr lang="en-ID" dirty="0" err="1" smtClean="0"/>
              <a:t>ideologi</a:t>
            </a:r>
            <a:r>
              <a:rPr lang="en-ID" dirty="0" smtClean="0"/>
              <a:t> </a:t>
            </a:r>
            <a:r>
              <a:rPr lang="en-ID" dirty="0" err="1" smtClean="0"/>
              <a:t>ikut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partisipasi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pemilu</a:t>
            </a:r>
            <a:endParaRPr lang="en-ID" dirty="0" smtClean="0"/>
          </a:p>
          <a:p>
            <a:pPr>
              <a:spcBef>
                <a:spcPts val="0"/>
              </a:spcBef>
            </a:pPr>
            <a:r>
              <a:rPr lang="en-ID" dirty="0" err="1" smtClean="0"/>
              <a:t>Pemilu</a:t>
            </a:r>
            <a:r>
              <a:rPr lang="en-ID" dirty="0" smtClean="0"/>
              <a:t> 1955 </a:t>
            </a:r>
            <a:r>
              <a:rPr lang="en-ID" dirty="0" err="1" smtClean="0"/>
              <a:t>diikuti</a:t>
            </a:r>
            <a:r>
              <a:rPr lang="en-ID" dirty="0" smtClean="0"/>
              <a:t> 91,41% </a:t>
            </a:r>
            <a:r>
              <a:rPr lang="en-ID" dirty="0" err="1" smtClean="0"/>
              <a:t>pemilih</a:t>
            </a:r>
            <a:endParaRPr lang="en-ID" dirty="0" smtClean="0"/>
          </a:p>
          <a:p>
            <a:pPr>
              <a:spcBef>
                <a:spcPts val="0"/>
              </a:spcBef>
            </a:pP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elitis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edukasi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masih</a:t>
            </a:r>
            <a:r>
              <a:rPr lang="en-ID" dirty="0" smtClean="0"/>
              <a:t> </a:t>
            </a:r>
            <a:r>
              <a:rPr lang="en-ID" dirty="0" err="1" smtClean="0"/>
              <a:t>rendah</a:t>
            </a:r>
            <a:endParaRPr lang="en-ID" dirty="0" smtClean="0"/>
          </a:p>
          <a:p>
            <a:pPr>
              <a:spcBef>
                <a:spcPts val="0"/>
              </a:spcBef>
            </a:pPr>
            <a:r>
              <a:rPr lang="en-ID" dirty="0" smtClean="0"/>
              <a:t>Ada </a:t>
            </a:r>
            <a:r>
              <a:rPr lang="en-ID" dirty="0" err="1" smtClean="0"/>
              <a:t>kecenderungan</a:t>
            </a:r>
            <a:r>
              <a:rPr lang="en-ID" dirty="0" smtClean="0"/>
              <a:t> </a:t>
            </a:r>
            <a:r>
              <a:rPr lang="en-ID" dirty="0" err="1" smtClean="0"/>
              <a:t>dimobilisasi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organisasi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di </a:t>
            </a:r>
            <a:r>
              <a:rPr lang="en-ID" dirty="0" err="1" smtClean="0"/>
              <a:t>bawah</a:t>
            </a:r>
            <a:r>
              <a:rPr lang="en-ID" dirty="0" smtClean="0"/>
              <a:t> </a:t>
            </a:r>
            <a:r>
              <a:rPr lang="en-ID" dirty="0" err="1" smtClean="0"/>
              <a:t>partai</a:t>
            </a:r>
            <a:endParaRPr lang="en-ID" dirty="0" smtClean="0"/>
          </a:p>
          <a:p>
            <a:pPr marL="266700" indent="0">
              <a:spcBef>
                <a:spcPts val="600"/>
              </a:spcBef>
              <a:buNone/>
            </a:pPr>
            <a:r>
              <a:rPr lang="en-ID" sz="4000" dirty="0" err="1" smtClean="0"/>
              <a:t>Orde</a:t>
            </a:r>
            <a:r>
              <a:rPr lang="en-ID" sz="4000" dirty="0" smtClean="0"/>
              <a:t> Lama – </a:t>
            </a:r>
            <a:r>
              <a:rPr lang="en-ID" sz="4000" dirty="0" err="1" smtClean="0"/>
              <a:t>Demokrasi</a:t>
            </a:r>
            <a:r>
              <a:rPr lang="en-ID" sz="4000" dirty="0" smtClean="0"/>
              <a:t> </a:t>
            </a:r>
            <a:r>
              <a:rPr lang="en-ID" sz="4000" dirty="0" err="1" smtClean="0"/>
              <a:t>Terpimpin</a:t>
            </a:r>
            <a:endParaRPr lang="en-ID" sz="4000" dirty="0" smtClean="0"/>
          </a:p>
          <a:p>
            <a:pPr>
              <a:spcBef>
                <a:spcPts val="600"/>
              </a:spcBef>
            </a:pP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pemilu</a:t>
            </a:r>
            <a:r>
              <a:rPr lang="en-ID" dirty="0" smtClean="0"/>
              <a:t>, </a:t>
            </a:r>
            <a:r>
              <a:rPr lang="en-ID" dirty="0" err="1" smtClean="0"/>
              <a:t>ukuran</a:t>
            </a:r>
            <a:r>
              <a:rPr lang="en-ID" dirty="0" smtClean="0"/>
              <a:t> </a:t>
            </a:r>
            <a:r>
              <a:rPr lang="en-ID" dirty="0" err="1" smtClean="0"/>
              <a:t>partisipasi</a:t>
            </a:r>
            <a:r>
              <a:rPr lang="en-ID" dirty="0" smtClean="0"/>
              <a:t> </a:t>
            </a:r>
            <a:r>
              <a:rPr lang="en-ID" dirty="0" err="1" smtClean="0"/>
              <a:t>dilihat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elit</a:t>
            </a:r>
            <a:endParaRPr lang="en-ID" dirty="0" smtClean="0"/>
          </a:p>
          <a:p>
            <a:pPr>
              <a:spcBef>
                <a:spcPts val="600"/>
              </a:spcBef>
            </a:pP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partai</a:t>
            </a:r>
            <a:r>
              <a:rPr lang="en-ID" dirty="0" smtClean="0"/>
              <a:t> </a:t>
            </a:r>
            <a:r>
              <a:rPr lang="en-ID" dirty="0" err="1" smtClean="0"/>
              <a:t>dibatasi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tunduk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Soekarno</a:t>
            </a:r>
            <a:endParaRPr lang="en-ID" dirty="0" smtClean="0"/>
          </a:p>
          <a:p>
            <a:pPr>
              <a:spcBef>
                <a:spcPts val="600"/>
              </a:spcBef>
            </a:pPr>
            <a:r>
              <a:rPr lang="en-ID" dirty="0" smtClean="0"/>
              <a:t>Jargon </a:t>
            </a:r>
            <a:r>
              <a:rPr lang="en-ID" dirty="0" err="1" smtClean="0"/>
              <a:t>revolusi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memobilisasi</a:t>
            </a:r>
            <a:r>
              <a:rPr lang="en-ID" dirty="0" smtClean="0"/>
              <a:t> </a:t>
            </a:r>
            <a:r>
              <a:rPr lang="en-ID" dirty="0" err="1" smtClean="0"/>
              <a:t>massa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40121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497096" cy="2438400"/>
          </a:xfrm>
        </p:spPr>
        <p:txBody>
          <a:bodyPr/>
          <a:lstStyle/>
          <a:p>
            <a:r>
              <a:rPr lang="en-ID" sz="6600" dirty="0" err="1" smtClean="0"/>
              <a:t>Partisipasi</a:t>
            </a:r>
            <a:r>
              <a:rPr lang="en-ID" sz="6600" dirty="0" smtClean="0"/>
              <a:t> </a:t>
            </a:r>
            <a:r>
              <a:rPr lang="en-ID" sz="6600" dirty="0" err="1" smtClean="0"/>
              <a:t>Politik</a:t>
            </a:r>
            <a:r>
              <a:rPr lang="en-ID" sz="6600" dirty="0" smtClean="0"/>
              <a:t> </a:t>
            </a:r>
            <a:br>
              <a:rPr lang="en-ID" sz="6600" dirty="0" smtClean="0"/>
            </a:br>
            <a:r>
              <a:rPr lang="en-ID" sz="6600" dirty="0" smtClean="0"/>
              <a:t>di Indonesia (2)</a:t>
            </a:r>
            <a:endParaRPr lang="en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800" y="2768600"/>
            <a:ext cx="11521280" cy="5715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</a:pPr>
            <a:r>
              <a:rPr lang="en-ID" sz="4000" dirty="0" err="1" smtClean="0"/>
              <a:t>Orde</a:t>
            </a:r>
            <a:r>
              <a:rPr lang="en-ID" sz="4000" dirty="0" smtClean="0"/>
              <a:t> </a:t>
            </a:r>
            <a:r>
              <a:rPr lang="en-ID" sz="4000" dirty="0" err="1" smtClean="0"/>
              <a:t>Baru</a:t>
            </a:r>
            <a:r>
              <a:rPr lang="en-ID" sz="4000" dirty="0" smtClean="0"/>
              <a:t> (</a:t>
            </a:r>
            <a:r>
              <a:rPr lang="en-ID" sz="4000" dirty="0" err="1" smtClean="0"/>
              <a:t>Soeharto</a:t>
            </a:r>
            <a:r>
              <a:rPr lang="en-ID" sz="4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ID" dirty="0" err="1" smtClean="0"/>
              <a:t>Pengurangan</a:t>
            </a:r>
            <a:r>
              <a:rPr lang="en-ID" dirty="0" smtClean="0"/>
              <a:t> </a:t>
            </a:r>
            <a:r>
              <a:rPr lang="en-ID" dirty="0" err="1" smtClean="0"/>
              <a:t>sistematis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partai</a:t>
            </a:r>
            <a:r>
              <a:rPr lang="en-ID" dirty="0" smtClean="0"/>
              <a:t> (</a:t>
            </a:r>
            <a:r>
              <a:rPr lang="en-ID" dirty="0" err="1" smtClean="0"/>
              <a:t>deparpolisasi</a:t>
            </a:r>
            <a:r>
              <a:rPr lang="en-ID" dirty="0" smtClean="0"/>
              <a:t>)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partisipasi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ditekan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juga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deideologisasi</a:t>
            </a:r>
            <a:endParaRPr lang="en-ID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massa</a:t>
            </a:r>
            <a:r>
              <a:rPr lang="en-ID" dirty="0" smtClean="0"/>
              <a:t> </a:t>
            </a:r>
            <a:r>
              <a:rPr lang="en-ID" dirty="0" err="1" smtClean="0"/>
              <a:t>mengambang</a:t>
            </a:r>
            <a:endParaRPr lang="en-ID" dirty="0" smtClean="0"/>
          </a:p>
          <a:p>
            <a:pPr>
              <a:spcBef>
                <a:spcPts val="1200"/>
              </a:spcBef>
            </a:pPr>
            <a:r>
              <a:rPr lang="en-ID" dirty="0" err="1" smtClean="0"/>
              <a:t>Birokrasi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militer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alat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memobilisasi</a:t>
            </a:r>
            <a:r>
              <a:rPr lang="en-ID" dirty="0" smtClean="0"/>
              <a:t> </a:t>
            </a:r>
            <a:r>
              <a:rPr lang="en-ID" dirty="0" err="1" smtClean="0"/>
              <a:t>massa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pemilu</a:t>
            </a:r>
            <a:endParaRPr lang="en-ID" dirty="0" smtClean="0"/>
          </a:p>
          <a:p>
            <a:pPr>
              <a:spcBef>
                <a:spcPts val="1200"/>
              </a:spcBef>
            </a:pPr>
            <a:r>
              <a:rPr lang="en-ID" dirty="0" smtClean="0"/>
              <a:t>Tingkat </a:t>
            </a:r>
            <a:r>
              <a:rPr lang="en-ID" dirty="0" err="1" smtClean="0"/>
              <a:t>partisipasi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cenderung</a:t>
            </a:r>
            <a:r>
              <a:rPr lang="en-ID" dirty="0" smtClean="0"/>
              <a:t> </a:t>
            </a:r>
            <a:r>
              <a:rPr lang="en-ID" dirty="0" err="1" smtClean="0"/>
              <a:t>selalu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</a:t>
            </a:r>
            <a:r>
              <a:rPr lang="en-ID" dirty="0" err="1" smtClean="0"/>
              <a:t>yaitu</a:t>
            </a:r>
            <a:r>
              <a:rPr lang="en-ID" dirty="0" smtClean="0"/>
              <a:t> </a:t>
            </a:r>
            <a:r>
              <a:rPr lang="en-ID" dirty="0" err="1" smtClean="0"/>
              <a:t>Pemilu</a:t>
            </a:r>
            <a:r>
              <a:rPr lang="en-ID" dirty="0" smtClean="0"/>
              <a:t> 1971 (96,62%); 1977 (96,52%), 1982 (96,47%), 1987 (96,43%), 1992 (95,06%) </a:t>
            </a:r>
            <a:r>
              <a:rPr lang="en-ID" dirty="0" err="1" smtClean="0"/>
              <a:t>dan</a:t>
            </a:r>
            <a:r>
              <a:rPr lang="en-ID" dirty="0" smtClean="0"/>
              <a:t> 1997 (93,55%)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88021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281072" cy="2438400"/>
          </a:xfrm>
        </p:spPr>
        <p:txBody>
          <a:bodyPr/>
          <a:lstStyle/>
          <a:p>
            <a:r>
              <a:rPr lang="en-ID" sz="6600" dirty="0" err="1" smtClean="0"/>
              <a:t>Partisipasi</a:t>
            </a:r>
            <a:r>
              <a:rPr lang="en-ID" sz="6600" dirty="0" smtClean="0"/>
              <a:t> </a:t>
            </a:r>
            <a:r>
              <a:rPr lang="en-ID" sz="6600" dirty="0" err="1" smtClean="0"/>
              <a:t>Politik</a:t>
            </a:r>
            <a:r>
              <a:rPr lang="en-ID" sz="6600" dirty="0" smtClean="0"/>
              <a:t> </a:t>
            </a:r>
            <a:br>
              <a:rPr lang="en-ID" sz="6600" dirty="0" smtClean="0"/>
            </a:br>
            <a:r>
              <a:rPr lang="en-ID" sz="6600" dirty="0" smtClean="0"/>
              <a:t>di Indonesia (3)</a:t>
            </a:r>
            <a:endParaRPr lang="en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1281072" cy="5715000"/>
          </a:xfrm>
        </p:spPr>
        <p:txBody>
          <a:bodyPr/>
          <a:lstStyle/>
          <a:p>
            <a:pPr marL="266700" indent="0">
              <a:spcBef>
                <a:spcPts val="1200"/>
              </a:spcBef>
              <a:buNone/>
            </a:pPr>
            <a:r>
              <a:rPr lang="en-ID" sz="4400" dirty="0" err="1" smtClean="0"/>
              <a:t>Orde</a:t>
            </a:r>
            <a:r>
              <a:rPr lang="en-ID" sz="4400" dirty="0" smtClean="0"/>
              <a:t> </a:t>
            </a:r>
            <a:r>
              <a:rPr lang="en-ID" sz="4400" dirty="0" err="1" smtClean="0"/>
              <a:t>Reformasi</a:t>
            </a:r>
            <a:endParaRPr lang="en-ID" sz="4400" dirty="0" smtClean="0"/>
          </a:p>
          <a:p>
            <a:pPr>
              <a:spcBef>
                <a:spcPts val="1200"/>
              </a:spcBef>
            </a:pPr>
            <a:r>
              <a:rPr lang="en-ID" dirty="0" smtClean="0"/>
              <a:t>Tingkat </a:t>
            </a:r>
            <a:r>
              <a:rPr lang="en-ID" dirty="0" err="1" smtClean="0"/>
              <a:t>partisipasi</a:t>
            </a:r>
            <a:r>
              <a:rPr lang="en-ID" dirty="0" smtClean="0"/>
              <a:t> </a:t>
            </a:r>
            <a:r>
              <a:rPr lang="en-ID" dirty="0" err="1" smtClean="0"/>
              <a:t>otonom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meningkat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terdapat</a:t>
            </a:r>
            <a:r>
              <a:rPr lang="en-ID" dirty="0" smtClean="0"/>
              <a:t> </a:t>
            </a:r>
            <a:r>
              <a:rPr lang="en-ID" dirty="0" err="1" smtClean="0"/>
              <a:t>kesadaran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</a:t>
            </a:r>
            <a:r>
              <a:rPr lang="en-ID" dirty="0" err="1" smtClean="0"/>
              <a:t>akibat</a:t>
            </a:r>
            <a:r>
              <a:rPr lang="en-ID" dirty="0" smtClean="0"/>
              <a:t> </a:t>
            </a:r>
            <a:r>
              <a:rPr lang="en-ID" dirty="0" err="1" smtClean="0"/>
              <a:t>keran</a:t>
            </a:r>
            <a:r>
              <a:rPr lang="en-ID" dirty="0" smtClean="0"/>
              <a:t> </a:t>
            </a:r>
            <a:r>
              <a:rPr lang="en-ID" dirty="0" err="1" smtClean="0"/>
              <a:t>demokrasi</a:t>
            </a:r>
            <a:r>
              <a:rPr lang="en-ID" dirty="0" smtClean="0"/>
              <a:t> </a:t>
            </a:r>
            <a:r>
              <a:rPr lang="en-ID" dirty="0" err="1" smtClean="0"/>
              <a:t>dibuka</a:t>
            </a:r>
            <a:endParaRPr lang="en-ID" dirty="0" smtClean="0"/>
          </a:p>
          <a:p>
            <a:pPr>
              <a:spcBef>
                <a:spcPts val="1200"/>
              </a:spcBef>
            </a:pPr>
            <a:r>
              <a:rPr lang="en-ID" dirty="0" err="1" smtClean="0"/>
              <a:t>Pembentukan</a:t>
            </a:r>
            <a:r>
              <a:rPr lang="en-ID" dirty="0" smtClean="0"/>
              <a:t> </a:t>
            </a:r>
            <a:r>
              <a:rPr lang="en-ID" dirty="0" err="1" smtClean="0"/>
              <a:t>organisasi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i="1" dirty="0" smtClean="0"/>
              <a:t>civil society</a:t>
            </a:r>
            <a:r>
              <a:rPr lang="en-ID" dirty="0" smtClean="0"/>
              <a:t> </a:t>
            </a:r>
            <a:r>
              <a:rPr lang="en-ID" dirty="0" err="1" smtClean="0"/>
              <a:t>meningkat</a:t>
            </a:r>
            <a:r>
              <a:rPr lang="en-ID" dirty="0" smtClean="0"/>
              <a:t> </a:t>
            </a:r>
            <a:r>
              <a:rPr lang="en-ID" dirty="0" err="1" smtClean="0"/>
              <a:t>taja</a:t>
            </a:r>
            <a:r>
              <a:rPr lang="en-ID" dirty="0" err="1"/>
              <a:t>m</a:t>
            </a:r>
            <a:endParaRPr lang="en-ID" dirty="0" smtClean="0"/>
          </a:p>
          <a:p>
            <a:pPr>
              <a:spcBef>
                <a:spcPts val="1200"/>
              </a:spcBef>
            </a:pPr>
            <a:r>
              <a:rPr lang="en-ID" dirty="0" err="1" smtClean="0"/>
              <a:t>Prosentase</a:t>
            </a:r>
            <a:r>
              <a:rPr lang="en-ID" dirty="0" smtClean="0"/>
              <a:t> </a:t>
            </a:r>
            <a:r>
              <a:rPr lang="en-ID" dirty="0" err="1" smtClean="0"/>
              <a:t>pemilih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menurun</a:t>
            </a:r>
            <a:r>
              <a:rPr lang="en-ID" dirty="0" smtClean="0"/>
              <a:t>, </a:t>
            </a:r>
            <a:r>
              <a:rPr lang="en-ID" dirty="0" err="1" smtClean="0"/>
              <a:t>ada</a:t>
            </a:r>
            <a:r>
              <a:rPr lang="en-ID" dirty="0" smtClean="0"/>
              <a:t> di </a:t>
            </a:r>
            <a:r>
              <a:rPr lang="en-ID" dirty="0" err="1" smtClean="0"/>
              <a:t>kisaran</a:t>
            </a:r>
            <a:r>
              <a:rPr lang="en-ID" dirty="0" smtClean="0"/>
              <a:t> 70% </a:t>
            </a:r>
            <a:r>
              <a:rPr lang="en-ID" dirty="0" err="1" smtClean="0"/>
              <a:t>pemilih</a:t>
            </a:r>
            <a:r>
              <a:rPr lang="en-ID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ID" dirty="0" err="1" smtClean="0"/>
              <a:t>Golput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 </a:t>
            </a:r>
            <a:r>
              <a:rPr lang="en-ID" dirty="0" err="1" smtClean="0"/>
              <a:t>baik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alasan</a:t>
            </a:r>
            <a:r>
              <a:rPr lang="en-ID" dirty="0"/>
              <a:t> </a:t>
            </a:r>
            <a:r>
              <a:rPr lang="en-ID" i="1" dirty="0" err="1" smtClean="0"/>
              <a:t>politis</a:t>
            </a:r>
            <a:r>
              <a:rPr lang="en-ID" i="1" dirty="0" smtClean="0"/>
              <a:t>, </a:t>
            </a:r>
            <a:r>
              <a:rPr lang="en-ID" i="1" dirty="0" err="1" smtClean="0"/>
              <a:t>pragmatis</a:t>
            </a:r>
            <a:r>
              <a:rPr lang="en-ID" i="1" dirty="0" smtClean="0"/>
              <a:t>, </a:t>
            </a:r>
            <a:r>
              <a:rPr lang="en-ID" i="1" dirty="0" err="1" smtClean="0"/>
              <a:t>teknis</a:t>
            </a:r>
            <a:r>
              <a:rPr lang="en-ID" i="1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i="1" dirty="0" err="1" smtClean="0"/>
              <a:t>ideologis</a:t>
            </a:r>
            <a:r>
              <a:rPr lang="en-ID" i="1" dirty="0" smtClean="0"/>
              <a:t>.</a:t>
            </a:r>
            <a:endParaRPr lang="en-ID" dirty="0" smtClean="0"/>
          </a:p>
          <a:p>
            <a:pPr marL="266700" indent="0">
              <a:spcBef>
                <a:spcPts val="1200"/>
              </a:spcBef>
              <a:buNone/>
            </a:pPr>
            <a:endParaRPr lang="en-ID" dirty="0" smtClean="0"/>
          </a:p>
          <a:p>
            <a:pPr marL="266700" indent="0">
              <a:spcBef>
                <a:spcPts val="1200"/>
              </a:spcBef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37994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Pemilu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Pemilu adalah salah satu prasyarat utama demokrasi</a:t>
            </a:r>
          </a:p>
          <a:p>
            <a:pPr eaLnBrk="1" hangingPunct="1"/>
            <a:r>
              <a:rPr lang="en-US" altLang="en-US" smtClean="0"/>
              <a:t>Sebuah sistem politik tidak bisa disebut “demokratis” manakala tidak ada mekanisme berkala bagi pemilihan pejabat publik</a:t>
            </a:r>
          </a:p>
          <a:p>
            <a:pPr eaLnBrk="1" hangingPunct="1"/>
            <a:r>
              <a:rPr lang="en-US" altLang="en-US" smtClean="0"/>
              <a:t>Dunia saat ini dilanda “gelombang ketiga demokratisasi” yang diantaranya ditandai oleh semakin menggejalanya demokrasi berbasis pemilu (</a:t>
            </a:r>
            <a:r>
              <a:rPr lang="en-US" altLang="en-US" i="1" smtClean="0"/>
              <a:t>electoral democracies</a:t>
            </a:r>
            <a:r>
              <a:rPr lang="en-US" altLang="en-US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29344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   </a:t>
            </a:r>
            <a:r>
              <a:rPr lang="en-US" altLang="en-US" dirty="0" err="1" smtClean="0"/>
              <a:t>Definisi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Pemilu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“</a:t>
            </a:r>
            <a:r>
              <a:rPr lang="en-US" altLang="en-US" dirty="0" err="1" smtClean="0"/>
              <a:t>Pemilihan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Umum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kegiatan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menghimpun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rakyat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menentukan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jabatan-jabatan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eksekutif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maupun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legislatif</a:t>
            </a:r>
            <a:r>
              <a:rPr lang="en-US" altLang="en-US" dirty="0" smtClean="0"/>
              <a:t>.”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“</a:t>
            </a:r>
            <a:r>
              <a:rPr lang="en-US" altLang="en-US" dirty="0" err="1" smtClean="0"/>
              <a:t>Pemilihan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Umum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proses </a:t>
            </a:r>
            <a:r>
              <a:rPr lang="en-US" altLang="en-US" dirty="0" err="1" smtClean="0"/>
              <a:t>suksesi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kepemimpinan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teratur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melalui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pelaksanaan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negara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memilih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pemimpin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mereka</a:t>
            </a:r>
            <a:r>
              <a:rPr lang="en-US" alt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50259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 err="1"/>
              <a:t>Tujuan</a:t>
            </a:r>
            <a:r>
              <a:rPr lang="en-US" altLang="en-US" sz="7200" dirty="0"/>
              <a:t> </a:t>
            </a:r>
            <a:r>
              <a:rPr lang="en-US" altLang="en-US" sz="7200" dirty="0" err="1" smtClean="0"/>
              <a:t>Pemilu</a:t>
            </a:r>
            <a:r>
              <a:rPr lang="en-US" altLang="en-US" sz="5120" dirty="0" smtClean="0"/>
              <a:t/>
            </a:r>
            <a:br>
              <a:rPr lang="en-US" altLang="en-US" sz="5120" dirty="0" smtClean="0"/>
            </a:br>
            <a:endParaRPr lang="en-US" altLang="en-US" sz="512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en-US" sz="4551" dirty="0" err="1"/>
              <a:t>Menegakkan</a:t>
            </a:r>
            <a:r>
              <a:rPr lang="en-US" altLang="en-US" sz="4551" dirty="0"/>
              <a:t> </a:t>
            </a:r>
            <a:r>
              <a:rPr lang="en-US" altLang="en-US" sz="4551" dirty="0" err="1"/>
              <a:t>prinsip</a:t>
            </a:r>
            <a:r>
              <a:rPr lang="en-US" altLang="en-US" sz="4551" dirty="0"/>
              <a:t> </a:t>
            </a:r>
            <a:r>
              <a:rPr lang="en-US" altLang="en-US" sz="4551" dirty="0" err="1"/>
              <a:t>kedaulatan</a:t>
            </a:r>
            <a:r>
              <a:rPr lang="en-US" altLang="en-US" sz="4551" dirty="0"/>
              <a:t> </a:t>
            </a:r>
            <a:r>
              <a:rPr lang="en-US" altLang="en-US" sz="4551" dirty="0" err="1" smtClean="0"/>
              <a:t>rakyat</a:t>
            </a:r>
            <a:endParaRPr lang="en-US" altLang="en-US" sz="4551" dirty="0"/>
          </a:p>
          <a:p>
            <a:pPr eaLnBrk="1" hangingPunct="1">
              <a:spcBef>
                <a:spcPts val="1200"/>
              </a:spcBef>
            </a:pPr>
            <a:r>
              <a:rPr lang="en-US" altLang="en-US" sz="4551" dirty="0" err="1"/>
              <a:t>Menciptakan</a:t>
            </a:r>
            <a:r>
              <a:rPr lang="en-US" altLang="en-US" sz="4551" dirty="0"/>
              <a:t> </a:t>
            </a:r>
            <a:r>
              <a:rPr lang="en-US" altLang="en-US" sz="4551" i="1" dirty="0"/>
              <a:t>representative </a:t>
            </a:r>
            <a:r>
              <a:rPr lang="en-US" altLang="en-US" sz="4551" i="1" dirty="0" smtClean="0"/>
              <a:t>government</a:t>
            </a:r>
            <a:endParaRPr lang="en-US" altLang="en-US" sz="4551" dirty="0"/>
          </a:p>
          <a:p>
            <a:pPr eaLnBrk="1" hangingPunct="1">
              <a:spcBef>
                <a:spcPts val="1200"/>
              </a:spcBef>
            </a:pPr>
            <a:r>
              <a:rPr lang="en-US" altLang="en-US" sz="4551" dirty="0" err="1"/>
              <a:t>Membangun</a:t>
            </a:r>
            <a:r>
              <a:rPr lang="en-US" altLang="en-US" sz="4551" dirty="0"/>
              <a:t> </a:t>
            </a:r>
            <a:r>
              <a:rPr lang="en-US" altLang="en-US" sz="4551" dirty="0" err="1"/>
              <a:t>legitimasi</a:t>
            </a:r>
            <a:r>
              <a:rPr lang="en-US" altLang="en-US" sz="4551" dirty="0"/>
              <a:t> </a:t>
            </a:r>
            <a:r>
              <a:rPr lang="en-US" altLang="en-US" sz="4551" dirty="0" err="1"/>
              <a:t>kekuasaan</a:t>
            </a:r>
            <a:endParaRPr lang="en-US" altLang="en-US" sz="4551" dirty="0"/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4551" dirty="0"/>
          </a:p>
        </p:txBody>
      </p:sp>
    </p:spTree>
    <p:extLst>
      <p:ext uri="{BB962C8B-B14F-4D97-AF65-F5344CB8AC3E}">
        <p14:creationId xmlns:p14="http://schemas.microsoft.com/office/powerpoint/2010/main" val="31588277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209064" cy="24384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  </a:t>
            </a:r>
            <a:r>
              <a:rPr lang="en-US" altLang="en-US" sz="6600" dirty="0" err="1" smtClean="0"/>
              <a:t>Pemilu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Demokratis</a:t>
            </a:r>
            <a:r>
              <a:rPr lang="en-US" altLang="en-US" sz="6600" dirty="0" smtClean="0"/>
              <a:t>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1209064" cy="5715000"/>
          </a:xfrm>
        </p:spPr>
        <p:txBody>
          <a:bodyPr/>
          <a:lstStyle/>
          <a:p>
            <a:pPr marL="812787" indent="-812787" eaLnBrk="1" hangingPunct="1"/>
            <a:r>
              <a:rPr lang="en-US" altLang="en-US" dirty="0" err="1" smtClean="0"/>
              <a:t>Pemilu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demokratis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menempatkan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pemilih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voter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posisi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sentral</a:t>
            </a:r>
            <a:endParaRPr lang="en-US" altLang="en-US" dirty="0" smtClean="0"/>
          </a:p>
          <a:p>
            <a:pPr marL="812787" indent="-812787" eaLnBrk="1" hangingPunct="1"/>
            <a:r>
              <a:rPr lang="en-US" altLang="en-US" dirty="0" err="1" smtClean="0"/>
              <a:t>Pemilu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demokratis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ditandai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terjaga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terpenuhinya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kriteria-kriteria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demokrasi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:</a:t>
            </a:r>
          </a:p>
          <a:p>
            <a:pPr marL="1194346" lvl="1" indent="-704416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 smtClean="0"/>
              <a:t>Aturan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electoral laws</a:t>
            </a:r>
            <a:r>
              <a:rPr lang="en-US" altLang="en-US" dirty="0" smtClean="0"/>
              <a:t>)</a:t>
            </a:r>
          </a:p>
          <a:p>
            <a:pPr marL="1194346" lvl="1" indent="-704416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smtClean="0"/>
              <a:t>Proses 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electoral processes</a:t>
            </a:r>
            <a:r>
              <a:rPr lang="en-US" altLang="en-US" dirty="0" smtClean="0"/>
              <a:t>)</a:t>
            </a:r>
          </a:p>
          <a:p>
            <a:pPr marL="1194346" lvl="1" indent="-704416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 smtClean="0"/>
              <a:t>Hasil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electoral result</a:t>
            </a:r>
            <a:r>
              <a:rPr lang="en-US" altLang="en-US" dirty="0" smtClean="0"/>
              <a:t>)</a:t>
            </a:r>
          </a:p>
          <a:p>
            <a:pPr marL="1194346" lvl="1" indent="-704416" eaLnBrk="1" hangingPunct="1">
              <a:buNone/>
            </a:pPr>
            <a:endParaRPr lang="en-US" altLang="en-US" dirty="0" smtClean="0"/>
          </a:p>
          <a:p>
            <a:pPr marL="1194346" lvl="1" indent="-704416" eaLnBrk="1" hangingPunct="1">
              <a:buFont typeface="Wingdings" panose="05000000000000000000" pitchFamily="2" charset="2"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5425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353080" cy="24384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 </a:t>
            </a:r>
            <a:r>
              <a:rPr lang="en-US" altLang="en-US" sz="6600" dirty="0" err="1" smtClean="0"/>
              <a:t>Pemilu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Demokratis</a:t>
            </a:r>
            <a:r>
              <a:rPr lang="en-US" altLang="en-US" sz="6600" dirty="0" smtClean="0"/>
              <a:t>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692400"/>
            <a:ext cx="11353080" cy="65048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3698" dirty="0" smtClean="0"/>
              <a:t>1. </a:t>
            </a:r>
            <a:r>
              <a:rPr lang="en-US" altLang="en-US" sz="3698" dirty="0" err="1" smtClean="0"/>
              <a:t>Aturan</a:t>
            </a:r>
            <a:r>
              <a:rPr lang="en-US" altLang="en-US" sz="3698" dirty="0" smtClean="0"/>
              <a:t> </a:t>
            </a:r>
            <a:r>
              <a:rPr lang="en-US" altLang="en-US" sz="3698" dirty="0" err="1"/>
              <a:t>Pemilu</a:t>
            </a:r>
            <a:r>
              <a:rPr lang="en-US" altLang="en-US" sz="3698" dirty="0"/>
              <a:t> (</a:t>
            </a:r>
            <a:r>
              <a:rPr lang="en-US" altLang="en-US" sz="3698" i="1" dirty="0"/>
              <a:t>electoral laws</a:t>
            </a:r>
            <a:r>
              <a:rPr lang="en-US" altLang="en-US" sz="3698" dirty="0"/>
              <a:t>)</a:t>
            </a:r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; </a:t>
            </a:r>
            <a:r>
              <a:rPr lang="en-US" altLang="en-US" sz="3129" dirty="0" err="1"/>
              <a:t>distrik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proporsional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varian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keduanya</a:t>
            </a:r>
            <a:r>
              <a:rPr lang="en-US" altLang="en-US" sz="3129" dirty="0"/>
              <a:t>.</a:t>
            </a:r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/>
              <a:t>Cara </a:t>
            </a:r>
            <a:r>
              <a:rPr lang="en-US" altLang="en-US" sz="3129" dirty="0" err="1"/>
              <a:t>penghitungan</a:t>
            </a:r>
            <a:r>
              <a:rPr lang="en-US" altLang="en-US" sz="3129" dirty="0"/>
              <a:t> </a:t>
            </a:r>
            <a:r>
              <a:rPr lang="en-US" altLang="en-US" sz="3129" dirty="0" err="1" smtClean="0"/>
              <a:t>suara</a:t>
            </a:r>
            <a:endParaRPr lang="en-US" altLang="en-US" sz="3129" dirty="0" smtClean="0"/>
          </a:p>
          <a:p>
            <a:pPr marL="489930" lvl="1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3129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3698" dirty="0" smtClean="0"/>
              <a:t>2. Proses </a:t>
            </a:r>
            <a:r>
              <a:rPr lang="en-US" altLang="en-US" sz="3698" dirty="0" err="1"/>
              <a:t>Pemilu</a:t>
            </a:r>
            <a:r>
              <a:rPr lang="en-US" altLang="en-US" sz="3698" dirty="0"/>
              <a:t> (</a:t>
            </a:r>
            <a:r>
              <a:rPr lang="en-US" altLang="en-US" sz="3698" i="1" dirty="0"/>
              <a:t>electoral processes</a:t>
            </a:r>
            <a:r>
              <a:rPr lang="en-US" altLang="en-US" sz="3698" dirty="0"/>
              <a:t>)</a:t>
            </a:r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err="1"/>
              <a:t>Organisasi</a:t>
            </a:r>
            <a:r>
              <a:rPr lang="en-US" altLang="en-US" sz="3129" dirty="0"/>
              <a:t>/</a:t>
            </a:r>
            <a:r>
              <a:rPr lang="en-US" altLang="en-US" sz="3129" dirty="0" err="1"/>
              <a:t>personalia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panitia</a:t>
            </a:r>
            <a:r>
              <a:rPr lang="en-US" altLang="en-US" sz="3129" dirty="0"/>
              <a:t> </a:t>
            </a:r>
            <a:r>
              <a:rPr lang="en-US" altLang="en-US" sz="3129" dirty="0" err="1" smtClean="0"/>
              <a:t>pemilihahan</a:t>
            </a:r>
            <a:endParaRPr lang="en-US" altLang="en-US" sz="3129" dirty="0" smtClean="0"/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smtClean="0"/>
              <a:t>Daerah/</a:t>
            </a:r>
            <a:r>
              <a:rPr lang="en-US" altLang="en-US" sz="3129" dirty="0" err="1" smtClean="0"/>
              <a:t>distrik</a:t>
            </a:r>
            <a:r>
              <a:rPr lang="en-US" altLang="en-US" sz="3129" dirty="0" smtClean="0"/>
              <a:t> </a:t>
            </a:r>
            <a:r>
              <a:rPr lang="en-US" altLang="en-US" sz="3129" dirty="0" err="1" smtClean="0"/>
              <a:t>pemilihan</a:t>
            </a:r>
            <a:endParaRPr lang="en-US" altLang="en-US" sz="3129" dirty="0"/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err="1" smtClean="0"/>
              <a:t>Saksi-saksi</a:t>
            </a:r>
            <a:r>
              <a:rPr lang="en-US" altLang="en-US" sz="3129" dirty="0" smtClean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 smtClean="0"/>
              <a:t>Pemilu</a:t>
            </a:r>
            <a:endParaRPr lang="en-US" altLang="en-US" sz="3129" dirty="0" smtClean="0"/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err="1" smtClean="0"/>
              <a:t>Partai</a:t>
            </a:r>
            <a:r>
              <a:rPr lang="en-US" altLang="en-US" sz="3129" dirty="0" smtClean="0"/>
              <a:t> </a:t>
            </a:r>
            <a:r>
              <a:rPr lang="en-US" altLang="en-US" sz="3129" dirty="0" err="1"/>
              <a:t>politik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peserta</a:t>
            </a:r>
            <a:r>
              <a:rPr lang="en-US" altLang="en-US" sz="3129" dirty="0"/>
              <a:t> </a:t>
            </a:r>
            <a:r>
              <a:rPr lang="en-US" altLang="en-US" sz="3129" dirty="0" err="1" smtClean="0"/>
              <a:t>pemilu</a:t>
            </a:r>
            <a:endParaRPr lang="en-US" altLang="en-US" sz="3129" dirty="0" smtClean="0"/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err="1" smtClean="0"/>
              <a:t>Waktu</a:t>
            </a:r>
            <a:r>
              <a:rPr lang="en-US" altLang="en-US" sz="3129" dirty="0" smtClean="0"/>
              <a:t> </a:t>
            </a:r>
            <a:r>
              <a:rPr lang="en-US" altLang="en-US" sz="3129" dirty="0" err="1"/>
              <a:t>saat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</a:t>
            </a:r>
            <a:r>
              <a:rPr lang="en-US" altLang="en-US" sz="3129" dirty="0" err="1" smtClean="0"/>
              <a:t>dilaksanakan</a:t>
            </a:r>
            <a:endParaRPr lang="en-US" altLang="en-US" sz="3129" dirty="0" smtClean="0"/>
          </a:p>
          <a:p>
            <a:pPr marL="947130" lvl="1" indent="-4572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3129" dirty="0" smtClean="0"/>
              <a:t>Dana </a:t>
            </a:r>
            <a:r>
              <a:rPr lang="en-US" altLang="en-US" sz="3129" dirty="0" err="1" smtClean="0"/>
              <a:t>pemilu</a:t>
            </a:r>
            <a:endParaRPr lang="en-US" altLang="en-US" sz="3129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3698" dirty="0" smtClean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3698" dirty="0" smtClean="0"/>
              <a:t>3. </a:t>
            </a:r>
            <a:r>
              <a:rPr lang="en-US" altLang="en-US" sz="3698" dirty="0" err="1" smtClean="0"/>
              <a:t>Hasil</a:t>
            </a:r>
            <a:r>
              <a:rPr lang="en-US" altLang="en-US" sz="3698" dirty="0" smtClean="0"/>
              <a:t> </a:t>
            </a:r>
            <a:r>
              <a:rPr lang="en-US" altLang="en-US" sz="3698" dirty="0" err="1"/>
              <a:t>Pemilu</a:t>
            </a:r>
            <a:r>
              <a:rPr lang="en-US" altLang="en-US" sz="3698" dirty="0"/>
              <a:t> (</a:t>
            </a:r>
            <a:r>
              <a:rPr lang="en-US" altLang="en-US" sz="3698" i="1" dirty="0"/>
              <a:t>electoral results</a:t>
            </a:r>
            <a:r>
              <a:rPr lang="en-US" altLang="en-US" sz="3698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84130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240" y="173850"/>
            <a:ext cx="12044848" cy="2254678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   </a:t>
            </a:r>
            <a:r>
              <a:rPr lang="en-US" altLang="en-US" sz="6600" dirty="0" err="1" smtClean="0"/>
              <a:t>Kriteria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Pemilu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Demokratis</a:t>
            </a:r>
            <a:endParaRPr lang="en-US" altLang="en-US" sz="6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644552"/>
            <a:ext cx="11704320" cy="60749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Dilakukan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secara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berkala</a:t>
            </a:r>
            <a:r>
              <a:rPr lang="en-US" altLang="en-US" sz="3129" dirty="0"/>
              <a:t> (</a:t>
            </a:r>
            <a:r>
              <a:rPr lang="en-US" altLang="en-US" sz="3129" dirty="0" err="1"/>
              <a:t>ada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jangka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waktu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tetap</a:t>
            </a:r>
            <a:r>
              <a:rPr lang="en-US" altLang="en-US" sz="3129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Hak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pilih</a:t>
            </a:r>
            <a:r>
              <a:rPr lang="en-US" altLang="en-US" sz="3129" dirty="0"/>
              <a:t> universal </a:t>
            </a:r>
            <a:r>
              <a:rPr lang="en-US" altLang="en-US" sz="3129" dirty="0" err="1"/>
              <a:t>dijamin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secara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hukum</a:t>
            </a:r>
            <a:endParaRPr lang="en-US" altLang="en-US" sz="3129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Pendaftaran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pemilih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bersifat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bebas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otonom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non-</a:t>
            </a:r>
            <a:r>
              <a:rPr lang="en-US" altLang="en-US" sz="3129" dirty="0" err="1"/>
              <a:t>birokratis</a:t>
            </a:r>
            <a:endParaRPr lang="en-US" altLang="en-US" sz="3129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Penempatan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calon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secara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otonom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bebeas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</a:t>
            </a:r>
            <a:r>
              <a:rPr lang="en-US" altLang="en-US" sz="3129" i="1" dirty="0"/>
              <a:t>bottom-up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Kebebasan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menentukan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pilihan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dijamin</a:t>
            </a:r>
            <a:endParaRPr lang="en-US" altLang="en-US" sz="3129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Memilih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diakui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sebagai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hak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bukan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kewajiban</a:t>
            </a:r>
            <a:endParaRPr lang="en-US" altLang="en-US" sz="3129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Komite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independen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representatif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netral</a:t>
            </a:r>
            <a:r>
              <a:rPr lang="en-US" altLang="en-US" sz="3129" dirty="0"/>
              <a:t>/non-partisan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Penghitungan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suara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secara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transparan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jujur</a:t>
            </a:r>
            <a:endParaRPr lang="en-US" altLang="en-US" sz="3129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Terdapat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Lembaga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Penyelenggara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mandiri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tidak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berpihak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profesional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menjalankan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tugasnya</a:t>
            </a:r>
            <a:r>
              <a:rPr lang="en-US" altLang="en-US" sz="312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3927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1880" y="498970"/>
            <a:ext cx="10728960" cy="1343377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Pemilu</a:t>
            </a:r>
            <a:r>
              <a:rPr lang="en-US" altLang="en-US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284512"/>
            <a:ext cx="11900600" cy="6435026"/>
          </a:xfrm>
        </p:spPr>
        <p:txBody>
          <a:bodyPr/>
          <a:lstStyle/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adalah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mekanisme</a:t>
            </a:r>
            <a:r>
              <a:rPr lang="en-US" altLang="en-US" sz="3129" dirty="0"/>
              <a:t> </a:t>
            </a:r>
            <a:r>
              <a:rPr lang="en-US" altLang="en-US" sz="3129" dirty="0" err="1"/>
              <a:t>untuk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menyeleksi</a:t>
            </a:r>
            <a:r>
              <a:rPr lang="en-US" altLang="en-US" sz="3129" dirty="0"/>
              <a:t> para </a:t>
            </a:r>
            <a:r>
              <a:rPr lang="en-US" altLang="en-US" sz="3129" dirty="0" err="1"/>
              <a:t>pengambil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keputusan</a:t>
            </a:r>
            <a:r>
              <a:rPr lang="en-US" altLang="en-US" sz="3129" dirty="0"/>
              <a:t>. </a:t>
            </a:r>
            <a:r>
              <a:rPr lang="en-US" altLang="en-US" sz="3129" dirty="0" err="1"/>
              <a:t>Merupakan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metode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didalamnya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suara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dihasilkan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pemilihan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diterjemahkan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menjadi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kursi-kursi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dimenangkan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parlemen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oleh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partai-partai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politik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para </a:t>
            </a:r>
            <a:r>
              <a:rPr lang="en-US" altLang="en-US" sz="3129" dirty="0" err="1"/>
              <a:t>kandidat</a:t>
            </a:r>
            <a:r>
              <a:rPr lang="en-US" altLang="en-US" sz="3129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Terdapat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sejumlah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pilihan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yaitu</a:t>
            </a:r>
            <a:r>
              <a:rPr lang="en-US" altLang="en-US" sz="3129" dirty="0"/>
              <a:t> (a) </a:t>
            </a: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distrik</a:t>
            </a:r>
            <a:r>
              <a:rPr lang="en-US" altLang="en-US" sz="3129" dirty="0"/>
              <a:t>; (b) </a:t>
            </a: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proporsional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(c) </a:t>
            </a: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campuran</a:t>
            </a:r>
            <a:r>
              <a:rPr lang="en-US" altLang="en-US" sz="3129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Perbedaan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pokok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diantara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ketiganya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adalah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cara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menghitung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perolehan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suara</a:t>
            </a:r>
            <a:r>
              <a:rPr lang="en-US" altLang="en-US" sz="3129" dirty="0"/>
              <a:t> yang </a:t>
            </a:r>
            <a:r>
              <a:rPr lang="en-US" altLang="en-US" sz="3129" dirty="0" err="1"/>
              <a:t>berakibat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pada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komposisi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perwakilan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parlemen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bagi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setiap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parpol</a:t>
            </a:r>
            <a:r>
              <a:rPr lang="en-US" altLang="en-US" sz="3129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129" dirty="0" err="1"/>
              <a:t>Pilihan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atas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sistem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berhubungan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antara</a:t>
            </a:r>
            <a:r>
              <a:rPr lang="en-US" altLang="en-US" sz="3129" dirty="0"/>
              <a:t> lain </a:t>
            </a:r>
            <a:r>
              <a:rPr lang="en-US" altLang="en-US" sz="3129" dirty="0" err="1"/>
              <a:t>dengan</a:t>
            </a:r>
            <a:r>
              <a:rPr lang="en-US" altLang="en-US" sz="3129" dirty="0"/>
              <a:t>:</a:t>
            </a:r>
          </a:p>
          <a:p>
            <a:pPr marL="1194346" lvl="1" indent="-704416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Sistem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kepartaian</a:t>
            </a:r>
            <a:r>
              <a:rPr lang="en-US" altLang="en-US" sz="2600" dirty="0"/>
              <a:t>.</a:t>
            </a:r>
          </a:p>
          <a:p>
            <a:pPr marL="1194346" lvl="1" indent="-704416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Tingkat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kualitas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keterwakilan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politik</a:t>
            </a:r>
            <a:endParaRPr lang="en-US" altLang="en-US" sz="2600" dirty="0"/>
          </a:p>
          <a:p>
            <a:pPr marL="1194346" lvl="1" indent="-704416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Kaderisasi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regenerasi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kepemimpinan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politik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656219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Prolog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768" y="2768600"/>
            <a:ext cx="11953328" cy="60686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698" dirty="0" err="1"/>
              <a:t>Partisipasi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politik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merupakan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salah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satu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aspek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penting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dalam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demokrasi</a:t>
            </a:r>
            <a:r>
              <a:rPr lang="en-US" altLang="en-US" sz="3698" dirty="0"/>
              <a:t>. </a:t>
            </a:r>
          </a:p>
          <a:p>
            <a:pPr>
              <a:spcBef>
                <a:spcPts val="1200"/>
              </a:spcBef>
            </a:pPr>
            <a:r>
              <a:rPr lang="en-US" altLang="en-US" sz="3698" dirty="0" err="1"/>
              <a:t>Asumsi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mendasari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demokrasi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partisipasi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itu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adalah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bahwa</a:t>
            </a:r>
            <a:r>
              <a:rPr lang="en-US" altLang="en-US" sz="3698" dirty="0"/>
              <a:t> orang yang paling </a:t>
            </a:r>
            <a:r>
              <a:rPr lang="en-US" altLang="en-US" sz="3698" dirty="0" err="1"/>
              <a:t>tahu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tentang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apa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terbaik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untuk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dirinya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adalah</a:t>
            </a:r>
            <a:r>
              <a:rPr lang="en-US" altLang="en-US" sz="3698" dirty="0"/>
              <a:t> orang </a:t>
            </a:r>
            <a:r>
              <a:rPr lang="en-US" altLang="en-US" sz="3698" dirty="0" err="1"/>
              <a:t>itu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sendiri</a:t>
            </a:r>
            <a:r>
              <a:rPr lang="en-US" altLang="en-US" sz="3698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698" dirty="0" err="1"/>
              <a:t>Ini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berarti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bahwa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keputusan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politik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dibuat</a:t>
            </a:r>
            <a:r>
              <a:rPr lang="en-US" altLang="en-US" sz="3698" dirty="0"/>
              <a:t> </a:t>
            </a:r>
            <a:r>
              <a:rPr lang="en-US" altLang="en-US" sz="3698" dirty="0" err="1"/>
              <a:t>oleh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pemerintah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haruslah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berdasarkan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atas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apa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diinginkan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oleh</a:t>
            </a:r>
            <a:r>
              <a:rPr lang="en-US" altLang="en-US" sz="3698" dirty="0"/>
              <a:t> orang </a:t>
            </a:r>
            <a:r>
              <a:rPr lang="en-US" altLang="en-US" sz="3698" dirty="0" err="1"/>
              <a:t>itu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sendiri</a:t>
            </a:r>
            <a:r>
              <a:rPr lang="en-US" altLang="en-US" sz="3698" dirty="0"/>
              <a:t>. </a:t>
            </a:r>
            <a:r>
              <a:rPr lang="en-US" altLang="en-US" sz="3698" dirty="0" err="1"/>
              <a:t>Oleh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karena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itu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dianut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aspek</a:t>
            </a:r>
            <a:r>
              <a:rPr lang="en-US" altLang="en-US" sz="3698" dirty="0"/>
              <a:t> </a:t>
            </a:r>
            <a:r>
              <a:rPr lang="en-US" altLang="en-US" sz="3698" i="1" dirty="0"/>
              <a:t>majority rule</a:t>
            </a:r>
            <a:r>
              <a:rPr lang="en-US" altLang="en-US" sz="3698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8004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137056" cy="2438400"/>
          </a:xfrm>
        </p:spPr>
        <p:txBody>
          <a:bodyPr/>
          <a:lstStyle/>
          <a:p>
            <a:pPr eaLnBrk="1" hangingPunct="1"/>
            <a:r>
              <a:rPr lang="en-US" altLang="en-US" sz="7200" dirty="0" err="1" smtClean="0"/>
              <a:t>Sistem</a:t>
            </a:r>
            <a:r>
              <a:rPr lang="en-US" altLang="en-US" sz="7200" dirty="0" smtClean="0"/>
              <a:t> </a:t>
            </a:r>
            <a:r>
              <a:rPr lang="en-US" altLang="en-US" sz="7200" dirty="0" err="1" smtClean="0"/>
              <a:t>Distrik</a:t>
            </a:r>
            <a:r>
              <a:rPr lang="en-US" altLang="en-US" sz="7200" dirty="0" smtClean="0"/>
              <a:t>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800" y="2768600"/>
            <a:ext cx="11593288" cy="5715000"/>
          </a:xfrm>
        </p:spPr>
        <p:txBody>
          <a:bodyPr/>
          <a:lstStyle/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98" dirty="0" err="1"/>
              <a:t>Sistem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distrik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disebut</a:t>
            </a:r>
            <a:r>
              <a:rPr lang="en-US" altLang="en-US" sz="3698" dirty="0"/>
              <a:t> </a:t>
            </a:r>
            <a:r>
              <a:rPr lang="en-US" altLang="en-US" sz="3698" dirty="0" err="1"/>
              <a:t>juga</a:t>
            </a:r>
            <a:r>
              <a:rPr lang="en-US" altLang="en-US" sz="3698" dirty="0"/>
              <a:t> </a:t>
            </a:r>
            <a:r>
              <a:rPr lang="en-US" altLang="en-US" sz="3698" i="1" dirty="0"/>
              <a:t>single-member constituency </a:t>
            </a:r>
            <a:r>
              <a:rPr lang="en-US" altLang="en-US" sz="3698" dirty="0" err="1"/>
              <a:t>atau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juga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sistem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pluralitas</a:t>
            </a:r>
            <a:r>
              <a:rPr lang="en-US" altLang="en-US" sz="3698" dirty="0"/>
              <a:t>/</a:t>
            </a:r>
            <a:r>
              <a:rPr lang="en-US" altLang="en-US" sz="3698" dirty="0" err="1"/>
              <a:t>mayoritas</a:t>
            </a:r>
            <a:r>
              <a:rPr lang="en-US" altLang="en-US" sz="3698" dirty="0"/>
              <a:t>.</a:t>
            </a:r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98" dirty="0" err="1"/>
              <a:t>Merupakan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sistem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pemilihan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tertua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didasarkan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atas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kesatuan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wilayah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geografis</a:t>
            </a:r>
            <a:r>
              <a:rPr lang="en-US" altLang="en-US" sz="3698" dirty="0"/>
              <a:t>. </a:t>
            </a:r>
            <a:r>
              <a:rPr lang="en-US" altLang="en-US" sz="3698" dirty="0" err="1"/>
              <a:t>Setiap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kesatuan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wilayah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geografis</a:t>
            </a:r>
            <a:r>
              <a:rPr lang="en-US" altLang="en-US" sz="3698" dirty="0"/>
              <a:t> (</a:t>
            </a:r>
            <a:r>
              <a:rPr lang="en-US" altLang="en-US" sz="3698" dirty="0" err="1"/>
              <a:t>distrik</a:t>
            </a:r>
            <a:r>
              <a:rPr lang="en-US" altLang="en-US" sz="3698" dirty="0"/>
              <a:t>) </a:t>
            </a:r>
            <a:r>
              <a:rPr lang="en-US" altLang="en-US" sz="3698" dirty="0" err="1"/>
              <a:t>memperoleh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satu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kursi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dalam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parlemen</a:t>
            </a:r>
            <a:r>
              <a:rPr lang="en-US" altLang="en-US" sz="3698" dirty="0"/>
              <a:t>. Negara </a:t>
            </a:r>
            <a:r>
              <a:rPr lang="en-US" altLang="en-US" sz="3698" dirty="0" err="1"/>
              <a:t>dibagi-bagi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dalam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sejumlah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distrik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pemilihan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jumlah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penduduknya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relatif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sama</a:t>
            </a:r>
            <a:r>
              <a:rPr lang="en-US" altLang="en-US" sz="3698" dirty="0"/>
              <a:t>.</a:t>
            </a:r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98" dirty="0" err="1"/>
              <a:t>Sistem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distrik</a:t>
            </a:r>
            <a:r>
              <a:rPr lang="en-US" altLang="en-US" sz="3698" dirty="0"/>
              <a:t> </a:t>
            </a:r>
            <a:r>
              <a:rPr lang="en-US" altLang="en-US" sz="3698" dirty="0" err="1"/>
              <a:t>terbagi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menjadi</a:t>
            </a:r>
            <a:r>
              <a:rPr lang="en-US" altLang="en-US" sz="3698" dirty="0"/>
              <a:t> 2 (</a:t>
            </a:r>
            <a:r>
              <a:rPr lang="en-US" altLang="en-US" sz="3698" dirty="0" err="1"/>
              <a:t>dua</a:t>
            </a:r>
            <a:r>
              <a:rPr lang="en-US" altLang="en-US" sz="3698" dirty="0"/>
              <a:t>) </a:t>
            </a:r>
            <a:r>
              <a:rPr lang="en-US" altLang="en-US" sz="3698" dirty="0" err="1"/>
              <a:t>varian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utama</a:t>
            </a:r>
            <a:r>
              <a:rPr lang="en-US" altLang="en-US" sz="3698" dirty="0"/>
              <a:t>: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129" i="1" dirty="0"/>
              <a:t>The first past the post (winner takes all)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129" i="1" dirty="0"/>
              <a:t>Absolute Majority System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endParaRPr lang="en-US" altLang="en-US" sz="3129" i="1" dirty="0"/>
          </a:p>
        </p:txBody>
      </p:sp>
    </p:spTree>
    <p:extLst>
      <p:ext uri="{BB962C8B-B14F-4D97-AF65-F5344CB8AC3E}">
        <p14:creationId xmlns:p14="http://schemas.microsoft.com/office/powerpoint/2010/main" val="6523285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 smtClean="0"/>
              <a:t>    </a:t>
            </a:r>
            <a:r>
              <a:rPr lang="en-US" altLang="en-US" sz="7200" dirty="0" err="1" smtClean="0"/>
              <a:t>Sistem</a:t>
            </a:r>
            <a:r>
              <a:rPr lang="en-US" altLang="en-US" sz="7200" dirty="0" smtClean="0"/>
              <a:t> </a:t>
            </a:r>
            <a:r>
              <a:rPr lang="en-US" altLang="en-US" sz="7200" dirty="0" err="1" smtClean="0"/>
              <a:t>Distrik</a:t>
            </a:r>
            <a:r>
              <a:rPr lang="en-US" altLang="en-US" sz="7200" dirty="0" smtClean="0"/>
              <a:t>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76" y="2768600"/>
            <a:ext cx="11809312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2987" b="1" i="1" dirty="0"/>
              <a:t>The First Past The Post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Kontestan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pemilu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memiliki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terbanyak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menjadi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pemenang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tunggal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berhak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kursi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tersedia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mayoritas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terbanyak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berapapun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prosentasenya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kalah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dianggap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hilang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meskipun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selisih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hanya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kecil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saja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hilang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dapat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membantu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menambah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jumlah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partainya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distrik</a:t>
            </a:r>
            <a:r>
              <a:rPr lang="en-US" altLang="en-US" sz="2987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2987" b="1" i="1" dirty="0"/>
              <a:t>Absolute Majority System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Kontestan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berhak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kursi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distrik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bila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memperoleh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mayoritas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absolut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yaitu</a:t>
            </a:r>
            <a:r>
              <a:rPr lang="en-US" altLang="en-US" sz="2987" dirty="0"/>
              <a:t> 50%+1. </a:t>
            </a:r>
            <a:r>
              <a:rPr lang="en-US" altLang="en-US" sz="2987" dirty="0" err="1"/>
              <a:t>Jika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memperoleh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mayoritas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absolut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maka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dilakukan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pemilu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putaran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kedua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sistem</a:t>
            </a:r>
            <a:r>
              <a:rPr lang="en-US" altLang="en-US" sz="2987" dirty="0"/>
              <a:t> 2 </a:t>
            </a:r>
            <a:r>
              <a:rPr lang="en-US" altLang="en-US" sz="2987" dirty="0" err="1"/>
              <a:t>putaran</a:t>
            </a:r>
            <a:r>
              <a:rPr lang="en-US" altLang="en-US" sz="2987" dirty="0"/>
              <a:t> (two-round system)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run-off election. </a:t>
            </a:r>
            <a:r>
              <a:rPr lang="en-US" altLang="en-US" sz="2987" dirty="0" err="1"/>
              <a:t>Pemilu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putaran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kedua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hanya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diikuti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2 (</a:t>
            </a:r>
            <a:r>
              <a:rPr lang="en-US" altLang="en-US" sz="2987" dirty="0" err="1"/>
              <a:t>dua</a:t>
            </a:r>
            <a:r>
              <a:rPr lang="en-US" altLang="en-US" sz="2987" dirty="0"/>
              <a:t>) </a:t>
            </a:r>
            <a:r>
              <a:rPr lang="en-US" altLang="en-US" sz="2987" dirty="0" err="1"/>
              <a:t>peserta</a:t>
            </a:r>
            <a:r>
              <a:rPr lang="en-US" altLang="en-US" sz="2987" dirty="0"/>
              <a:t>/ </a:t>
            </a:r>
            <a:r>
              <a:rPr lang="en-US" altLang="en-US" sz="2987" dirty="0" err="1"/>
              <a:t>kontestan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memiliki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terbanyak</a:t>
            </a:r>
            <a:r>
              <a:rPr lang="en-US" altLang="en-US" sz="298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1488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353080" cy="2438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</a:t>
            </a:r>
            <a:r>
              <a:rPr lang="en-US" altLang="en-US" sz="7200" dirty="0" err="1" smtClean="0"/>
              <a:t>Sistem</a:t>
            </a:r>
            <a:r>
              <a:rPr lang="en-US" altLang="en-US" sz="7200" dirty="0" smtClean="0"/>
              <a:t> </a:t>
            </a:r>
            <a:r>
              <a:rPr lang="en-US" altLang="en-US" sz="7200" dirty="0" err="1" smtClean="0"/>
              <a:t>Distrik</a:t>
            </a:r>
            <a:r>
              <a:rPr lang="en-US" altLang="en-US" sz="7200" dirty="0" smtClean="0"/>
              <a:t> (3)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00536"/>
            <a:ext cx="10705008" cy="61926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4000" dirty="0" err="1"/>
              <a:t>Keunggulan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Sistem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Distrik</a:t>
            </a:r>
            <a:endParaRPr lang="en-US" altLang="en-US" sz="4000" dirty="0"/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Kecenderungan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hubungan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erat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antara</a:t>
            </a:r>
            <a:r>
              <a:rPr lang="en-US" altLang="en-US" sz="2987" dirty="0"/>
              <a:t> wakil </a:t>
            </a:r>
            <a:r>
              <a:rPr lang="en-US" altLang="en-US" sz="2987" dirty="0" err="1"/>
              <a:t>terpilih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pemilihnya</a:t>
            </a:r>
            <a:r>
              <a:rPr lang="en-US" altLang="en-US" sz="2987" dirty="0"/>
              <a:t> (</a:t>
            </a:r>
            <a:r>
              <a:rPr lang="en-US" altLang="en-US" sz="2987" dirty="0" err="1"/>
              <a:t>konstituen</a:t>
            </a:r>
            <a:r>
              <a:rPr lang="en-US" altLang="en-US" sz="2987" dirty="0"/>
              <a:t>).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Mendorong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penyederhanaan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jumlah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kecil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cenderung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menggabungkan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diri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lain agar </a:t>
            </a:r>
            <a:r>
              <a:rPr lang="en-US" altLang="en-US" sz="2987" dirty="0" err="1"/>
              <a:t>bisa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bertahan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Mendorong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kerjasama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antar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Sederhana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murah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mudah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diterapkan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Mendorong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terciptanya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hubungan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eksekutif</a:t>
            </a:r>
            <a:r>
              <a:rPr lang="en-US" altLang="en-US" sz="2987" dirty="0"/>
              <a:t> – </a:t>
            </a:r>
            <a:r>
              <a:rPr lang="en-US" altLang="en-US" sz="2987" dirty="0" err="1"/>
              <a:t>legislatif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seimbang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memadai</a:t>
            </a:r>
            <a:endParaRPr lang="en-US" altLang="en-US" sz="2987" dirty="0"/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Terbatasnya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jumlah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meningkatkan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kerjasana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mempermudah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tercapainya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stabilitas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endParaRPr lang="en-US" altLang="en-US" sz="2987" dirty="0"/>
          </a:p>
        </p:txBody>
      </p:sp>
    </p:spTree>
    <p:extLst>
      <p:ext uri="{BB962C8B-B14F-4D97-AF65-F5344CB8AC3E}">
        <p14:creationId xmlns:p14="http://schemas.microsoft.com/office/powerpoint/2010/main" val="2286428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993040" cy="2438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</a:t>
            </a:r>
            <a:r>
              <a:rPr lang="en-US" altLang="en-US" sz="7200" dirty="0" err="1" smtClean="0"/>
              <a:t>Sistem</a:t>
            </a:r>
            <a:r>
              <a:rPr lang="en-US" altLang="en-US" sz="7200" dirty="0" smtClean="0"/>
              <a:t> </a:t>
            </a:r>
            <a:r>
              <a:rPr lang="en-US" altLang="en-US" sz="7200" dirty="0" err="1" smtClean="0"/>
              <a:t>Distrik</a:t>
            </a:r>
            <a:r>
              <a:rPr lang="en-US" altLang="en-US" sz="7200" dirty="0" smtClean="0"/>
              <a:t> (4)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00536"/>
            <a:ext cx="11281072" cy="6408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4000" dirty="0" err="1"/>
              <a:t>Kelemahan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Sistem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Distrik</a:t>
            </a:r>
            <a:endParaRPr lang="en-US" altLang="en-US" sz="4000" dirty="0"/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Terjadi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kesenjangan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antara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prosentase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diperoleh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dengan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jumlah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kursi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karena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adanya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faktor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distorsi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hanya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menguntungkan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besar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dengan</a:t>
            </a:r>
            <a:r>
              <a:rPr lang="en-US" altLang="en-US" sz="2702" dirty="0"/>
              <a:t> </a:t>
            </a:r>
            <a:r>
              <a:rPr lang="en-US" altLang="en-US" sz="2702" i="1" dirty="0"/>
              <a:t>over representation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Distorsi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merugikan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kecil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golongan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minoritas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apalagi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jika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terpencar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beberapa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distrik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Menyebabkan</a:t>
            </a:r>
            <a:r>
              <a:rPr lang="en-US" altLang="en-US" sz="2702" dirty="0"/>
              <a:t> </a:t>
            </a:r>
            <a:r>
              <a:rPr lang="en-US" altLang="en-US" sz="2702" i="1" dirty="0"/>
              <a:t>under representation.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tidak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representatif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kurang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mengakomodasikan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berbagai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kelompok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masyarakat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terutama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heterogen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pluralis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sifatnya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karena</a:t>
            </a:r>
            <a:r>
              <a:rPr lang="en-US" altLang="en-US" sz="2702" dirty="0"/>
              <a:t> kelompok2 </a:t>
            </a:r>
            <a:r>
              <a:rPr lang="en-US" altLang="en-US" sz="2702" dirty="0" err="1"/>
              <a:t>tersebut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cenderung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minoritas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aksesnya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</a:t>
            </a:r>
            <a:r>
              <a:rPr lang="en-US" altLang="en-US" sz="2702" dirty="0"/>
              <a:t> proses </a:t>
            </a:r>
            <a:r>
              <a:rPr lang="en-US" altLang="en-US" sz="2702" dirty="0" err="1"/>
              <a:t>politik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terbatas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/>
              <a:t>Wakil </a:t>
            </a:r>
            <a:r>
              <a:rPr lang="en-US" altLang="en-US" sz="2702" dirty="0" err="1"/>
              <a:t>rakyat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cenderung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memperhatikan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kepentingan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daerah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pemilihannya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daripada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kepentingan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nasional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/>
              <a:t>Di </a:t>
            </a:r>
            <a:r>
              <a:rPr lang="en-US" altLang="en-US" sz="2702" dirty="0" err="1"/>
              <a:t>negara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berkembang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dengan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patriarkis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kuat</a:t>
            </a:r>
            <a:r>
              <a:rPr lang="en-US" altLang="en-US" sz="2702" dirty="0"/>
              <a:t>, </a:t>
            </a:r>
            <a:r>
              <a:rPr lang="en-US" altLang="en-US" sz="2702" dirty="0" err="1"/>
              <a:t>kesempatan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bagi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calon</a:t>
            </a:r>
            <a:r>
              <a:rPr lang="en-US" altLang="en-US" sz="2702" dirty="0"/>
              <a:t>/wakil </a:t>
            </a:r>
            <a:r>
              <a:rPr lang="en-US" altLang="en-US" sz="2702" dirty="0" err="1"/>
              <a:t>perempuan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menang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kecil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karena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politik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dikuasai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laki-laki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endParaRPr lang="en-US" altLang="en-US" sz="2702" dirty="0"/>
          </a:p>
        </p:txBody>
      </p:sp>
    </p:spTree>
    <p:extLst>
      <p:ext uri="{BB962C8B-B14F-4D97-AF65-F5344CB8AC3E}">
        <p14:creationId xmlns:p14="http://schemas.microsoft.com/office/powerpoint/2010/main" val="1187698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497096" cy="24384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</a:t>
            </a:r>
            <a:r>
              <a:rPr lang="en-US" altLang="en-US" sz="6600" dirty="0" err="1" smtClean="0"/>
              <a:t>Sistem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Proporsional</a:t>
            </a:r>
            <a:r>
              <a:rPr lang="en-US" altLang="en-US" sz="6600" dirty="0" smtClean="0"/>
              <a:t>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00536"/>
            <a:ext cx="11497096" cy="6120680"/>
          </a:xfrm>
        </p:spPr>
        <p:txBody>
          <a:bodyPr/>
          <a:lstStyle/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987" dirty="0" err="1"/>
              <a:t>Biasanya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disebut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sebagai</a:t>
            </a:r>
            <a:r>
              <a:rPr lang="en-US" altLang="en-US" sz="2987" dirty="0"/>
              <a:t> </a:t>
            </a:r>
            <a:r>
              <a:rPr lang="en-US" altLang="en-US" sz="2987" i="1" dirty="0"/>
              <a:t>multi-member constituency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juga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sistem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perwakilan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berimbang</a:t>
            </a:r>
            <a:r>
              <a:rPr lang="en-US" altLang="en-US" sz="2987" dirty="0"/>
              <a:t>.</a:t>
            </a:r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sistem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satu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wilayah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besar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yaitu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daerah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pemilihan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memilih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beberapa</a:t>
            </a:r>
            <a:r>
              <a:rPr lang="en-US" altLang="en-US" sz="2987" dirty="0"/>
              <a:t> wakil/</a:t>
            </a:r>
            <a:r>
              <a:rPr lang="en-US" altLang="en-US" sz="2987" dirty="0" err="1"/>
              <a:t>kontestan</a:t>
            </a:r>
            <a:r>
              <a:rPr lang="en-US" altLang="en-US" sz="2987" dirty="0"/>
              <a:t>.</a:t>
            </a:r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sistem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satu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wilayah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dianggap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sebagai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satu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kesatuan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wilayah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itu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jumlah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kursi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dibagi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sesuai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jumlah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diperoleh</a:t>
            </a:r>
            <a:r>
              <a:rPr lang="en-US" altLang="en-US" sz="2987" dirty="0"/>
              <a:t> para </a:t>
            </a:r>
            <a:r>
              <a:rPr lang="en-US" altLang="en-US" sz="2987" dirty="0" err="1"/>
              <a:t>kontestan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secara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nasional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tanpa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menghiraukan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distribusi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itu</a:t>
            </a:r>
            <a:r>
              <a:rPr lang="en-US" altLang="en-US" sz="2987" dirty="0"/>
              <a:t>.</a:t>
            </a:r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2987" dirty="0" err="1"/>
              <a:t>Sistem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proporsional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dikenal</a:t>
            </a:r>
            <a:r>
              <a:rPr lang="en-US" altLang="en-US" sz="2987" dirty="0"/>
              <a:t> 3 (</a:t>
            </a:r>
            <a:r>
              <a:rPr lang="en-US" altLang="en-US" sz="2987" dirty="0" err="1"/>
              <a:t>tiga</a:t>
            </a:r>
            <a:r>
              <a:rPr lang="en-US" altLang="en-US" sz="2987" dirty="0"/>
              <a:t>) </a:t>
            </a:r>
            <a:r>
              <a:rPr lang="en-US" altLang="en-US" sz="2987" dirty="0" err="1"/>
              <a:t>varian</a:t>
            </a:r>
            <a:r>
              <a:rPr lang="en-US" altLang="en-US" sz="2987" dirty="0"/>
              <a:t>: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Stelsel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Daftar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Tertutup</a:t>
            </a:r>
            <a:r>
              <a:rPr lang="en-US" altLang="en-US" sz="2600" dirty="0"/>
              <a:t>/</a:t>
            </a:r>
            <a:r>
              <a:rPr lang="en-US" altLang="en-US" sz="2600" dirty="0" err="1"/>
              <a:t>Tetap</a:t>
            </a:r>
            <a:r>
              <a:rPr lang="en-US" altLang="en-US" sz="2600" dirty="0"/>
              <a:t>/Baku (</a:t>
            </a:r>
            <a:r>
              <a:rPr lang="en-US" altLang="en-US" sz="2600" i="1" dirty="0"/>
              <a:t>Limited Vote/Closed List/Party List System)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Stelsel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Daftar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Terbuka (</a:t>
            </a:r>
            <a:r>
              <a:rPr lang="en-US" altLang="en-US" sz="2600" i="1" dirty="0"/>
              <a:t>single non-transferable vote system</a:t>
            </a:r>
            <a:r>
              <a:rPr lang="en-US" altLang="en-US" sz="2600" dirty="0"/>
              <a:t>)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Stelsel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Daftar</a:t>
            </a:r>
            <a:r>
              <a:rPr lang="en-US" altLang="en-US" sz="2600" dirty="0"/>
              <a:t> Terbuka (</a:t>
            </a:r>
            <a:r>
              <a:rPr lang="en-US" altLang="en-US" sz="2600" i="1" dirty="0"/>
              <a:t>single transferable vote system)</a:t>
            </a:r>
          </a:p>
          <a:p>
            <a:pPr marL="1085975" lvl="1" indent="-596044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 err="1"/>
              <a:t>Stelsel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Daftar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Bebas</a:t>
            </a:r>
            <a:endParaRPr lang="en-US" altLang="en-US" sz="2600" dirty="0"/>
          </a:p>
          <a:p>
            <a:pPr marL="704416" indent="-704416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2987" dirty="0"/>
          </a:p>
        </p:txBody>
      </p:sp>
    </p:spTree>
    <p:extLst>
      <p:ext uri="{BB962C8B-B14F-4D97-AF65-F5344CB8AC3E}">
        <p14:creationId xmlns:p14="http://schemas.microsoft.com/office/powerpoint/2010/main" val="30067417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209064" cy="2246536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 </a:t>
            </a:r>
            <a:r>
              <a:rPr lang="en-US" altLang="en-US" sz="6600" dirty="0" err="1" smtClean="0"/>
              <a:t>Sistem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Proporsional</a:t>
            </a:r>
            <a:r>
              <a:rPr lang="en-US" altLang="en-US" sz="6600" dirty="0" smtClean="0"/>
              <a:t> </a:t>
            </a:r>
            <a:r>
              <a:rPr lang="en-US" altLang="en-US" sz="6600" dirty="0" smtClean="0"/>
              <a:t>(2)</a:t>
            </a:r>
            <a:endParaRPr lang="en-US" altLang="en-US" sz="6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500536"/>
            <a:ext cx="11209064" cy="59830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4000" dirty="0" err="1"/>
              <a:t>Keunggulan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Sistem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Proporsional</a:t>
            </a:r>
            <a:endParaRPr lang="en-US" altLang="en-US" sz="4000" dirty="0"/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Dianggap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representatif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karena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prosentase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perolehan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setiap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sesuai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prosentase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perolehan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kursi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parlemen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distorsi</a:t>
            </a:r>
            <a:endParaRPr lang="en-US" altLang="en-US" sz="2987" dirty="0"/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Setiap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dihitung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hilang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kecil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golongan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minoritas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diberi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kesempatan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menempatkan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wakilnya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parlemen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cocok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diterapkan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masyarakat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heterogen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pluralis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Mendorong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sejak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dini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membentuk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daftar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calon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mengumumkan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secara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terbuka</a:t>
            </a:r>
            <a:r>
              <a:rPr lang="en-US" altLang="en-US" sz="2987" dirty="0"/>
              <a:t>.</a:t>
            </a:r>
          </a:p>
          <a:p>
            <a:pPr marL="812787" indent="-812787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987" dirty="0" err="1"/>
              <a:t>Kandidat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perempuan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memiliki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kesempatan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dipilih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besar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rakyat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meskipun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peluangnya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lebih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kecil</a:t>
            </a:r>
            <a:r>
              <a:rPr lang="en-US" altLang="en-US" sz="2987" dirty="0"/>
              <a:t> di </a:t>
            </a:r>
            <a:r>
              <a:rPr lang="en-US" altLang="en-US" sz="2987" dirty="0" err="1"/>
              <a:t>tingkat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3650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497096" cy="24384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</a:t>
            </a:r>
            <a:r>
              <a:rPr lang="en-US" altLang="en-US" sz="6600" dirty="0" err="1" smtClean="0"/>
              <a:t>Sistem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Proporsional</a:t>
            </a:r>
            <a:r>
              <a:rPr lang="en-US" altLang="en-US" sz="6600" dirty="0" smtClean="0"/>
              <a:t> </a:t>
            </a:r>
            <a:r>
              <a:rPr lang="en-US" altLang="en-US" sz="6600" dirty="0" smtClean="0"/>
              <a:t>(3)</a:t>
            </a:r>
            <a:endParaRPr lang="en-US" altLang="en-US" sz="6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428528"/>
            <a:ext cx="11497096" cy="633670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4000" dirty="0" err="1"/>
              <a:t>Kelemahan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Sistem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Proporsional</a:t>
            </a:r>
            <a:endParaRPr lang="en-US" altLang="en-US" sz="4000" dirty="0"/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Kurang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mendorong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integrasi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partai-partai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politik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cenderung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mempertajam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friksi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ada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Fragmentasi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mudahnya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berdiri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partai-partai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baru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Kemungkinan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perolehan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kursi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merata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antara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partai-partai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sehingga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banyak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yang duduk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Pengambilan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keputusan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kemungkinan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tidak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efisien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Mendorong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terbentuknya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pemerintahan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koalisi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membentuk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kekuatan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mayoritas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dalam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Koalisi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cenderung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tidak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stabil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sehingga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menyebabkan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kemacetan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dalam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pembuatan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kebijakan</a:t>
            </a:r>
            <a:r>
              <a:rPr lang="en-US" altLang="en-US" sz="2702" dirty="0"/>
              <a:t>, </a:t>
            </a:r>
            <a:r>
              <a:rPr lang="en-US" altLang="en-US" sz="2702" dirty="0" err="1"/>
              <a:t>sebab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kompromi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harus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dilakukan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dengan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banyak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rumit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dalam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hal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teknis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sehingga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sulit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dipahami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masyarakat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sulit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dilaksanakan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penyelenggara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pemilu</a:t>
            </a:r>
            <a:r>
              <a:rPr lang="en-US" altLang="en-US" sz="2702" dirty="0"/>
              <a:t>.</a:t>
            </a:r>
          </a:p>
          <a:p>
            <a:pPr marL="812787" indent="-812787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kecil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kemungkinan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bagi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menuntut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pertanggungjawaban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secara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langsung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mengeluarkan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mereka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dari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pemerintahan</a:t>
            </a:r>
            <a:r>
              <a:rPr lang="en-US" altLang="en-US" sz="2702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9346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281072" cy="2438400"/>
          </a:xfrm>
        </p:spPr>
        <p:txBody>
          <a:bodyPr/>
          <a:lstStyle/>
          <a:p>
            <a:pPr eaLnBrk="1" hangingPunct="1"/>
            <a:r>
              <a:rPr lang="en-US" altLang="en-US" sz="6600" dirty="0" err="1" smtClean="0"/>
              <a:t>Sistem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Campuran</a:t>
            </a:r>
            <a:r>
              <a:rPr lang="en-US" altLang="en-US" sz="6600" dirty="0" smtClean="0"/>
              <a:t> </a:t>
            </a: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r>
              <a:rPr lang="en-US" altLang="en-US" sz="6600" dirty="0"/>
              <a:t> </a:t>
            </a:r>
            <a:r>
              <a:rPr lang="en-US" altLang="en-US" sz="6600" dirty="0" smtClean="0"/>
              <a:t>       </a:t>
            </a:r>
            <a:r>
              <a:rPr lang="en-US" altLang="en-US" sz="6600" dirty="0" err="1" smtClean="0"/>
              <a:t>Distrik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dan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Proporsional</a:t>
            </a:r>
            <a:endParaRPr lang="en-US" altLang="en-US" sz="6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76" y="2768600"/>
            <a:ext cx="1188132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berarti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bahwa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setengah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dari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dipilih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berdasarkan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distrik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setengahnya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lagi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dipilih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berdasarkan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proporsional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Pemilih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memiliki</a:t>
            </a:r>
            <a:r>
              <a:rPr lang="en-US" altLang="en-US" sz="2702" dirty="0"/>
              <a:t> 2 (</a:t>
            </a:r>
            <a:r>
              <a:rPr lang="en-US" altLang="en-US" sz="2702" dirty="0" err="1"/>
              <a:t>dua</a:t>
            </a:r>
            <a:r>
              <a:rPr lang="en-US" altLang="en-US" sz="2702" dirty="0"/>
              <a:t>)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; </a:t>
            </a:r>
            <a:r>
              <a:rPr lang="en-US" altLang="en-US" sz="2702" dirty="0" err="1"/>
              <a:t>pemilih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calon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atas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dasar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distrik</a:t>
            </a:r>
            <a:r>
              <a:rPr lang="en-US" altLang="en-US" sz="2702" dirty="0"/>
              <a:t> (</a:t>
            </a:r>
            <a:r>
              <a:rPr lang="en-US" altLang="en-US" sz="2702" dirty="0" err="1"/>
              <a:t>sebagai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pertama</a:t>
            </a:r>
            <a:r>
              <a:rPr lang="en-US" altLang="en-US" sz="2702" dirty="0"/>
              <a:t>) </a:t>
            </a:r>
            <a:r>
              <a:rPr lang="en-US" altLang="en-US" sz="2702" dirty="0" err="1"/>
              <a:t>dan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memilih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atas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dasar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proporsional</a:t>
            </a:r>
            <a:r>
              <a:rPr lang="en-US" altLang="en-US" sz="2702" dirty="0"/>
              <a:t> (</a:t>
            </a:r>
            <a:r>
              <a:rPr lang="en-US" altLang="en-US" sz="2702" dirty="0" err="1"/>
              <a:t>sebagai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kedua</a:t>
            </a:r>
            <a:r>
              <a:rPr lang="en-US" altLang="en-US" sz="2702" dirty="0"/>
              <a:t>). </a:t>
            </a:r>
            <a:r>
              <a:rPr lang="en-US" altLang="en-US" sz="2702" dirty="0" err="1"/>
              <a:t>Dengan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penggabungan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diharapkan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distorsi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tidak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terlalu</a:t>
            </a:r>
            <a:r>
              <a:rPr lang="en-US" altLang="en-US" sz="2702" dirty="0"/>
              <a:t> </a:t>
            </a:r>
            <a:r>
              <a:rPr lang="en-US" altLang="en-US" sz="2702" dirty="0" err="1"/>
              <a:t>besar</a:t>
            </a:r>
            <a:r>
              <a:rPr lang="en-US" altLang="en-US" sz="2702" dirty="0"/>
              <a:t> </a:t>
            </a:r>
            <a:r>
              <a:rPr lang="en-US" altLang="en-US" sz="2702" dirty="0" err="1"/>
              <a:t>efeknya</a:t>
            </a:r>
            <a:r>
              <a:rPr lang="en-US" altLang="en-US" sz="2702" dirty="0" smtClean="0"/>
              <a:t>.</a:t>
            </a:r>
            <a:endParaRPr lang="en-US" altLang="en-US" sz="2702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en-US" sz="2702" dirty="0" err="1"/>
              <a:t>Misalnya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kasus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Jerman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menganut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sistem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, </a:t>
            </a:r>
            <a:r>
              <a:rPr lang="en-US" altLang="en-US" sz="2702" dirty="0" err="1"/>
              <a:t>ada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usaha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mengurangi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jumlah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yang </a:t>
            </a:r>
            <a:r>
              <a:rPr lang="en-US" altLang="en-US" sz="2702" dirty="0" err="1"/>
              <a:t>memperoleh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kursi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melalui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kebijakan</a:t>
            </a:r>
            <a:r>
              <a:rPr lang="en-US" altLang="en-US" sz="2702" dirty="0"/>
              <a:t> </a:t>
            </a:r>
            <a:r>
              <a:rPr lang="en-US" altLang="en-US" sz="2702" i="1" dirty="0"/>
              <a:t>electoral threshold.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Konsep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ini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menentukan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jumlah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minimal yang </a:t>
            </a:r>
            <a:r>
              <a:rPr lang="en-US" altLang="en-US" sz="2702" dirty="0" err="1"/>
              <a:t>diperlukan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suatu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untuk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memperoleh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kursi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dalam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, </a:t>
            </a:r>
            <a:r>
              <a:rPr lang="en-US" altLang="en-US" sz="2702" dirty="0" err="1"/>
              <a:t>misalnya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saja</a:t>
            </a:r>
            <a:r>
              <a:rPr lang="en-US" altLang="en-US" sz="2702" dirty="0"/>
              <a:t> 5%. Di </a:t>
            </a:r>
            <a:r>
              <a:rPr lang="en-US" altLang="en-US" sz="2702" dirty="0" err="1"/>
              <a:t>Jerman</a:t>
            </a:r>
            <a:r>
              <a:rPr lang="en-US" altLang="en-US" sz="2702" dirty="0"/>
              <a:t>, </a:t>
            </a:r>
            <a:r>
              <a:rPr lang="en-US" altLang="en-US" sz="2702" dirty="0" err="1"/>
              <a:t>hal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itu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dilaksanakan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melalui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kebijakan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pemberlakuan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rumus</a:t>
            </a:r>
            <a:r>
              <a:rPr lang="en-US" altLang="en-US" sz="2702" dirty="0"/>
              <a:t> lima-</a:t>
            </a:r>
            <a:r>
              <a:rPr lang="en-US" altLang="en-US" sz="2702" dirty="0" err="1"/>
              <a:t>tiga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Berdasarkan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rumusan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itu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sebuah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dapat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memperoleh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kursi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parlemen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jika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meraih</a:t>
            </a:r>
            <a:r>
              <a:rPr lang="en-US" altLang="en-US" sz="2702" dirty="0"/>
              <a:t> minimal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5% </a:t>
            </a:r>
            <a:r>
              <a:rPr lang="en-US" altLang="en-US" sz="2702" dirty="0" err="1"/>
              <a:t>dari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jumlah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secara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nasional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atau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memenangkan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sekurang-kurangnya</a:t>
            </a:r>
            <a:r>
              <a:rPr lang="en-US" altLang="en-US" sz="2702" dirty="0"/>
              <a:t> minimal 3% di </a:t>
            </a:r>
            <a:r>
              <a:rPr lang="en-US" altLang="en-US" sz="2702" dirty="0" err="1"/>
              <a:t>distrik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pemilihan</a:t>
            </a:r>
            <a:r>
              <a:rPr lang="en-US" altLang="en-US" sz="2702" dirty="0"/>
              <a:t>. </a:t>
            </a:r>
            <a:r>
              <a:rPr lang="en-US" altLang="en-US" sz="2702" dirty="0" err="1"/>
              <a:t>Biasanya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partai</a:t>
            </a:r>
            <a:r>
              <a:rPr lang="en-US" altLang="en-US" sz="2702" dirty="0"/>
              <a:t> </a:t>
            </a:r>
            <a:r>
              <a:rPr lang="en-US" altLang="en-US" sz="2702" dirty="0" err="1"/>
              <a:t>cenderung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memilih</a:t>
            </a:r>
            <a:r>
              <a:rPr lang="en-US" altLang="en-US" sz="2702" dirty="0"/>
              <a:t> %% </a:t>
            </a:r>
            <a:r>
              <a:rPr lang="en-US" altLang="en-US" sz="2702" dirty="0" err="1"/>
              <a:t>secara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nasional</a:t>
            </a:r>
            <a:r>
              <a:rPr lang="en-US" altLang="en-US" sz="2702" dirty="0"/>
              <a:t> </a:t>
            </a:r>
            <a:r>
              <a:rPr lang="en-US" altLang="en-US" sz="2702" dirty="0" err="1"/>
              <a:t>karena</a:t>
            </a:r>
            <a:r>
              <a:rPr lang="en-US" altLang="en-US" sz="2702" dirty="0"/>
              <a:t> </a:t>
            </a:r>
            <a:r>
              <a:rPr lang="en-US" altLang="en-US" sz="2702" dirty="0" err="1"/>
              <a:t>memenangkan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suara</a:t>
            </a:r>
            <a:r>
              <a:rPr lang="en-US" altLang="en-US" sz="2702" dirty="0"/>
              <a:t> di </a:t>
            </a:r>
            <a:r>
              <a:rPr lang="en-US" altLang="en-US" sz="2702" dirty="0" err="1"/>
              <a:t>distrik</a:t>
            </a:r>
            <a:r>
              <a:rPr lang="en-US" altLang="en-US" sz="2702" dirty="0"/>
              <a:t> </a:t>
            </a:r>
            <a:r>
              <a:rPr lang="en-US" altLang="en-US" sz="2702" dirty="0" err="1"/>
              <a:t>jauh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lebih</a:t>
            </a:r>
            <a:r>
              <a:rPr lang="en-US" altLang="en-US" sz="2702" dirty="0"/>
              <a:t> </a:t>
            </a:r>
            <a:r>
              <a:rPr lang="en-US" altLang="en-US" sz="2702" dirty="0" err="1"/>
              <a:t>sukar</a:t>
            </a:r>
            <a:r>
              <a:rPr lang="en-US" altLang="en-US" sz="2702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5580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569104" cy="2438400"/>
          </a:xfrm>
        </p:spPr>
        <p:txBody>
          <a:bodyPr/>
          <a:lstStyle/>
          <a:p>
            <a:pPr eaLnBrk="1" hangingPunct="1"/>
            <a:r>
              <a:rPr lang="en-US" altLang="en-US" sz="6600" dirty="0" smtClean="0"/>
              <a:t>      </a:t>
            </a:r>
            <a:r>
              <a:rPr lang="en-US" altLang="en-US" sz="6600" dirty="0" err="1" smtClean="0"/>
              <a:t>Lembaga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Penyelenggara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Pemilu</a:t>
            </a:r>
            <a:endParaRPr lang="en-US" altLang="en-US" sz="6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792" y="2768600"/>
            <a:ext cx="11305256" cy="599663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3698" dirty="0" err="1"/>
              <a:t>Pemilu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diselenggarakan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oleh</a:t>
            </a:r>
            <a:r>
              <a:rPr lang="en-US" altLang="en-US" sz="3698" dirty="0"/>
              <a:t> </a:t>
            </a:r>
            <a:r>
              <a:rPr lang="en-US" altLang="en-US" sz="3698" dirty="0" err="1"/>
              <a:t>suatu</a:t>
            </a:r>
            <a:r>
              <a:rPr lang="en-US" altLang="en-US" sz="3698" dirty="0"/>
              <a:t> </a:t>
            </a:r>
            <a:r>
              <a:rPr lang="en-US" altLang="en-US" sz="3698" dirty="0" err="1"/>
              <a:t>komisi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pemilihan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umum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bersifat</a:t>
            </a:r>
            <a:r>
              <a:rPr lang="en-US" altLang="en-US" sz="3698" dirty="0"/>
              <a:t> </a:t>
            </a:r>
            <a:r>
              <a:rPr lang="en-US" altLang="en-US" sz="3698" dirty="0" err="1"/>
              <a:t>nasional</a:t>
            </a:r>
            <a:r>
              <a:rPr lang="en-US" altLang="en-US" sz="3698" dirty="0"/>
              <a:t>, </a:t>
            </a:r>
            <a:r>
              <a:rPr lang="en-US" altLang="en-US" sz="3698" dirty="0" err="1"/>
              <a:t>tetap</a:t>
            </a:r>
            <a:r>
              <a:rPr lang="en-US" altLang="en-US" sz="3698" dirty="0"/>
              <a:t>, </a:t>
            </a:r>
            <a:r>
              <a:rPr lang="en-US" altLang="en-US" sz="3698" dirty="0" err="1"/>
              <a:t>dan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mandiri</a:t>
            </a:r>
            <a:endParaRPr lang="en-US" altLang="en-US" sz="3698" dirty="0"/>
          </a:p>
          <a:p>
            <a:pPr eaLnBrk="1" hangingPunct="1">
              <a:spcBef>
                <a:spcPts val="1200"/>
              </a:spcBef>
            </a:pPr>
            <a:r>
              <a:rPr lang="en-US" altLang="en-US" sz="3698" dirty="0" err="1"/>
              <a:t>Prinsip-prinsip</a:t>
            </a:r>
            <a:r>
              <a:rPr lang="en-US" altLang="en-US" sz="3698" dirty="0"/>
              <a:t> </a:t>
            </a:r>
            <a:r>
              <a:rPr lang="en-US" altLang="en-US" sz="3698" dirty="0" err="1"/>
              <a:t>Lembaga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Penyelenggara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Pemilu</a:t>
            </a:r>
            <a:r>
              <a:rPr lang="en-US" altLang="en-US" sz="3698" dirty="0"/>
              <a:t>:</a:t>
            </a: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Independen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Imparsial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Integritas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Transparansi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Efisiensi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dirty="0" err="1"/>
              <a:t>Profesionalisme</a:t>
            </a:r>
            <a:endParaRPr lang="en-US" altLang="en-US" sz="3129" dirty="0"/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29" i="1" dirty="0"/>
              <a:t>Service-minded</a:t>
            </a:r>
          </a:p>
        </p:txBody>
      </p:sp>
    </p:spTree>
    <p:extLst>
      <p:ext uri="{BB962C8B-B14F-4D97-AF65-F5344CB8AC3E}">
        <p14:creationId xmlns:p14="http://schemas.microsoft.com/office/powerpoint/2010/main" val="93098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065048" cy="1886496"/>
          </a:xfrm>
        </p:spPr>
        <p:txBody>
          <a:bodyPr/>
          <a:lstStyle/>
          <a:p>
            <a:r>
              <a:rPr lang="en-ID" sz="6600" dirty="0" err="1" smtClean="0"/>
              <a:t>Pemilu</a:t>
            </a:r>
            <a:r>
              <a:rPr lang="en-ID" sz="6600" dirty="0" smtClean="0"/>
              <a:t> </a:t>
            </a:r>
            <a:r>
              <a:rPr lang="en-ID" sz="6600" dirty="0" err="1" smtClean="0"/>
              <a:t>Legislatif</a:t>
            </a:r>
            <a:r>
              <a:rPr lang="en-ID" sz="6600" dirty="0" smtClean="0"/>
              <a:t> </a:t>
            </a:r>
            <a:br>
              <a:rPr lang="en-ID" sz="6600" dirty="0" smtClean="0"/>
            </a:br>
            <a:r>
              <a:rPr lang="en-ID" sz="6600" dirty="0" smtClean="0"/>
              <a:t>di Indonesia </a:t>
            </a:r>
            <a:endParaRPr lang="en-ID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093586"/>
              </p:ext>
            </p:extLst>
          </p:nvPr>
        </p:nvGraphicFramePr>
        <p:xfrm>
          <a:off x="885777" y="2428527"/>
          <a:ext cx="11809311" cy="6546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653378355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4181788754"/>
                    </a:ext>
                  </a:extLst>
                </a:gridCol>
                <a:gridCol w="1571141">
                  <a:extLst>
                    <a:ext uri="{9D8B030D-6E8A-4147-A177-3AD203B41FA5}">
                      <a16:colId xmlns:a16="http://schemas.microsoft.com/office/drawing/2014/main" val="2555995245"/>
                    </a:ext>
                  </a:extLst>
                </a:gridCol>
                <a:gridCol w="1621214">
                  <a:extLst>
                    <a:ext uri="{9D8B030D-6E8A-4147-A177-3AD203B41FA5}">
                      <a16:colId xmlns:a16="http://schemas.microsoft.com/office/drawing/2014/main" val="300837965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818536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840779525"/>
                    </a:ext>
                  </a:extLst>
                </a:gridCol>
              </a:tblGrid>
              <a:tr h="833895"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Periode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Jumlah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Peserta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Pemilu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Jumlah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Pemilih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Terdaftar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Prosentase</a:t>
                      </a:r>
                      <a:r>
                        <a:rPr lang="en-ID" dirty="0" smtClean="0"/>
                        <a:t> </a:t>
                      </a:r>
                      <a:r>
                        <a:rPr lang="en-ID" i="1" dirty="0" smtClean="0"/>
                        <a:t>Voters Turnout</a:t>
                      </a:r>
                      <a:endParaRPr lang="en-ID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Pemenang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Pemilu</a:t>
                      </a:r>
                      <a:endParaRPr lang="en-ID" dirty="0" smtClean="0"/>
                    </a:p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Sistem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Pemilu</a:t>
                      </a:r>
                      <a:r>
                        <a:rPr lang="en-ID" dirty="0" smtClean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092370"/>
                  </a:ext>
                </a:extLst>
              </a:tr>
              <a:tr h="614077">
                <a:tc>
                  <a:txBody>
                    <a:bodyPr/>
                    <a:lstStyle/>
                    <a:p>
                      <a:r>
                        <a:rPr lang="en-ID" dirty="0" smtClean="0"/>
                        <a:t>1955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172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politik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43.104.464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91.41%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PNI, </a:t>
                      </a:r>
                      <a:r>
                        <a:rPr lang="en-ID" dirty="0" err="1" smtClean="0"/>
                        <a:t>Masyumi</a:t>
                      </a:r>
                      <a:r>
                        <a:rPr lang="en-ID" dirty="0" smtClean="0"/>
                        <a:t>, NU, PKI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Proporsional</a:t>
                      </a:r>
                      <a:r>
                        <a:rPr lang="en-ID" dirty="0" smtClean="0"/>
                        <a:t> </a:t>
                      </a:r>
                      <a:r>
                        <a:rPr lang="en-ID" i="1" dirty="0" smtClean="0"/>
                        <a:t>Closed list Party System</a:t>
                      </a:r>
                      <a:r>
                        <a:rPr lang="en-ID" i="1" baseline="0" dirty="0" smtClean="0"/>
                        <a:t> </a:t>
                      </a:r>
                      <a:r>
                        <a:rPr lang="en-ID" i="0" baseline="0" dirty="0" smtClean="0"/>
                        <a:t>(PCLPS)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02716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1971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3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politik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58.558.776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96.62%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Golkar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3777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1977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3 partai politik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69.871.092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96.52%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Golkar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34664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1982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3 partai politik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82.134.195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96.47%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Golkar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7508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1987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3 partai politik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93.737.633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96.43%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Golkar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31642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1992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3 partai politik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107.565.413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95.06%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Golkar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83304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1997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3 </a:t>
                      </a: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partai</a:t>
                      </a:r>
                      <a:r>
                        <a:rPr kumimoji="0" lang="en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 </a:t>
                      </a: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politik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125.640.987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93.55%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Golkar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937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1999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48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politik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118.158.778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92.74%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PDIP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Golkar</a:t>
                      </a:r>
                      <a:r>
                        <a:rPr lang="en-ID" baseline="0" dirty="0" smtClean="0"/>
                        <a:t>, PKB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PCLPS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16537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r>
                        <a:rPr lang="en-ID" dirty="0" smtClean="0"/>
                        <a:t>2004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24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politik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148.000.369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84.06%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Golkar</a:t>
                      </a:r>
                      <a:r>
                        <a:rPr lang="en-ID" dirty="0" smtClean="0"/>
                        <a:t>,</a:t>
                      </a:r>
                      <a:r>
                        <a:rPr lang="en-ID" baseline="0" dirty="0" smtClean="0"/>
                        <a:t> PDIP, PKB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Proporsional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Stelsel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Setengah</a:t>
                      </a:r>
                      <a:r>
                        <a:rPr lang="en-ID" dirty="0" smtClean="0"/>
                        <a:t> Terbuka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54666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r>
                        <a:rPr lang="en-ID" dirty="0" smtClean="0"/>
                        <a:t>2009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38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politik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nasional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dan</a:t>
                      </a:r>
                      <a:r>
                        <a:rPr lang="en-ID" dirty="0" smtClean="0"/>
                        <a:t> 6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lokal</a:t>
                      </a:r>
                      <a:r>
                        <a:rPr lang="en-ID" dirty="0" smtClean="0"/>
                        <a:t> Aceh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171.265.441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70.99%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Demokrat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Golkar</a:t>
                      </a:r>
                      <a:r>
                        <a:rPr lang="en-ID" dirty="0" smtClean="0"/>
                        <a:t>, PDIP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Proporsional</a:t>
                      </a:r>
                      <a:r>
                        <a:rPr lang="en-ID" dirty="0" smtClean="0"/>
                        <a:t>  </a:t>
                      </a:r>
                      <a:r>
                        <a:rPr lang="en-ID" dirty="0" err="1" smtClean="0"/>
                        <a:t>Stelsel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dirty="0" smtClean="0"/>
                        <a:t>Terbuka </a:t>
                      </a:r>
                      <a:r>
                        <a:rPr lang="en-ID" dirty="0" err="1" smtClean="0"/>
                        <a:t>Penuh</a:t>
                      </a:r>
                      <a:r>
                        <a:rPr lang="en-ID" dirty="0" smtClean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70019"/>
                  </a:ext>
                </a:extLst>
              </a:tr>
              <a:tr h="877253">
                <a:tc>
                  <a:txBody>
                    <a:bodyPr/>
                    <a:lstStyle/>
                    <a:p>
                      <a:r>
                        <a:rPr lang="en-ID" dirty="0" smtClean="0"/>
                        <a:t>2014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12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politik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nasional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dan</a:t>
                      </a:r>
                      <a:r>
                        <a:rPr lang="en-ID" dirty="0" smtClean="0"/>
                        <a:t> 3 </a:t>
                      </a:r>
                      <a:r>
                        <a:rPr lang="en-ID" dirty="0" err="1" smtClean="0"/>
                        <a:t>partai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lokal</a:t>
                      </a:r>
                      <a:r>
                        <a:rPr lang="en-ID" dirty="0" smtClean="0"/>
                        <a:t> Aceh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dirty="0" smtClean="0"/>
                        <a:t>185.826.024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75.11%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PDIP, </a:t>
                      </a:r>
                      <a:r>
                        <a:rPr lang="en-ID" dirty="0" err="1" smtClean="0"/>
                        <a:t>Golkar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Gerindra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Proporsional</a:t>
                      </a:r>
                      <a:r>
                        <a:rPr lang="en-ID" baseline="0" dirty="0" smtClean="0"/>
                        <a:t>  </a:t>
                      </a:r>
                      <a:r>
                        <a:rPr lang="en-ID" baseline="0" dirty="0" err="1" smtClean="0"/>
                        <a:t>Stelsel</a:t>
                      </a:r>
                      <a:r>
                        <a:rPr lang="en-ID" baseline="0" dirty="0" smtClean="0"/>
                        <a:t> Terbuka </a:t>
                      </a:r>
                      <a:r>
                        <a:rPr lang="en-ID" baseline="0" dirty="0" err="1" smtClean="0"/>
                        <a:t>Penuh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6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841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569104" cy="2438400"/>
          </a:xfrm>
        </p:spPr>
        <p:txBody>
          <a:bodyPr/>
          <a:lstStyle/>
          <a:p>
            <a:r>
              <a:rPr lang="en-US" altLang="en-US" sz="7200" dirty="0" err="1"/>
              <a:t>Definisi</a:t>
            </a:r>
            <a:r>
              <a:rPr lang="en-US" altLang="en-US" sz="7200" dirty="0"/>
              <a:t> </a:t>
            </a:r>
            <a:r>
              <a:rPr lang="en-US" altLang="en-US" sz="7200" dirty="0" err="1"/>
              <a:t>Partisipasi</a:t>
            </a:r>
            <a:r>
              <a:rPr lang="en-US" altLang="en-US" sz="7200" dirty="0"/>
              <a:t> </a:t>
            </a:r>
            <a:r>
              <a:rPr lang="en-US" altLang="en-US" sz="7200" dirty="0" smtClean="0"/>
              <a:t/>
            </a:r>
            <a:br>
              <a:rPr lang="en-US" altLang="en-US" sz="7200" dirty="0" smtClean="0"/>
            </a:br>
            <a:r>
              <a:rPr lang="en-US" altLang="en-US" sz="7200" dirty="0" err="1" smtClean="0"/>
              <a:t>Politik</a:t>
            </a:r>
            <a:r>
              <a:rPr lang="en-US" altLang="en-US" sz="7200" dirty="0" smtClean="0"/>
              <a:t> </a:t>
            </a:r>
            <a:r>
              <a:rPr lang="en-US" altLang="en-US" sz="7200" dirty="0"/>
              <a:t>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464800" cy="60686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4000" dirty="0" smtClean="0"/>
              <a:t>Herbert </a:t>
            </a:r>
            <a:r>
              <a:rPr lang="en-US" altLang="en-US" sz="4000" dirty="0" err="1"/>
              <a:t>McClosky</a:t>
            </a:r>
            <a:endParaRPr lang="en-US" altLang="en-US" sz="4000" dirty="0"/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“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kegiatan-kegiatan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sukarela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dari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warga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masyarakat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melalui</a:t>
            </a:r>
            <a:r>
              <a:rPr lang="en-US" altLang="en-US" sz="2987" dirty="0"/>
              <a:t> mana </a:t>
            </a:r>
            <a:r>
              <a:rPr lang="en-US" altLang="en-US" sz="2987" dirty="0" err="1"/>
              <a:t>mereka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mengambil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bagian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proses </a:t>
            </a:r>
            <a:r>
              <a:rPr lang="en-US" altLang="en-US" sz="2987" dirty="0" err="1"/>
              <a:t>pemilihan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penguasa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secara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langsung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ataupun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langsung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proses </a:t>
            </a:r>
            <a:r>
              <a:rPr lang="en-US" altLang="en-US" sz="2987" dirty="0" err="1"/>
              <a:t>pembentukan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kebijakan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umum</a:t>
            </a:r>
            <a:r>
              <a:rPr lang="en-US" altLang="en-US" sz="2987" dirty="0"/>
              <a:t>.”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2987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4000" dirty="0"/>
              <a:t>Norman H </a:t>
            </a:r>
            <a:r>
              <a:rPr lang="en-US" altLang="en-US" sz="4000" dirty="0" err="1"/>
              <a:t>Nie</a:t>
            </a:r>
            <a:r>
              <a:rPr lang="en-US" altLang="en-US" sz="4000" dirty="0"/>
              <a:t> and Sidney </a:t>
            </a:r>
            <a:r>
              <a:rPr lang="en-US" altLang="en-US" sz="4000" dirty="0" err="1"/>
              <a:t>Verba</a:t>
            </a:r>
            <a:endParaRPr lang="en-US" altLang="en-US" sz="4000" dirty="0"/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“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pribadi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warga</a:t>
            </a:r>
            <a:r>
              <a:rPr lang="en-US" altLang="en-US" sz="2987" dirty="0"/>
              <a:t> yang legal yang </a:t>
            </a:r>
            <a:r>
              <a:rPr lang="en-US" altLang="en-US" sz="2987" dirty="0" err="1"/>
              <a:t>sedikit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banyak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langsung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bertujuan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mempengaruhi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seleksi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pejabat-pejabat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tindakan-tindakan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diambil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mereka</a:t>
            </a:r>
            <a:r>
              <a:rPr lang="en-US" altLang="en-US" sz="2987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735973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6600" dirty="0" err="1" smtClean="0"/>
              <a:t>Pemilu</a:t>
            </a:r>
            <a:r>
              <a:rPr lang="en-ID" sz="6600" dirty="0" smtClean="0"/>
              <a:t> </a:t>
            </a:r>
            <a:r>
              <a:rPr lang="en-ID" sz="6600" dirty="0" err="1" smtClean="0"/>
              <a:t>Presiden</a:t>
            </a:r>
            <a:r>
              <a:rPr lang="en-ID" sz="6600" dirty="0" smtClean="0"/>
              <a:t> </a:t>
            </a:r>
            <a:br>
              <a:rPr lang="en-ID" sz="6600" dirty="0" smtClean="0"/>
            </a:br>
            <a:r>
              <a:rPr lang="en-ID" sz="6600" dirty="0" smtClean="0"/>
              <a:t>di Indonesia</a:t>
            </a:r>
            <a:endParaRPr lang="en-ID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33462"/>
              </p:ext>
            </p:extLst>
          </p:nvPr>
        </p:nvGraphicFramePr>
        <p:xfrm>
          <a:off x="1029791" y="2768600"/>
          <a:ext cx="11521281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3041">
                  <a:extLst>
                    <a:ext uri="{9D8B030D-6E8A-4147-A177-3AD203B41FA5}">
                      <a16:colId xmlns:a16="http://schemas.microsoft.com/office/drawing/2014/main" val="269227755"/>
                    </a:ext>
                  </a:extLst>
                </a:gridCol>
                <a:gridCol w="2642586">
                  <a:extLst>
                    <a:ext uri="{9D8B030D-6E8A-4147-A177-3AD203B41FA5}">
                      <a16:colId xmlns:a16="http://schemas.microsoft.com/office/drawing/2014/main" val="1610992721"/>
                    </a:ext>
                  </a:extLst>
                </a:gridCol>
                <a:gridCol w="1885012">
                  <a:extLst>
                    <a:ext uri="{9D8B030D-6E8A-4147-A177-3AD203B41FA5}">
                      <a16:colId xmlns:a16="http://schemas.microsoft.com/office/drawing/2014/main" val="1784388267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1329619948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3763899490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4286746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Periode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Jumlah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Pasangan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Kandidat</a:t>
                      </a:r>
                      <a:r>
                        <a:rPr lang="en-ID" baseline="0" dirty="0" smtClean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Jumlah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Pemilih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Terdaftar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Prosentase</a:t>
                      </a:r>
                      <a:r>
                        <a:rPr lang="en-ID" dirty="0" smtClean="0"/>
                        <a:t> </a:t>
                      </a:r>
                      <a:r>
                        <a:rPr lang="en-ID" i="1" dirty="0" smtClean="0"/>
                        <a:t>Voters Turnout</a:t>
                      </a:r>
                      <a:endParaRPr lang="en-ID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Pemenang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Sistem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Pemilu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2004</a:t>
                      </a:r>
                    </a:p>
                    <a:p>
                      <a:r>
                        <a:rPr lang="en-ID" dirty="0" err="1" smtClean="0"/>
                        <a:t>Putaran</a:t>
                      </a:r>
                      <a:r>
                        <a:rPr lang="en-ID" dirty="0" smtClean="0"/>
                        <a:t>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5 </a:t>
                      </a:r>
                      <a:r>
                        <a:rPr lang="en-ID" dirty="0" err="1" smtClean="0"/>
                        <a:t>Pasang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Kandidat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153.320.544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79.76%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SBY</a:t>
                      </a:r>
                      <a:r>
                        <a:rPr lang="en-ID" baseline="0" dirty="0" smtClean="0"/>
                        <a:t> – JK</a:t>
                      </a:r>
                    </a:p>
                    <a:p>
                      <a:r>
                        <a:rPr lang="en-ID" dirty="0" smtClean="0"/>
                        <a:t>Megawati - Hasyim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Absolute</a:t>
                      </a:r>
                      <a:r>
                        <a:rPr lang="en-ID" i="1" baseline="0" dirty="0" smtClean="0"/>
                        <a:t> Majority System </a:t>
                      </a:r>
                      <a:endParaRPr lang="en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42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2004</a:t>
                      </a:r>
                    </a:p>
                    <a:p>
                      <a:r>
                        <a:rPr lang="en-ID" dirty="0" err="1" smtClean="0"/>
                        <a:t>Putaran</a:t>
                      </a:r>
                      <a:r>
                        <a:rPr lang="en-ID" dirty="0" smtClean="0"/>
                        <a:t> 2</a:t>
                      </a:r>
                    </a:p>
                    <a:p>
                      <a:r>
                        <a:rPr lang="en-ID" i="1" dirty="0" smtClean="0"/>
                        <a:t>Run-off</a:t>
                      </a:r>
                      <a:r>
                        <a:rPr lang="en-ID" i="1" baseline="0" dirty="0" smtClean="0"/>
                        <a:t> election</a:t>
                      </a:r>
                      <a:endParaRPr lang="en-ID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2 </a:t>
                      </a:r>
                      <a:r>
                        <a:rPr lang="en-ID" dirty="0" err="1" smtClean="0"/>
                        <a:t>Pasang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Kandidat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150.644.184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77.44%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Susilo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Bambang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Yudhoyono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Jusuf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Kalla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Absolute Majority System</a:t>
                      </a:r>
                      <a:endParaRPr kumimoji="0" lang="en-ID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2009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3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Pasang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Kandidat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176.367.056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72.57%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Susilo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Bambang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Yudhoyono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Boediono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Absolute Majority System</a:t>
                      </a:r>
                      <a:endParaRPr kumimoji="0" lang="en-ID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5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2014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2 </a:t>
                      </a:r>
                      <a:r>
                        <a:rPr lang="en-ID" dirty="0" err="1" smtClean="0"/>
                        <a:t>Pasang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Kandidat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190.307.134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70.91%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Joko Widodo </a:t>
                      </a:r>
                      <a:r>
                        <a:rPr lang="en-ID" dirty="0" err="1" smtClean="0"/>
                        <a:t>dan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Jusuf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Kalla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/>
                          <a:cs typeface="+mn-cs"/>
                        </a:rPr>
                        <a:t>Absolute Majority System</a:t>
                      </a:r>
                      <a:endParaRPr kumimoji="0" lang="en-ID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38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5203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6600" dirty="0" smtClean="0"/>
              <a:t>     E-Voting di Indonesia</a:t>
            </a:r>
            <a:endParaRPr lang="en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E-voting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pemilihan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teknologi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proses </a:t>
            </a:r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pemungutan</a:t>
            </a:r>
            <a:r>
              <a:rPr lang="en-ID" dirty="0" smtClean="0"/>
              <a:t> </a:t>
            </a:r>
            <a:r>
              <a:rPr lang="en-ID" dirty="0" err="1" smtClean="0"/>
              <a:t>suara</a:t>
            </a:r>
            <a:r>
              <a:rPr lang="en-ID" dirty="0" smtClean="0"/>
              <a:t>. </a:t>
            </a:r>
            <a:r>
              <a:rPr lang="en-ID" dirty="0" err="1" smtClean="0"/>
              <a:t>Jadi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lagi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manual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kotak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kertas</a:t>
            </a:r>
            <a:r>
              <a:rPr lang="en-ID" dirty="0" smtClean="0"/>
              <a:t> </a:t>
            </a:r>
            <a:r>
              <a:rPr lang="en-ID" dirty="0" err="1" smtClean="0"/>
              <a:t>suara</a:t>
            </a:r>
            <a:r>
              <a:rPr lang="en-ID" dirty="0" smtClean="0"/>
              <a:t>.</a:t>
            </a:r>
          </a:p>
          <a:p>
            <a:r>
              <a:rPr lang="en-ID" dirty="0" smtClean="0"/>
              <a:t>E-voting di Indonesia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terbatas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hanya</a:t>
            </a:r>
            <a:r>
              <a:rPr lang="en-ID" dirty="0" smtClean="0"/>
              <a:t> di </a:t>
            </a:r>
            <a:r>
              <a:rPr lang="en-ID" dirty="0" err="1" smtClean="0"/>
              <a:t>tingkat</a:t>
            </a:r>
            <a:r>
              <a:rPr lang="en-ID" dirty="0" smtClean="0"/>
              <a:t> </a:t>
            </a:r>
            <a:r>
              <a:rPr lang="en-ID" dirty="0" err="1" smtClean="0"/>
              <a:t>lokal</a:t>
            </a:r>
            <a:r>
              <a:rPr lang="en-ID" dirty="0" smtClean="0"/>
              <a:t> </a:t>
            </a:r>
            <a:r>
              <a:rPr lang="en-ID" dirty="0" err="1" smtClean="0"/>
              <a:t>seperti</a:t>
            </a:r>
            <a:r>
              <a:rPr lang="en-ID" dirty="0" smtClean="0"/>
              <a:t> </a:t>
            </a:r>
            <a:r>
              <a:rPr lang="en-ID" dirty="0" err="1" smtClean="0"/>
              <a:t>Pilkaling</a:t>
            </a:r>
            <a:r>
              <a:rPr lang="en-ID" dirty="0" smtClean="0"/>
              <a:t> di </a:t>
            </a:r>
            <a:r>
              <a:rPr lang="en-ID" dirty="0" err="1" smtClean="0"/>
              <a:t>Jembrana</a:t>
            </a:r>
            <a:r>
              <a:rPr lang="en-ID" dirty="0" smtClean="0"/>
              <a:t>, </a:t>
            </a:r>
            <a:r>
              <a:rPr lang="en-ID" dirty="0" err="1" smtClean="0"/>
              <a:t>Pilkades</a:t>
            </a:r>
            <a:r>
              <a:rPr lang="en-ID" dirty="0" smtClean="0"/>
              <a:t> di Bogor, </a:t>
            </a:r>
            <a:r>
              <a:rPr lang="en-ID" dirty="0" err="1" smtClean="0"/>
              <a:t>Pilkades</a:t>
            </a:r>
            <a:r>
              <a:rPr lang="en-ID" dirty="0" smtClean="0"/>
              <a:t> di </a:t>
            </a:r>
            <a:r>
              <a:rPr lang="en-ID" dirty="0" err="1" smtClean="0"/>
              <a:t>Kab</a:t>
            </a:r>
            <a:r>
              <a:rPr lang="en-ID" dirty="0" smtClean="0"/>
              <a:t>. </a:t>
            </a:r>
            <a:r>
              <a:rPr lang="en-ID" dirty="0" err="1" smtClean="0"/>
              <a:t>Musi</a:t>
            </a:r>
            <a:r>
              <a:rPr lang="en-ID" dirty="0" smtClean="0"/>
              <a:t> </a:t>
            </a:r>
            <a:r>
              <a:rPr lang="en-ID" dirty="0" err="1" smtClean="0"/>
              <a:t>Rawas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lainnya</a:t>
            </a:r>
            <a:r>
              <a:rPr lang="en-ID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139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33492" y="90311"/>
            <a:ext cx="12189588" cy="1842347"/>
          </a:xfrm>
        </p:spPr>
        <p:txBody>
          <a:bodyPr/>
          <a:lstStyle/>
          <a:p>
            <a:pPr eaLnBrk="1" hangingPunct="1"/>
            <a:r>
              <a:rPr lang="en-ID" altLang="en-US" sz="6600" dirty="0" smtClean="0"/>
              <a:t>        E-Voting </a:t>
            </a:r>
            <a:r>
              <a:rPr lang="en-ID" altLang="en-US" sz="6600" dirty="0" smtClean="0"/>
              <a:t>di Indonesia (1)</a:t>
            </a:r>
          </a:p>
        </p:txBody>
      </p:sp>
      <p:pic>
        <p:nvPicPr>
          <p:cNvPr id="4" name="Cara Proses Pemilihan Menggunakan Metode Evoti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744" y="2284512"/>
            <a:ext cx="11593288" cy="6480720"/>
          </a:xfrm>
        </p:spPr>
      </p:pic>
    </p:spTree>
    <p:extLst>
      <p:ext uri="{BB962C8B-B14F-4D97-AF65-F5344CB8AC3E}">
        <p14:creationId xmlns:p14="http://schemas.microsoft.com/office/powerpoint/2010/main" val="275822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1734800" cy="1762196"/>
          </a:xfrm>
        </p:spPr>
        <p:txBody>
          <a:bodyPr/>
          <a:lstStyle/>
          <a:p>
            <a:pPr eaLnBrk="1" hangingPunct="1"/>
            <a:r>
              <a:rPr lang="en-ID" altLang="en-US" sz="6600" dirty="0" smtClean="0"/>
              <a:t>     E-Voting </a:t>
            </a:r>
            <a:r>
              <a:rPr lang="en-ID" altLang="en-US" sz="6600" dirty="0" smtClean="0"/>
              <a:t>di Indonesia (2)</a:t>
            </a:r>
          </a:p>
        </p:txBody>
      </p:sp>
      <p:pic>
        <p:nvPicPr>
          <p:cNvPr id="4" name="Canggih pilkades kekinian - Cara pilkades sistem E-VOTI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16196"/>
            <a:ext cx="13004800" cy="7315200"/>
          </a:xfrm>
        </p:spPr>
      </p:pic>
    </p:spTree>
    <p:extLst>
      <p:ext uri="{BB962C8B-B14F-4D97-AF65-F5344CB8AC3E}">
        <p14:creationId xmlns:p14="http://schemas.microsoft.com/office/powerpoint/2010/main" val="14328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  </a:t>
            </a:r>
            <a:r>
              <a:rPr lang="en-US" altLang="en-US" sz="7200" dirty="0" err="1" smtClean="0"/>
              <a:t>Definisi</a:t>
            </a:r>
            <a:r>
              <a:rPr lang="en-US" altLang="en-US" sz="7200" dirty="0" smtClean="0"/>
              <a:t> </a:t>
            </a:r>
            <a:r>
              <a:rPr lang="en-US" altLang="en-US" sz="7200" dirty="0" err="1"/>
              <a:t>Partisipasi</a:t>
            </a:r>
            <a:r>
              <a:rPr lang="en-US" altLang="en-US" sz="7200" dirty="0"/>
              <a:t> </a:t>
            </a:r>
            <a:r>
              <a:rPr lang="en-US" altLang="en-US" sz="7200" dirty="0" smtClean="0"/>
              <a:t/>
            </a:r>
            <a:br>
              <a:rPr lang="en-US" altLang="en-US" sz="7200" dirty="0" smtClean="0"/>
            </a:br>
            <a:r>
              <a:rPr lang="en-US" altLang="en-US" sz="7200" dirty="0" err="1" smtClean="0"/>
              <a:t>Politik</a:t>
            </a:r>
            <a:r>
              <a:rPr lang="en-US" altLang="en-US" sz="7200" dirty="0" smtClean="0"/>
              <a:t> </a:t>
            </a:r>
            <a:r>
              <a:rPr lang="en-US" altLang="en-US" sz="7200" dirty="0"/>
              <a:t>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76" y="2768600"/>
            <a:ext cx="11881320" cy="62126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4000" dirty="0"/>
              <a:t>Samuel P Huntington and Joan M Nelson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warga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bertindak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sebagai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pribadi-pribadi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dimaksud</a:t>
            </a:r>
            <a:r>
              <a:rPr lang="en-US" altLang="en-US" sz="2987" dirty="0"/>
              <a:t>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mempengaruhi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pembuatan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keputusan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pemerintah</a:t>
            </a:r>
            <a:r>
              <a:rPr lang="en-US" altLang="en-US" sz="2987" dirty="0"/>
              <a:t>. 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bisa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bersifat</a:t>
            </a:r>
            <a:r>
              <a:rPr lang="en-US" altLang="en-US" sz="2987" dirty="0"/>
              <a:t> individual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kolektif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terorganisir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spontan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mantap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sporadis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damai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represif</a:t>
            </a:r>
            <a:r>
              <a:rPr lang="en-US" altLang="en-US" sz="2987" dirty="0"/>
              <a:t>, legal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ilegal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efektif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efektif</a:t>
            </a:r>
            <a:r>
              <a:rPr lang="en-US" altLang="en-US" sz="2987" dirty="0" smtClean="0"/>
              <a:t>.”</a:t>
            </a:r>
            <a:endParaRPr lang="en-US" altLang="en-US" sz="2987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4000" dirty="0" err="1"/>
              <a:t>Umum</a:t>
            </a:r>
            <a:r>
              <a:rPr lang="en-US" altLang="en-US" sz="4000" dirty="0"/>
              <a:t>/</a:t>
            </a:r>
            <a:r>
              <a:rPr lang="en-US" altLang="en-US" sz="4000" dirty="0" err="1"/>
              <a:t>Garis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Besar</a:t>
            </a:r>
            <a:endParaRPr lang="en-US" altLang="en-US" sz="4000" dirty="0"/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987" dirty="0"/>
              <a:t>	“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adalah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seseorang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sekelompok</a:t>
            </a:r>
            <a:r>
              <a:rPr lang="en-US" altLang="en-US" sz="2987" dirty="0"/>
              <a:t> orang </a:t>
            </a:r>
            <a:r>
              <a:rPr lang="en-US" altLang="en-US" sz="2987" dirty="0" err="1"/>
              <a:t>untuk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ikut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serta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secara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aktif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kehidupan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jalan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memilih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pimpinan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secara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langsung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langsung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mempengaruhi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kebijakan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361456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425088" cy="2438400"/>
          </a:xfrm>
        </p:spPr>
        <p:txBody>
          <a:bodyPr/>
          <a:lstStyle/>
          <a:p>
            <a:r>
              <a:rPr lang="en-US" altLang="en-US" sz="5120" dirty="0" smtClean="0"/>
              <a:t>      </a:t>
            </a:r>
            <a:r>
              <a:rPr lang="en-US" altLang="en-US" sz="5120" dirty="0" err="1" smtClean="0"/>
              <a:t>Konsep</a:t>
            </a:r>
            <a:r>
              <a:rPr lang="en-US" altLang="en-US" sz="5120" dirty="0" smtClean="0"/>
              <a:t> </a:t>
            </a:r>
            <a:r>
              <a:rPr lang="en-US" altLang="en-US" sz="5120" dirty="0" err="1"/>
              <a:t>dalam</a:t>
            </a:r>
            <a:r>
              <a:rPr lang="en-US" altLang="en-US" sz="5120" dirty="0"/>
              <a:t> </a:t>
            </a:r>
            <a:r>
              <a:rPr lang="en-US" altLang="en-US" sz="5120" dirty="0" err="1"/>
              <a:t>Partisipasi</a:t>
            </a:r>
            <a:r>
              <a:rPr lang="en-US" altLang="en-US" sz="5120" dirty="0"/>
              <a:t> </a:t>
            </a:r>
            <a:r>
              <a:rPr lang="en-US" altLang="en-US" sz="5120" dirty="0" err="1"/>
              <a:t>Politik</a:t>
            </a:r>
            <a:endParaRPr lang="en-US" altLang="en-US" sz="512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792" y="2500536"/>
            <a:ext cx="11521280" cy="5983064"/>
          </a:xfrm>
        </p:spPr>
        <p:txBody>
          <a:bodyPr/>
          <a:lstStyle/>
          <a:p>
            <a:pPr marL="704416" indent="-704416">
              <a:lnSpc>
                <a:spcPct val="80000"/>
              </a:lnSpc>
              <a:spcBef>
                <a:spcPts val="1200"/>
              </a:spcBef>
            </a:pPr>
            <a:r>
              <a:rPr lang="en-US" altLang="en-US" sz="2987" b="1" i="1" dirty="0"/>
              <a:t>Political Efficacy</a:t>
            </a:r>
          </a:p>
          <a:p>
            <a:pPr marL="704416" indent="-704416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“Rasa </a:t>
            </a:r>
            <a:r>
              <a:rPr lang="en-US" altLang="en-US" sz="2987" dirty="0" err="1"/>
              <a:t>percaya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keyakinan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bahwa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mereka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lakukan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sedikit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banyak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memiliki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efek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pengaruh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terhadap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kebijakan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dihasilkan</a:t>
            </a:r>
            <a:r>
              <a:rPr lang="en-US" altLang="en-US" sz="2987" dirty="0"/>
              <a:t>.”</a:t>
            </a:r>
          </a:p>
          <a:p>
            <a:pPr marL="704416" indent="-704416">
              <a:lnSpc>
                <a:spcPct val="80000"/>
              </a:lnSpc>
              <a:spcBef>
                <a:spcPts val="1200"/>
              </a:spcBef>
            </a:pPr>
            <a:r>
              <a:rPr lang="en-US" altLang="en-US" sz="2987" b="1" i="1" dirty="0"/>
              <a:t>Apathy</a:t>
            </a:r>
          </a:p>
          <a:p>
            <a:pPr marL="704416" indent="-704416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“</a:t>
            </a:r>
            <a:r>
              <a:rPr lang="en-US" altLang="en-US" sz="2987" dirty="0" err="1"/>
              <a:t>Warga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negara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sama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sekali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tahu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tidak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melibatkan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diri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.” </a:t>
            </a:r>
            <a:r>
              <a:rPr lang="en-US" altLang="en-US" sz="2987" dirty="0" err="1"/>
              <a:t>Ini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bisa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disebabkan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beberapa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alasan</a:t>
            </a:r>
            <a:r>
              <a:rPr lang="en-US" altLang="en-US" sz="2987" dirty="0"/>
              <a:t>:</a:t>
            </a:r>
          </a:p>
          <a:p>
            <a:pPr marL="1085975" lvl="1" indent="-596044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44" dirty="0" err="1"/>
              <a:t>Sikap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acuh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tak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acuh</a:t>
            </a:r>
            <a:r>
              <a:rPr lang="en-US" altLang="en-US" sz="2844" dirty="0"/>
              <a:t>, </a:t>
            </a:r>
            <a:r>
              <a:rPr lang="en-US" altLang="en-US" sz="2844" dirty="0" err="1"/>
              <a:t>tidak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tertarik</a:t>
            </a:r>
            <a:r>
              <a:rPr lang="en-US" altLang="en-US" sz="2844" dirty="0"/>
              <a:t> </a:t>
            </a:r>
            <a:r>
              <a:rPr lang="en-US" altLang="en-US" sz="2844" dirty="0" err="1"/>
              <a:t>dengan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masalah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politik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atau</a:t>
            </a:r>
            <a:r>
              <a:rPr lang="en-US" altLang="en-US" sz="2844" dirty="0"/>
              <a:t> </a:t>
            </a:r>
            <a:r>
              <a:rPr lang="en-US" altLang="en-US" sz="2844" dirty="0" err="1"/>
              <a:t>kurang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paham</a:t>
            </a:r>
            <a:r>
              <a:rPr lang="en-US" altLang="en-US" sz="2844" dirty="0"/>
              <a:t> </a:t>
            </a:r>
            <a:r>
              <a:rPr lang="en-US" altLang="en-US" sz="2844" dirty="0" err="1"/>
              <a:t>dengan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masalah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politik</a:t>
            </a:r>
            <a:r>
              <a:rPr lang="en-US" altLang="en-US" sz="2844" dirty="0"/>
              <a:t>.</a:t>
            </a:r>
          </a:p>
          <a:p>
            <a:pPr marL="1085975" lvl="1" indent="-596044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44" dirty="0" err="1"/>
              <a:t>Tidak</a:t>
            </a:r>
            <a:r>
              <a:rPr lang="en-US" altLang="en-US" sz="2844" dirty="0"/>
              <a:t> </a:t>
            </a:r>
            <a:r>
              <a:rPr lang="en-US" altLang="en-US" sz="2844" dirty="0" err="1"/>
              <a:t>yakin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jika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partisipasi</a:t>
            </a:r>
            <a:r>
              <a:rPr lang="en-US" altLang="en-US" sz="2844" dirty="0"/>
              <a:t> yang </a:t>
            </a:r>
            <a:r>
              <a:rPr lang="en-US" altLang="en-US" sz="2844" dirty="0" err="1"/>
              <a:t>dilakukannya</a:t>
            </a:r>
            <a:r>
              <a:rPr lang="en-US" altLang="en-US" sz="2844" dirty="0"/>
              <a:t> </a:t>
            </a:r>
            <a:r>
              <a:rPr lang="en-US" altLang="en-US" sz="2844" dirty="0" err="1"/>
              <a:t>memiliki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pengaruh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terhadap</a:t>
            </a:r>
            <a:r>
              <a:rPr lang="en-US" altLang="en-US" sz="2844" dirty="0"/>
              <a:t> proses </a:t>
            </a:r>
            <a:r>
              <a:rPr lang="en-US" altLang="en-US" sz="2844" dirty="0" err="1"/>
              <a:t>perumusan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dan</a:t>
            </a:r>
            <a:r>
              <a:rPr lang="en-US" altLang="en-US" sz="2844" dirty="0"/>
              <a:t> output </a:t>
            </a:r>
            <a:r>
              <a:rPr lang="en-US" altLang="en-US" sz="2844" dirty="0" err="1"/>
              <a:t>kebijakan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pemerintah</a:t>
            </a:r>
            <a:r>
              <a:rPr lang="en-US" altLang="en-US" sz="2844" dirty="0"/>
              <a:t>.</a:t>
            </a:r>
          </a:p>
          <a:p>
            <a:pPr marL="1085975" lvl="1" indent="-596044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44" dirty="0" err="1"/>
              <a:t>Berada</a:t>
            </a:r>
            <a:r>
              <a:rPr lang="en-US" altLang="en-US" sz="2844" dirty="0"/>
              <a:t> di </a:t>
            </a:r>
            <a:r>
              <a:rPr lang="en-US" altLang="en-US" sz="2844" dirty="0" err="1"/>
              <a:t>lingkungan</a:t>
            </a:r>
            <a:r>
              <a:rPr lang="en-US" altLang="en-US" sz="2844" dirty="0"/>
              <a:t> yang </a:t>
            </a:r>
            <a:r>
              <a:rPr lang="en-US" altLang="en-US" sz="2844" dirty="0" err="1"/>
              <a:t>menganggap</a:t>
            </a:r>
            <a:r>
              <a:rPr lang="en-US" altLang="en-US" sz="2844" dirty="0"/>
              <a:t> </a:t>
            </a:r>
            <a:r>
              <a:rPr lang="en-US" altLang="en-US" sz="2844" i="1" dirty="0"/>
              <a:t>apathy 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adalah</a:t>
            </a:r>
            <a:r>
              <a:rPr lang="en-US" altLang="en-US" sz="2844" dirty="0"/>
              <a:t> </a:t>
            </a:r>
            <a:r>
              <a:rPr lang="en-US" altLang="en-US" sz="2844" dirty="0" err="1"/>
              <a:t>kegiatan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atau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perilaku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terpuji</a:t>
            </a:r>
            <a:r>
              <a:rPr lang="en-US" altLang="en-US" sz="2844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1080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dirty="0" err="1"/>
              <a:t>Tipe</a:t>
            </a:r>
            <a:r>
              <a:rPr lang="en-US" altLang="en-US" sz="6600" dirty="0"/>
              <a:t>/Model </a:t>
            </a: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r>
              <a:rPr lang="en-US" altLang="en-US" sz="6600" dirty="0"/>
              <a:t> </a:t>
            </a:r>
            <a:r>
              <a:rPr lang="en-US" altLang="en-US" sz="6600" dirty="0" smtClean="0"/>
              <a:t>  </a:t>
            </a:r>
            <a:r>
              <a:rPr lang="en-US" altLang="en-US" sz="6600" dirty="0" err="1" smtClean="0"/>
              <a:t>Partisipasi</a:t>
            </a:r>
            <a:r>
              <a:rPr lang="en-US" altLang="en-US" sz="6600" dirty="0" smtClean="0"/>
              <a:t> </a:t>
            </a:r>
            <a:r>
              <a:rPr lang="en-US" altLang="en-US" sz="6600" dirty="0" err="1"/>
              <a:t>Politik</a:t>
            </a:r>
            <a:endParaRPr lang="en-US" altLang="en-US" sz="6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4000" dirty="0"/>
              <a:t>Ada 2 </a:t>
            </a:r>
            <a:r>
              <a:rPr lang="en-US" altLang="en-US" sz="4000" dirty="0" err="1"/>
              <a:t>tipe</a:t>
            </a:r>
            <a:r>
              <a:rPr lang="en-US" altLang="en-US" sz="4000" dirty="0"/>
              <a:t>/model </a:t>
            </a:r>
            <a:r>
              <a:rPr lang="en-US" altLang="en-US" sz="4000" dirty="0" err="1"/>
              <a:t>partisipasi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politik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menurut</a:t>
            </a:r>
            <a:r>
              <a:rPr lang="en-US" altLang="en-US" sz="4000" dirty="0"/>
              <a:t> Samuel P Huntington </a:t>
            </a:r>
            <a:r>
              <a:rPr lang="en-US" altLang="en-US" sz="4000" dirty="0" err="1"/>
              <a:t>dan</a:t>
            </a:r>
            <a:r>
              <a:rPr lang="en-US" altLang="en-US" sz="4000" dirty="0"/>
              <a:t> Joan M Nelson.</a:t>
            </a:r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dirty="0"/>
              <a:t>1.	</a:t>
            </a:r>
            <a:r>
              <a:rPr lang="en-US" altLang="en-US" dirty="0" err="1"/>
              <a:t>Partisipasi</a:t>
            </a:r>
            <a:r>
              <a:rPr lang="en-US" altLang="en-US" dirty="0"/>
              <a:t> </a:t>
            </a:r>
            <a:r>
              <a:rPr lang="en-US" altLang="en-US" dirty="0" err="1"/>
              <a:t>Otonom</a:t>
            </a:r>
            <a:endParaRPr lang="en-US" altLang="en-US" dirty="0"/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Partisipasi</a:t>
            </a:r>
            <a:r>
              <a:rPr lang="en-US" altLang="en-US" dirty="0"/>
              <a:t> yang </a:t>
            </a:r>
            <a:r>
              <a:rPr lang="en-US" altLang="en-US" dirty="0" err="1"/>
              <a:t>sifatnya</a:t>
            </a:r>
            <a:r>
              <a:rPr lang="en-US" altLang="en-US" dirty="0"/>
              <a:t> </a:t>
            </a:r>
            <a:r>
              <a:rPr lang="en-US" altLang="en-US" dirty="0" err="1"/>
              <a:t>sukarela</a:t>
            </a:r>
            <a:r>
              <a:rPr lang="en-US" altLang="en-US" dirty="0"/>
              <a:t>;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kehendak</a:t>
            </a:r>
            <a:r>
              <a:rPr lang="en-US" altLang="en-US" dirty="0"/>
              <a:t> </a:t>
            </a:r>
            <a:r>
              <a:rPr lang="en-US" altLang="en-US" dirty="0" err="1"/>
              <a:t>pribadi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campur</a:t>
            </a:r>
            <a:r>
              <a:rPr lang="en-US" altLang="en-US" dirty="0"/>
              <a:t> </a:t>
            </a:r>
            <a:r>
              <a:rPr lang="en-US" altLang="en-US" dirty="0" err="1"/>
              <a:t>tangan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</a:t>
            </a:r>
            <a:r>
              <a:rPr lang="en-US" altLang="en-US" dirty="0" smtClean="0"/>
              <a:t>.</a:t>
            </a:r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dirty="0"/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dirty="0"/>
              <a:t>2.	</a:t>
            </a:r>
            <a:r>
              <a:rPr lang="en-US" altLang="en-US" dirty="0" err="1"/>
              <a:t>Partisipasi</a:t>
            </a:r>
            <a:r>
              <a:rPr lang="en-US" altLang="en-US" dirty="0"/>
              <a:t> </a:t>
            </a:r>
            <a:r>
              <a:rPr lang="en-US" altLang="en-US" i="1" dirty="0"/>
              <a:t>Mobilized</a:t>
            </a:r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Partisipasi</a:t>
            </a:r>
            <a:r>
              <a:rPr lang="en-US" altLang="en-US" dirty="0"/>
              <a:t> yang </a:t>
            </a:r>
            <a:r>
              <a:rPr lang="en-US" altLang="en-US" dirty="0" err="1"/>
              <a:t>dimobilisasi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dikerahkan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</a:t>
            </a:r>
            <a:r>
              <a:rPr lang="en-US" altLang="en-US" dirty="0" smtClean="0"/>
              <a:t>lain</a:t>
            </a:r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11384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734800" cy="2438400"/>
          </a:xfrm>
        </p:spPr>
        <p:txBody>
          <a:bodyPr/>
          <a:lstStyle/>
          <a:p>
            <a:r>
              <a:rPr lang="en-US" altLang="en-US" sz="6600" dirty="0" smtClean="0"/>
              <a:t>      </a:t>
            </a:r>
            <a:r>
              <a:rPr lang="en-US" altLang="en-US" sz="6600" dirty="0" err="1" smtClean="0"/>
              <a:t>Bentuk</a:t>
            </a:r>
            <a:r>
              <a:rPr lang="en-US" altLang="en-US" sz="6600" dirty="0" smtClean="0"/>
              <a:t> </a:t>
            </a:r>
            <a:r>
              <a:rPr lang="en-US" altLang="en-US" sz="6600" dirty="0" err="1"/>
              <a:t>Partisipasi</a:t>
            </a:r>
            <a:r>
              <a:rPr lang="en-US" altLang="en-US" sz="6600" dirty="0"/>
              <a:t> </a:t>
            </a:r>
            <a:r>
              <a:rPr lang="en-US" altLang="en-US" sz="6600" dirty="0" err="1"/>
              <a:t>Politik</a:t>
            </a:r>
            <a:endParaRPr lang="en-US" altLang="en-US" sz="6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428528"/>
            <a:ext cx="11425088" cy="6055072"/>
          </a:xfrm>
        </p:spPr>
        <p:txBody>
          <a:bodyPr/>
          <a:lstStyle/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1.	</a:t>
            </a:r>
            <a:r>
              <a:rPr lang="en-US" altLang="en-US" sz="2987" dirty="0" err="1"/>
              <a:t>Konvensional</a:t>
            </a:r>
            <a:endParaRPr lang="en-US" altLang="en-US" sz="2987" dirty="0"/>
          </a:p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Merupakan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lazim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dilakukan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seseorang</a:t>
            </a:r>
            <a:r>
              <a:rPr lang="en-US" altLang="en-US" sz="2987" dirty="0"/>
              <a:t>/</a:t>
            </a:r>
            <a:r>
              <a:rPr lang="en-US" altLang="en-US" sz="2987" dirty="0" err="1"/>
              <a:t>sekelompok</a:t>
            </a:r>
            <a:r>
              <a:rPr lang="en-US" altLang="en-US" sz="2987" dirty="0"/>
              <a:t> orang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kondisi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umum</a:t>
            </a:r>
            <a:r>
              <a:rPr lang="en-US" altLang="en-US" sz="2987" dirty="0"/>
              <a:t>.</a:t>
            </a:r>
          </a:p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Misalnya</a:t>
            </a:r>
            <a:r>
              <a:rPr lang="en-US" altLang="en-US" sz="2987" dirty="0"/>
              <a:t>: </a:t>
            </a:r>
            <a:r>
              <a:rPr lang="en-US" altLang="en-US" sz="2987" dirty="0" err="1"/>
              <a:t>pemberian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suara</a:t>
            </a:r>
            <a:r>
              <a:rPr lang="en-US" altLang="en-US" sz="2987" dirty="0"/>
              <a:t> (voting), </a:t>
            </a:r>
            <a:r>
              <a:rPr lang="en-US" altLang="en-US" sz="2987" dirty="0" err="1"/>
              <a:t>diskusi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kegiatan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kampanye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ikut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dalam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kelompok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kepentingan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melakukan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komunikasi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dengan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pejabat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dll</a:t>
            </a:r>
            <a:endParaRPr lang="en-US" altLang="en-US" sz="2987" dirty="0"/>
          </a:p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2.	Non-</a:t>
            </a:r>
            <a:r>
              <a:rPr lang="en-US" altLang="en-US" sz="2987" dirty="0" err="1"/>
              <a:t>konvensional</a:t>
            </a:r>
            <a:endParaRPr lang="en-US" altLang="en-US" sz="2987" dirty="0"/>
          </a:p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Merupakan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bentuk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partisipasi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dilakukan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oleh</a:t>
            </a:r>
            <a:r>
              <a:rPr lang="en-US" altLang="en-US" sz="2987" dirty="0"/>
              <a:t> </a:t>
            </a:r>
            <a:r>
              <a:rPr lang="en-US" altLang="en-US" sz="2987" dirty="0" err="1"/>
              <a:t>seseorang</a:t>
            </a:r>
            <a:r>
              <a:rPr lang="en-US" altLang="en-US" sz="2987" dirty="0"/>
              <a:t>/</a:t>
            </a:r>
            <a:r>
              <a:rPr lang="en-US" altLang="en-US" sz="2987" dirty="0" err="1"/>
              <a:t>sekelompok</a:t>
            </a:r>
            <a:r>
              <a:rPr lang="en-US" altLang="en-US" sz="2987" dirty="0"/>
              <a:t> orang </a:t>
            </a:r>
            <a:r>
              <a:rPr lang="en-US" altLang="en-US" sz="2987" dirty="0" err="1"/>
              <a:t>diluar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kebiasaan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atau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kondisi</a:t>
            </a:r>
            <a:r>
              <a:rPr lang="en-US" altLang="en-US" sz="2987" dirty="0"/>
              <a:t> yang </a:t>
            </a:r>
            <a:r>
              <a:rPr lang="en-US" altLang="en-US" sz="2987" dirty="0" err="1"/>
              <a:t>umum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terjadi</a:t>
            </a:r>
            <a:r>
              <a:rPr lang="en-US" altLang="en-US" sz="2987" dirty="0"/>
              <a:t>.</a:t>
            </a:r>
          </a:p>
          <a:p>
            <a:pPr marL="812787" indent="-812787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en-US" sz="2987" dirty="0"/>
              <a:t>	</a:t>
            </a:r>
            <a:r>
              <a:rPr lang="en-US" altLang="en-US" sz="2987" dirty="0" err="1"/>
              <a:t>Misalnya</a:t>
            </a:r>
            <a:r>
              <a:rPr lang="en-US" altLang="en-US" sz="2987" dirty="0"/>
              <a:t>: </a:t>
            </a:r>
            <a:r>
              <a:rPr lang="en-US" altLang="en-US" sz="2987" dirty="0" err="1"/>
              <a:t>pengajuan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petisi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demonstrasi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tindak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kekerasan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terhadap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harta</a:t>
            </a:r>
            <a:r>
              <a:rPr lang="en-US" altLang="en-US" sz="2987" dirty="0"/>
              <a:t> </a:t>
            </a:r>
            <a:r>
              <a:rPr lang="en-US" altLang="en-US" sz="2987" dirty="0" err="1"/>
              <a:t>benda</a:t>
            </a:r>
            <a:r>
              <a:rPr lang="en-US" altLang="en-US" sz="2987" dirty="0"/>
              <a:t> (</a:t>
            </a:r>
            <a:r>
              <a:rPr lang="en-US" altLang="en-US" sz="2987" dirty="0" err="1"/>
              <a:t>perusakan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pemboman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pembakaran</a:t>
            </a:r>
            <a:r>
              <a:rPr lang="en-US" altLang="en-US" sz="2987" dirty="0"/>
              <a:t>), </a:t>
            </a:r>
            <a:r>
              <a:rPr lang="en-US" altLang="en-US" sz="2987" dirty="0" err="1"/>
              <a:t>tindak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kekerasan</a:t>
            </a:r>
            <a:r>
              <a:rPr lang="en-US" altLang="en-US" sz="2987" dirty="0"/>
              <a:t> </a:t>
            </a:r>
            <a:r>
              <a:rPr lang="en-US" altLang="en-US" sz="2987" dirty="0" err="1"/>
              <a:t>politik</a:t>
            </a:r>
            <a:r>
              <a:rPr lang="en-US" altLang="en-US" sz="2987" dirty="0"/>
              <a:t> </a:t>
            </a:r>
            <a:r>
              <a:rPr lang="en-US" altLang="en-US" sz="2987" dirty="0" err="1"/>
              <a:t>terhadap</a:t>
            </a:r>
            <a:r>
              <a:rPr lang="en-US" altLang="en-US" sz="2987" dirty="0"/>
              <a:t> </a:t>
            </a:r>
            <a:r>
              <a:rPr lang="en-US" altLang="en-US" sz="2987" dirty="0" err="1"/>
              <a:t>manusia</a:t>
            </a:r>
            <a:r>
              <a:rPr lang="en-US" altLang="en-US" sz="2987" dirty="0"/>
              <a:t> (</a:t>
            </a:r>
            <a:r>
              <a:rPr lang="en-US" altLang="en-US" sz="2987" dirty="0" err="1"/>
              <a:t>penculikan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pembunuhan</a:t>
            </a:r>
            <a:r>
              <a:rPr lang="en-US" altLang="en-US" sz="2987" dirty="0"/>
              <a:t>), </a:t>
            </a:r>
            <a:r>
              <a:rPr lang="en-US" altLang="en-US" sz="2987" dirty="0" err="1"/>
              <a:t>perang</a:t>
            </a:r>
            <a:r>
              <a:rPr lang="en-US" altLang="en-US" sz="2987" dirty="0"/>
              <a:t> </a:t>
            </a:r>
            <a:r>
              <a:rPr lang="en-US" altLang="en-US" sz="2987" dirty="0" err="1"/>
              <a:t>gerilya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revolusi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kudeta</a:t>
            </a:r>
            <a:r>
              <a:rPr lang="en-US" altLang="en-US" sz="2987" dirty="0"/>
              <a:t>, </a:t>
            </a:r>
            <a:r>
              <a:rPr lang="en-US" altLang="en-US" sz="2987" dirty="0" err="1"/>
              <a:t>dll</a:t>
            </a:r>
            <a:endParaRPr lang="en-US" altLang="en-US" sz="2987" dirty="0"/>
          </a:p>
        </p:txBody>
      </p:sp>
    </p:spTree>
    <p:extLst>
      <p:ext uri="{BB962C8B-B14F-4D97-AF65-F5344CB8AC3E}">
        <p14:creationId xmlns:p14="http://schemas.microsoft.com/office/powerpoint/2010/main" val="22930501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209064" cy="2438400"/>
          </a:xfrm>
        </p:spPr>
        <p:txBody>
          <a:bodyPr/>
          <a:lstStyle/>
          <a:p>
            <a:r>
              <a:rPr lang="en-US" altLang="en-US" sz="6600" dirty="0" err="1"/>
              <a:t>Piramida</a:t>
            </a:r>
            <a:r>
              <a:rPr lang="en-US" altLang="en-US" sz="6600" dirty="0"/>
              <a:t> </a:t>
            </a: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r>
              <a:rPr lang="en-US" altLang="en-US" sz="6600" dirty="0"/>
              <a:t> 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Partisipasi</a:t>
            </a:r>
            <a:r>
              <a:rPr lang="en-US" altLang="en-US" sz="6600" dirty="0" smtClean="0"/>
              <a:t> </a:t>
            </a:r>
            <a:r>
              <a:rPr lang="en-US" altLang="en-US" sz="6600" dirty="0" err="1"/>
              <a:t>Politik</a:t>
            </a:r>
            <a:r>
              <a:rPr lang="en-US" altLang="en-US" sz="6600" dirty="0"/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1425088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3698" dirty="0"/>
              <a:t>Roth and Wilson </a:t>
            </a:r>
            <a:r>
              <a:rPr lang="en-US" altLang="en-US" sz="3698" dirty="0" err="1"/>
              <a:t>membuat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piramida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partisipasi</a:t>
            </a:r>
            <a:r>
              <a:rPr lang="en-US" altLang="en-US" sz="3698" dirty="0"/>
              <a:t> </a:t>
            </a:r>
            <a:r>
              <a:rPr lang="en-US" altLang="en-US" sz="3698" dirty="0" err="1"/>
              <a:t>politik</a:t>
            </a:r>
            <a:r>
              <a:rPr lang="en-US" altLang="en-US" sz="3698" dirty="0"/>
              <a:t> yang </a:t>
            </a:r>
            <a:r>
              <a:rPr lang="en-US" altLang="en-US" sz="3698" dirty="0" err="1"/>
              <a:t>menggambarkan</a:t>
            </a:r>
            <a:r>
              <a:rPr lang="en-US" altLang="en-US" sz="3698" dirty="0"/>
              <a:t> </a:t>
            </a:r>
            <a:r>
              <a:rPr lang="en-US" altLang="en-US" sz="3698" dirty="0" err="1"/>
              <a:t>cara-cara</a:t>
            </a:r>
            <a:r>
              <a:rPr lang="en-US" altLang="en-US" sz="3698" dirty="0"/>
              <a:t> </a:t>
            </a:r>
            <a:r>
              <a:rPr lang="en-US" altLang="en-US" sz="3698" dirty="0" err="1"/>
              <a:t>berpartisipasi</a:t>
            </a:r>
            <a:r>
              <a:rPr lang="en-US" altLang="en-US" sz="3698" dirty="0"/>
              <a:t>.</a:t>
            </a:r>
          </a:p>
          <a:p>
            <a:pPr marL="1194346" lvl="1" indent="-704416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129" dirty="0"/>
              <a:t>Di </a:t>
            </a:r>
            <a:r>
              <a:rPr lang="en-US" altLang="en-US" sz="3129" dirty="0" err="1"/>
              <a:t>tingkat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pertama</a:t>
            </a:r>
            <a:r>
              <a:rPr lang="en-US" altLang="en-US" sz="3129" dirty="0"/>
              <a:t> (level paling </a:t>
            </a:r>
            <a:r>
              <a:rPr lang="en-US" altLang="en-US" sz="3129" dirty="0" err="1"/>
              <a:t>bawah</a:t>
            </a:r>
            <a:r>
              <a:rPr lang="en-US" altLang="en-US" sz="3129" dirty="0"/>
              <a:t>) </a:t>
            </a:r>
            <a:r>
              <a:rPr lang="en-US" altLang="en-US" sz="3129" dirty="0" err="1"/>
              <a:t>adalah</a:t>
            </a:r>
            <a:r>
              <a:rPr lang="en-US" altLang="en-US" sz="3129" dirty="0"/>
              <a:t> orang-orang yang </a:t>
            </a:r>
            <a:r>
              <a:rPr lang="en-US" altLang="en-US" sz="3129" dirty="0" err="1"/>
              <a:t>apolitiks</a:t>
            </a:r>
            <a:r>
              <a:rPr lang="en-US" altLang="en-US" sz="3129" dirty="0"/>
              <a:t>. </a:t>
            </a:r>
            <a:r>
              <a:rPr lang="en-US" altLang="en-US" sz="3129" dirty="0" err="1"/>
              <a:t>Jumlah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ini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dinilai</a:t>
            </a:r>
            <a:r>
              <a:rPr lang="en-US" altLang="en-US" sz="3129" dirty="0"/>
              <a:t> paling </a:t>
            </a:r>
            <a:r>
              <a:rPr lang="en-US" altLang="en-US" sz="3129" dirty="0" err="1"/>
              <a:t>banyak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terdapat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suatu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masyarakat</a:t>
            </a:r>
            <a:r>
              <a:rPr lang="en-US" altLang="en-US" sz="3129" dirty="0"/>
              <a:t>.</a:t>
            </a:r>
          </a:p>
          <a:p>
            <a:pPr marL="1194346" lvl="1" indent="-704416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129" dirty="0"/>
              <a:t>Di </a:t>
            </a:r>
            <a:r>
              <a:rPr lang="en-US" altLang="en-US" sz="3129" dirty="0" err="1"/>
              <a:t>tingkat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kedua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adalah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pengamat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yaitu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individu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atau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sekelompok</a:t>
            </a:r>
            <a:r>
              <a:rPr lang="en-US" altLang="en-US" sz="3129" dirty="0"/>
              <a:t> orang yang </a:t>
            </a:r>
            <a:r>
              <a:rPr lang="en-US" altLang="en-US" sz="3129" dirty="0" err="1"/>
              <a:t>kegiatan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politiknya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menghadiri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rapat</a:t>
            </a:r>
            <a:r>
              <a:rPr lang="en-US" altLang="en-US" sz="3129" dirty="0"/>
              <a:t> </a:t>
            </a:r>
            <a:r>
              <a:rPr lang="en-US" altLang="en-US" sz="3129" dirty="0" err="1"/>
              <a:t>umum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menjadi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anggota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kelompok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kepentingan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memberikan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usaha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meyakinkan</a:t>
            </a:r>
            <a:r>
              <a:rPr lang="en-US" altLang="en-US" sz="3129" dirty="0"/>
              <a:t> orang, </a:t>
            </a:r>
            <a:r>
              <a:rPr lang="en-US" altLang="en-US" sz="3129" dirty="0" err="1"/>
              <a:t>memberikan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suara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dalam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pemilu</a:t>
            </a:r>
            <a:r>
              <a:rPr lang="en-US" altLang="en-US" sz="3129" dirty="0"/>
              <a:t>, </a:t>
            </a:r>
            <a:r>
              <a:rPr lang="en-US" altLang="en-US" sz="3129" dirty="0" err="1"/>
              <a:t>diskusi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masalah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politik</a:t>
            </a:r>
            <a:r>
              <a:rPr lang="en-US" altLang="en-US" sz="3129" dirty="0"/>
              <a:t> </a:t>
            </a:r>
            <a:r>
              <a:rPr lang="en-US" altLang="en-US" sz="3129" dirty="0" err="1"/>
              <a:t>dan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memberikan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perhatian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terhadap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perkembangan</a:t>
            </a:r>
            <a:r>
              <a:rPr lang="en-US" altLang="en-US" sz="3129" dirty="0"/>
              <a:t> </a:t>
            </a:r>
            <a:r>
              <a:rPr lang="en-US" altLang="en-US" sz="3129" dirty="0" err="1"/>
              <a:t>masalah</a:t>
            </a:r>
            <a:r>
              <a:rPr lang="en-US" altLang="en-US" sz="3129" dirty="0"/>
              <a:t> </a:t>
            </a:r>
            <a:r>
              <a:rPr lang="en-US" altLang="en-US" sz="3129" dirty="0" err="1"/>
              <a:t>politik</a:t>
            </a:r>
            <a:r>
              <a:rPr lang="en-US" altLang="en-US" sz="3129" dirty="0"/>
              <a:t>.</a:t>
            </a:r>
          </a:p>
          <a:p>
            <a:pPr marL="812787" indent="-812787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3698" dirty="0"/>
          </a:p>
        </p:txBody>
      </p:sp>
    </p:spTree>
    <p:extLst>
      <p:ext uri="{BB962C8B-B14F-4D97-AF65-F5344CB8AC3E}">
        <p14:creationId xmlns:p14="http://schemas.microsoft.com/office/powerpoint/2010/main" val="21771237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353080" cy="2438400"/>
          </a:xfrm>
        </p:spPr>
        <p:txBody>
          <a:bodyPr/>
          <a:lstStyle/>
          <a:p>
            <a:r>
              <a:rPr lang="en-US" altLang="en-US" sz="6600" dirty="0" err="1"/>
              <a:t>Piramida</a:t>
            </a:r>
            <a:r>
              <a:rPr lang="en-US" altLang="en-US" sz="6600" dirty="0"/>
              <a:t> </a:t>
            </a: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r>
              <a:rPr lang="en-US" altLang="en-US" sz="6600" dirty="0" smtClean="0"/>
              <a:t>      </a:t>
            </a:r>
            <a:r>
              <a:rPr lang="en-US" altLang="en-US" sz="6600" dirty="0" err="1" smtClean="0"/>
              <a:t>Partisipasi</a:t>
            </a:r>
            <a:r>
              <a:rPr lang="en-US" altLang="en-US" sz="6600" dirty="0" smtClean="0"/>
              <a:t> </a:t>
            </a:r>
            <a:r>
              <a:rPr lang="en-US" altLang="en-US" sz="6600" dirty="0" err="1"/>
              <a:t>Politik</a:t>
            </a:r>
            <a:r>
              <a:rPr lang="en-US" altLang="en-US" sz="6600" dirty="0"/>
              <a:t>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792" y="2692400"/>
            <a:ext cx="11593288" cy="6288856"/>
          </a:xfrm>
        </p:spPr>
        <p:txBody>
          <a:bodyPr/>
          <a:lstStyle/>
          <a:p>
            <a:pPr marL="720771" indent="-623137">
              <a:spcBef>
                <a:spcPts val="1200"/>
              </a:spcBef>
              <a:buFont typeface="Wingdings" panose="05000000000000000000" pitchFamily="2" charset="2"/>
              <a:buAutoNum type="arabicPeriod" startAt="3"/>
            </a:pPr>
            <a:r>
              <a:rPr lang="en-US" altLang="en-US" dirty="0"/>
              <a:t>Di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. </a:t>
            </a:r>
            <a:r>
              <a:rPr lang="en-US" altLang="en-US" dirty="0" err="1"/>
              <a:t>Kegiatannya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aktif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pengamat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bersentuhan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. </a:t>
            </a:r>
            <a:r>
              <a:rPr lang="en-US" altLang="en-US" dirty="0" err="1"/>
              <a:t>Misalnya</a:t>
            </a:r>
            <a:r>
              <a:rPr lang="en-US" altLang="en-US" dirty="0"/>
              <a:t> </a:t>
            </a:r>
            <a:r>
              <a:rPr lang="en-US" altLang="en-US" dirty="0" err="1"/>
              <a:t>petugas</a:t>
            </a:r>
            <a:r>
              <a:rPr lang="en-US" altLang="en-US" dirty="0"/>
              <a:t> </a:t>
            </a:r>
            <a:r>
              <a:rPr lang="en-US" altLang="en-US" dirty="0" err="1"/>
              <a:t>kampanye</a:t>
            </a:r>
            <a:r>
              <a:rPr lang="en-US" altLang="en-US" dirty="0"/>
              <a:t>, </a:t>
            </a:r>
            <a:r>
              <a:rPr lang="en-US" altLang="en-US" dirty="0" err="1"/>
              <a:t>ikut</a:t>
            </a:r>
            <a:r>
              <a:rPr lang="en-US" altLang="en-US" dirty="0"/>
              <a:t> </a:t>
            </a:r>
            <a:r>
              <a:rPr lang="en-US" altLang="en-US" dirty="0" err="1"/>
              <a:t>berdemonstrasi</a:t>
            </a:r>
            <a:r>
              <a:rPr lang="en-US" altLang="en-US" dirty="0"/>
              <a:t>,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i="1" dirty="0"/>
              <a:t>voter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pemilu</a:t>
            </a:r>
            <a:r>
              <a:rPr lang="en-US" altLang="en-US" dirty="0"/>
              <a:t>, </a:t>
            </a:r>
            <a:r>
              <a:rPr lang="en-US" altLang="en-US" dirty="0" err="1"/>
              <a:t>aktif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proyek</a:t>
            </a:r>
            <a:r>
              <a:rPr lang="en-US" altLang="en-US" dirty="0"/>
              <a:t> </a:t>
            </a:r>
            <a:r>
              <a:rPr lang="en-US" altLang="en-US" dirty="0" err="1"/>
              <a:t>sosial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,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agitasi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, </a:t>
            </a:r>
            <a:r>
              <a:rPr lang="en-US" altLang="en-US" dirty="0" err="1"/>
              <a:t>mogok</a:t>
            </a:r>
            <a:r>
              <a:rPr lang="en-US" altLang="en-US" dirty="0"/>
              <a:t>, </a:t>
            </a:r>
            <a:r>
              <a:rPr lang="en-US" altLang="en-US" dirty="0" err="1"/>
              <a:t>konfrontasi</a:t>
            </a:r>
            <a:r>
              <a:rPr lang="en-US" altLang="en-US" dirty="0"/>
              <a:t>, </a:t>
            </a:r>
            <a:r>
              <a:rPr lang="en-US" altLang="en-US" dirty="0" err="1"/>
              <a:t>dll</a:t>
            </a:r>
            <a:r>
              <a:rPr lang="en-US" altLang="en-US" dirty="0"/>
              <a:t>.</a:t>
            </a:r>
          </a:p>
          <a:p>
            <a:pPr marL="720771" indent="-623137">
              <a:spcBef>
                <a:spcPts val="1200"/>
              </a:spcBef>
              <a:buFont typeface="Wingdings" panose="05000000000000000000" pitchFamily="2" charset="2"/>
              <a:buAutoNum type="arabicPeriod" startAt="3"/>
            </a:pPr>
            <a:r>
              <a:rPr lang="en-US" altLang="en-US" dirty="0"/>
              <a:t>Di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keempat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dirty="0" err="1"/>
              <a:t>aktivis</a:t>
            </a:r>
            <a:r>
              <a:rPr lang="en-US" altLang="en-US" dirty="0"/>
              <a:t>. </a:t>
            </a:r>
            <a:r>
              <a:rPr lang="en-US" altLang="en-US" dirty="0" err="1"/>
              <a:t>Aktivis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 </a:t>
            </a:r>
            <a:r>
              <a:rPr lang="en-US" altLang="en-US" dirty="0" err="1"/>
              <a:t>terbagi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2 (</a:t>
            </a:r>
            <a:r>
              <a:rPr lang="en-US" altLang="en-US" dirty="0" err="1"/>
              <a:t>dua</a:t>
            </a:r>
            <a:r>
              <a:rPr lang="en-US" altLang="en-US" dirty="0"/>
              <a:t>) </a:t>
            </a:r>
            <a:r>
              <a:rPr lang="en-US" altLang="en-US" dirty="0" err="1"/>
              <a:t>bagian</a:t>
            </a:r>
            <a:r>
              <a:rPr lang="en-US" altLang="en-US" dirty="0"/>
              <a:t>)</a:t>
            </a:r>
          </a:p>
          <a:p>
            <a:pPr marL="1059432" lvl="1" indent="-54185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/>
              <a:t>Aktivis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konvensional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misalnya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pejabat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partai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politik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anggota</a:t>
            </a:r>
            <a:r>
              <a:rPr lang="en-US" altLang="en-US" sz="2800" dirty="0"/>
              <a:t> DPR, </a:t>
            </a:r>
            <a:r>
              <a:rPr lang="en-US" altLang="en-US" sz="2800" dirty="0" err="1"/>
              <a:t>dll</a:t>
            </a:r>
            <a:endParaRPr lang="en-US" altLang="en-US" sz="2800" dirty="0"/>
          </a:p>
          <a:p>
            <a:pPr marL="1059432" lvl="1" indent="-54185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/>
              <a:t>Aktivis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menyimpang</a:t>
            </a:r>
            <a:r>
              <a:rPr lang="en-US" altLang="en-US" sz="2800" dirty="0"/>
              <a:t> (</a:t>
            </a:r>
            <a:r>
              <a:rPr lang="en-US" altLang="en-US" sz="2800" i="1" dirty="0"/>
              <a:t>deviant</a:t>
            </a:r>
            <a:r>
              <a:rPr lang="en-US" altLang="en-US" sz="2800" dirty="0"/>
              <a:t>); </a:t>
            </a:r>
            <a:r>
              <a:rPr lang="en-US" altLang="en-US" sz="2800" dirty="0" err="1"/>
              <a:t>jumlahnya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relatif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sedikit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berada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puncak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piramida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Misalnya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Teroris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dll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05283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ISPRING_RESOURCE_PATHS_HASH_PRESENTER" val="7a43c722c2fdab5e9ba4506e6d69bdc3cd5d2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Pages>0</Pages>
  <Words>1972</Words>
  <Characters>0</Characters>
  <Application>Microsoft Office PowerPoint</Application>
  <PresentationFormat>Custom</PresentationFormat>
  <Lines>0</Lines>
  <Paragraphs>297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Gill Sans</vt:lpstr>
      <vt:lpstr>Wingdings</vt:lpstr>
      <vt:lpstr>ヒラギノ角ゴ ProN W3</vt:lpstr>
      <vt:lpstr>Custom Design</vt:lpstr>
      <vt:lpstr>Title &amp; Bullets - 2 Column</vt:lpstr>
      <vt:lpstr>Modul 3 Partisipasi Politik dan  Pemilihan Umum di Indonesia</vt:lpstr>
      <vt:lpstr>Prolog</vt:lpstr>
      <vt:lpstr>Definisi Partisipasi  Politik (1)</vt:lpstr>
      <vt:lpstr>  Definisi Partisipasi  Politik (2)</vt:lpstr>
      <vt:lpstr>      Konsep dalam Partisipasi Politik</vt:lpstr>
      <vt:lpstr>Tipe/Model     Partisipasi Politik</vt:lpstr>
      <vt:lpstr>      Bentuk Partisipasi Politik</vt:lpstr>
      <vt:lpstr>Piramida    Partisipasi Politik (1)</vt:lpstr>
      <vt:lpstr>Piramida        Partisipasi Politik (2)</vt:lpstr>
      <vt:lpstr>Partisipasi Politik  di Indonesia (1)</vt:lpstr>
      <vt:lpstr>Partisipasi Politik  di Indonesia (2)</vt:lpstr>
      <vt:lpstr>Partisipasi Politik  di Indonesia (3)</vt:lpstr>
      <vt:lpstr>Pemilu</vt:lpstr>
      <vt:lpstr>    Definisi Pemilu</vt:lpstr>
      <vt:lpstr>Tujuan Pemilu </vt:lpstr>
      <vt:lpstr>       Pemilu Demokratis (1)</vt:lpstr>
      <vt:lpstr>      Pemilu Demokratis (2)</vt:lpstr>
      <vt:lpstr>        Kriteria Pemilu Demokratis</vt:lpstr>
      <vt:lpstr>Sistem Pemilu </vt:lpstr>
      <vt:lpstr>Sistem Distrik (1)</vt:lpstr>
      <vt:lpstr>    Sistem Distrik (2)</vt:lpstr>
      <vt:lpstr>   Sistem Distrik (3)</vt:lpstr>
      <vt:lpstr>     Sistem Distrik (4)</vt:lpstr>
      <vt:lpstr>     Sistem Proporsional (1)</vt:lpstr>
      <vt:lpstr>      Sistem Proporsional (2)</vt:lpstr>
      <vt:lpstr>    Sistem Proporsional (3)</vt:lpstr>
      <vt:lpstr>Sistem Campuran          Distrik dan Proporsional</vt:lpstr>
      <vt:lpstr>      Lembaga Penyelenggara Pemilu</vt:lpstr>
      <vt:lpstr>Pemilu Legislatif  di Indonesia </vt:lpstr>
      <vt:lpstr>Pemilu Presiden  di Indonesia</vt:lpstr>
      <vt:lpstr>     E-Voting di Indonesia</vt:lpstr>
      <vt:lpstr>        E-Voting di Indonesia (1)</vt:lpstr>
      <vt:lpstr>     E-Voting di Indonesia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KARTONO</dc:creator>
  <cp:lastModifiedBy>Evida Kartini</cp:lastModifiedBy>
  <cp:revision>207</cp:revision>
  <dcterms:modified xsi:type="dcterms:W3CDTF">2019-03-05T10:33:35Z</dcterms:modified>
</cp:coreProperties>
</file>