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  <p:sldMasterId id="2147483650" r:id="rId2"/>
  </p:sldMasterIdLst>
  <p:notesMasterIdLst>
    <p:notesMasterId r:id="rId21"/>
  </p:notesMasterIdLst>
  <p:sldIdLst>
    <p:sldId id="260" r:id="rId3"/>
    <p:sldId id="266" r:id="rId4"/>
    <p:sldId id="267" r:id="rId5"/>
    <p:sldId id="281" r:id="rId6"/>
    <p:sldId id="268" r:id="rId7"/>
    <p:sldId id="280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2" r:id="rId20"/>
  </p:sldIdLst>
  <p:sldSz cx="13004800" cy="9753600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9" d="100"/>
          <a:sy n="49" d="100"/>
        </p:scale>
        <p:origin x="1722" y="72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t.al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3674" y="2572544"/>
            <a:ext cx="11055350" cy="2548731"/>
          </a:xfrm>
        </p:spPr>
        <p:txBody>
          <a:bodyPr/>
          <a:lstStyle/>
          <a:p>
            <a:r>
              <a:rPr lang="en-ID" sz="5400" dirty="0" err="1" smtClean="0"/>
              <a:t>Modul</a:t>
            </a:r>
            <a:r>
              <a:rPr lang="en-ID" sz="5400" dirty="0" smtClean="0"/>
              <a:t> </a:t>
            </a:r>
            <a:r>
              <a:rPr lang="en-ID" sz="5400" dirty="0" smtClean="0"/>
              <a:t>8</a:t>
            </a:r>
            <a:r>
              <a:rPr lang="en-ID" sz="5400" dirty="0" smtClean="0"/>
              <a:t/>
            </a:r>
            <a:br>
              <a:rPr lang="en-ID" sz="5400" dirty="0" smtClean="0"/>
            </a:br>
            <a:r>
              <a:rPr lang="en-ID" sz="5400" dirty="0" err="1" smtClean="0"/>
              <a:t>Pengaruh</a:t>
            </a:r>
            <a:r>
              <a:rPr lang="en-ID" sz="5400" dirty="0" smtClean="0"/>
              <a:t> </a:t>
            </a:r>
            <a:r>
              <a:rPr lang="en-ID" sz="5400" dirty="0" err="1" smtClean="0"/>
              <a:t>Lingkungan</a:t>
            </a:r>
            <a:r>
              <a:rPr lang="en-ID" sz="5400" dirty="0" smtClean="0"/>
              <a:t> </a:t>
            </a:r>
            <a:r>
              <a:rPr lang="en-ID" sz="5400" dirty="0" err="1" smtClean="0"/>
              <a:t>Luar</a:t>
            </a:r>
            <a:r>
              <a:rPr lang="en-ID" sz="5400" dirty="0" smtClean="0"/>
              <a:t> </a:t>
            </a:r>
            <a:r>
              <a:rPr lang="en-ID" sz="5400" dirty="0" err="1" smtClean="0"/>
              <a:t>Terhadap</a:t>
            </a:r>
            <a:r>
              <a:rPr lang="en-ID" sz="5400" dirty="0" smtClean="0"/>
              <a:t> </a:t>
            </a:r>
            <a:r>
              <a:rPr lang="en-ID" sz="5400" dirty="0" err="1" smtClean="0"/>
              <a:t>Sistem</a:t>
            </a:r>
            <a:r>
              <a:rPr lang="en-ID" sz="5400" dirty="0" smtClean="0"/>
              <a:t> </a:t>
            </a:r>
            <a:r>
              <a:rPr lang="en-ID" sz="5400" dirty="0" err="1" smtClean="0"/>
              <a:t>Politik</a:t>
            </a:r>
            <a:r>
              <a:rPr lang="en-ID" sz="5400" dirty="0" smtClean="0"/>
              <a:t> Indonesia</a:t>
            </a:r>
            <a:endParaRPr lang="en-ID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51038" y="5596880"/>
            <a:ext cx="9102725" cy="2423170"/>
          </a:xfrm>
        </p:spPr>
        <p:txBody>
          <a:bodyPr/>
          <a:lstStyle/>
          <a:p>
            <a:r>
              <a:rPr lang="en-ID" dirty="0" smtClean="0"/>
              <a:t>Mata </a:t>
            </a:r>
            <a:r>
              <a:rPr lang="en-ID" dirty="0" err="1" smtClean="0"/>
              <a:t>Kuliah</a:t>
            </a:r>
            <a:r>
              <a:rPr lang="en-ID" dirty="0" smtClean="0"/>
              <a:t> </a:t>
            </a: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Indonesia (IPEM 4213)</a:t>
            </a:r>
          </a:p>
          <a:p>
            <a:r>
              <a:rPr lang="en-ID" dirty="0" smtClean="0"/>
              <a:t>Evida Kartini, </a:t>
            </a:r>
            <a:r>
              <a:rPr lang="en-ID" dirty="0" err="1" smtClean="0"/>
              <a:t>S.Sos</a:t>
            </a:r>
            <a:r>
              <a:rPr lang="en-ID" dirty="0" smtClean="0"/>
              <a:t>., </a:t>
            </a:r>
            <a:r>
              <a:rPr lang="en-ID" dirty="0" err="1" smtClean="0"/>
              <a:t>M.Si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1768464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/>
              <a:t>PLNI Masa </a:t>
            </a:r>
            <a:r>
              <a:rPr lang="en-US" altLang="en-US" sz="6600" dirty="0" smtClean="0"/>
              <a:t/>
            </a:r>
            <a:br>
              <a:rPr lang="en-US" altLang="en-US" sz="6600" dirty="0" smtClean="0"/>
            </a:br>
            <a:r>
              <a:rPr lang="en-US" altLang="en-US" sz="6600" dirty="0" err="1" smtClean="0"/>
              <a:t>Orde</a:t>
            </a:r>
            <a:r>
              <a:rPr lang="en-US" altLang="en-US" sz="6600" dirty="0" smtClean="0"/>
              <a:t> </a:t>
            </a:r>
            <a:r>
              <a:rPr lang="en-US" altLang="en-US" sz="6600" dirty="0"/>
              <a:t>Lama (3) 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7744" y="2768600"/>
            <a:ext cx="12097344" cy="57150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dirty="0" err="1"/>
              <a:t>Diplomasi</a:t>
            </a:r>
            <a:r>
              <a:rPr lang="en-US" altLang="en-US" dirty="0"/>
              <a:t>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dirty="0" err="1"/>
              <a:t>prioritas</a:t>
            </a:r>
            <a:r>
              <a:rPr lang="en-US" altLang="en-US" dirty="0"/>
              <a:t>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ditinjau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sudut</a:t>
            </a:r>
            <a:r>
              <a:rPr lang="en-US" altLang="en-US" dirty="0"/>
              <a:t> </a:t>
            </a:r>
            <a:r>
              <a:rPr lang="en-US" altLang="en-US" dirty="0" err="1"/>
              <a:t>pandang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pertahanan</a:t>
            </a:r>
            <a:r>
              <a:rPr lang="en-US" altLang="en-US" dirty="0"/>
              <a:t>, Indonesia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lemah</a:t>
            </a:r>
            <a:r>
              <a:rPr lang="en-US" alt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Periode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juga</a:t>
            </a:r>
            <a:r>
              <a:rPr lang="en-US" altLang="en-US" dirty="0"/>
              <a:t> </a:t>
            </a:r>
            <a:r>
              <a:rPr lang="en-US" altLang="en-US" dirty="0" err="1"/>
              <a:t>ditandai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perubahan</a:t>
            </a:r>
            <a:r>
              <a:rPr lang="en-US" altLang="en-US" dirty="0"/>
              <a:t>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domestik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mengakomodasi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beradaptasi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konteks</a:t>
            </a:r>
            <a:r>
              <a:rPr lang="en-US" altLang="en-US" dirty="0"/>
              <a:t> </a:t>
            </a:r>
            <a:r>
              <a:rPr lang="en-US" altLang="en-US" dirty="0" err="1"/>
              <a:t>internasional</a:t>
            </a:r>
            <a:r>
              <a:rPr lang="en-US" altLang="en-US" dirty="0"/>
              <a:t>. Indonesia </a:t>
            </a:r>
            <a:r>
              <a:rPr lang="en-US" altLang="en-US" dirty="0" err="1"/>
              <a:t>mengadopsi</a:t>
            </a:r>
            <a:r>
              <a:rPr lang="en-US" altLang="en-US" dirty="0"/>
              <a:t>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parlementer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implikasi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citra</a:t>
            </a:r>
            <a:r>
              <a:rPr lang="en-US" altLang="en-US" dirty="0"/>
              <a:t> Sukarno.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Peran</a:t>
            </a:r>
            <a:r>
              <a:rPr lang="en-US" altLang="en-US" dirty="0"/>
              <a:t> </a:t>
            </a:r>
            <a:r>
              <a:rPr lang="en-US" altLang="en-US" dirty="0" err="1"/>
              <a:t>parlemen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PLNI </a:t>
            </a:r>
            <a:r>
              <a:rPr lang="en-US" altLang="en-US" dirty="0" err="1"/>
              <a:t>meningkat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masa </a:t>
            </a:r>
            <a:r>
              <a:rPr lang="en-US" altLang="en-US" dirty="0" err="1"/>
              <a:t>demokrasi</a:t>
            </a:r>
            <a:r>
              <a:rPr lang="en-US" altLang="en-US" dirty="0"/>
              <a:t> </a:t>
            </a:r>
            <a:r>
              <a:rPr lang="en-US" altLang="en-US" dirty="0" err="1"/>
              <a:t>parlementer</a:t>
            </a:r>
            <a:r>
              <a:rPr lang="en-US" altLang="en-US" dirty="0"/>
              <a:t> (1949-1959).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672198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/>
              <a:t>PLNI Masa </a:t>
            </a:r>
            <a:br>
              <a:rPr lang="en-US" altLang="en-US" sz="6600" dirty="0"/>
            </a:br>
            <a:r>
              <a:rPr lang="en-US" altLang="en-US" sz="6600" dirty="0" err="1"/>
              <a:t>Orde</a:t>
            </a:r>
            <a:r>
              <a:rPr lang="en-US" altLang="en-US" sz="6600" dirty="0"/>
              <a:t> Lama </a:t>
            </a:r>
            <a:r>
              <a:rPr lang="en-US" altLang="en-US" sz="6600" dirty="0" smtClean="0"/>
              <a:t>(4)</a:t>
            </a:r>
            <a:r>
              <a:rPr lang="en-US" altLang="en-US" sz="6600" dirty="0"/>
              <a:t> </a:t>
            </a:r>
            <a:r>
              <a:rPr lang="en-US" altLang="en-US" dirty="0"/>
              <a:t> 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720" y="2768600"/>
            <a:ext cx="12097344" cy="6140648"/>
          </a:xfrm>
        </p:spPr>
        <p:txBody>
          <a:bodyPr/>
          <a:lstStyle/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3413" dirty="0" err="1"/>
              <a:t>Kegagalan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sistem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parlementer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dikuti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perubahan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sistem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demokrasi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terpimpin</a:t>
            </a:r>
            <a:r>
              <a:rPr lang="en-US" altLang="en-US" sz="3413" dirty="0"/>
              <a:t>. Sukarno </a:t>
            </a:r>
            <a:r>
              <a:rPr lang="en-US" altLang="en-US" sz="3413" dirty="0" err="1"/>
              <a:t>menjadi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aktor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dominan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pembuatan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kebijakan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.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3413" dirty="0" err="1"/>
              <a:t>Pendekatan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konfrontatif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menjadi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lebih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mudah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diambil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terkait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gaya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kepemimpinan</a:t>
            </a:r>
            <a:r>
              <a:rPr lang="en-US" altLang="en-US" sz="3413" dirty="0"/>
              <a:t> Sukarno. </a:t>
            </a:r>
            <a:r>
              <a:rPr lang="en-US" altLang="en-US" sz="3413" dirty="0" err="1"/>
              <a:t>Misalnya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kasus</a:t>
            </a:r>
            <a:r>
              <a:rPr lang="en-US" altLang="en-US" sz="3413" dirty="0"/>
              <a:t> Malaysia, </a:t>
            </a:r>
            <a:r>
              <a:rPr lang="en-US" altLang="en-US" sz="3413" dirty="0" err="1"/>
              <a:t>keluarnya</a:t>
            </a:r>
            <a:r>
              <a:rPr lang="en-US" altLang="en-US" sz="3413" dirty="0"/>
              <a:t> Indonesia </a:t>
            </a:r>
            <a:r>
              <a:rPr lang="en-US" altLang="en-US" sz="3413" dirty="0" err="1"/>
              <a:t>dari</a:t>
            </a:r>
            <a:r>
              <a:rPr lang="en-US" altLang="en-US" sz="3413" dirty="0"/>
              <a:t> PBB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perebutan</a:t>
            </a:r>
            <a:r>
              <a:rPr lang="en-US" altLang="en-US" sz="3413" dirty="0"/>
              <a:t> Papua Barat. 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3413" dirty="0" err="1"/>
              <a:t>Meningkatnya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pengaruh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komunis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domestik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juga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berdampak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pada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hubungan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 Indonesia yang </a:t>
            </a:r>
            <a:r>
              <a:rPr lang="en-US" altLang="en-US" sz="3413" dirty="0" err="1"/>
              <a:t>semakin</a:t>
            </a:r>
            <a:r>
              <a:rPr lang="en-US" altLang="en-US" sz="3413" dirty="0"/>
              <a:t> “</a:t>
            </a:r>
            <a:r>
              <a:rPr lang="en-US" altLang="en-US" sz="3413" dirty="0" err="1"/>
              <a:t>kekiri-kirian</a:t>
            </a:r>
            <a:r>
              <a:rPr lang="en-US" altLang="en-US" sz="3413" dirty="0"/>
              <a:t>”.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3413" dirty="0" err="1"/>
              <a:t>Aspirasi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untuk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menjadi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pemimpin</a:t>
            </a:r>
            <a:r>
              <a:rPr lang="en-US" altLang="en-US" sz="3413" dirty="0"/>
              <a:t> di </a:t>
            </a:r>
            <a:r>
              <a:rPr lang="en-US" altLang="en-US" sz="3413" dirty="0" err="1"/>
              <a:t>kalangan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Dunia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Ketiga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ditunjukkan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aktif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menggagas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Nefos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terlibat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KTT Asia </a:t>
            </a:r>
            <a:r>
              <a:rPr lang="en-US" altLang="en-US" sz="3413" dirty="0" err="1"/>
              <a:t>Afrika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GNB. </a:t>
            </a:r>
          </a:p>
        </p:txBody>
      </p:sp>
    </p:spTree>
    <p:extLst>
      <p:ext uri="{BB962C8B-B14F-4D97-AF65-F5344CB8AC3E}">
        <p14:creationId xmlns:p14="http://schemas.microsoft.com/office/powerpoint/2010/main" val="338110813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/>
              <a:t>PLNI Masa </a:t>
            </a:r>
            <a:r>
              <a:rPr lang="en-US" altLang="en-US" sz="6600" dirty="0" smtClean="0"/>
              <a:t/>
            </a:r>
            <a:br>
              <a:rPr lang="en-US" altLang="en-US" sz="6600" dirty="0" smtClean="0"/>
            </a:br>
            <a:r>
              <a:rPr lang="en-US" altLang="en-US" sz="6600" dirty="0" err="1" smtClean="0"/>
              <a:t>Orde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Baru</a:t>
            </a:r>
            <a:r>
              <a:rPr lang="en-US" altLang="en-US" sz="6600" dirty="0"/>
              <a:t> (1)</a:t>
            </a:r>
            <a:r>
              <a:rPr lang="en-US" altLang="en-US" dirty="0"/>
              <a:t> 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760" y="2768600"/>
            <a:ext cx="11953328" cy="571500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it-IT" altLang="en-US" sz="3413" dirty="0"/>
              <a:t>Suharto memulai politik luar negeri Indonesia dengan gaya </a:t>
            </a:r>
            <a:r>
              <a:rPr lang="it-IT" altLang="en-US" sz="3413" i="1" dirty="0"/>
              <a:t>low profile. </a:t>
            </a:r>
            <a:r>
              <a:rPr lang="it-IT" altLang="en-US" sz="3413" dirty="0"/>
              <a:t>Ini didasarkan atas pertimbangan orientasi pada pembangunan. Untuk melaksanakan trilogi pembangunan, Indonesia membutuhkan peningkatan kerjasama keamanan, investasi dan perdagangan dengan negara-negara Barat. </a:t>
            </a:r>
            <a:endParaRPr lang="en-US" altLang="en-US" sz="3413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3413" dirty="0" err="1"/>
              <a:t>Prinsip</a:t>
            </a:r>
            <a:r>
              <a:rPr lang="en-US" altLang="en-US" sz="3413" dirty="0"/>
              <a:t> PLNI </a:t>
            </a:r>
            <a:r>
              <a:rPr lang="en-US" altLang="en-US" sz="3413" dirty="0" err="1"/>
              <a:t>ditetapkan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mengikuti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lingkaran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konsentris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ASEAN </a:t>
            </a:r>
            <a:r>
              <a:rPr lang="en-US" altLang="en-US" sz="3413" dirty="0" err="1"/>
              <a:t>sebagai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lingkaran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pertama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kemudian</a:t>
            </a:r>
            <a:r>
              <a:rPr lang="en-US" altLang="en-US" sz="3413" dirty="0"/>
              <a:t> Asia </a:t>
            </a:r>
            <a:r>
              <a:rPr lang="en-US" altLang="en-US" sz="3413" dirty="0" err="1"/>
              <a:t>Timur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Oceania,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seterusnya</a:t>
            </a:r>
            <a:r>
              <a:rPr lang="en-US" altLang="en-US" sz="3413" dirty="0"/>
              <a:t>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3413" dirty="0" err="1"/>
              <a:t>Namun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praktiknya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orientasi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 Indonesia </a:t>
            </a:r>
            <a:r>
              <a:rPr lang="en-US" altLang="en-US" sz="3413" dirty="0" err="1"/>
              <a:t>lebih</a:t>
            </a:r>
            <a:r>
              <a:rPr lang="en-US" altLang="en-US" sz="3413" dirty="0"/>
              <a:t> “</a:t>
            </a:r>
            <a:r>
              <a:rPr lang="en-US" altLang="en-US" sz="3413" dirty="0" err="1"/>
              <a:t>kekanan-kananan</a:t>
            </a:r>
            <a:r>
              <a:rPr lang="en-US" altLang="en-US" sz="3413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73496247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PLNI Masa </a:t>
            </a:r>
            <a:br>
              <a:rPr lang="en-US" altLang="en-US" sz="6600" dirty="0" smtClean="0"/>
            </a:br>
            <a:r>
              <a:rPr lang="en-US" altLang="en-US" sz="6600" dirty="0" err="1" smtClean="0"/>
              <a:t>Orde</a:t>
            </a:r>
            <a:r>
              <a:rPr lang="en-US" altLang="en-US" sz="6600" dirty="0" smtClean="0"/>
              <a:t> </a:t>
            </a:r>
            <a:r>
              <a:rPr lang="en-US" altLang="en-US" sz="6600" dirty="0" err="1" smtClean="0"/>
              <a:t>Baru</a:t>
            </a:r>
            <a:r>
              <a:rPr lang="en-US" altLang="en-US" sz="6600" dirty="0" smtClean="0"/>
              <a:t> (2)</a:t>
            </a:r>
            <a:endParaRPr lang="en-US" altLang="en-US" sz="6600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 err="1"/>
              <a:t>Lembaga</a:t>
            </a:r>
            <a:r>
              <a:rPr lang="en-US" altLang="en-US" b="1" dirty="0"/>
              <a:t> yang </a:t>
            </a:r>
            <a:r>
              <a:rPr lang="en-US" altLang="en-US" b="1" dirty="0" err="1"/>
              <a:t>terkait</a:t>
            </a:r>
            <a:r>
              <a:rPr lang="en-US" altLang="en-US" b="1" dirty="0"/>
              <a:t> </a:t>
            </a:r>
            <a:r>
              <a:rPr lang="en-US" altLang="en-US" b="1" dirty="0" err="1"/>
              <a:t>dalam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Politik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Luar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Negeri</a:t>
            </a:r>
            <a:r>
              <a:rPr lang="en-US" altLang="en-US" b="1" dirty="0" smtClean="0"/>
              <a:t> </a:t>
            </a:r>
            <a:endParaRPr lang="en-US" altLang="en-US" b="1" dirty="0"/>
          </a:p>
          <a:p>
            <a:pPr marL="866973" indent="-866973">
              <a:buFontTx/>
              <a:buAutoNum type="arabicPeriod"/>
            </a:pPr>
            <a:r>
              <a:rPr lang="en-US" altLang="en-US" dirty="0" err="1"/>
              <a:t>Deplu</a:t>
            </a:r>
            <a:endParaRPr lang="en-US" altLang="en-US" dirty="0"/>
          </a:p>
          <a:p>
            <a:pPr marL="866973" indent="-866973">
              <a:buFontTx/>
              <a:buAutoNum type="arabicPeriod"/>
            </a:pPr>
            <a:r>
              <a:rPr lang="en-US" altLang="en-US" dirty="0" err="1"/>
              <a:t>Bappenas</a:t>
            </a:r>
            <a:r>
              <a:rPr lang="en-US" altLang="en-US" dirty="0"/>
              <a:t>: UU PMA 1967</a:t>
            </a:r>
          </a:p>
          <a:p>
            <a:pPr marL="866973" indent="-866973">
              <a:buFontTx/>
              <a:buAutoNum type="arabicPeriod"/>
            </a:pPr>
            <a:r>
              <a:rPr lang="en-US" altLang="en-US" dirty="0" err="1"/>
              <a:t>Sekretariat</a:t>
            </a:r>
            <a:r>
              <a:rPr lang="en-US" altLang="en-US" dirty="0"/>
              <a:t> Negara: </a:t>
            </a:r>
            <a:r>
              <a:rPr lang="en-US" altLang="en-US" dirty="0" err="1"/>
              <a:t>Jubir</a:t>
            </a:r>
            <a:r>
              <a:rPr lang="en-US" altLang="en-US" dirty="0"/>
              <a:t> </a:t>
            </a:r>
            <a:r>
              <a:rPr lang="en-US" altLang="en-US" dirty="0" err="1"/>
              <a:t>Presiden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seringkali</a:t>
            </a:r>
            <a:r>
              <a:rPr lang="en-US" altLang="en-US" dirty="0"/>
              <a:t> </a:t>
            </a:r>
            <a:r>
              <a:rPr lang="en-US" altLang="en-US" dirty="0" err="1"/>
              <a:t>mengambil</a:t>
            </a:r>
            <a:r>
              <a:rPr lang="en-US" altLang="en-US" dirty="0"/>
              <a:t> </a:t>
            </a:r>
            <a:r>
              <a:rPr lang="en-US" altLang="en-US" dirty="0" err="1"/>
              <a:t>peran</a:t>
            </a:r>
            <a:r>
              <a:rPr lang="en-US" altLang="en-US" dirty="0"/>
              <a:t> </a:t>
            </a:r>
            <a:r>
              <a:rPr lang="en-US" altLang="en-US" dirty="0" err="1"/>
              <a:t>Deplu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masalah</a:t>
            </a:r>
            <a:r>
              <a:rPr lang="en-US" altLang="en-US" dirty="0"/>
              <a:t> </a:t>
            </a:r>
            <a:r>
              <a:rPr lang="en-US" altLang="en-US" dirty="0" err="1"/>
              <a:t>Polugri</a:t>
            </a:r>
            <a:r>
              <a:rPr lang="en-US" altLang="en-US" dirty="0"/>
              <a:t>, </a:t>
            </a:r>
            <a:r>
              <a:rPr lang="en-US" altLang="en-US" dirty="0" err="1"/>
              <a:t>mengingat</a:t>
            </a:r>
            <a:r>
              <a:rPr lang="en-US" altLang="en-US" dirty="0"/>
              <a:t> </a:t>
            </a:r>
            <a:r>
              <a:rPr lang="en-US" altLang="en-US" dirty="0" err="1"/>
              <a:t>Setneg</a:t>
            </a:r>
            <a:r>
              <a:rPr lang="en-US" altLang="en-US" dirty="0"/>
              <a:t> </a:t>
            </a:r>
            <a:r>
              <a:rPr lang="en-US" altLang="en-US" dirty="0" err="1"/>
              <a:t>biasanya</a:t>
            </a:r>
            <a:r>
              <a:rPr lang="en-US" altLang="en-US" dirty="0"/>
              <a:t> </a:t>
            </a:r>
            <a:r>
              <a:rPr lang="en-US" altLang="en-US" dirty="0" err="1"/>
              <a:t>berasal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militer</a:t>
            </a:r>
            <a:r>
              <a:rPr lang="en-US" altLang="en-US" dirty="0"/>
              <a:t>.</a:t>
            </a:r>
          </a:p>
          <a:p>
            <a:pPr marL="866973" indent="-866973">
              <a:buFontTx/>
              <a:buAutoNum type="arabicPeriod"/>
            </a:pPr>
            <a:r>
              <a:rPr lang="en-US" altLang="en-US" dirty="0" err="1"/>
              <a:t>Komisi</a:t>
            </a:r>
            <a:r>
              <a:rPr lang="en-US" altLang="en-US" dirty="0"/>
              <a:t> I DPR RI</a:t>
            </a:r>
          </a:p>
        </p:txBody>
      </p:sp>
    </p:spTree>
    <p:extLst>
      <p:ext uri="{BB962C8B-B14F-4D97-AF65-F5344CB8AC3E}">
        <p14:creationId xmlns:p14="http://schemas.microsoft.com/office/powerpoint/2010/main" val="72360328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/>
              <a:t>PLNI Masa </a:t>
            </a:r>
            <a:r>
              <a:rPr lang="en-US" altLang="en-US" sz="6600" dirty="0" smtClean="0"/>
              <a:t/>
            </a:r>
            <a:br>
              <a:rPr lang="en-US" altLang="en-US" sz="6600" dirty="0" smtClean="0"/>
            </a:br>
            <a:r>
              <a:rPr lang="en-US" altLang="en-US" sz="6600" dirty="0" err="1" smtClean="0"/>
              <a:t>Orde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Baru</a:t>
            </a:r>
            <a:r>
              <a:rPr lang="en-US" altLang="en-US" sz="6600" dirty="0"/>
              <a:t> (3)</a:t>
            </a:r>
            <a:r>
              <a:rPr lang="en-US" altLang="en-US" dirty="0"/>
              <a:t> 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7744" y="2768600"/>
            <a:ext cx="12169352" cy="606864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3413" dirty="0" err="1"/>
              <a:t>Aktor</a:t>
            </a:r>
            <a:r>
              <a:rPr lang="en-US" altLang="en-US" sz="3413" dirty="0"/>
              <a:t> yang paling </a:t>
            </a:r>
            <a:r>
              <a:rPr lang="en-US" altLang="en-US" sz="3413" dirty="0" err="1"/>
              <a:t>berpengaruh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pembuatan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kebijakan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pada</a:t>
            </a:r>
            <a:r>
              <a:rPr lang="en-US" altLang="en-US" sz="3413" dirty="0"/>
              <a:t> masa </a:t>
            </a:r>
            <a:r>
              <a:rPr lang="en-US" altLang="en-US" sz="3413" dirty="0" err="1"/>
              <a:t>awal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Orde</a:t>
            </a:r>
            <a:r>
              <a:rPr lang="en-US" altLang="en-US" sz="3413" dirty="0"/>
              <a:t> </a:t>
            </a:r>
            <a:r>
              <a:rPr lang="en-US" altLang="en-US" sz="3413" dirty="0" err="1"/>
              <a:t>Baru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adalah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teknokrat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3413" dirty="0" err="1"/>
              <a:t>Seiring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keberhasilan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relatif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pembangunan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ekonomi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dominasi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Golkar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, Indonesia </a:t>
            </a:r>
            <a:r>
              <a:rPr lang="en-US" altLang="en-US" sz="3413" dirty="0" err="1"/>
              <a:t>mulai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tertarik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untuk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meningkatkan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internasional</a:t>
            </a:r>
            <a:r>
              <a:rPr lang="en-US" altLang="en-US" sz="3413" dirty="0"/>
              <a:t>. Hal </a:t>
            </a:r>
            <a:r>
              <a:rPr lang="en-US" altLang="en-US" sz="3413" dirty="0" err="1"/>
              <a:t>ini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tertuang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GBHN 1983.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sv-SE" altLang="en-US" sz="3413" dirty="0"/>
              <a:t>Kapasitas negara dalam bidang ekonomi dan pertahanan meningkat secara gradual. Namun kedekatan dengan Barat dan pendudukan atas Timor Timur mengurangi pengaruh Indonesia di kalangan negara berkembang.</a:t>
            </a:r>
            <a:endParaRPr lang="en-US" altLang="en-US" sz="3413" dirty="0"/>
          </a:p>
          <a:p>
            <a:pPr>
              <a:lnSpc>
                <a:spcPct val="90000"/>
              </a:lnSpc>
            </a:pPr>
            <a:endParaRPr lang="en-US" altLang="en-US" sz="3982" dirty="0"/>
          </a:p>
        </p:txBody>
      </p:sp>
    </p:spTree>
    <p:extLst>
      <p:ext uri="{BB962C8B-B14F-4D97-AF65-F5344CB8AC3E}">
        <p14:creationId xmlns:p14="http://schemas.microsoft.com/office/powerpoint/2010/main" val="95362115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/>
              <a:t>PLNI Masa </a:t>
            </a:r>
            <a:r>
              <a:rPr lang="en-US" altLang="en-US" sz="6600" dirty="0" smtClean="0"/>
              <a:t/>
            </a:r>
            <a:br>
              <a:rPr lang="en-US" altLang="en-US" sz="6600" dirty="0" smtClean="0"/>
            </a:br>
            <a:r>
              <a:rPr lang="en-US" altLang="en-US" sz="6600" dirty="0" err="1" smtClean="0"/>
              <a:t>Orde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Baru</a:t>
            </a:r>
            <a:r>
              <a:rPr lang="en-US" altLang="en-US" sz="6600" dirty="0"/>
              <a:t> (4) 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728" y="2768600"/>
            <a:ext cx="12385376" cy="6068640"/>
          </a:xfrm>
        </p:spPr>
        <p:txBody>
          <a:bodyPr/>
          <a:lstStyle/>
          <a:p>
            <a:pPr lvl="1">
              <a:spcBef>
                <a:spcPts val="1200"/>
              </a:spcBef>
            </a:pPr>
            <a:r>
              <a:rPr lang="en-US" altLang="en-US" sz="3413" dirty="0" err="1"/>
              <a:t>Berakhirnya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Perang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Dingin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pada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awal</a:t>
            </a:r>
            <a:r>
              <a:rPr lang="en-US" altLang="en-US" sz="3413" dirty="0"/>
              <a:t> 1990an, </a:t>
            </a:r>
            <a:r>
              <a:rPr lang="en-US" altLang="en-US" sz="3413" dirty="0" err="1"/>
              <a:t>membuka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kesempatan</a:t>
            </a:r>
            <a:r>
              <a:rPr lang="en-US" altLang="en-US" sz="3413" dirty="0"/>
              <a:t> Indonesia </a:t>
            </a:r>
            <a:r>
              <a:rPr lang="en-US" altLang="en-US" sz="3413" dirty="0" err="1"/>
              <a:t>menjadi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ketua</a:t>
            </a:r>
            <a:r>
              <a:rPr lang="en-US" altLang="en-US" sz="3413" dirty="0"/>
              <a:t> GNB </a:t>
            </a:r>
            <a:r>
              <a:rPr lang="en-US" altLang="en-US" sz="3413" dirty="0" err="1"/>
              <a:t>periode</a:t>
            </a:r>
            <a:r>
              <a:rPr lang="en-US" altLang="en-US" sz="3413" dirty="0"/>
              <a:t> 1992-1995.</a:t>
            </a:r>
          </a:p>
          <a:p>
            <a:pPr lvl="1">
              <a:spcBef>
                <a:spcPts val="1200"/>
              </a:spcBef>
            </a:pPr>
            <a:r>
              <a:rPr lang="en-US" altLang="en-US" sz="3413" dirty="0"/>
              <a:t>Indonesia </a:t>
            </a:r>
            <a:r>
              <a:rPr lang="en-US" altLang="en-US" sz="3413" dirty="0" err="1"/>
              <a:t>berusaha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memainkan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peranan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kepemimpinan</a:t>
            </a:r>
            <a:r>
              <a:rPr lang="en-US" altLang="en-US" sz="3413" dirty="0"/>
              <a:t> GNB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secara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aktif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menyuarakan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kepentingan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negara-negara</a:t>
            </a:r>
            <a:r>
              <a:rPr lang="en-US" altLang="en-US" sz="3413" dirty="0"/>
              <a:t> GNB di PBB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kepada</a:t>
            </a:r>
            <a:r>
              <a:rPr lang="en-US" altLang="en-US" sz="3413" dirty="0"/>
              <a:t> G7 </a:t>
            </a:r>
            <a:r>
              <a:rPr lang="en-US" altLang="en-US" sz="3413" dirty="0" err="1"/>
              <a:t>melalui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Jepang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AS.</a:t>
            </a:r>
          </a:p>
          <a:p>
            <a:pPr lvl="1">
              <a:spcBef>
                <a:spcPts val="1200"/>
              </a:spcBef>
            </a:pPr>
            <a:r>
              <a:rPr lang="en-US" altLang="en-US" sz="3413" dirty="0"/>
              <a:t>Islam </a:t>
            </a:r>
            <a:r>
              <a:rPr lang="en-US" altLang="en-US" sz="3413" dirty="0" err="1"/>
              <a:t>menjadi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isu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menarik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PLNI </a:t>
            </a:r>
            <a:r>
              <a:rPr lang="en-US" altLang="en-US" sz="3413" dirty="0" err="1"/>
              <a:t>pada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tahun</a:t>
            </a:r>
            <a:r>
              <a:rPr lang="en-US" altLang="en-US" sz="3413" dirty="0"/>
              <a:t> 1990an, </a:t>
            </a:r>
            <a:r>
              <a:rPr lang="en-US" altLang="en-US" sz="3413" dirty="0" err="1"/>
              <a:t>karena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secara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domestik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peranannya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meningkat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secara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internasional</a:t>
            </a:r>
            <a:r>
              <a:rPr lang="en-US" altLang="en-US" sz="3413" dirty="0"/>
              <a:t>, Suharto </a:t>
            </a:r>
            <a:r>
              <a:rPr lang="en-US" altLang="en-US" sz="3413" dirty="0" err="1"/>
              <a:t>bergabung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OKI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D8. </a:t>
            </a:r>
          </a:p>
        </p:txBody>
      </p:sp>
    </p:spTree>
    <p:extLst>
      <p:ext uri="{BB962C8B-B14F-4D97-AF65-F5344CB8AC3E}">
        <p14:creationId xmlns:p14="http://schemas.microsoft.com/office/powerpoint/2010/main" val="202553391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z="5689" dirty="0" smtClean="0"/>
              <a:t>        PLNI </a:t>
            </a:r>
            <a:r>
              <a:rPr lang="pt-BR" altLang="en-US" sz="5689" dirty="0"/>
              <a:t>Masa </a:t>
            </a:r>
            <a:r>
              <a:rPr lang="pt-BR" altLang="en-US" sz="5689" dirty="0" smtClean="0"/>
              <a:t>Reformasi(1</a:t>
            </a:r>
            <a:r>
              <a:rPr lang="pt-BR" altLang="en-US" sz="5689" dirty="0"/>
              <a:t>) </a:t>
            </a:r>
            <a:endParaRPr lang="en-US" altLang="en-US" sz="5689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pt-BR" altLang="en-US"/>
              <a:t>Orde Baru tumbang dalam kondisi krisis ekonomi pada 1998. Kapasitas negara secara ekonomi menurun secara dramatis.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Orientasi PLNI pada masa ini lebih pada pemulihan ekonomi domestik dan mengawal demokratisasi.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Peranan partai politik non-Golkar dalam pembuatan kebijakan luar negeri meningkat. Demikian juga teknokrat dan kelompok-kelompok masyarakat (LSM). </a:t>
            </a:r>
          </a:p>
        </p:txBody>
      </p:sp>
    </p:spTree>
    <p:extLst>
      <p:ext uri="{BB962C8B-B14F-4D97-AF65-F5344CB8AC3E}">
        <p14:creationId xmlns:p14="http://schemas.microsoft.com/office/powerpoint/2010/main" val="187063707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z="5689" dirty="0" smtClean="0"/>
              <a:t>       PLNI </a:t>
            </a:r>
            <a:r>
              <a:rPr lang="pt-BR" altLang="en-US" sz="5689" dirty="0"/>
              <a:t>Masa </a:t>
            </a:r>
            <a:r>
              <a:rPr lang="pt-BR" altLang="en-US" sz="5689" dirty="0" smtClean="0"/>
              <a:t>Reformasi (2</a:t>
            </a:r>
            <a:r>
              <a:rPr lang="pt-BR" altLang="en-US" sz="5689" dirty="0"/>
              <a:t>) </a:t>
            </a:r>
            <a:endParaRPr lang="en-US" altLang="en-US" sz="5689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728" y="2768600"/>
            <a:ext cx="12241360" cy="5715000"/>
          </a:xfrm>
        </p:spPr>
        <p:txBody>
          <a:bodyPr/>
          <a:lstStyle/>
          <a:p>
            <a:pPr lvl="1">
              <a:spcBef>
                <a:spcPts val="1200"/>
              </a:spcBef>
            </a:pPr>
            <a:r>
              <a:rPr lang="en-US" altLang="en-US" sz="3413" dirty="0" err="1"/>
              <a:t>Terlepas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kondisi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krisis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ekonomi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citra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positif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menjadikan</a:t>
            </a:r>
            <a:r>
              <a:rPr lang="en-US" altLang="en-US" sz="3413" dirty="0"/>
              <a:t> Indonesia </a:t>
            </a:r>
            <a:r>
              <a:rPr lang="en-US" altLang="en-US" sz="3413" dirty="0" err="1"/>
              <a:t>adalah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demokratisasi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upaya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penjaminan</a:t>
            </a:r>
            <a:r>
              <a:rPr lang="en-US" altLang="en-US" sz="3413" dirty="0"/>
              <a:t> HAM.</a:t>
            </a:r>
          </a:p>
          <a:p>
            <a:pPr lvl="1">
              <a:spcBef>
                <a:spcPts val="1200"/>
              </a:spcBef>
            </a:pPr>
            <a:r>
              <a:rPr lang="en-US" altLang="en-US" sz="3413" dirty="0" err="1"/>
              <a:t>Prioritas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pada</a:t>
            </a:r>
            <a:r>
              <a:rPr lang="en-US" altLang="en-US" sz="3413" dirty="0"/>
              <a:t> ASEAN </a:t>
            </a:r>
            <a:r>
              <a:rPr lang="en-US" altLang="en-US" sz="3413" dirty="0" err="1"/>
              <a:t>sebagai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pilar</a:t>
            </a:r>
            <a:r>
              <a:rPr lang="en-US" altLang="en-US" sz="3413" dirty="0"/>
              <a:t> PLNI </a:t>
            </a:r>
            <a:r>
              <a:rPr lang="en-US" altLang="en-US" sz="3413" dirty="0" err="1"/>
              <a:t>kembali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pada</a:t>
            </a:r>
            <a:r>
              <a:rPr lang="en-US" altLang="en-US" sz="3413" dirty="0"/>
              <a:t> 1999.</a:t>
            </a:r>
          </a:p>
          <a:p>
            <a:pPr lvl="1">
              <a:spcBef>
                <a:spcPts val="1200"/>
              </a:spcBef>
            </a:pPr>
            <a:r>
              <a:rPr lang="en-US" altLang="en-US" sz="3413" dirty="0"/>
              <a:t>“</a:t>
            </a:r>
            <a:r>
              <a:rPr lang="en-US" altLang="en-US" sz="3413" i="1" dirty="0"/>
              <a:t>Navigating in the turbulent ocean</a:t>
            </a:r>
            <a:r>
              <a:rPr lang="en-US" altLang="en-US" sz="3413" dirty="0"/>
              <a:t>”.</a:t>
            </a:r>
          </a:p>
          <a:p>
            <a:pPr lvl="1">
              <a:spcBef>
                <a:spcPts val="1200"/>
              </a:spcBef>
            </a:pPr>
            <a:r>
              <a:rPr lang="en-US" altLang="en-US" sz="3413" dirty="0" err="1"/>
              <a:t>Peranan</a:t>
            </a:r>
            <a:r>
              <a:rPr lang="en-US" altLang="en-US" sz="3413" dirty="0"/>
              <a:t> Islam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meningkat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ditinjau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hubungan</a:t>
            </a:r>
            <a:r>
              <a:rPr lang="en-US" altLang="en-US" sz="3413" dirty="0"/>
              <a:t> Indonesia-Israel, </a:t>
            </a:r>
            <a:r>
              <a:rPr lang="en-US" altLang="en-US" sz="3413" dirty="0" err="1"/>
              <a:t>dukungan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publik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domestik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pada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Palestina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serta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meningkatnya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hubungan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negara-negara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Timur</a:t>
            </a:r>
            <a:r>
              <a:rPr lang="en-US" altLang="en-US" sz="3413" dirty="0"/>
              <a:t> Tengah.</a:t>
            </a:r>
          </a:p>
        </p:txBody>
      </p:sp>
    </p:spTree>
    <p:extLst>
      <p:ext uri="{BB962C8B-B14F-4D97-AF65-F5344CB8AC3E}">
        <p14:creationId xmlns:p14="http://schemas.microsoft.com/office/powerpoint/2010/main" val="310060947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497096" cy="2438400"/>
          </a:xfrm>
        </p:spPr>
        <p:txBody>
          <a:bodyPr/>
          <a:lstStyle/>
          <a:p>
            <a:r>
              <a:rPr lang="pt-BR" altLang="en-US" sz="6000" dirty="0" smtClean="0"/>
              <a:t>        </a:t>
            </a:r>
            <a:r>
              <a:rPr lang="pt-BR" altLang="en-US" sz="5000" dirty="0" smtClean="0"/>
              <a:t>Isu-Isu Strategis Dalam</a:t>
            </a:r>
            <a:br>
              <a:rPr lang="pt-BR" altLang="en-US" sz="5000" dirty="0" smtClean="0"/>
            </a:br>
            <a:r>
              <a:rPr lang="pt-BR" altLang="en-US" sz="5000" dirty="0" smtClean="0"/>
              <a:t>        Politik Luar Negeri Indonesia</a:t>
            </a:r>
            <a:endParaRPr lang="en-ID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768600"/>
            <a:ext cx="11065048" cy="5715000"/>
          </a:xfrm>
        </p:spPr>
        <p:txBody>
          <a:bodyPr/>
          <a:lstStyle/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sz="4400" dirty="0" smtClean="0"/>
              <a:t> </a:t>
            </a:r>
            <a:r>
              <a:rPr lang="en-ID" sz="4400" dirty="0" err="1" smtClean="0"/>
              <a:t>Politik</a:t>
            </a:r>
            <a:r>
              <a:rPr lang="en-ID" sz="4400" dirty="0" smtClean="0"/>
              <a:t> </a:t>
            </a:r>
            <a:r>
              <a:rPr lang="en-ID" sz="4400" dirty="0" err="1" smtClean="0"/>
              <a:t>dan</a:t>
            </a:r>
            <a:r>
              <a:rPr lang="en-ID" sz="4400" dirty="0" smtClean="0"/>
              <a:t> </a:t>
            </a:r>
            <a:r>
              <a:rPr lang="en-ID" sz="4400" dirty="0" err="1" smtClean="0"/>
              <a:t>Keamanan</a:t>
            </a:r>
            <a:r>
              <a:rPr lang="en-ID" sz="4400" dirty="0" smtClean="0"/>
              <a:t> di Asia </a:t>
            </a:r>
            <a:r>
              <a:rPr lang="en-ID" sz="4400" dirty="0" err="1" smtClean="0"/>
              <a:t>Pasifik</a:t>
            </a:r>
            <a:endParaRPr lang="en-ID" sz="4400" dirty="0" smtClean="0"/>
          </a:p>
          <a:p>
            <a:pPr lvl="1">
              <a:spcBef>
                <a:spcPts val="1200"/>
              </a:spcBef>
              <a:buFontTx/>
              <a:buChar char="-"/>
            </a:pPr>
            <a:r>
              <a:rPr lang="en-ID" i="1" dirty="0" smtClean="0"/>
              <a:t>Human Security</a:t>
            </a:r>
          </a:p>
          <a:p>
            <a:pPr lvl="1">
              <a:spcBef>
                <a:spcPts val="1200"/>
              </a:spcBef>
              <a:buFontTx/>
              <a:buChar char="-"/>
            </a:pPr>
            <a:r>
              <a:rPr lang="en-ID" dirty="0" err="1" smtClean="0"/>
              <a:t>Kekuatan</a:t>
            </a:r>
            <a:r>
              <a:rPr lang="en-ID" dirty="0" smtClean="0"/>
              <a:t> regional </a:t>
            </a:r>
            <a:r>
              <a:rPr lang="en-ID" dirty="0" err="1" smtClean="0"/>
              <a:t>baru</a:t>
            </a:r>
            <a:endParaRPr lang="en-ID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sz="4400" dirty="0"/>
              <a:t> </a:t>
            </a:r>
            <a:r>
              <a:rPr lang="en-ID" sz="4400" dirty="0" err="1" smtClean="0"/>
              <a:t>Demokratisasi</a:t>
            </a:r>
            <a:r>
              <a:rPr lang="en-ID" sz="4400" dirty="0" smtClean="0"/>
              <a:t> </a:t>
            </a:r>
            <a:r>
              <a:rPr lang="en-ID" sz="4400" dirty="0" err="1" smtClean="0"/>
              <a:t>dan</a:t>
            </a:r>
            <a:r>
              <a:rPr lang="en-ID" sz="4400" dirty="0" smtClean="0"/>
              <a:t> </a:t>
            </a:r>
            <a:r>
              <a:rPr lang="en-ID" sz="4400" dirty="0" err="1" smtClean="0"/>
              <a:t>Hak</a:t>
            </a:r>
            <a:r>
              <a:rPr lang="en-ID" sz="4400" dirty="0" smtClean="0"/>
              <a:t> </a:t>
            </a:r>
            <a:r>
              <a:rPr lang="en-ID" sz="4400" dirty="0" err="1" smtClean="0"/>
              <a:t>Asasi</a:t>
            </a:r>
            <a:r>
              <a:rPr lang="en-ID" sz="4400" dirty="0" smtClean="0"/>
              <a:t> </a:t>
            </a:r>
            <a:r>
              <a:rPr lang="en-ID" sz="4400" dirty="0" err="1" smtClean="0"/>
              <a:t>Manusia</a:t>
            </a:r>
            <a:endParaRPr lang="en-ID" sz="4400" dirty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sz="4400" dirty="0" err="1" smtClean="0"/>
              <a:t>Lingkungan</a:t>
            </a:r>
            <a:r>
              <a:rPr lang="en-ID" sz="4400" dirty="0" smtClean="0"/>
              <a:t> </a:t>
            </a:r>
            <a:r>
              <a:rPr lang="en-ID" sz="4400" dirty="0" err="1" smtClean="0"/>
              <a:t>Hidup</a:t>
            </a:r>
            <a:endParaRPr lang="en-ID" sz="4400" dirty="0" smtClean="0"/>
          </a:p>
          <a:p>
            <a:pPr marL="781050" indent="-514350">
              <a:spcBef>
                <a:spcPts val="1200"/>
              </a:spcBef>
              <a:buAutoNum type="arabicPeriod"/>
            </a:pPr>
            <a:r>
              <a:rPr lang="en-ID" sz="4400" dirty="0"/>
              <a:t> </a:t>
            </a:r>
            <a:r>
              <a:rPr lang="en-ID" sz="4400" dirty="0" err="1" smtClean="0"/>
              <a:t>Terorisme</a:t>
            </a:r>
            <a:endParaRPr lang="en-ID" sz="4400" dirty="0"/>
          </a:p>
        </p:txBody>
      </p:sp>
    </p:spTree>
    <p:extLst>
      <p:ext uri="{BB962C8B-B14F-4D97-AF65-F5344CB8AC3E}">
        <p14:creationId xmlns:p14="http://schemas.microsoft.com/office/powerpoint/2010/main" val="375051373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0993040" cy="2438400"/>
          </a:xfrm>
        </p:spPr>
        <p:txBody>
          <a:bodyPr/>
          <a:lstStyle/>
          <a:p>
            <a:r>
              <a:rPr lang="en-US" altLang="en-US" dirty="0" smtClean="0"/>
              <a:t>   </a:t>
            </a:r>
            <a:r>
              <a:rPr lang="en-US" altLang="en-US" sz="6600" dirty="0" err="1" smtClean="0"/>
              <a:t>Politik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Luar</a:t>
            </a:r>
            <a:r>
              <a:rPr lang="en-US" altLang="en-US" sz="6600" dirty="0"/>
              <a:t> </a:t>
            </a:r>
            <a:r>
              <a:rPr lang="en-US" altLang="en-US" sz="6600" dirty="0" err="1"/>
              <a:t>Negeri</a:t>
            </a:r>
            <a:r>
              <a:rPr lang="en-US" altLang="en-US" sz="6600" dirty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752" y="2500536"/>
            <a:ext cx="11953328" cy="6696744"/>
          </a:xfrm>
        </p:spPr>
        <p:txBody>
          <a:bodyPr/>
          <a:lstStyle/>
          <a:p>
            <a:pPr lvl="1">
              <a:spcBef>
                <a:spcPts val="1200"/>
              </a:spcBef>
            </a:pPr>
            <a:r>
              <a:rPr lang="en-US" altLang="en-US" sz="3413" dirty="0" err="1"/>
              <a:t>Istilah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wacana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pemerintahan</a:t>
            </a:r>
            <a:r>
              <a:rPr lang="en-US" altLang="en-US" sz="3413" dirty="0"/>
              <a:t> di Indonesia </a:t>
            </a:r>
            <a:r>
              <a:rPr lang="en-US" altLang="en-US" sz="3413" dirty="0" err="1"/>
              <a:t>sering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digunakan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sebagai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padanan</a:t>
            </a:r>
            <a:r>
              <a:rPr lang="en-US" altLang="en-US" sz="3413" dirty="0"/>
              <a:t> kata </a:t>
            </a:r>
            <a:r>
              <a:rPr lang="en-US" altLang="en-US" sz="3413" dirty="0" err="1"/>
              <a:t>kebijakan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 </a:t>
            </a:r>
            <a:r>
              <a:rPr lang="en-US" altLang="en-US" sz="3413" i="1" dirty="0"/>
              <a:t>(foreign policy</a:t>
            </a:r>
            <a:r>
              <a:rPr lang="en-US" altLang="en-US" sz="3413" dirty="0"/>
              <a:t>).</a:t>
            </a:r>
          </a:p>
          <a:p>
            <a:pPr lvl="1">
              <a:spcBef>
                <a:spcPts val="1200"/>
              </a:spcBef>
            </a:pP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: </a:t>
            </a:r>
            <a:r>
              <a:rPr lang="en-US" altLang="en-US" sz="3413" dirty="0" err="1"/>
              <a:t>pola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perilaku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diwujudkan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oleh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suatu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sewaktu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memperjuangkan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kepentingannya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hubungannya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</a:t>
            </a:r>
            <a:r>
              <a:rPr lang="en-US" altLang="en-US" sz="3413" dirty="0"/>
              <a:t> lain. (C.C. </a:t>
            </a:r>
            <a:r>
              <a:rPr lang="en-US" altLang="en-US" sz="3413" dirty="0" err="1"/>
              <a:t>Rodee</a:t>
            </a:r>
            <a:r>
              <a:rPr lang="en-US" altLang="en-US" sz="3413" dirty="0"/>
              <a:t> </a:t>
            </a:r>
            <a:r>
              <a:rPr lang="en-US" altLang="en-US" sz="3413" dirty="0">
                <a:hlinkClick r:id="rId2"/>
              </a:rPr>
              <a:t>et.al</a:t>
            </a:r>
            <a:r>
              <a:rPr lang="en-US" altLang="en-US" sz="3413" dirty="0"/>
              <a:t>., 2000: 499).</a:t>
            </a:r>
          </a:p>
          <a:p>
            <a:pPr lvl="1">
              <a:spcBef>
                <a:spcPts val="1200"/>
              </a:spcBef>
            </a:pPr>
            <a:r>
              <a:rPr lang="en-US" altLang="en-US" sz="3413" dirty="0" err="1"/>
              <a:t>Analisa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adalah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usaha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untuk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mendapatkan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penjelasan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rasional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mengapa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suatu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menunjukkan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perilaku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tertentu</a:t>
            </a:r>
            <a:r>
              <a:rPr lang="en-US" altLang="en-US" sz="3413" dirty="0"/>
              <a:t> di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hubungan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antar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</a:t>
            </a:r>
            <a:r>
              <a:rPr lang="en-US" altLang="en-US" sz="3413" dirty="0"/>
              <a:t>.</a:t>
            </a:r>
          </a:p>
          <a:p>
            <a:pPr>
              <a:spcBef>
                <a:spcPts val="1200"/>
              </a:spcBef>
            </a:pPr>
            <a:endParaRPr lang="en-US" altLang="en-US" sz="3982" dirty="0"/>
          </a:p>
        </p:txBody>
      </p:sp>
    </p:spTree>
    <p:extLst>
      <p:ext uri="{BB962C8B-B14F-4D97-AF65-F5344CB8AC3E}">
        <p14:creationId xmlns:p14="http://schemas.microsoft.com/office/powerpoint/2010/main" val="352185762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569104" cy="2438400"/>
          </a:xfrm>
        </p:spPr>
        <p:txBody>
          <a:bodyPr/>
          <a:lstStyle/>
          <a:p>
            <a:r>
              <a:rPr lang="en-US" altLang="en-US" sz="5000" dirty="0" smtClean="0"/>
              <a:t>   </a:t>
            </a:r>
            <a:r>
              <a:rPr lang="en-US" altLang="en-US" sz="5000" dirty="0" err="1" smtClean="0"/>
              <a:t>Politik</a:t>
            </a:r>
            <a:r>
              <a:rPr lang="en-US" altLang="en-US" sz="5000" dirty="0" smtClean="0"/>
              <a:t> </a:t>
            </a:r>
            <a:r>
              <a:rPr lang="en-US" altLang="en-US" sz="5000" dirty="0" err="1" smtClean="0"/>
              <a:t>Luar</a:t>
            </a:r>
            <a:r>
              <a:rPr lang="en-US" altLang="en-US" sz="5000" dirty="0" smtClean="0"/>
              <a:t> </a:t>
            </a:r>
            <a:r>
              <a:rPr lang="en-US" altLang="en-US" sz="5000" dirty="0" err="1" smtClean="0"/>
              <a:t>Negeri</a:t>
            </a:r>
            <a:r>
              <a:rPr lang="en-US" altLang="en-US" sz="5000" dirty="0" smtClean="0"/>
              <a:t> Indonesia </a:t>
            </a:r>
            <a:br>
              <a:rPr lang="en-US" altLang="en-US" sz="5000" dirty="0" smtClean="0"/>
            </a:br>
            <a:r>
              <a:rPr lang="en-US" altLang="en-US" sz="5000" dirty="0"/>
              <a:t> </a:t>
            </a:r>
            <a:r>
              <a:rPr lang="en-US" altLang="en-US" sz="5000" dirty="0" smtClean="0"/>
              <a:t>         (PLNI) </a:t>
            </a:r>
            <a:r>
              <a:rPr lang="en-US" altLang="en-US" sz="5000" dirty="0" err="1" smtClean="0"/>
              <a:t>dan</a:t>
            </a:r>
            <a:r>
              <a:rPr lang="en-US" altLang="en-US" sz="5000" dirty="0" smtClean="0"/>
              <a:t> </a:t>
            </a:r>
            <a:r>
              <a:rPr lang="en-US" altLang="en-US" sz="5000" dirty="0" err="1" smtClean="0"/>
              <a:t>Analisa</a:t>
            </a:r>
            <a:r>
              <a:rPr lang="en-US" altLang="en-US" sz="5000" dirty="0" smtClean="0"/>
              <a:t> </a:t>
            </a:r>
            <a:r>
              <a:rPr lang="en-US" altLang="en-US" sz="5000" dirty="0" err="1"/>
              <a:t>Sistem</a:t>
            </a:r>
            <a:r>
              <a:rPr lang="en-US" altLang="en-US" sz="5000" dirty="0"/>
              <a:t> </a:t>
            </a:r>
            <a:r>
              <a:rPr lang="en-US" altLang="en-US" sz="5000" dirty="0" err="1"/>
              <a:t>Politik</a:t>
            </a:r>
            <a:r>
              <a:rPr lang="en-US" altLang="en-US" dirty="0"/>
              <a:t> 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36" y="2768600"/>
            <a:ext cx="12313368" cy="606864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sv-SE" altLang="en-US" sz="3413" dirty="0"/>
              <a:t>Di dalam sistem politik, terdapat lingkungan dalam dan lingkungan luar. Lokus dari proses pembuatan kebijakan politik ada pada lingkungan dalam.</a:t>
            </a:r>
            <a:endParaRPr lang="en-US" altLang="en-US" sz="3413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sv-SE" altLang="en-US" sz="3413" dirty="0"/>
              <a:t>Lingkungan luar dipisahkan dari lingkungan dalam oleh batas-batas sistem politik. Secara umum suatu sistem politik memiliki otoritas untuk mengatur setiap warganegara di dalam batas-batas sistemnya sendiri.</a:t>
            </a:r>
            <a:endParaRPr lang="en-US" altLang="en-US" sz="3413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sv-SE" altLang="en-US" sz="3413" dirty="0"/>
              <a:t>Setiap sistem politik berinteraksi dengan lingkungan luarnya dalam intensitas dan frekuensi yang bervariasi. Sifat hubungan suatu sistem politik dengan lingkungan luarnya ditentukan oleh politik luar negerinya dan faktor-faktor yang berasal dari lingkungan luar.</a:t>
            </a:r>
            <a:endParaRPr lang="en-US" altLang="en-US" sz="3413" dirty="0"/>
          </a:p>
        </p:txBody>
      </p:sp>
    </p:spTree>
    <p:extLst>
      <p:ext uri="{BB962C8B-B14F-4D97-AF65-F5344CB8AC3E}">
        <p14:creationId xmlns:p14="http://schemas.microsoft.com/office/powerpoint/2010/main" val="40610403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497096" cy="2438400"/>
          </a:xfrm>
        </p:spPr>
        <p:txBody>
          <a:bodyPr/>
          <a:lstStyle/>
          <a:p>
            <a:r>
              <a:rPr lang="en-US" altLang="en-US" sz="5000" dirty="0" smtClean="0"/>
              <a:t>        </a:t>
            </a:r>
            <a:r>
              <a:rPr lang="en-US" altLang="en-US" sz="5000" dirty="0" err="1" smtClean="0"/>
              <a:t>Politik</a:t>
            </a:r>
            <a:r>
              <a:rPr lang="en-US" altLang="en-US" sz="5000" dirty="0" smtClean="0"/>
              <a:t> </a:t>
            </a:r>
            <a:r>
              <a:rPr lang="en-US" altLang="en-US" sz="5000" dirty="0" err="1"/>
              <a:t>Luar</a:t>
            </a:r>
            <a:r>
              <a:rPr lang="en-US" altLang="en-US" sz="5000" dirty="0"/>
              <a:t> </a:t>
            </a:r>
            <a:r>
              <a:rPr lang="en-US" altLang="en-US" sz="5000" dirty="0" err="1"/>
              <a:t>Negeri</a:t>
            </a:r>
            <a:r>
              <a:rPr lang="en-US" altLang="en-US" sz="5000" dirty="0"/>
              <a:t> Indonesia </a:t>
            </a:r>
            <a:br>
              <a:rPr lang="en-US" altLang="en-US" sz="5000" dirty="0"/>
            </a:br>
            <a:r>
              <a:rPr lang="en-US" altLang="en-US" sz="5000" dirty="0"/>
              <a:t>          (PLNI) </a:t>
            </a:r>
            <a:r>
              <a:rPr lang="en-US" altLang="en-US" sz="5000" dirty="0" err="1"/>
              <a:t>dan</a:t>
            </a:r>
            <a:r>
              <a:rPr lang="en-US" altLang="en-US" sz="5000" dirty="0"/>
              <a:t> </a:t>
            </a:r>
            <a:r>
              <a:rPr lang="en-US" altLang="en-US" sz="5000" dirty="0" err="1"/>
              <a:t>Analisa</a:t>
            </a:r>
            <a:r>
              <a:rPr lang="en-US" altLang="en-US" sz="5000" dirty="0"/>
              <a:t> </a:t>
            </a:r>
            <a:r>
              <a:rPr lang="en-US" altLang="en-US" sz="5000" dirty="0" err="1"/>
              <a:t>Sistem</a:t>
            </a:r>
            <a:r>
              <a:rPr lang="en-US" altLang="en-US" sz="5000" dirty="0"/>
              <a:t> </a:t>
            </a:r>
            <a:r>
              <a:rPr lang="en-US" altLang="en-US" sz="5000" dirty="0" err="1"/>
              <a:t>Politik</a:t>
            </a:r>
            <a:endParaRPr lang="en-ID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9792" y="2692400"/>
            <a:ext cx="11497096" cy="5852616"/>
          </a:xfrm>
        </p:spPr>
        <p:txBody>
          <a:bodyPr/>
          <a:lstStyle/>
          <a:p>
            <a:pPr marL="266700" indent="0">
              <a:spcBef>
                <a:spcPts val="600"/>
              </a:spcBef>
              <a:buNone/>
            </a:pPr>
            <a:r>
              <a:rPr lang="en-ID" sz="3500" b="1" dirty="0" err="1" smtClean="0"/>
              <a:t>Lingkungan</a:t>
            </a:r>
            <a:r>
              <a:rPr lang="en-ID" sz="3500" b="1" dirty="0" smtClean="0"/>
              <a:t> </a:t>
            </a:r>
            <a:r>
              <a:rPr lang="en-ID" sz="3500" b="1" dirty="0" err="1" smtClean="0"/>
              <a:t>luar</a:t>
            </a:r>
            <a:r>
              <a:rPr lang="en-ID" sz="3500" b="1" dirty="0" smtClean="0"/>
              <a:t> yang </a:t>
            </a:r>
            <a:r>
              <a:rPr lang="en-ID" sz="3500" b="1" dirty="0" err="1" smtClean="0"/>
              <a:t>mempengaruhi</a:t>
            </a:r>
            <a:r>
              <a:rPr lang="en-ID" sz="3500" b="1" dirty="0" smtClean="0"/>
              <a:t> </a:t>
            </a:r>
            <a:r>
              <a:rPr lang="en-ID" sz="3500" b="1" dirty="0" err="1" smtClean="0"/>
              <a:t>sistem</a:t>
            </a:r>
            <a:r>
              <a:rPr lang="en-ID" sz="3500" b="1" dirty="0" smtClean="0"/>
              <a:t> </a:t>
            </a:r>
            <a:r>
              <a:rPr lang="en-ID" sz="3500" b="1" dirty="0" err="1" smtClean="0"/>
              <a:t>politik</a:t>
            </a:r>
            <a:endParaRPr lang="en-ID" sz="3500" b="1" dirty="0" smtClean="0"/>
          </a:p>
          <a:p>
            <a:pPr marL="266700" indent="0">
              <a:spcBef>
                <a:spcPts val="600"/>
              </a:spcBef>
              <a:buNone/>
            </a:pPr>
            <a:endParaRPr lang="en-ID" dirty="0" smtClean="0"/>
          </a:p>
          <a:p>
            <a:pPr marL="781050" indent="-514350">
              <a:spcBef>
                <a:spcPts val="600"/>
              </a:spcBef>
              <a:buAutoNum type="arabicPeriod"/>
            </a:pPr>
            <a:r>
              <a:rPr lang="en-ID" dirty="0" smtClean="0"/>
              <a:t> </a:t>
            </a: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Internasional</a:t>
            </a:r>
            <a:endParaRPr lang="en-ID" dirty="0" smtClean="0"/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i="1" dirty="0" smtClean="0"/>
              <a:t>Individual political system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dirty="0" err="1" smtClean="0"/>
              <a:t>Organisasi</a:t>
            </a:r>
            <a:r>
              <a:rPr lang="en-ID" dirty="0" smtClean="0"/>
              <a:t> </a:t>
            </a:r>
            <a:r>
              <a:rPr lang="en-ID" dirty="0" err="1" smtClean="0"/>
              <a:t>Internasional</a:t>
            </a:r>
            <a:endParaRPr lang="en-ID" dirty="0" smtClean="0"/>
          </a:p>
          <a:p>
            <a:pPr marL="781050" indent="-514350">
              <a:spcBef>
                <a:spcPts val="600"/>
              </a:spcBef>
              <a:buFont typeface="+mj-lt"/>
              <a:buAutoNum type="arabicPeriod"/>
            </a:pPr>
            <a:r>
              <a:rPr lang="en-ID" dirty="0"/>
              <a:t> </a:t>
            </a: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Sosial</a:t>
            </a:r>
            <a:r>
              <a:rPr lang="en-ID" dirty="0" smtClean="0"/>
              <a:t> </a:t>
            </a:r>
            <a:r>
              <a:rPr lang="en-ID" dirty="0" err="1" smtClean="0"/>
              <a:t>Internasional</a:t>
            </a:r>
            <a:endParaRPr lang="en-ID" dirty="0" smtClean="0"/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dirty="0" err="1" smtClean="0"/>
              <a:t>Struktur</a:t>
            </a:r>
            <a:r>
              <a:rPr lang="en-ID" dirty="0" smtClean="0"/>
              <a:t> </a:t>
            </a:r>
            <a:r>
              <a:rPr lang="en-ID" dirty="0" err="1" smtClean="0"/>
              <a:t>sosial</a:t>
            </a:r>
            <a:r>
              <a:rPr lang="en-ID" dirty="0" smtClean="0"/>
              <a:t> </a:t>
            </a:r>
            <a:r>
              <a:rPr lang="en-ID" dirty="0" err="1" smtClean="0"/>
              <a:t>internasional</a:t>
            </a:r>
            <a:endParaRPr lang="en-ID" dirty="0" smtClean="0"/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demografi</a:t>
            </a:r>
            <a:r>
              <a:rPr lang="en-ID" dirty="0" smtClean="0"/>
              <a:t> </a:t>
            </a:r>
            <a:r>
              <a:rPr lang="en-ID" dirty="0" err="1" smtClean="0"/>
              <a:t>internasional</a:t>
            </a:r>
            <a:endParaRPr lang="en-ID" dirty="0" smtClean="0"/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ekonomi</a:t>
            </a:r>
            <a:r>
              <a:rPr lang="en-ID" dirty="0" smtClean="0"/>
              <a:t> </a:t>
            </a:r>
            <a:r>
              <a:rPr lang="en-ID" dirty="0" err="1" smtClean="0"/>
              <a:t>internasional</a:t>
            </a:r>
            <a:endParaRPr lang="en-ID" dirty="0" smtClean="0"/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budaya</a:t>
            </a:r>
            <a:r>
              <a:rPr lang="en-ID" dirty="0" smtClean="0"/>
              <a:t> </a:t>
            </a:r>
            <a:r>
              <a:rPr lang="en-ID" dirty="0" err="1" smtClean="0"/>
              <a:t>internasional</a:t>
            </a:r>
            <a:endParaRPr lang="en-ID" dirty="0"/>
          </a:p>
          <a:p>
            <a:pPr>
              <a:spcBef>
                <a:spcPts val="600"/>
              </a:spcBef>
              <a:buFontTx/>
              <a:buChar char="-"/>
            </a:pPr>
            <a:endParaRPr lang="en-ID" dirty="0" smtClean="0"/>
          </a:p>
          <a:p>
            <a:pPr marL="266700" indent="0">
              <a:spcBef>
                <a:spcPts val="600"/>
              </a:spcBef>
              <a:buNone/>
            </a:pPr>
            <a:endParaRPr lang="en-ID" dirty="0" smtClean="0"/>
          </a:p>
          <a:p>
            <a:pPr marL="266700" indent="0">
              <a:spcBef>
                <a:spcPts val="600"/>
              </a:spcBef>
              <a:buNone/>
            </a:pPr>
            <a:endParaRPr lang="en-ID" dirty="0" smtClean="0"/>
          </a:p>
          <a:p>
            <a:pPr marL="266700" indent="0">
              <a:spcBef>
                <a:spcPts val="600"/>
              </a:spcBef>
              <a:buNone/>
            </a:pPr>
            <a:endParaRPr lang="en-ID" dirty="0" smtClean="0"/>
          </a:p>
        </p:txBody>
      </p:sp>
    </p:spTree>
    <p:extLst>
      <p:ext uri="{BB962C8B-B14F-4D97-AF65-F5344CB8AC3E}">
        <p14:creationId xmlns:p14="http://schemas.microsoft.com/office/powerpoint/2010/main" val="11139153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281072" cy="2438400"/>
          </a:xfrm>
        </p:spPr>
        <p:txBody>
          <a:bodyPr/>
          <a:lstStyle/>
          <a:p>
            <a:r>
              <a:rPr lang="en-US" altLang="en-US" sz="6000" dirty="0" smtClean="0"/>
              <a:t>   </a:t>
            </a:r>
            <a:r>
              <a:rPr lang="en-US" altLang="en-US" sz="6000" dirty="0" err="1" smtClean="0"/>
              <a:t>Analisis</a:t>
            </a:r>
            <a:r>
              <a:rPr lang="en-US" altLang="en-US" sz="6000" dirty="0" smtClean="0"/>
              <a:t> </a:t>
            </a:r>
            <a:r>
              <a:rPr lang="en-US" altLang="en-US" sz="6000" dirty="0" err="1"/>
              <a:t>Politik</a:t>
            </a:r>
            <a:r>
              <a:rPr lang="en-US" altLang="en-US" sz="6000" dirty="0"/>
              <a:t> </a:t>
            </a:r>
            <a:r>
              <a:rPr lang="en-US" altLang="en-US" sz="6000" dirty="0" err="1"/>
              <a:t>Luar</a:t>
            </a:r>
            <a:r>
              <a:rPr lang="en-US" altLang="en-US" sz="6000" dirty="0"/>
              <a:t> </a:t>
            </a:r>
            <a:r>
              <a:rPr lang="en-US" altLang="en-US" sz="6000" dirty="0" smtClean="0"/>
              <a:t/>
            </a:r>
            <a:br>
              <a:rPr lang="en-US" altLang="en-US" sz="6000" dirty="0" smtClean="0"/>
            </a:br>
            <a:r>
              <a:rPr lang="en-US" altLang="en-US" sz="6000" dirty="0" smtClean="0"/>
              <a:t>          </a:t>
            </a:r>
            <a:r>
              <a:rPr lang="en-US" altLang="en-US" sz="6000" dirty="0" err="1" smtClean="0"/>
              <a:t>Negeri</a:t>
            </a:r>
            <a:r>
              <a:rPr lang="en-US" altLang="en-US" sz="6000" dirty="0"/>
              <a:t> </a:t>
            </a:r>
            <a:r>
              <a:rPr lang="en-US" altLang="en-US" sz="6000" dirty="0" smtClean="0"/>
              <a:t>Indonesia (PLNI)</a:t>
            </a:r>
            <a:endParaRPr lang="en-US" altLang="en-US" sz="60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760" y="2500536"/>
            <a:ext cx="11953328" cy="5983064"/>
          </a:xfrm>
        </p:spPr>
        <p:txBody>
          <a:bodyPr/>
          <a:lstStyle/>
          <a:p>
            <a:pPr marL="711200" lvl="1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3413" dirty="0"/>
              <a:t>Hal-</a:t>
            </a:r>
            <a:r>
              <a:rPr lang="en-US" altLang="en-US" sz="3413" dirty="0" err="1"/>
              <a:t>hal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perlu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diperhatikan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menganalisis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negeri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suatu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adalah</a:t>
            </a:r>
            <a:r>
              <a:rPr lang="en-US" altLang="en-US" sz="3413" dirty="0"/>
              <a:t>: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844" dirty="0" err="1"/>
              <a:t>Konteks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</a:t>
            </a:r>
            <a:r>
              <a:rPr lang="en-US" altLang="en-US" sz="2844" dirty="0"/>
              <a:t> (William </a:t>
            </a:r>
            <a:r>
              <a:rPr lang="en-US" altLang="en-US" sz="2844" dirty="0" err="1"/>
              <a:t>Coplin</a:t>
            </a:r>
            <a:r>
              <a:rPr lang="en-US" altLang="en-US" sz="2844" dirty="0"/>
              <a:t>, 1992: 165, </a:t>
            </a:r>
            <a:r>
              <a:rPr lang="en-US" altLang="en-US" sz="2844" dirty="0" err="1"/>
              <a:t>Wurfel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Burton, 1990: 2-6), </a:t>
            </a:r>
            <a:r>
              <a:rPr lang="en-US" altLang="en-US" sz="2844" dirty="0" err="1"/>
              <a:t>termasuk</a:t>
            </a:r>
            <a:r>
              <a:rPr lang="en-US" altLang="en-US" sz="2844" dirty="0"/>
              <a:t> di </a:t>
            </a:r>
            <a:r>
              <a:rPr lang="en-US" altLang="en-US" sz="2844" dirty="0" err="1"/>
              <a:t>dalamnya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hubungan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negara-negara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adidaya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negara-negara</a:t>
            </a:r>
            <a:r>
              <a:rPr lang="en-US" altLang="en-US" sz="2844" dirty="0"/>
              <a:t> regional,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kekuatan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ekonomi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serta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politik</a:t>
            </a:r>
            <a:r>
              <a:rPr lang="en-US" altLang="en-US" sz="2844" dirty="0"/>
              <a:t> non-</a:t>
            </a:r>
            <a:r>
              <a:rPr lang="en-US" altLang="en-US" sz="2844" dirty="0" err="1"/>
              <a:t>negara</a:t>
            </a:r>
            <a:r>
              <a:rPr lang="en-US" altLang="en-US" sz="2844" dirty="0"/>
              <a:t>.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844" dirty="0" err="1"/>
              <a:t>Kapasitas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negara</a:t>
            </a:r>
            <a:r>
              <a:rPr lang="en-US" altLang="en-US" sz="2844" dirty="0"/>
              <a:t> (Leo </a:t>
            </a:r>
            <a:r>
              <a:rPr lang="en-US" altLang="en-US" sz="2844" dirty="0" err="1"/>
              <a:t>Suryadinata</a:t>
            </a:r>
            <a:r>
              <a:rPr lang="en-US" altLang="en-US" sz="2844" dirty="0"/>
              <a:t>, 1998: 3, </a:t>
            </a:r>
            <a:r>
              <a:rPr lang="en-US" altLang="en-US" sz="2844" dirty="0" err="1"/>
              <a:t>Coplin</a:t>
            </a:r>
            <a:r>
              <a:rPr lang="en-US" altLang="en-US" sz="2844" dirty="0"/>
              <a:t>, 1992: 165), </a:t>
            </a:r>
            <a:r>
              <a:rPr lang="en-US" altLang="en-US" sz="2844" dirty="0" err="1"/>
              <a:t>termasuk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ukuran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ekonomi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militer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mempengaruhi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kapabilitas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internasionalnya</a:t>
            </a:r>
            <a:r>
              <a:rPr lang="en-US" altLang="en-US" sz="2844" dirty="0"/>
              <a:t>.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844" dirty="0" err="1"/>
              <a:t>Prinsip-prinsip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melandasi</a:t>
            </a:r>
            <a:r>
              <a:rPr lang="en-US" altLang="en-US" sz="2844" dirty="0"/>
              <a:t> (C.C. </a:t>
            </a:r>
            <a:r>
              <a:rPr lang="en-US" altLang="en-US" sz="2844" dirty="0" err="1"/>
              <a:t>Rodee</a:t>
            </a:r>
            <a:r>
              <a:rPr lang="en-US" altLang="en-US" sz="2844" dirty="0"/>
              <a:t>, 2000: 499), </a:t>
            </a:r>
            <a:r>
              <a:rPr lang="en-US" altLang="en-US" sz="2844" dirty="0" err="1"/>
              <a:t>termasuk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norma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prinsip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tujuan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politik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luar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negeri</a:t>
            </a:r>
            <a:r>
              <a:rPr lang="en-US" altLang="en-US" sz="2844" dirty="0"/>
              <a:t>.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844" dirty="0" err="1"/>
              <a:t>Perilaku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politik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elit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dinamika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politik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domestik</a:t>
            </a:r>
            <a:r>
              <a:rPr lang="en-US" altLang="en-US" sz="2844" dirty="0"/>
              <a:t> (</a:t>
            </a:r>
            <a:r>
              <a:rPr lang="en-US" altLang="en-US" sz="2844" dirty="0" err="1"/>
              <a:t>Coplin</a:t>
            </a:r>
            <a:r>
              <a:rPr lang="en-US" altLang="en-US" sz="2844" dirty="0"/>
              <a:t>, 1992:165; </a:t>
            </a:r>
            <a:r>
              <a:rPr lang="en-US" altLang="en-US" sz="2844" dirty="0" err="1"/>
              <a:t>Rodee</a:t>
            </a:r>
            <a:r>
              <a:rPr lang="en-US" altLang="en-US" sz="2844" dirty="0"/>
              <a:t>, 2000: 499), </a:t>
            </a:r>
            <a:r>
              <a:rPr lang="en-US" altLang="en-US" sz="2844" dirty="0" err="1"/>
              <a:t>termasuk</a:t>
            </a:r>
            <a:r>
              <a:rPr lang="en-US" altLang="en-US" sz="2844" dirty="0"/>
              <a:t> di </a:t>
            </a:r>
            <a:r>
              <a:rPr lang="en-US" altLang="en-US" sz="2844" dirty="0" err="1"/>
              <a:t>dalamnya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persepsi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terhadap</a:t>
            </a:r>
            <a:r>
              <a:rPr lang="en-US" altLang="en-US" sz="2844" dirty="0"/>
              <a:t> </a:t>
            </a:r>
            <a:r>
              <a:rPr lang="en-US" altLang="en-US" sz="2844" dirty="0" err="1"/>
              <a:t>lingkungan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luar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kondisi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politik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keamanan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ekonomi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domestik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lembaga-lembaga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berpengaruh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kebijakan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luar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negeri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peranan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masyarakat</a:t>
            </a:r>
            <a:r>
              <a:rPr lang="en-US" altLang="en-US" sz="2844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968972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734800" cy="2438400"/>
          </a:xfrm>
        </p:spPr>
        <p:txBody>
          <a:bodyPr/>
          <a:lstStyle/>
          <a:p>
            <a:r>
              <a:rPr lang="en-ID" sz="5000" dirty="0" err="1" smtClean="0"/>
              <a:t>Pengaruh</a:t>
            </a:r>
            <a:r>
              <a:rPr lang="en-ID" sz="5000" dirty="0" smtClean="0"/>
              <a:t> </a:t>
            </a:r>
            <a:r>
              <a:rPr lang="en-ID" sz="5000" dirty="0" err="1" smtClean="0"/>
              <a:t>Lingkungan</a:t>
            </a:r>
            <a:r>
              <a:rPr lang="en-ID" sz="5000" dirty="0" smtClean="0"/>
              <a:t> </a:t>
            </a:r>
            <a:r>
              <a:rPr lang="en-ID" sz="5000" dirty="0" err="1" smtClean="0"/>
              <a:t>Luar</a:t>
            </a:r>
            <a:r>
              <a:rPr lang="en-ID" sz="5000" dirty="0" smtClean="0"/>
              <a:t/>
            </a:r>
            <a:br>
              <a:rPr lang="en-ID" sz="5000" dirty="0" smtClean="0"/>
            </a:br>
            <a:r>
              <a:rPr lang="en-ID" sz="5000" dirty="0" smtClean="0"/>
              <a:t>          </a:t>
            </a:r>
            <a:r>
              <a:rPr lang="en-ID" sz="5000" dirty="0" err="1" smtClean="0"/>
              <a:t>Terhadap</a:t>
            </a:r>
            <a:r>
              <a:rPr lang="en-ID" sz="5000" dirty="0" smtClean="0"/>
              <a:t> </a:t>
            </a:r>
            <a:r>
              <a:rPr lang="en-ID" sz="5000" dirty="0" err="1" smtClean="0"/>
              <a:t>Sistem</a:t>
            </a:r>
            <a:r>
              <a:rPr lang="en-ID" sz="5000" dirty="0" smtClean="0"/>
              <a:t> </a:t>
            </a:r>
            <a:r>
              <a:rPr lang="en-ID" sz="5000" dirty="0" err="1" smtClean="0"/>
              <a:t>Politik</a:t>
            </a:r>
            <a:r>
              <a:rPr lang="en-ID" sz="5000" dirty="0" smtClean="0"/>
              <a:t> Indonesia</a:t>
            </a:r>
            <a:endParaRPr lang="en-ID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776" y="2768600"/>
            <a:ext cx="12119024" cy="5715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ID" sz="2800" dirty="0" err="1" smtClean="0"/>
              <a:t>Dinamika</a:t>
            </a:r>
            <a:r>
              <a:rPr lang="en-ID" sz="2800" dirty="0" smtClean="0"/>
              <a:t> </a:t>
            </a:r>
            <a:r>
              <a:rPr lang="en-ID" sz="2800" dirty="0" err="1" smtClean="0"/>
              <a:t>Politik</a:t>
            </a:r>
            <a:r>
              <a:rPr lang="en-ID" sz="2800" dirty="0" smtClean="0"/>
              <a:t> </a:t>
            </a:r>
            <a:r>
              <a:rPr lang="en-ID" sz="2800" dirty="0" err="1" smtClean="0"/>
              <a:t>Internasional</a:t>
            </a:r>
            <a:endParaRPr lang="en-ID" sz="2800" dirty="0" smtClean="0"/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sz="2800" dirty="0" err="1" smtClean="0"/>
              <a:t>Kemunculan</a:t>
            </a:r>
            <a:r>
              <a:rPr lang="en-ID" sz="2800" dirty="0" smtClean="0"/>
              <a:t> PBB, </a:t>
            </a:r>
            <a:r>
              <a:rPr lang="en-ID" sz="2800" dirty="0" err="1" smtClean="0"/>
              <a:t>Gerakan</a:t>
            </a:r>
            <a:r>
              <a:rPr lang="en-ID" sz="2800" dirty="0" smtClean="0"/>
              <a:t> Non-Blok, </a:t>
            </a:r>
            <a:r>
              <a:rPr lang="en-ID" sz="2800" dirty="0" err="1" smtClean="0"/>
              <a:t>Masyarakat</a:t>
            </a:r>
            <a:r>
              <a:rPr lang="en-ID" sz="2800" dirty="0" smtClean="0"/>
              <a:t> </a:t>
            </a:r>
            <a:r>
              <a:rPr lang="en-ID" sz="2800" dirty="0" err="1" smtClean="0"/>
              <a:t>Ekonomi</a:t>
            </a:r>
            <a:r>
              <a:rPr lang="en-ID" sz="2800" dirty="0" smtClean="0"/>
              <a:t> </a:t>
            </a:r>
            <a:r>
              <a:rPr lang="en-ID" sz="2800" dirty="0" err="1" smtClean="0"/>
              <a:t>Eropa</a:t>
            </a:r>
            <a:r>
              <a:rPr lang="en-ID" sz="2800" dirty="0" smtClean="0"/>
              <a:t>, ASEAN, G77</a:t>
            </a:r>
          </a:p>
          <a:p>
            <a:pPr>
              <a:spcBef>
                <a:spcPts val="600"/>
              </a:spcBef>
            </a:pPr>
            <a:r>
              <a:rPr lang="en-ID" sz="2800" dirty="0" smtClean="0"/>
              <a:t>Era </a:t>
            </a:r>
            <a:r>
              <a:rPr lang="en-ID" sz="2800" dirty="0" err="1" smtClean="0"/>
              <a:t>Senjata</a:t>
            </a:r>
            <a:r>
              <a:rPr lang="en-ID" sz="2800" dirty="0" smtClean="0"/>
              <a:t> </a:t>
            </a:r>
            <a:r>
              <a:rPr lang="en-ID" sz="2800" dirty="0" err="1" smtClean="0"/>
              <a:t>Nuklir</a:t>
            </a:r>
            <a:endParaRPr lang="en-ID" sz="2800" dirty="0" smtClean="0"/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sz="2800" dirty="0" err="1" smtClean="0"/>
              <a:t>Berakhirnya</a:t>
            </a:r>
            <a:r>
              <a:rPr lang="en-ID" sz="2800" dirty="0" smtClean="0"/>
              <a:t> </a:t>
            </a:r>
            <a:r>
              <a:rPr lang="en-ID" sz="2800" dirty="0" err="1" smtClean="0"/>
              <a:t>Perang</a:t>
            </a:r>
            <a:r>
              <a:rPr lang="en-ID" sz="2800" dirty="0" smtClean="0"/>
              <a:t> </a:t>
            </a:r>
            <a:r>
              <a:rPr lang="en-ID" sz="2800" dirty="0" err="1" smtClean="0"/>
              <a:t>Dunia</a:t>
            </a:r>
            <a:r>
              <a:rPr lang="en-ID" sz="2800" dirty="0" smtClean="0"/>
              <a:t> II (</a:t>
            </a:r>
            <a:r>
              <a:rPr lang="en-ID" sz="2800" dirty="0" err="1" smtClean="0"/>
              <a:t>Nuklir</a:t>
            </a:r>
            <a:r>
              <a:rPr lang="en-ID" sz="2800" dirty="0" smtClean="0"/>
              <a:t> </a:t>
            </a:r>
            <a:r>
              <a:rPr lang="en-ID" sz="2800" dirty="0" err="1" smtClean="0"/>
              <a:t>sebagai</a:t>
            </a:r>
            <a:r>
              <a:rPr lang="en-ID" sz="2800" dirty="0" smtClean="0"/>
              <a:t> </a:t>
            </a:r>
            <a:r>
              <a:rPr lang="en-ID" sz="2800" dirty="0" err="1" smtClean="0"/>
              <a:t>Penanda</a:t>
            </a:r>
            <a:r>
              <a:rPr lang="en-ID" sz="2800" dirty="0" smtClean="0"/>
              <a:t> </a:t>
            </a:r>
            <a:r>
              <a:rPr lang="en-ID" sz="2800" dirty="0" err="1" smtClean="0"/>
              <a:t>Perdamaian</a:t>
            </a:r>
            <a:r>
              <a:rPr lang="en-ID" sz="2800" dirty="0" smtClean="0"/>
              <a:t>)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sz="2800" dirty="0" smtClean="0"/>
              <a:t>Era </a:t>
            </a:r>
            <a:r>
              <a:rPr lang="en-ID" sz="2800" dirty="0" err="1" smtClean="0"/>
              <a:t>Deteren</a:t>
            </a:r>
            <a:r>
              <a:rPr lang="en-ID" sz="2800" dirty="0" smtClean="0"/>
              <a:t> </a:t>
            </a:r>
            <a:r>
              <a:rPr lang="en-ID" sz="2800" dirty="0" err="1" smtClean="0"/>
              <a:t>Nuklir</a:t>
            </a:r>
            <a:r>
              <a:rPr lang="en-ID" sz="2800" dirty="0" smtClean="0"/>
              <a:t> (</a:t>
            </a:r>
            <a:r>
              <a:rPr lang="en-ID" sz="2800" i="1" dirty="0" smtClean="0"/>
              <a:t>Nuclear deterrence</a:t>
            </a:r>
            <a:r>
              <a:rPr lang="en-ID" sz="2800" dirty="0" smtClean="0"/>
              <a:t>)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ID" sz="2800" i="1" dirty="0" smtClean="0"/>
              <a:t>Balance of Power</a:t>
            </a:r>
            <a:endParaRPr lang="en-ID" sz="2800" dirty="0" smtClean="0"/>
          </a:p>
          <a:p>
            <a:pPr>
              <a:spcBef>
                <a:spcPts val="600"/>
              </a:spcBef>
            </a:pPr>
            <a:r>
              <a:rPr lang="en-ID" sz="2800" dirty="0" err="1" smtClean="0"/>
              <a:t>Berakhirnya</a:t>
            </a:r>
            <a:r>
              <a:rPr lang="en-ID" sz="2800" dirty="0" smtClean="0"/>
              <a:t> </a:t>
            </a:r>
            <a:r>
              <a:rPr lang="en-ID" sz="2800" dirty="0" err="1" smtClean="0"/>
              <a:t>Perang</a:t>
            </a:r>
            <a:r>
              <a:rPr lang="en-ID" sz="2800" dirty="0" smtClean="0"/>
              <a:t> </a:t>
            </a:r>
            <a:r>
              <a:rPr lang="en-ID" sz="2800" dirty="0" err="1" smtClean="0"/>
              <a:t>Dingin</a:t>
            </a:r>
            <a:endParaRPr lang="en-ID" sz="2800" dirty="0" smtClean="0"/>
          </a:p>
          <a:p>
            <a:pPr>
              <a:spcBef>
                <a:spcPts val="600"/>
              </a:spcBef>
            </a:pPr>
            <a:r>
              <a:rPr lang="en-ID" sz="2800" dirty="0" err="1" smtClean="0"/>
              <a:t>Krisis</a:t>
            </a:r>
            <a:r>
              <a:rPr lang="en-ID" sz="2800" dirty="0" smtClean="0"/>
              <a:t> </a:t>
            </a:r>
            <a:r>
              <a:rPr lang="en-ID" sz="2800" dirty="0" err="1" smtClean="0"/>
              <a:t>Moneter</a:t>
            </a:r>
            <a:r>
              <a:rPr lang="en-ID" sz="2800" dirty="0" smtClean="0"/>
              <a:t> Asia</a:t>
            </a:r>
          </a:p>
          <a:p>
            <a:pPr>
              <a:spcBef>
                <a:spcPts val="600"/>
              </a:spcBef>
            </a:pPr>
            <a:r>
              <a:rPr lang="en-ID" sz="2800" dirty="0" err="1" smtClean="0"/>
              <a:t>Isu</a:t>
            </a:r>
            <a:r>
              <a:rPr lang="en-ID" sz="2800" dirty="0" smtClean="0"/>
              <a:t> </a:t>
            </a:r>
            <a:r>
              <a:rPr lang="en-ID" sz="2800" dirty="0" err="1" smtClean="0"/>
              <a:t>Terorisme</a:t>
            </a:r>
            <a:endParaRPr lang="en-ID" sz="2800" dirty="0" smtClean="0"/>
          </a:p>
          <a:p>
            <a:pPr marL="711200" lvl="1" indent="0">
              <a:spcBef>
                <a:spcPts val="600"/>
              </a:spcBef>
              <a:buNone/>
            </a:pPr>
            <a:r>
              <a:rPr lang="en-ID" sz="2800" dirty="0" smtClean="0"/>
              <a:t>- </a:t>
            </a:r>
            <a:r>
              <a:rPr lang="en-ID" sz="2800" dirty="0" err="1" smtClean="0"/>
              <a:t>Kasus</a:t>
            </a:r>
            <a:r>
              <a:rPr lang="en-ID" sz="2800" dirty="0" smtClean="0"/>
              <a:t> World Trade </a:t>
            </a:r>
            <a:r>
              <a:rPr lang="en-ID" sz="2800" dirty="0" err="1" smtClean="0"/>
              <a:t>Center</a:t>
            </a:r>
            <a:r>
              <a:rPr lang="en-ID" sz="2800" dirty="0" smtClean="0"/>
              <a:t>, 9/11/2001, </a:t>
            </a:r>
            <a:r>
              <a:rPr lang="en-ID" sz="2800" dirty="0" err="1" smtClean="0"/>
              <a:t>Bom</a:t>
            </a:r>
            <a:r>
              <a:rPr lang="en-ID" sz="2800" dirty="0" smtClean="0"/>
              <a:t> Bali,  </a:t>
            </a:r>
            <a:r>
              <a:rPr lang="en-ID" sz="2800" dirty="0" err="1" smtClean="0"/>
              <a:t>dll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14247606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689" dirty="0" smtClean="0"/>
              <a:t>      </a:t>
            </a:r>
            <a:r>
              <a:rPr lang="en-US" altLang="en-US" sz="5689" dirty="0" err="1" smtClean="0"/>
              <a:t>Sejarah</a:t>
            </a:r>
            <a:r>
              <a:rPr lang="en-US" altLang="en-US" sz="5689" dirty="0" smtClean="0"/>
              <a:t> </a:t>
            </a:r>
            <a:r>
              <a:rPr lang="en-US" altLang="en-US" sz="5689" dirty="0" err="1"/>
              <a:t>Politik</a:t>
            </a:r>
            <a:r>
              <a:rPr lang="en-US" altLang="en-US" sz="5689" dirty="0"/>
              <a:t> </a:t>
            </a:r>
            <a:r>
              <a:rPr lang="en-US" altLang="en-US" sz="5689" dirty="0" err="1"/>
              <a:t>Luar</a:t>
            </a:r>
            <a:r>
              <a:rPr lang="en-US" altLang="en-US" sz="5689" dirty="0"/>
              <a:t> </a:t>
            </a:r>
            <a:r>
              <a:rPr lang="en-US" altLang="en-US" sz="5689" dirty="0" err="1"/>
              <a:t>Negeri</a:t>
            </a:r>
            <a:r>
              <a:rPr lang="en-US" altLang="en-US" sz="5689" dirty="0"/>
              <a:t> Indonesia 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7744" y="2768600"/>
            <a:ext cx="12407056" cy="6068640"/>
          </a:xfrm>
        </p:spPr>
        <p:txBody>
          <a:bodyPr/>
          <a:lstStyle/>
          <a:p>
            <a:pPr marL="711200" lvl="1" indent="0">
              <a:lnSpc>
                <a:spcPct val="90000"/>
              </a:lnSpc>
              <a:buNone/>
            </a:pPr>
            <a:r>
              <a:rPr lang="en-US" altLang="en-US" dirty="0" err="1"/>
              <a:t>Periodisasi</a:t>
            </a:r>
            <a:r>
              <a:rPr lang="en-US" altLang="en-US" dirty="0"/>
              <a:t> (LIPI, 2009)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Masa </a:t>
            </a:r>
            <a:r>
              <a:rPr lang="en-US" altLang="en-US" dirty="0" err="1"/>
              <a:t>Orde</a:t>
            </a:r>
            <a:r>
              <a:rPr lang="en-US" altLang="en-US" dirty="0"/>
              <a:t> Lama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Masa </a:t>
            </a:r>
            <a:r>
              <a:rPr lang="en-US" altLang="en-US" dirty="0" err="1"/>
              <a:t>Orde</a:t>
            </a:r>
            <a:r>
              <a:rPr lang="en-US" altLang="en-US" dirty="0"/>
              <a:t> </a:t>
            </a:r>
            <a:r>
              <a:rPr lang="en-US" altLang="en-US" dirty="0" err="1"/>
              <a:t>Baru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Masa </a:t>
            </a:r>
            <a:r>
              <a:rPr lang="en-US" altLang="en-US" dirty="0" err="1"/>
              <a:t>Pasca-Orde</a:t>
            </a:r>
            <a:r>
              <a:rPr lang="en-US" altLang="en-US" dirty="0"/>
              <a:t> </a:t>
            </a:r>
            <a:r>
              <a:rPr lang="en-US" altLang="en-US" dirty="0" err="1"/>
              <a:t>Baru</a:t>
            </a:r>
            <a:endParaRPr lang="en-US" altLang="en-US" dirty="0"/>
          </a:p>
          <a:p>
            <a:pPr marL="711200" lvl="1" indent="0">
              <a:lnSpc>
                <a:spcPct val="90000"/>
              </a:lnSpc>
              <a:buNone/>
            </a:pPr>
            <a:r>
              <a:rPr lang="en-US" altLang="en-US" dirty="0" err="1"/>
              <a:t>Pembagian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tiga</a:t>
            </a:r>
            <a:r>
              <a:rPr lang="en-US" altLang="en-US" dirty="0"/>
              <a:t> </a:t>
            </a:r>
            <a:r>
              <a:rPr lang="en-US" altLang="en-US" dirty="0" err="1"/>
              <a:t>periode</a:t>
            </a:r>
            <a:r>
              <a:rPr lang="en-US" altLang="en-US" dirty="0"/>
              <a:t> </a:t>
            </a:r>
            <a:r>
              <a:rPr lang="en-US" altLang="en-US" dirty="0" err="1"/>
              <a:t>sejarah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 </a:t>
            </a:r>
            <a:r>
              <a:rPr lang="en-US" altLang="en-US" dirty="0" err="1"/>
              <a:t>didasarkan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perbedaan</a:t>
            </a:r>
            <a:r>
              <a:rPr lang="en-US" altLang="en-US" dirty="0"/>
              <a:t> fundamental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luar</a:t>
            </a:r>
            <a:r>
              <a:rPr lang="en-US" altLang="en-US" dirty="0"/>
              <a:t> </a:t>
            </a:r>
            <a:r>
              <a:rPr lang="en-US" altLang="en-US" dirty="0" err="1"/>
              <a:t>negeri</a:t>
            </a:r>
            <a:r>
              <a:rPr lang="en-US" altLang="en-US" dirty="0"/>
              <a:t> Indonesia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ketiga</a:t>
            </a:r>
            <a:r>
              <a:rPr lang="en-US" altLang="en-US" dirty="0"/>
              <a:t> </a:t>
            </a:r>
            <a:r>
              <a:rPr lang="en-US" altLang="en-US" dirty="0" err="1"/>
              <a:t>periode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kestabilan</a:t>
            </a:r>
            <a:r>
              <a:rPr lang="en-US" altLang="en-US" dirty="0"/>
              <a:t> </a:t>
            </a:r>
            <a:r>
              <a:rPr lang="en-US" altLang="en-US" dirty="0" err="1"/>
              <a:t>relatif</a:t>
            </a:r>
            <a:r>
              <a:rPr lang="en-US" altLang="en-US" dirty="0"/>
              <a:t> </a:t>
            </a:r>
            <a:r>
              <a:rPr lang="en-US" altLang="en-US" dirty="0" err="1"/>
              <a:t>polugri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masing-masing</a:t>
            </a:r>
            <a:r>
              <a:rPr lang="en-US" altLang="en-US" dirty="0"/>
              <a:t> </a:t>
            </a:r>
            <a:r>
              <a:rPr lang="en-US" altLang="en-US" dirty="0" err="1"/>
              <a:t>periode</a:t>
            </a:r>
            <a:r>
              <a:rPr lang="en-US" altLang="en-US" dirty="0"/>
              <a:t>, </a:t>
            </a:r>
            <a:r>
              <a:rPr lang="en-US" altLang="en-US" dirty="0" err="1"/>
              <a:t>terlepas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perubahan</a:t>
            </a:r>
            <a:r>
              <a:rPr lang="en-US" altLang="en-US" dirty="0"/>
              <a:t> 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suksesi</a:t>
            </a:r>
            <a:r>
              <a:rPr lang="en-US" altLang="en-US" dirty="0"/>
              <a:t> </a:t>
            </a:r>
            <a:r>
              <a:rPr lang="en-US" altLang="en-US" dirty="0" err="1"/>
              <a:t>kepemimpinan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611749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1880" y="330200"/>
            <a:ext cx="10729192" cy="2438400"/>
          </a:xfrm>
        </p:spPr>
        <p:txBody>
          <a:bodyPr/>
          <a:lstStyle/>
          <a:p>
            <a:r>
              <a:rPr lang="en-US" altLang="en-US" sz="6600" dirty="0" smtClean="0"/>
              <a:t>    PLNI </a:t>
            </a:r>
            <a:r>
              <a:rPr lang="en-US" altLang="en-US" sz="6600" dirty="0"/>
              <a:t>Masa </a:t>
            </a:r>
            <a:r>
              <a:rPr lang="en-US" altLang="en-US" sz="6600" dirty="0" smtClean="0"/>
              <a:t/>
            </a:r>
            <a:br>
              <a:rPr lang="en-US" altLang="en-US" sz="6600" dirty="0" smtClean="0"/>
            </a:br>
            <a:r>
              <a:rPr lang="en-US" altLang="en-US" sz="6600" dirty="0"/>
              <a:t> </a:t>
            </a:r>
            <a:r>
              <a:rPr lang="en-US" altLang="en-US" sz="6600" dirty="0" smtClean="0"/>
              <a:t>    </a:t>
            </a:r>
            <a:r>
              <a:rPr lang="en-US" altLang="en-US" sz="6600" dirty="0" err="1" smtClean="0"/>
              <a:t>Orde</a:t>
            </a:r>
            <a:r>
              <a:rPr lang="en-US" altLang="en-US" sz="6600" dirty="0" smtClean="0"/>
              <a:t> </a:t>
            </a:r>
            <a:r>
              <a:rPr lang="en-US" altLang="en-US" sz="6600" dirty="0"/>
              <a:t>Lama (1) 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728" y="2768600"/>
            <a:ext cx="12313368" cy="5924624"/>
          </a:xfrm>
        </p:spPr>
        <p:txBody>
          <a:bodyPr/>
          <a:lstStyle/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844" dirty="0" err="1"/>
              <a:t>Konteks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diwarnai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oleh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berakhirnya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imperialisme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kolonialisme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serta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dimulainya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perang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dingin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antara</a:t>
            </a:r>
            <a:r>
              <a:rPr lang="en-US" altLang="en-US" sz="2844" dirty="0"/>
              <a:t> Blok Barat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Blok </a:t>
            </a:r>
            <a:r>
              <a:rPr lang="en-US" altLang="en-US" sz="2844" dirty="0" err="1"/>
              <a:t>Timur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berkompetisi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mempengaruhi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politik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</a:t>
            </a:r>
            <a:r>
              <a:rPr lang="en-US" altLang="en-US" sz="2844" dirty="0"/>
              <a:t>.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844" dirty="0"/>
              <a:t>Indonesia </a:t>
            </a:r>
            <a:r>
              <a:rPr lang="en-US" altLang="en-US" sz="2844" dirty="0" err="1"/>
              <a:t>merupakan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negara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baru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merdeka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membutuhkan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pengakuan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mengambil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posisi</a:t>
            </a:r>
            <a:r>
              <a:rPr lang="en-US" altLang="en-US" sz="2844" dirty="0"/>
              <a:t> anti </a:t>
            </a:r>
            <a:r>
              <a:rPr lang="en-US" altLang="en-US" sz="2844" dirty="0" err="1"/>
              <a:t>terhadap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kolonialisme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imperialisme</a:t>
            </a:r>
            <a:r>
              <a:rPr lang="en-US" altLang="en-US" sz="2844" dirty="0"/>
              <a:t> Barat.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844" dirty="0" err="1"/>
              <a:t>Pada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awalnya</a:t>
            </a:r>
            <a:r>
              <a:rPr lang="en-US" altLang="en-US" sz="2844" dirty="0"/>
              <a:t>, PLNI </a:t>
            </a:r>
            <a:r>
              <a:rPr lang="en-US" altLang="en-US" sz="2844" dirty="0" err="1"/>
              <a:t>diarahkan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untuk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diplomasi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mencari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pengakuan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terhadap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kemerdekaan</a:t>
            </a:r>
            <a:r>
              <a:rPr lang="en-US" altLang="en-US" sz="2844" dirty="0"/>
              <a:t> Indonesia (1945-1949). </a:t>
            </a:r>
            <a:r>
              <a:rPr lang="en-US" altLang="en-US" sz="2844" dirty="0" err="1"/>
              <a:t>Namun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kemudian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secara</a:t>
            </a:r>
            <a:r>
              <a:rPr lang="en-US" altLang="en-US" sz="2844" dirty="0"/>
              <a:t> gradual (</a:t>
            </a:r>
            <a:r>
              <a:rPr lang="en-US" altLang="en-US" sz="2844" dirty="0" err="1"/>
              <a:t>berangsur-angsur</a:t>
            </a:r>
            <a:r>
              <a:rPr lang="en-US" altLang="en-US" sz="2844" dirty="0"/>
              <a:t>), Indonesia </a:t>
            </a:r>
            <a:r>
              <a:rPr lang="en-US" altLang="en-US" sz="2844" dirty="0" err="1"/>
              <a:t>semakin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dekat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berafiliasi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Blok </a:t>
            </a:r>
            <a:r>
              <a:rPr lang="en-US" altLang="en-US" sz="2844" dirty="0" err="1"/>
              <a:t>Timur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meski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tidak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menjalin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aliansi</a:t>
            </a:r>
            <a:r>
              <a:rPr lang="en-US" altLang="en-US" sz="2844" dirty="0"/>
              <a:t>.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844" dirty="0" err="1"/>
              <a:t>Menjelang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akhir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periode</a:t>
            </a:r>
            <a:r>
              <a:rPr lang="en-US" altLang="en-US" sz="2844" dirty="0"/>
              <a:t> </a:t>
            </a:r>
            <a:r>
              <a:rPr lang="en-US" altLang="en-US" sz="2844" dirty="0" err="1"/>
              <a:t>Orde</a:t>
            </a:r>
            <a:r>
              <a:rPr lang="en-US" altLang="en-US" sz="2844" dirty="0"/>
              <a:t> Lama, Indonesia di </a:t>
            </a:r>
            <a:r>
              <a:rPr lang="en-US" altLang="en-US" sz="2844" dirty="0" err="1"/>
              <a:t>bawah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kepemimpinan</a:t>
            </a:r>
            <a:r>
              <a:rPr lang="en-US" altLang="en-US" sz="2844" dirty="0"/>
              <a:t> Sukarno </a:t>
            </a:r>
            <a:r>
              <a:rPr lang="en-US" altLang="en-US" sz="2844" dirty="0" err="1"/>
              <a:t>menunjukkan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aspirasi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untuk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menjadi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pemimpin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alternatif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politik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terutama</a:t>
            </a:r>
            <a:r>
              <a:rPr lang="en-US" altLang="en-US" sz="2844" dirty="0"/>
              <a:t> di </a:t>
            </a:r>
            <a:r>
              <a:rPr lang="en-US" altLang="en-US" sz="2844" dirty="0" err="1"/>
              <a:t>kalangan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Dunia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Ketiga</a:t>
            </a:r>
            <a:r>
              <a:rPr lang="en-US" altLang="en-US" sz="2844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39921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/>
              <a:t>PLNI Masa </a:t>
            </a:r>
            <a:r>
              <a:rPr lang="en-US" altLang="en-US" sz="6600" dirty="0" smtClean="0"/>
              <a:t/>
            </a:r>
            <a:br>
              <a:rPr lang="en-US" altLang="en-US" sz="6600" dirty="0" smtClean="0"/>
            </a:br>
            <a:r>
              <a:rPr lang="en-US" altLang="en-US" sz="6600" dirty="0" err="1" smtClean="0"/>
              <a:t>Orde</a:t>
            </a:r>
            <a:r>
              <a:rPr lang="en-US" altLang="en-US" sz="6600" dirty="0" smtClean="0"/>
              <a:t> </a:t>
            </a:r>
            <a:r>
              <a:rPr lang="en-US" altLang="en-US" sz="6600" dirty="0"/>
              <a:t>Lama (2) 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720" y="2768600"/>
            <a:ext cx="12457384" cy="571500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44" dirty="0" err="1"/>
              <a:t>Prinsip</a:t>
            </a:r>
            <a:r>
              <a:rPr lang="en-US" altLang="en-US" sz="2844" dirty="0"/>
              <a:t> PLNI yang </a:t>
            </a:r>
            <a:r>
              <a:rPr lang="en-US" altLang="en-US" sz="2844" dirty="0" err="1"/>
              <a:t>dirumuskan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pada</a:t>
            </a:r>
            <a:r>
              <a:rPr lang="en-US" altLang="en-US" sz="2844" dirty="0"/>
              <a:t> masa </a:t>
            </a:r>
            <a:r>
              <a:rPr lang="en-US" altLang="en-US" sz="2844" dirty="0" err="1"/>
              <a:t>ini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masih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berlaku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hingga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sekarang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adalah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prinsip</a:t>
            </a:r>
            <a:r>
              <a:rPr lang="en-US" altLang="en-US" sz="2844" dirty="0"/>
              <a:t> “</a:t>
            </a:r>
            <a:r>
              <a:rPr lang="en-US" altLang="en-US" sz="2844" dirty="0" err="1"/>
              <a:t>bebas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aktif</a:t>
            </a:r>
            <a:r>
              <a:rPr lang="en-US" altLang="en-US" sz="2844" dirty="0"/>
              <a:t>” yang </a:t>
            </a:r>
            <a:r>
              <a:rPr lang="en-US" altLang="en-US" sz="2844" dirty="0" err="1"/>
              <a:t>digagas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oleh</a:t>
            </a:r>
            <a:r>
              <a:rPr lang="en-US" altLang="en-US" sz="2844" dirty="0"/>
              <a:t> Muhammad </a:t>
            </a:r>
            <a:r>
              <a:rPr lang="en-US" altLang="en-US" sz="2844" dirty="0" err="1"/>
              <a:t>Hatta</a:t>
            </a:r>
            <a:r>
              <a:rPr lang="en-US" altLang="en-US" sz="2844" dirty="0"/>
              <a:t>.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44" dirty="0" err="1"/>
              <a:t>Peran</a:t>
            </a:r>
            <a:r>
              <a:rPr lang="en-US" altLang="en-US" sz="2844" dirty="0"/>
              <a:t> Indonesia di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politik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menurut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prinsip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adalah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independen</a:t>
            </a:r>
            <a:r>
              <a:rPr lang="en-US" altLang="en-US" sz="2844" dirty="0"/>
              <a:t> (</a:t>
            </a:r>
            <a:r>
              <a:rPr lang="en-US" altLang="en-US" sz="2844" dirty="0" err="1"/>
              <a:t>bebas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dari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hegemoni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dominasi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negara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adikuasa</a:t>
            </a:r>
            <a:r>
              <a:rPr lang="en-US" altLang="en-US" sz="2844" dirty="0"/>
              <a:t>),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aktif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ikut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serta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menjaga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terjaminnya</a:t>
            </a:r>
            <a:r>
              <a:rPr lang="en-US" altLang="en-US" sz="2844" dirty="0"/>
              <a:t> HAM </a:t>
            </a:r>
            <a:r>
              <a:rPr lang="en-US" altLang="en-US" sz="2844" dirty="0" err="1"/>
              <a:t>secara</a:t>
            </a:r>
            <a:r>
              <a:rPr lang="en-US" altLang="en-US" sz="2844" dirty="0"/>
              <a:t> universal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perdamaian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</a:t>
            </a:r>
            <a:r>
              <a:rPr lang="en-US" altLang="en-US" sz="2844" dirty="0"/>
              <a:t>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2844" dirty="0" err="1"/>
              <a:t>Pada</a:t>
            </a:r>
            <a:r>
              <a:rPr lang="en-US" altLang="en-US" sz="2844" dirty="0"/>
              <a:t> masa </a:t>
            </a:r>
            <a:r>
              <a:rPr lang="en-US" altLang="en-US" sz="2844" dirty="0" err="1"/>
              <a:t>revolusi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kemerdekaan</a:t>
            </a:r>
            <a:r>
              <a:rPr lang="en-US" altLang="en-US" sz="2844" dirty="0"/>
              <a:t> (1945-1949), </a:t>
            </a:r>
            <a:r>
              <a:rPr lang="en-US" altLang="en-US" sz="2844" dirty="0" err="1"/>
              <a:t>aktor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terlibat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merancang</a:t>
            </a:r>
            <a:r>
              <a:rPr lang="en-US" altLang="en-US" sz="2844" dirty="0"/>
              <a:t> PLNI </a:t>
            </a:r>
            <a:r>
              <a:rPr lang="en-US" altLang="en-US" sz="2844" dirty="0" err="1"/>
              <a:t>adalah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Hatta</a:t>
            </a:r>
            <a:r>
              <a:rPr lang="en-US" altLang="en-US" sz="2844" dirty="0"/>
              <a:t>, Sukarno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Sjahrir</a:t>
            </a:r>
            <a:r>
              <a:rPr lang="en-US" altLang="en-US" sz="2844" dirty="0"/>
              <a:t>. Indonesia </a:t>
            </a:r>
            <a:r>
              <a:rPr lang="en-US" altLang="en-US" sz="2844" dirty="0" err="1"/>
              <a:t>mengedepankan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diplomasi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daripada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konfrontasi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untuk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mendapatkan</a:t>
            </a:r>
            <a:r>
              <a:rPr lang="en-US" altLang="en-US" sz="2844" dirty="0"/>
              <a:t>  </a:t>
            </a:r>
            <a:r>
              <a:rPr lang="en-US" altLang="en-US" sz="2844" dirty="0" err="1"/>
              <a:t>pengakuan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internasional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atas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kedaulatannya</a:t>
            </a:r>
            <a:r>
              <a:rPr lang="en-US" altLang="en-US" sz="2844" dirty="0"/>
              <a:t>.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sv-SE" altLang="en-US" sz="2844" dirty="0"/>
              <a:t>“Mendayung di antara dua karang”</a:t>
            </a:r>
            <a:endParaRPr lang="en-US" altLang="en-US" sz="2844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altLang="en-US" sz="3413" dirty="0"/>
          </a:p>
        </p:txBody>
      </p:sp>
    </p:spTree>
    <p:extLst>
      <p:ext uri="{BB962C8B-B14F-4D97-AF65-F5344CB8AC3E}">
        <p14:creationId xmlns:p14="http://schemas.microsoft.com/office/powerpoint/2010/main" val="419999697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Pages>0</Pages>
  <Words>1247</Words>
  <Characters>0</Characters>
  <Application>Microsoft Office PowerPoint</Application>
  <PresentationFormat>Custom</PresentationFormat>
  <Lines>0</Lines>
  <Paragraphs>100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Gill Sans</vt:lpstr>
      <vt:lpstr>ヒラギノ角ゴ ProN W3</vt:lpstr>
      <vt:lpstr>Custom Design</vt:lpstr>
      <vt:lpstr>Title &amp; Bullets - 2 Column</vt:lpstr>
      <vt:lpstr>Modul 8 Pengaruh Lingkungan Luar Terhadap Sistem Politik Indonesia</vt:lpstr>
      <vt:lpstr>   Politik Luar Negeri </vt:lpstr>
      <vt:lpstr>   Politik Luar Negeri Indonesia            (PLNI) dan Analisa Sistem Politik </vt:lpstr>
      <vt:lpstr>        Politik Luar Negeri Indonesia            (PLNI) dan Analisa Sistem Politik</vt:lpstr>
      <vt:lpstr>   Analisis Politik Luar            Negeri Indonesia (PLNI)</vt:lpstr>
      <vt:lpstr>Pengaruh Lingkungan Luar           Terhadap Sistem Politik Indonesia</vt:lpstr>
      <vt:lpstr>      Sejarah Politik Luar Negeri Indonesia </vt:lpstr>
      <vt:lpstr>    PLNI Masa       Orde Lama (1) </vt:lpstr>
      <vt:lpstr>PLNI Masa  Orde Lama (2) </vt:lpstr>
      <vt:lpstr>PLNI Masa  Orde Lama (3) </vt:lpstr>
      <vt:lpstr>PLNI Masa  Orde Lama (4)  </vt:lpstr>
      <vt:lpstr>PLNI Masa  Orde Baru (1) </vt:lpstr>
      <vt:lpstr>PLNI Masa  Orde Baru (2)</vt:lpstr>
      <vt:lpstr>PLNI Masa  Orde Baru (3) </vt:lpstr>
      <vt:lpstr>PLNI Masa  Orde Baru (4) </vt:lpstr>
      <vt:lpstr>        PLNI Masa Reformasi(1) </vt:lpstr>
      <vt:lpstr>       PLNI Masa Reformasi (2) </vt:lpstr>
      <vt:lpstr>        Isu-Isu Strategis Dalam         Politik Luar Negeri Indonesia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Evida Kartini</cp:lastModifiedBy>
  <cp:revision>196</cp:revision>
  <dcterms:modified xsi:type="dcterms:W3CDTF">2019-03-05T17:39:53Z</dcterms:modified>
</cp:coreProperties>
</file>