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3650" r:id="rId2"/>
  </p:sldMasterIdLst>
  <p:notesMasterIdLst>
    <p:notesMasterId r:id="rId26"/>
  </p:notesMasterIdLst>
  <p:sldIdLst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6" r:id="rId20"/>
    <p:sldId id="291" r:id="rId21"/>
    <p:sldId id="292" r:id="rId22"/>
    <p:sldId id="294" r:id="rId23"/>
    <p:sldId id="295" r:id="rId24"/>
    <p:sldId id="296" r:id="rId25"/>
  </p:sldIdLst>
  <p:sldSz cx="13004800" cy="9753600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6" autoAdjust="0"/>
    <p:restoredTop sz="97496" autoAdjust="0"/>
  </p:normalViewPr>
  <p:slideViewPr>
    <p:cSldViewPr>
      <p:cViewPr varScale="1">
        <p:scale>
          <a:sx n="49" d="100"/>
          <a:sy n="49" d="100"/>
        </p:scale>
        <p:origin x="1722" y="54"/>
      </p:cViewPr>
      <p:guideLst>
        <p:guide orient="horz" pos="3072"/>
        <p:guide pos="4096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fld id="{9ED7CDD5-598F-4902-BA85-6782C6BB2991}" type="datetimeFigureOut">
              <a:rPr lang="en-US"/>
              <a:pPr>
                <a:defRPr/>
              </a:pPr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8D6D7A-9E1B-4CB9-9F38-AC6A13126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447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6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3391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3352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426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56540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7099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8314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905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9937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34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209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2338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7765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3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9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8E22-7353-4F6C-8F12-13802969EAD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8FF5-D198-4D05-BCCD-342F750A7E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5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/>
              </a:rPr>
              <a:t>Click to edit Master text styles</a:t>
            </a:r>
          </a:p>
          <a:p>
            <a:pPr lvl="1"/>
            <a:r>
              <a:rPr lang="en-US" altLang="en-US">
                <a:sym typeface="Gill Sans"/>
              </a:rPr>
              <a:t>Second level</a:t>
            </a:r>
          </a:p>
          <a:p>
            <a:pPr lvl="2"/>
            <a:r>
              <a:rPr lang="en-US" altLang="en-US">
                <a:sym typeface="Gill Sans"/>
              </a:rPr>
              <a:t>Third level</a:t>
            </a:r>
          </a:p>
          <a:p>
            <a:pPr lvl="3"/>
            <a:r>
              <a:rPr lang="en-US" altLang="en-US">
                <a:sym typeface="Gill Sans"/>
              </a:rPr>
              <a:t>Fourth level</a:t>
            </a:r>
          </a:p>
          <a:p>
            <a:pPr lvl="4"/>
            <a:r>
              <a:rPr lang="en-US" altLang="en-US">
                <a:sym typeface="Gill Sans"/>
              </a:rPr>
              <a:t>Fifth level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674" y="2572544"/>
            <a:ext cx="11055350" cy="2548731"/>
          </a:xfrm>
        </p:spPr>
        <p:txBody>
          <a:bodyPr/>
          <a:lstStyle/>
          <a:p>
            <a:r>
              <a:rPr lang="en-ID" sz="5400" dirty="0" err="1" smtClean="0"/>
              <a:t>Modul</a:t>
            </a:r>
            <a:r>
              <a:rPr lang="en-ID" sz="5400" dirty="0" smtClean="0"/>
              <a:t> </a:t>
            </a:r>
            <a:r>
              <a:rPr lang="en-ID" sz="5400" dirty="0" smtClean="0"/>
              <a:t>7</a:t>
            </a:r>
            <a:r>
              <a:rPr lang="en-ID" sz="5400" dirty="0" smtClean="0"/>
              <a:t/>
            </a:r>
            <a:br>
              <a:rPr lang="en-ID" sz="5400" dirty="0" smtClean="0"/>
            </a:br>
            <a:r>
              <a:rPr lang="en-ID" sz="5400" dirty="0" err="1" smtClean="0"/>
              <a:t>Politik</a:t>
            </a:r>
            <a:r>
              <a:rPr lang="en-ID" sz="5400" dirty="0" smtClean="0"/>
              <a:t> </a:t>
            </a:r>
            <a:r>
              <a:rPr lang="en-ID" sz="5400" dirty="0" err="1" smtClean="0"/>
              <a:t>Lokal</a:t>
            </a:r>
            <a:r>
              <a:rPr lang="en-ID" sz="5400" dirty="0" smtClean="0"/>
              <a:t> di Indonesia</a:t>
            </a:r>
            <a:endParaRPr lang="en-ID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51038" y="5596880"/>
            <a:ext cx="9102725" cy="2423170"/>
          </a:xfrm>
        </p:spPr>
        <p:txBody>
          <a:bodyPr/>
          <a:lstStyle/>
          <a:p>
            <a:r>
              <a:rPr lang="en-ID" dirty="0" smtClean="0"/>
              <a:t>Mata </a:t>
            </a:r>
            <a:r>
              <a:rPr lang="en-ID" dirty="0" err="1" smtClean="0"/>
              <a:t>Kuliah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Politik</a:t>
            </a:r>
            <a:r>
              <a:rPr lang="en-ID" dirty="0" smtClean="0"/>
              <a:t> Indonesia (IPEM 4213)</a:t>
            </a:r>
          </a:p>
          <a:p>
            <a:r>
              <a:rPr lang="en-ID" dirty="0" smtClean="0"/>
              <a:t>Evida Kartini, </a:t>
            </a:r>
            <a:r>
              <a:rPr lang="en-ID" dirty="0" err="1" smtClean="0"/>
              <a:t>S.Sos</a:t>
            </a:r>
            <a:r>
              <a:rPr lang="en-ID" dirty="0" smtClean="0"/>
              <a:t>., </a:t>
            </a:r>
            <a:r>
              <a:rPr lang="en-ID" dirty="0" err="1" smtClean="0"/>
              <a:t>M.Si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76846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10417" r="17422" b="4167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8426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10417" r="17422" b="6250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8031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10417" r="17422" b="6250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215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 dirty="0" err="1" smtClean="0"/>
              <a:t>Desentralisasi</a:t>
            </a:r>
            <a:r>
              <a:rPr lang="en-US" altLang="en-US" sz="6000" b="1" dirty="0" smtClean="0"/>
              <a:t> </a:t>
            </a:r>
            <a:r>
              <a:rPr lang="en-US" altLang="en-US" sz="6000" b="1" dirty="0"/>
              <a:t>Era </a:t>
            </a:r>
            <a:r>
              <a:rPr lang="en-US" altLang="en-US" sz="6000" b="1" dirty="0" err="1"/>
              <a:t>Reformasi</a:t>
            </a:r>
            <a:endParaRPr lang="en-US" altLang="en-US" sz="60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1270000" y="2768600"/>
            <a:ext cx="11065048" cy="5715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i-FI" altLang="en-US" sz="3413" dirty="0"/>
              <a:t>Sejak 1998, tuntutan otonomi daerah </a:t>
            </a:r>
            <a:r>
              <a:rPr lang="en-US" altLang="en-US" sz="3413" dirty="0" err="1"/>
              <a:t>meluas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menguat</a:t>
            </a:r>
            <a:r>
              <a:rPr lang="en-US" altLang="en-US" sz="3413" dirty="0"/>
              <a:t>.</a:t>
            </a:r>
          </a:p>
          <a:p>
            <a:pPr>
              <a:spcBef>
                <a:spcPts val="1200"/>
              </a:spcBef>
            </a:pPr>
            <a:r>
              <a:rPr lang="es-ES" altLang="en-US" sz="3413" dirty="0"/>
              <a:t>UU 22/1999 dan 25/1999 </a:t>
            </a:r>
            <a:r>
              <a:rPr lang="es-ES" altLang="en-US" sz="3413" dirty="0" err="1"/>
              <a:t>adalah</a:t>
            </a:r>
            <a:r>
              <a:rPr lang="es-ES" altLang="en-US" sz="3413" dirty="0"/>
              <a:t> </a:t>
            </a:r>
            <a:r>
              <a:rPr lang="es-ES" altLang="en-US" sz="3413" dirty="0" err="1"/>
              <a:t>respon</a:t>
            </a:r>
            <a:r>
              <a:rPr lang="es-ES" altLang="en-US" sz="3413" dirty="0"/>
              <a:t> </a:t>
            </a:r>
            <a:r>
              <a:rPr lang="fi-FI" altLang="en-US" sz="3413" dirty="0"/>
              <a:t>pertama atas tuntutan itu yang kemudian </a:t>
            </a:r>
            <a:r>
              <a:rPr lang="en-US" altLang="en-US" sz="3413" dirty="0" err="1"/>
              <a:t>dikoreksi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oleh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respon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kedua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berbentuk</a:t>
            </a:r>
            <a:r>
              <a:rPr lang="en-US" altLang="en-US" sz="3413" dirty="0"/>
              <a:t> UU 32/2004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33/2004.</a:t>
            </a:r>
          </a:p>
          <a:p>
            <a:pPr>
              <a:spcBef>
                <a:spcPts val="1200"/>
              </a:spcBef>
            </a:pPr>
            <a:r>
              <a:rPr lang="en-US" altLang="en-US" sz="3413" dirty="0"/>
              <a:t>1998-1999: </a:t>
            </a:r>
            <a:r>
              <a:rPr lang="en-US" altLang="en-US" sz="3413" dirty="0" err="1"/>
              <a:t>Pengolahan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tuntutan</a:t>
            </a:r>
            <a:r>
              <a:rPr lang="en-US" altLang="en-US" sz="3413" dirty="0"/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3413" dirty="0"/>
              <a:t>2000-2004: </a:t>
            </a:r>
            <a:r>
              <a:rPr lang="en-US" altLang="en-US" sz="3413" dirty="0" err="1"/>
              <a:t>Desentralisasi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fase</a:t>
            </a:r>
            <a:r>
              <a:rPr lang="en-US" altLang="en-US" sz="3413" dirty="0"/>
              <a:t> 1.</a:t>
            </a:r>
          </a:p>
          <a:p>
            <a:pPr>
              <a:spcBef>
                <a:spcPts val="1200"/>
              </a:spcBef>
            </a:pPr>
            <a:r>
              <a:rPr lang="it-IT" altLang="en-US" sz="3413" dirty="0"/>
              <a:t>2005-saat ini: Desentralisasi fase 2.</a:t>
            </a:r>
            <a:endParaRPr lang="en-US" altLang="en-US" sz="3413" dirty="0"/>
          </a:p>
        </p:txBody>
      </p:sp>
    </p:spTree>
    <p:extLst>
      <p:ext uri="{BB962C8B-B14F-4D97-AF65-F5344CB8AC3E}">
        <p14:creationId xmlns:p14="http://schemas.microsoft.com/office/powerpoint/2010/main" val="22688304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 dirty="0" err="1"/>
              <a:t>Desentralisasi</a:t>
            </a:r>
            <a:r>
              <a:rPr lang="en-US" altLang="en-US" sz="6000" b="1" dirty="0"/>
              <a:t> Era </a:t>
            </a:r>
            <a:r>
              <a:rPr lang="en-US" altLang="en-US" sz="6000" b="1" dirty="0" err="1"/>
              <a:t>Reformasi</a:t>
            </a:r>
            <a:endParaRPr lang="en-US" altLang="en-US" sz="6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3413" dirty="0" err="1"/>
              <a:t>Selama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reformasi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terjadi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tarik</a:t>
            </a:r>
            <a:r>
              <a:rPr lang="en-US" altLang="en-US" sz="3413" dirty="0"/>
              <a:t> </a:t>
            </a:r>
            <a:r>
              <a:rPr lang="en-US" altLang="en-US" sz="3413" dirty="0" err="1"/>
              <a:t>ulur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mengenai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bagaimana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sebaiknya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otonomi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daerah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dipraktikkan</a:t>
            </a:r>
            <a:r>
              <a:rPr lang="en-US" altLang="en-US" sz="3413" dirty="0"/>
              <a:t>.</a:t>
            </a:r>
          </a:p>
          <a:p>
            <a:r>
              <a:rPr lang="fi-FI" altLang="en-US" sz="3413" dirty="0"/>
              <a:t>2000-2004: Otonomi Daerah ditekankan pada otonomi </a:t>
            </a:r>
            <a:r>
              <a:rPr lang="en-US" altLang="en-US" sz="3413" dirty="0" err="1"/>
              <a:t>Kabupaten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Kota.</a:t>
            </a:r>
          </a:p>
          <a:p>
            <a:r>
              <a:rPr lang="en-US" altLang="en-US" sz="3413" dirty="0" err="1"/>
              <a:t>Mulai</a:t>
            </a:r>
            <a:r>
              <a:rPr lang="en-US" altLang="en-US" sz="3413" dirty="0"/>
              <a:t> 2005: </a:t>
            </a:r>
            <a:r>
              <a:rPr lang="en-US" altLang="en-US" sz="3413" dirty="0" err="1"/>
              <a:t>Titik</a:t>
            </a:r>
            <a:r>
              <a:rPr lang="en-US" altLang="en-US" sz="3413" dirty="0"/>
              <a:t> </a:t>
            </a:r>
            <a:r>
              <a:rPr lang="en-US" altLang="en-US" sz="3413" dirty="0" err="1"/>
              <a:t>tekan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Otonomi</a:t>
            </a:r>
            <a:r>
              <a:rPr lang="en-US" altLang="en-US" sz="3413" dirty="0"/>
              <a:t> Daerah </a:t>
            </a:r>
            <a:r>
              <a:rPr lang="en-US" altLang="en-US" sz="3413" dirty="0" err="1"/>
              <a:t>tidak</a:t>
            </a:r>
            <a:r>
              <a:rPr lang="en-US" altLang="en-US" sz="3413" dirty="0"/>
              <a:t> </a:t>
            </a:r>
            <a:r>
              <a:rPr lang="en-US" altLang="en-US" sz="3413" dirty="0" err="1"/>
              <a:t>lagi</a:t>
            </a:r>
            <a:r>
              <a:rPr lang="en-US" altLang="en-US" sz="3413" dirty="0"/>
              <a:t> </a:t>
            </a:r>
            <a:r>
              <a:rPr lang="fi-FI" altLang="en-US" sz="3413" dirty="0"/>
              <a:t>pada otonomi Kabupaten dan Kota.</a:t>
            </a:r>
          </a:p>
        </p:txBody>
      </p:sp>
    </p:spTree>
    <p:extLst>
      <p:ext uri="{BB962C8B-B14F-4D97-AF65-F5344CB8AC3E}">
        <p14:creationId xmlns:p14="http://schemas.microsoft.com/office/powerpoint/2010/main" val="4396937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 dirty="0" err="1" smtClean="0"/>
              <a:t>Dampak</a:t>
            </a:r>
            <a:r>
              <a:rPr lang="en-US" altLang="en-US" sz="6000" b="1" dirty="0" smtClean="0"/>
              <a:t> </a:t>
            </a:r>
            <a:r>
              <a:rPr lang="en-US" altLang="en-US" sz="6000" b="1" dirty="0" err="1" smtClean="0"/>
              <a:t>Positif</a:t>
            </a:r>
            <a:r>
              <a:rPr lang="en-US" altLang="en-US" sz="6000" b="1" dirty="0" smtClean="0"/>
              <a:t> </a:t>
            </a:r>
            <a:r>
              <a:rPr lang="en-US" altLang="en-US" sz="6000" b="1" dirty="0" err="1" smtClean="0"/>
              <a:t>Desentralisasi</a:t>
            </a:r>
            <a:endParaRPr lang="en-US" altLang="en-US" sz="60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3728" y="2768600"/>
            <a:ext cx="12745416" cy="5715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413" dirty="0" err="1" smtClean="0"/>
              <a:t>Membagi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dan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menyebarluaskan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kekuatan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politik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sehingga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tidak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ada</a:t>
            </a:r>
            <a:r>
              <a:rPr lang="en-US" altLang="en-US" sz="3413" dirty="0" smtClean="0"/>
              <a:t> unit </a:t>
            </a:r>
            <a:r>
              <a:rPr lang="en-US" altLang="en-US" sz="3413" dirty="0" err="1" smtClean="0"/>
              <a:t>tunggal</a:t>
            </a:r>
            <a:r>
              <a:rPr lang="en-US" altLang="en-US" sz="3413" dirty="0" smtClean="0"/>
              <a:t> yang </a:t>
            </a:r>
            <a:r>
              <a:rPr lang="en-US" altLang="en-US" sz="3413" dirty="0" err="1" smtClean="0"/>
              <a:t>mengelola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seluruh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kekuasaan</a:t>
            </a:r>
            <a:endParaRPr lang="en-US" altLang="en-US" sz="3413" dirty="0"/>
          </a:p>
          <a:p>
            <a:pPr>
              <a:spcBef>
                <a:spcPts val="600"/>
              </a:spcBef>
            </a:pPr>
            <a:r>
              <a:rPr lang="en-US" altLang="en-US" sz="3413" dirty="0" err="1" smtClean="0"/>
              <a:t>Menciptakan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tambahan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ruang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untuk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publik</a:t>
            </a:r>
            <a:endParaRPr lang="en-US" altLang="en-US" sz="3413" dirty="0"/>
          </a:p>
          <a:p>
            <a:pPr>
              <a:spcBef>
                <a:spcPts val="600"/>
              </a:spcBef>
            </a:pPr>
            <a:r>
              <a:rPr lang="en-US" altLang="en-US" sz="3413" dirty="0" err="1" smtClean="0"/>
              <a:t>Menciptakan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peluang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munculnya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oposisi</a:t>
            </a:r>
            <a:r>
              <a:rPr lang="en-US" altLang="en-US" sz="3413" dirty="0" smtClean="0"/>
              <a:t> yang </a:t>
            </a:r>
            <a:r>
              <a:rPr lang="en-US" altLang="en-US" sz="3413" dirty="0" err="1" smtClean="0"/>
              <a:t>akan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mengontrol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kekuasaan</a:t>
            </a:r>
            <a:endParaRPr lang="en-US" altLang="en-US" sz="3413" dirty="0" smtClean="0"/>
          </a:p>
          <a:p>
            <a:pPr>
              <a:spcBef>
                <a:spcPts val="600"/>
              </a:spcBef>
            </a:pPr>
            <a:r>
              <a:rPr lang="en-US" altLang="en-US" sz="3413" dirty="0" err="1" smtClean="0"/>
              <a:t>Menciptakan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ranah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untuk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praktek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demokrasi</a:t>
            </a:r>
            <a:endParaRPr lang="en-US" altLang="en-US" sz="3413" dirty="0" smtClean="0"/>
          </a:p>
          <a:p>
            <a:pPr>
              <a:spcBef>
                <a:spcPts val="600"/>
              </a:spcBef>
            </a:pPr>
            <a:r>
              <a:rPr lang="en-US" altLang="en-US" sz="3413" dirty="0" err="1" smtClean="0"/>
              <a:t>Menyediakan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mekanisme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untuk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merespon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permintaan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publik</a:t>
            </a:r>
            <a:endParaRPr lang="en-US" altLang="en-US" sz="3413" dirty="0" smtClean="0"/>
          </a:p>
          <a:p>
            <a:pPr>
              <a:spcBef>
                <a:spcPts val="600"/>
              </a:spcBef>
            </a:pPr>
            <a:r>
              <a:rPr lang="en-US" altLang="en-US" sz="3413" dirty="0" err="1" smtClean="0"/>
              <a:t>Menyediakan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perasaan</a:t>
            </a:r>
            <a:r>
              <a:rPr lang="en-US" altLang="en-US" sz="3413" dirty="0" smtClean="0"/>
              <a:t> </a:t>
            </a:r>
            <a:r>
              <a:rPr lang="en-US" altLang="en-US" sz="3413" i="1" dirty="0" smtClean="0"/>
              <a:t>political efficacy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bagi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warga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negara</a:t>
            </a:r>
            <a:endParaRPr lang="en-US" altLang="en-US" sz="3413" dirty="0" smtClean="0"/>
          </a:p>
          <a:p>
            <a:pPr>
              <a:spcBef>
                <a:spcPts val="600"/>
              </a:spcBef>
            </a:pPr>
            <a:r>
              <a:rPr lang="en-US" altLang="en-US" sz="3413" dirty="0" err="1" smtClean="0"/>
              <a:t>Menyediakan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kesempatan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untuk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perkembangan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ekonomi</a:t>
            </a:r>
            <a:endParaRPr lang="en-US" altLang="en-US" sz="3413" dirty="0" smtClean="0"/>
          </a:p>
          <a:p>
            <a:pPr>
              <a:spcBef>
                <a:spcPts val="600"/>
              </a:spcBef>
            </a:pPr>
            <a:endParaRPr lang="en-US" altLang="en-US" sz="3413" dirty="0"/>
          </a:p>
        </p:txBody>
      </p:sp>
    </p:spTree>
    <p:extLst>
      <p:ext uri="{BB962C8B-B14F-4D97-AF65-F5344CB8AC3E}">
        <p14:creationId xmlns:p14="http://schemas.microsoft.com/office/powerpoint/2010/main" val="10509503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 dirty="0" err="1" smtClean="0"/>
              <a:t>Dampak</a:t>
            </a:r>
            <a:r>
              <a:rPr lang="en-US" altLang="en-US" sz="6000" b="1" dirty="0" smtClean="0"/>
              <a:t> </a:t>
            </a:r>
            <a:r>
              <a:rPr lang="en-US" altLang="en-US" sz="6000" b="1" dirty="0" err="1" smtClean="0"/>
              <a:t>Negatif</a:t>
            </a:r>
            <a:r>
              <a:rPr lang="en-US" altLang="en-US" sz="6000" b="1" dirty="0" smtClean="0"/>
              <a:t> </a:t>
            </a:r>
            <a:r>
              <a:rPr lang="en-US" altLang="en-US" sz="6000" b="1" dirty="0" err="1" smtClean="0"/>
              <a:t>Desentralisasi</a:t>
            </a:r>
            <a:endParaRPr lang="en-US" altLang="en-US" sz="60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 sz="3413" dirty="0" smtClean="0"/>
          </a:p>
          <a:p>
            <a:r>
              <a:rPr lang="en-US" altLang="en-US" sz="3413" dirty="0" smtClean="0"/>
              <a:t>Daerah </a:t>
            </a:r>
            <a:r>
              <a:rPr lang="en-US" altLang="en-US" sz="3413" dirty="0" err="1"/>
              <a:t>memang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menjadi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lebih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otonom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namun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praktik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penyelewengan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kekuasaan</a:t>
            </a:r>
            <a:r>
              <a:rPr lang="en-US" altLang="en-US" sz="3413" dirty="0"/>
              <a:t> (</a:t>
            </a:r>
            <a:r>
              <a:rPr lang="en-US" altLang="en-US" sz="3413" dirty="0" err="1"/>
              <a:t>misalnya</a:t>
            </a:r>
            <a:r>
              <a:rPr lang="en-US" altLang="en-US" sz="3413" dirty="0"/>
              <a:t> KKN) di </a:t>
            </a:r>
            <a:r>
              <a:rPr lang="en-US" altLang="en-US" sz="3413" dirty="0" err="1"/>
              <a:t>daerah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juga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berkembang</a:t>
            </a:r>
            <a:r>
              <a:rPr lang="en-US" altLang="en-US" sz="3413" dirty="0"/>
              <a:t>.</a:t>
            </a:r>
          </a:p>
          <a:p>
            <a:r>
              <a:rPr lang="en-US" altLang="en-US" sz="3413" dirty="0" err="1"/>
              <a:t>Otonomi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daerah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juga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belum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mampu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menyejahterakan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masyarakat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daerah</a:t>
            </a:r>
            <a:r>
              <a:rPr lang="en-US" altLang="en-US" sz="3413" dirty="0"/>
              <a:t>.</a:t>
            </a:r>
          </a:p>
          <a:p>
            <a:endParaRPr lang="en-US" altLang="en-US" sz="3413" dirty="0"/>
          </a:p>
        </p:txBody>
      </p:sp>
    </p:spTree>
    <p:extLst>
      <p:ext uri="{BB962C8B-B14F-4D97-AF65-F5344CB8AC3E}">
        <p14:creationId xmlns:p14="http://schemas.microsoft.com/office/powerpoint/2010/main" val="30158995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 dirty="0" smtClean="0"/>
              <a:t>     </a:t>
            </a:r>
            <a:r>
              <a:rPr lang="en-US" altLang="en-US" sz="6000" b="1" dirty="0" err="1" smtClean="0"/>
              <a:t>Pemekaran</a:t>
            </a:r>
            <a:r>
              <a:rPr lang="en-US" altLang="en-US" sz="6000" b="1" dirty="0" smtClean="0"/>
              <a:t> </a:t>
            </a:r>
            <a:r>
              <a:rPr lang="en-US" altLang="en-US" sz="6000" b="1" dirty="0"/>
              <a:t>Wilayah</a:t>
            </a:r>
            <a:endParaRPr lang="en-US" altLang="en-US" sz="60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3413" dirty="0" err="1"/>
              <a:t>Selama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Reformasi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pemekaran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wilayah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menjadi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kecenderungan</a:t>
            </a:r>
            <a:r>
              <a:rPr lang="en-US" altLang="en-US" sz="3413" dirty="0"/>
              <a:t> yang </a:t>
            </a:r>
            <a:r>
              <a:rPr lang="en-US" altLang="en-US" sz="3413" dirty="0" err="1"/>
              <a:t>sangat</a:t>
            </a:r>
            <a:r>
              <a:rPr lang="en-US" altLang="en-US" sz="3413" dirty="0"/>
              <a:t> </a:t>
            </a:r>
            <a:r>
              <a:rPr lang="en-US" altLang="en-US" sz="3413" dirty="0" err="1" smtClean="0"/>
              <a:t>umum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dalam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pelaksanaan</a:t>
            </a:r>
            <a:r>
              <a:rPr lang="en-US" altLang="en-US" sz="3413" dirty="0" smtClean="0"/>
              <a:t> </a:t>
            </a:r>
            <a:r>
              <a:rPr lang="en-US" altLang="en-US" sz="3413" dirty="0" err="1" smtClean="0"/>
              <a:t>desentralisasi</a:t>
            </a:r>
            <a:r>
              <a:rPr lang="en-US" altLang="en-US" sz="3413" dirty="0" smtClean="0"/>
              <a:t>.</a:t>
            </a:r>
            <a:endParaRPr lang="en-US" altLang="en-US" sz="3413" dirty="0"/>
          </a:p>
          <a:p>
            <a:r>
              <a:rPr lang="en-US" altLang="en-US" sz="3413" dirty="0" err="1"/>
              <a:t>Umumnya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pemekaran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dilakukan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secara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tergesa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gesa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tanpa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menimbang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kesiapan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infrastruktur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daerah-daerah</a:t>
            </a:r>
            <a:r>
              <a:rPr lang="en-US" altLang="en-US" sz="3413" dirty="0"/>
              <a:t> yang </a:t>
            </a:r>
            <a:r>
              <a:rPr lang="en-US" altLang="en-US" sz="3413" dirty="0" err="1"/>
              <a:t>dimekarkan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serta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daerah-daerah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baru</a:t>
            </a:r>
            <a:r>
              <a:rPr lang="en-US" altLang="en-US" sz="3413" dirty="0"/>
              <a:t> </a:t>
            </a:r>
            <a:r>
              <a:rPr lang="en-US" altLang="en-US" sz="3413" dirty="0" err="1"/>
              <a:t>hasil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pemekaran</a:t>
            </a:r>
            <a:r>
              <a:rPr lang="en-US" altLang="en-US" sz="3413" dirty="0"/>
              <a:t>.</a:t>
            </a:r>
          </a:p>
          <a:p>
            <a:r>
              <a:rPr lang="nn-NO" altLang="en-US" sz="3413" dirty="0"/>
              <a:t>Pertimbangan politik lebih dominan dibandingkan </a:t>
            </a:r>
            <a:r>
              <a:rPr lang="en-US" altLang="en-US" sz="3413" dirty="0" err="1"/>
              <a:t>pertimbangan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ekonomi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sosial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kebudayaan</a:t>
            </a:r>
            <a:r>
              <a:rPr lang="en-US" altLang="en-US" sz="341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3636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10417" r="17422" b="6250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2399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600" dirty="0" err="1"/>
              <a:t>Pemilukada</a:t>
            </a:r>
            <a:endParaRPr lang="en-US" altLang="en-US" sz="66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1270000" y="2768600"/>
            <a:ext cx="11209064" cy="5715000"/>
          </a:xfrm>
        </p:spPr>
        <p:txBody>
          <a:bodyPr/>
          <a:lstStyle/>
          <a:p>
            <a:r>
              <a:rPr lang="sv-SE" altLang="en-US" sz="3413" dirty="0"/>
              <a:t>Berdasarkan UU 32/2004, mulai 2005 Gubernur, Bupati dan </a:t>
            </a:r>
            <a:r>
              <a:rPr lang="en-US" altLang="en-US" sz="3413" dirty="0" err="1"/>
              <a:t>Walikota</a:t>
            </a:r>
            <a:r>
              <a:rPr lang="en-US" altLang="en-US" sz="3413" dirty="0"/>
              <a:t> (</a:t>
            </a:r>
            <a:r>
              <a:rPr lang="en-US" altLang="en-US" sz="3413" dirty="0" err="1"/>
              <a:t>serta</a:t>
            </a:r>
            <a:r>
              <a:rPr lang="en-US" altLang="en-US" sz="3413" dirty="0"/>
              <a:t> wakil </a:t>
            </a:r>
            <a:r>
              <a:rPr lang="en-US" altLang="en-US" sz="3413" dirty="0" err="1"/>
              <a:t>mereka</a:t>
            </a:r>
            <a:r>
              <a:rPr lang="en-US" altLang="en-US" sz="3413" dirty="0"/>
              <a:t>) </a:t>
            </a:r>
            <a:r>
              <a:rPr lang="en-US" altLang="en-US" sz="3413" dirty="0" err="1"/>
              <a:t>dipilih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secara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langsung</a:t>
            </a:r>
            <a:r>
              <a:rPr lang="en-US" altLang="en-US" sz="3413" dirty="0"/>
              <a:t>. </a:t>
            </a:r>
            <a:r>
              <a:rPr lang="en-US" altLang="en-US" sz="3413" dirty="0" err="1"/>
              <a:t>Sebelumnya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dipilih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oleh</a:t>
            </a:r>
            <a:r>
              <a:rPr lang="en-US" altLang="en-US" sz="3413" dirty="0"/>
              <a:t> DPRD.</a:t>
            </a:r>
          </a:p>
          <a:p>
            <a:r>
              <a:rPr lang="en-US" altLang="en-US" sz="3413" dirty="0" err="1"/>
              <a:t>Sebagai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konsekuensi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dari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pelaksanaan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Pemilukada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itu</a:t>
            </a:r>
            <a:r>
              <a:rPr lang="en-US" altLang="en-US" sz="3413" dirty="0"/>
              <a:t>, </a:t>
            </a:r>
            <a:r>
              <a:rPr lang="en-US" altLang="en-US" sz="3413" b="1" dirty="0" err="1"/>
              <a:t>jarak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politik</a:t>
            </a:r>
            <a:r>
              <a:rPr lang="en-US" altLang="en-US" sz="3413" b="1" dirty="0"/>
              <a:t> di </a:t>
            </a:r>
            <a:r>
              <a:rPr lang="en-US" altLang="en-US" sz="3413" b="1" dirty="0" err="1"/>
              <a:t>antara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publik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dan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pejabat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publik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mendekat</a:t>
            </a:r>
            <a:r>
              <a:rPr lang="en-US" altLang="en-US" sz="3413" b="1" dirty="0"/>
              <a:t>. </a:t>
            </a:r>
            <a:r>
              <a:rPr lang="en-US" altLang="en-US" sz="3413" b="1" dirty="0" err="1"/>
              <a:t>Harapan</a:t>
            </a:r>
            <a:r>
              <a:rPr lang="en-US" altLang="en-US" sz="3413" b="1" dirty="0"/>
              <a:t> </a:t>
            </a:r>
            <a:r>
              <a:rPr lang="en-US" altLang="en-US" sz="3413" dirty="0" err="1"/>
              <a:t>akan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peningkatan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kapasitas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pemerintahan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daerah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dalam</a:t>
            </a:r>
            <a:r>
              <a:rPr lang="en-US" altLang="en-US" sz="3413" dirty="0"/>
              <a:t> </a:t>
            </a:r>
            <a:r>
              <a:rPr lang="fi-FI" altLang="en-US" sz="3413" dirty="0"/>
              <a:t>menyelesaikan persoalan-persoalan masyarakat pun meningkat.</a:t>
            </a:r>
          </a:p>
        </p:txBody>
      </p:sp>
    </p:spTree>
    <p:extLst>
      <p:ext uri="{BB962C8B-B14F-4D97-AF65-F5344CB8AC3E}">
        <p14:creationId xmlns:p14="http://schemas.microsoft.com/office/powerpoint/2010/main" val="39082058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270000" y="254000"/>
            <a:ext cx="10849024" cy="2438400"/>
          </a:xfrm>
        </p:spPr>
        <p:txBody>
          <a:bodyPr/>
          <a:lstStyle/>
          <a:p>
            <a:r>
              <a:rPr lang="en-US" altLang="en-US" sz="6000" dirty="0" smtClean="0"/>
              <a:t>       Negara </a:t>
            </a:r>
            <a:r>
              <a:rPr lang="en-US" altLang="en-US" sz="6000" dirty="0" err="1"/>
              <a:t>Kesatuan</a:t>
            </a:r>
            <a:r>
              <a:rPr lang="en-US" altLang="en-US" sz="6000" dirty="0"/>
              <a:t> </a:t>
            </a:r>
            <a:r>
              <a:rPr lang="en-US" altLang="en-US" sz="6000" dirty="0" smtClean="0"/>
              <a:t>Versus </a:t>
            </a:r>
            <a:r>
              <a:rPr lang="en-US" altLang="en-US" sz="6000" dirty="0"/>
              <a:t>Negara Federal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413" b="1" dirty="0" smtClean="0"/>
              <a:t>Negara </a:t>
            </a:r>
            <a:r>
              <a:rPr lang="en-US" altLang="en-US" sz="3413" b="1" dirty="0"/>
              <a:t>Federal/</a:t>
            </a:r>
            <a:r>
              <a:rPr lang="en-US" altLang="en-US" sz="3413" b="1" dirty="0" err="1"/>
              <a:t>Serikat</a:t>
            </a:r>
            <a:r>
              <a:rPr lang="en-US" altLang="en-US" sz="3413" b="1" dirty="0"/>
              <a:t>:</a:t>
            </a:r>
          </a:p>
          <a:p>
            <a:r>
              <a:rPr lang="fi-FI" altLang="en-US" sz="3413" dirty="0"/>
              <a:t>Kedaulatan ada pada pemerintahan pusat sebagai pengelola kesatuan negara. Sekalipun dapat </a:t>
            </a:r>
            <a:r>
              <a:rPr lang="nn-NO" altLang="en-US" sz="3413" dirty="0"/>
              <a:t>mempraktikkan otonomi daerah daerah tidak </a:t>
            </a:r>
            <a:r>
              <a:rPr lang="en-US" altLang="en-US" sz="3413" dirty="0" err="1"/>
              <a:t>memiliki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kedaulatan</a:t>
            </a:r>
            <a:endParaRPr lang="en-US" altLang="en-US" sz="3413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413" b="1" dirty="0" smtClean="0"/>
              <a:t>Negara </a:t>
            </a:r>
            <a:r>
              <a:rPr lang="en-US" altLang="en-US" sz="3413" b="1" dirty="0" err="1"/>
              <a:t>Kesatuan</a:t>
            </a:r>
            <a:r>
              <a:rPr lang="en-US" altLang="en-US" sz="3413" b="1" dirty="0"/>
              <a:t>:</a:t>
            </a:r>
          </a:p>
          <a:p>
            <a:r>
              <a:rPr lang="en-US" altLang="en-US" sz="3413" dirty="0" err="1"/>
              <a:t>Dikelola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berdasarkan</a:t>
            </a:r>
            <a:r>
              <a:rPr lang="en-US" altLang="en-US" sz="3413" dirty="0"/>
              <a:t> formula </a:t>
            </a:r>
            <a:r>
              <a:rPr lang="en-US" altLang="en-US" sz="3413" dirty="0" err="1"/>
              <a:t>kedaulatan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negara</a:t>
            </a:r>
            <a:r>
              <a:rPr lang="en-US" altLang="en-US" sz="3413" dirty="0"/>
              <a:t> </a:t>
            </a:r>
            <a:r>
              <a:rPr lang="es-ES" altLang="en-US" sz="3413" dirty="0"/>
              <a:t>federal dan </a:t>
            </a:r>
            <a:r>
              <a:rPr lang="es-ES" altLang="en-US" sz="3413" dirty="0" err="1"/>
              <a:t>kedaulatan</a:t>
            </a:r>
            <a:r>
              <a:rPr lang="es-ES" altLang="en-US" sz="3413" dirty="0"/>
              <a:t> negara-negara </a:t>
            </a:r>
            <a:r>
              <a:rPr lang="es-ES" altLang="en-US" sz="3413" dirty="0" err="1"/>
              <a:t>bagian</a:t>
            </a:r>
            <a:r>
              <a:rPr lang="es-ES" altLang="en-US" sz="3413" dirty="0"/>
              <a:t>.</a:t>
            </a:r>
            <a:endParaRPr lang="en-US" altLang="en-US" sz="3413" dirty="0"/>
          </a:p>
        </p:txBody>
      </p:sp>
    </p:spTree>
    <p:extLst>
      <p:ext uri="{BB962C8B-B14F-4D97-AF65-F5344CB8AC3E}">
        <p14:creationId xmlns:p14="http://schemas.microsoft.com/office/powerpoint/2010/main" val="26253733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270000" y="254000"/>
            <a:ext cx="10464800" cy="2030512"/>
          </a:xfrm>
        </p:spPr>
        <p:txBody>
          <a:bodyPr/>
          <a:lstStyle/>
          <a:p>
            <a:r>
              <a:rPr lang="en-US" altLang="en-US" sz="6600" dirty="0" err="1"/>
              <a:t>Pemilukada</a:t>
            </a:r>
            <a:endParaRPr lang="en-US" altLang="en-US" sz="6600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957784" y="2500536"/>
            <a:ext cx="11665296" cy="598306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3413" dirty="0" err="1"/>
              <a:t>Legitimasi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Kepala</a:t>
            </a:r>
            <a:r>
              <a:rPr lang="en-US" altLang="en-US" sz="3413" dirty="0"/>
              <a:t> Daerah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Pemda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meningkat</a:t>
            </a:r>
            <a:r>
              <a:rPr lang="en-US" altLang="en-US" sz="3413" dirty="0"/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3413" dirty="0" err="1"/>
              <a:t>Tetapi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dinamika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politik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ketegangan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konflik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meningkat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menjadi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lebih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kompleks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canggih</a:t>
            </a:r>
            <a:r>
              <a:rPr lang="en-US" altLang="en-US" sz="3413" dirty="0"/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3413" dirty="0" err="1"/>
              <a:t>Dengan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adanya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rangkaian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Pemilukada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maka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makin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panjanglah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rangkaian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pemilu-pemilu</a:t>
            </a:r>
            <a:r>
              <a:rPr lang="en-US" altLang="en-US" sz="3413" dirty="0"/>
              <a:t> di Indonesia</a:t>
            </a:r>
            <a:r>
              <a:rPr lang="en-US" altLang="en-US" sz="3413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3413" b="1" dirty="0" err="1"/>
              <a:t>Bahaya</a:t>
            </a:r>
            <a:r>
              <a:rPr lang="en-US" altLang="en-US" sz="3413" b="1" dirty="0"/>
              <a:t>: </a:t>
            </a:r>
            <a:r>
              <a:rPr lang="en-US" altLang="en-US" sz="3413" b="1" dirty="0" err="1"/>
              <a:t>Jika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pelaksanaan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Pemilukada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tidak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diiringi</a:t>
            </a:r>
            <a:r>
              <a:rPr lang="en-US" altLang="en-US" sz="3413" b="1" dirty="0"/>
              <a:t> </a:t>
            </a:r>
            <a:r>
              <a:rPr lang="en-US" altLang="en-US" sz="3413" b="1" dirty="0" err="1"/>
              <a:t>oleh</a:t>
            </a:r>
            <a:r>
              <a:rPr lang="en-US" altLang="en-US" sz="3413" b="1" dirty="0"/>
              <a:t> </a:t>
            </a:r>
            <a:r>
              <a:rPr lang="en-US" altLang="en-US" sz="3413" dirty="0" err="1"/>
              <a:t>perbaikan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praktik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Pemerintahan</a:t>
            </a:r>
            <a:r>
              <a:rPr lang="en-US" altLang="en-US" sz="3413" dirty="0"/>
              <a:t> Daerah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sukses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penyejahteraan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masyarakat</a:t>
            </a:r>
            <a:r>
              <a:rPr lang="en-US" altLang="en-US" sz="3413" dirty="0"/>
              <a:t> di </a:t>
            </a:r>
            <a:r>
              <a:rPr lang="en-US" altLang="en-US" sz="3413" dirty="0" err="1"/>
              <a:t>daerah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maka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masyarakat</a:t>
            </a:r>
            <a:r>
              <a:rPr lang="en-US" altLang="en-US" sz="3413" dirty="0"/>
              <a:t> </a:t>
            </a:r>
            <a:r>
              <a:rPr lang="en-US" altLang="en-US" sz="3413" dirty="0" err="1"/>
              <a:t>akan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menilai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Pemilukada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sebagai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beban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atau</a:t>
            </a:r>
            <a:r>
              <a:rPr lang="en-US" altLang="en-US" sz="3413" dirty="0"/>
              <a:t> </a:t>
            </a:r>
            <a:r>
              <a:rPr lang="en-US" altLang="en-US" sz="3413" dirty="0" err="1"/>
              <a:t>ongkos</a:t>
            </a:r>
            <a:r>
              <a:rPr lang="en-US" altLang="en-US" sz="3413" dirty="0"/>
              <a:t> </a:t>
            </a:r>
            <a:r>
              <a:rPr lang="en-US" altLang="en-US" sz="3413" dirty="0" err="1"/>
              <a:t>tanpa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keuntungan</a:t>
            </a:r>
            <a:r>
              <a:rPr lang="en-US" altLang="en-US" sz="3413" dirty="0"/>
              <a:t> yang </a:t>
            </a:r>
            <a:r>
              <a:rPr lang="en-US" altLang="en-US" sz="3413" dirty="0" err="1"/>
              <a:t>sepadan</a:t>
            </a:r>
            <a:r>
              <a:rPr lang="en-US" altLang="en-US" sz="3413" dirty="0"/>
              <a:t>.</a:t>
            </a:r>
          </a:p>
          <a:p>
            <a:endParaRPr lang="en-US" altLang="en-US" sz="3413" dirty="0"/>
          </a:p>
          <a:p>
            <a:endParaRPr lang="en-US" altLang="en-US" sz="3413" dirty="0"/>
          </a:p>
        </p:txBody>
      </p:sp>
    </p:spTree>
    <p:extLst>
      <p:ext uri="{BB962C8B-B14F-4D97-AF65-F5344CB8AC3E}">
        <p14:creationId xmlns:p14="http://schemas.microsoft.com/office/powerpoint/2010/main" val="24014263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600" b="1" dirty="0" smtClean="0"/>
              <a:t>    </a:t>
            </a:r>
            <a:r>
              <a:rPr lang="en-US" altLang="en-US" sz="6600" b="1" dirty="0" err="1" smtClean="0"/>
              <a:t>Perubahan</a:t>
            </a:r>
            <a:r>
              <a:rPr lang="en-US" altLang="en-US" sz="6600" b="1" dirty="0" smtClean="0"/>
              <a:t> </a:t>
            </a:r>
            <a:r>
              <a:rPr lang="en-US" altLang="en-US" sz="6600" b="1" dirty="0" err="1"/>
              <a:t>Pokok</a:t>
            </a:r>
            <a:endParaRPr lang="en-US" altLang="en-US" sz="6600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3413"/>
              <a:t>Penentu: Berpindah tangan dari sedikit orang (anggota DPRD) menjadi banyak orang (para pemilih)</a:t>
            </a:r>
          </a:p>
          <a:p>
            <a:r>
              <a:rPr lang="en-US" altLang="en-US" sz="3413"/>
              <a:t>Proses politik: Meluas dari yang tadinya </a:t>
            </a:r>
            <a:r>
              <a:rPr lang="it-IT" altLang="en-US" sz="3413"/>
              <a:t>lebih banyak terlokalisasi di dalam ruangan menjadi di luar ruangan, di arena </a:t>
            </a:r>
            <a:r>
              <a:rPr lang="en-US" altLang="en-US" sz="3413"/>
              <a:t>terbuka</a:t>
            </a:r>
          </a:p>
          <a:p>
            <a:r>
              <a:rPr lang="sv-SE" altLang="en-US" sz="3413"/>
              <a:t>Kegiatan utama pemilihan: Bergeser dari </a:t>
            </a:r>
            <a:r>
              <a:rPr lang="it-IT" altLang="en-US" sz="3413"/>
              <a:t>negosiasi di antara sedikit orang menjadi </a:t>
            </a:r>
            <a:r>
              <a:rPr lang="en-US" altLang="en-US" sz="3413"/>
              <a:t>mempengaruhi banyak orang (para pemilih)</a:t>
            </a:r>
          </a:p>
        </p:txBody>
      </p:sp>
    </p:spTree>
    <p:extLst>
      <p:ext uri="{BB962C8B-B14F-4D97-AF65-F5344CB8AC3E}">
        <p14:creationId xmlns:p14="http://schemas.microsoft.com/office/powerpoint/2010/main" val="10153592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 dirty="0" err="1"/>
              <a:t>Harapan</a:t>
            </a:r>
            <a:r>
              <a:rPr lang="en-US" altLang="en-US" sz="6000" b="1" dirty="0"/>
              <a:t> </a:t>
            </a:r>
            <a:r>
              <a:rPr lang="en-US" altLang="en-US" sz="6000" b="1" dirty="0" err="1"/>
              <a:t>terhadap</a:t>
            </a:r>
            <a:r>
              <a:rPr lang="en-US" altLang="en-US" sz="6000" b="1" dirty="0"/>
              <a:t/>
            </a:r>
            <a:br>
              <a:rPr lang="en-US" altLang="en-US" sz="6000" b="1" dirty="0"/>
            </a:br>
            <a:r>
              <a:rPr lang="en-US" altLang="en-US" sz="6000" b="1" dirty="0" err="1"/>
              <a:t>Pemilukada</a:t>
            </a:r>
            <a:endParaRPr lang="en-US" altLang="en-US" sz="60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1270000" y="2768600"/>
            <a:ext cx="11281072" cy="5715000"/>
          </a:xfrm>
        </p:spPr>
        <p:txBody>
          <a:bodyPr/>
          <a:lstStyle/>
          <a:p>
            <a:r>
              <a:rPr lang="en-US" altLang="en-US" sz="3413" dirty="0" err="1"/>
              <a:t>Memperkuat</a:t>
            </a:r>
            <a:r>
              <a:rPr lang="en-US" altLang="en-US" sz="3413" dirty="0"/>
              <a:t> </a:t>
            </a:r>
            <a:r>
              <a:rPr lang="en-US" altLang="en-US" sz="3413" dirty="0" err="1"/>
              <a:t>legitimasi</a:t>
            </a:r>
            <a:r>
              <a:rPr lang="en-US" altLang="en-US" sz="3413" dirty="0"/>
              <a:t> </a:t>
            </a:r>
            <a:r>
              <a:rPr lang="en-US" altLang="en-US" sz="3413" dirty="0" err="1" smtClean="0"/>
              <a:t>Kepala</a:t>
            </a:r>
            <a:r>
              <a:rPr lang="en-US" altLang="en-US" sz="3413" dirty="0" smtClean="0"/>
              <a:t> Daerah</a:t>
            </a:r>
            <a:endParaRPr lang="en-US" altLang="en-US" sz="3413" dirty="0"/>
          </a:p>
          <a:p>
            <a:r>
              <a:rPr lang="nl-NL" altLang="en-US" sz="3413" dirty="0"/>
              <a:t>Mendekatkan jarak antara publik dan pejabat </a:t>
            </a:r>
            <a:r>
              <a:rPr lang="en-US" altLang="en-US" sz="3413" dirty="0" err="1"/>
              <a:t>publik</a:t>
            </a:r>
            <a:r>
              <a:rPr lang="en-US" altLang="en-US" sz="3413" dirty="0"/>
              <a:t>. </a:t>
            </a:r>
            <a:r>
              <a:rPr lang="en-US" altLang="en-US" sz="3413" dirty="0" err="1"/>
              <a:t>Memfasilitasi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pemberdayaan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publik</a:t>
            </a:r>
            <a:endParaRPr lang="en-US" altLang="en-US" sz="3413" dirty="0"/>
          </a:p>
          <a:p>
            <a:r>
              <a:rPr lang="en-US" altLang="en-US" sz="3413" dirty="0" err="1"/>
              <a:t>Membangun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Pemda</a:t>
            </a:r>
            <a:r>
              <a:rPr lang="en-US" altLang="en-US" sz="3413" dirty="0"/>
              <a:t> yang </a:t>
            </a:r>
            <a:r>
              <a:rPr lang="en-US" altLang="en-US" sz="3413" dirty="0" err="1"/>
              <a:t>mewakili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mengemban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amanat</a:t>
            </a:r>
            <a:r>
              <a:rPr lang="en-US" altLang="en-US" sz="3413" dirty="0"/>
              <a:t>/</a:t>
            </a:r>
            <a:r>
              <a:rPr lang="en-US" altLang="en-US" sz="3413" dirty="0" err="1"/>
              <a:t>mandat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bertanggung</a:t>
            </a:r>
            <a:r>
              <a:rPr lang="en-US" altLang="en-US" sz="3413" dirty="0"/>
              <a:t> </a:t>
            </a:r>
            <a:r>
              <a:rPr lang="en-US" altLang="en-US" sz="3413" dirty="0" err="1"/>
              <a:t>jawab</a:t>
            </a:r>
            <a:endParaRPr lang="en-US" altLang="en-US" sz="3413" dirty="0"/>
          </a:p>
          <a:p>
            <a:r>
              <a:rPr lang="en-US" altLang="en-US" sz="3413" dirty="0" err="1"/>
              <a:t>Mempertinggi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efektivitas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Pemda</a:t>
            </a:r>
            <a:endParaRPr lang="en-US" altLang="en-US" sz="3413" dirty="0"/>
          </a:p>
          <a:p>
            <a:r>
              <a:rPr lang="fi-FI" altLang="en-US" sz="3413" dirty="0"/>
              <a:t>Membuka jalan bagi reformasi kebijakan publik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reformasi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birokrasi</a:t>
            </a:r>
            <a:endParaRPr lang="en-US" altLang="en-US" sz="3413" dirty="0"/>
          </a:p>
        </p:txBody>
      </p:sp>
    </p:spTree>
    <p:extLst>
      <p:ext uri="{BB962C8B-B14F-4D97-AF65-F5344CB8AC3E}">
        <p14:creationId xmlns:p14="http://schemas.microsoft.com/office/powerpoint/2010/main" val="411015234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 dirty="0" smtClean="0"/>
              <a:t>      </a:t>
            </a:r>
            <a:r>
              <a:rPr lang="en-US" altLang="en-US" sz="6000" b="1" dirty="0" err="1" smtClean="0"/>
              <a:t>Tantangan-Tantangan</a:t>
            </a:r>
            <a:endParaRPr lang="en-US" altLang="en-US" sz="600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3413"/>
              <a:t>Proses pembentukan Pemda menjadi lebih rumit, makan waktu &amp; biaya</a:t>
            </a:r>
          </a:p>
          <a:p>
            <a:r>
              <a:rPr lang="sv-SE" altLang="en-US" sz="3413"/>
              <a:t>Tantangan pemerintahan lebih besar dan makan </a:t>
            </a:r>
            <a:r>
              <a:rPr lang="en-US" altLang="en-US" sz="3413"/>
              <a:t>energi</a:t>
            </a:r>
          </a:p>
          <a:p>
            <a:r>
              <a:rPr lang="en-US" altLang="en-US" sz="3413"/>
              <a:t>Harapan masyarakat makin besar sementara kemampuan Pemda hasil Pemilukada tidak serta merta lebih baik</a:t>
            </a:r>
          </a:p>
          <a:p>
            <a:r>
              <a:rPr lang="en-US" altLang="en-US" sz="3413"/>
              <a:t>Potensi konflik politik cenderung tinggi dan berdaya ledak tinggi</a:t>
            </a:r>
          </a:p>
        </p:txBody>
      </p:sp>
    </p:spTree>
    <p:extLst>
      <p:ext uri="{BB962C8B-B14F-4D97-AF65-F5344CB8AC3E}">
        <p14:creationId xmlns:p14="http://schemas.microsoft.com/office/powerpoint/2010/main" val="20390993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270000" y="254000"/>
            <a:ext cx="11281072" cy="2438400"/>
          </a:xfrm>
        </p:spPr>
        <p:txBody>
          <a:bodyPr/>
          <a:lstStyle/>
          <a:p>
            <a:r>
              <a:rPr lang="en-US" altLang="en-US" sz="6600" dirty="0" err="1"/>
              <a:t>Sentralisasi</a:t>
            </a:r>
            <a:r>
              <a:rPr lang="en-US" altLang="en-US" sz="6600" dirty="0"/>
              <a:t> </a:t>
            </a:r>
            <a:r>
              <a:rPr lang="en-US" altLang="en-US" sz="6600" i="1" dirty="0"/>
              <a:t>versus </a:t>
            </a:r>
            <a:r>
              <a:rPr lang="en-US" altLang="en-US" sz="6600" dirty="0" err="1"/>
              <a:t>Desentralisasi</a:t>
            </a:r>
            <a:endParaRPr lang="en-US" altLang="en-US" sz="66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1270000" y="2768600"/>
            <a:ext cx="11281072" cy="5715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3413" b="1" dirty="0" err="1"/>
              <a:t>Sentralisasi</a:t>
            </a:r>
            <a:endParaRPr lang="en-US" altLang="en-US" sz="3413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en-US" sz="3413" dirty="0"/>
              <a:t>    Kekuasaan dikendalikan oleh pemerintah pusat.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en-US" sz="3413" dirty="0"/>
              <a:t>	</a:t>
            </a:r>
            <a:r>
              <a:rPr lang="en-US" altLang="en-US" sz="3413" dirty="0" err="1"/>
              <a:t>Pemerintahan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daerah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bekerja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sebagai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perpanjangan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tangan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pemerintahan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pusat</a:t>
            </a:r>
            <a:r>
              <a:rPr lang="en-US" altLang="en-US" sz="3413" dirty="0"/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3413" b="1" dirty="0" err="1"/>
              <a:t>Desentralisasi</a:t>
            </a:r>
            <a:endParaRPr lang="en-US" altLang="en-US" sz="3413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3413" dirty="0"/>
              <a:t>    </a:t>
            </a:r>
            <a:r>
              <a:rPr lang="en-US" altLang="en-US" sz="3413" dirty="0" err="1"/>
              <a:t>Kekuasaan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bertumpu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pada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pemerintahan</a:t>
            </a:r>
            <a:endParaRPr lang="en-US" altLang="en-US" sz="3413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3413" dirty="0"/>
              <a:t>    </a:t>
            </a:r>
            <a:r>
              <a:rPr lang="en-US" altLang="en-US" sz="3413" dirty="0" err="1"/>
              <a:t>daerah</a:t>
            </a:r>
            <a:r>
              <a:rPr lang="en-US" altLang="en-US" sz="3413" dirty="0"/>
              <a:t> (</a:t>
            </a:r>
            <a:r>
              <a:rPr lang="en-US" altLang="en-US" sz="3413" dirty="0" err="1"/>
              <a:t>provinsi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atau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kabupaten</a:t>
            </a:r>
            <a:r>
              <a:rPr lang="en-US" altLang="en-US" sz="3413" dirty="0"/>
              <a:t>/</a:t>
            </a:r>
            <a:r>
              <a:rPr lang="en-US" altLang="en-US" sz="3413" dirty="0" err="1"/>
              <a:t>kota</a:t>
            </a:r>
            <a:r>
              <a:rPr lang="en-US" altLang="en-US" sz="3413" dirty="0"/>
              <a:t>) </a:t>
            </a:r>
            <a:r>
              <a:rPr lang="en-US" altLang="en-US" sz="3413" dirty="0" err="1"/>
              <a:t>dalam</a:t>
            </a:r>
            <a:endParaRPr lang="en-US" altLang="en-US" sz="3413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3413" dirty="0"/>
              <a:t>    </a:t>
            </a:r>
            <a:r>
              <a:rPr lang="en-US" altLang="en-US" sz="3413" dirty="0" err="1"/>
              <a:t>kerangka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kesatuan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nasional</a:t>
            </a:r>
            <a:r>
              <a:rPr lang="en-US" altLang="en-US" sz="3413" dirty="0"/>
              <a:t> yang </a:t>
            </a:r>
            <a:r>
              <a:rPr lang="en-US" altLang="en-US" sz="3413" dirty="0" err="1"/>
              <a:t>dijaga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baik</a:t>
            </a:r>
            <a:r>
              <a:rPr lang="en-US" altLang="en-US" sz="3413" dirty="0"/>
              <a:t> </a:t>
            </a:r>
            <a:r>
              <a:rPr lang="fi-FI" altLang="en-US" sz="3413" dirty="0"/>
              <a:t>oleh pemerintahan pusat maupun daerah.</a:t>
            </a:r>
            <a:endParaRPr lang="en-US" altLang="en-US" sz="3413" dirty="0"/>
          </a:p>
        </p:txBody>
      </p:sp>
    </p:spTree>
    <p:extLst>
      <p:ext uri="{BB962C8B-B14F-4D97-AF65-F5344CB8AC3E}">
        <p14:creationId xmlns:p14="http://schemas.microsoft.com/office/powerpoint/2010/main" val="35534774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975360" y="700337"/>
            <a:ext cx="11379200" cy="2160240"/>
          </a:xfrm>
        </p:spPr>
        <p:txBody>
          <a:bodyPr/>
          <a:lstStyle/>
          <a:p>
            <a:r>
              <a:rPr lang="en-US" altLang="en-US" sz="6000" b="1" dirty="0" smtClean="0"/>
              <a:t>     </a:t>
            </a:r>
            <a:r>
              <a:rPr lang="en-US" altLang="en-US" sz="6000" b="1" dirty="0" err="1" smtClean="0"/>
              <a:t>Dekonsentrasi</a:t>
            </a:r>
            <a:r>
              <a:rPr lang="en-US" altLang="en-US" sz="6000" b="1" dirty="0" smtClean="0"/>
              <a:t> </a:t>
            </a:r>
            <a:r>
              <a:rPr lang="en-US" altLang="en-US" sz="6000" b="1" i="1" dirty="0"/>
              <a:t>versus </a:t>
            </a:r>
            <a:r>
              <a:rPr lang="en-US" altLang="en-US" sz="6000" b="1" dirty="0" err="1"/>
              <a:t>Desentralisasi</a:t>
            </a:r>
            <a:endParaRPr lang="en-US" altLang="en-US" sz="60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325121" y="2860578"/>
            <a:ext cx="12441976" cy="648888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3413" b="1" dirty="0" err="1"/>
              <a:t>Dekonsentrasi</a:t>
            </a:r>
            <a:endParaRPr lang="en-US" altLang="en-US" sz="3413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3413" dirty="0"/>
              <a:t>   	</a:t>
            </a:r>
            <a:r>
              <a:rPr lang="en-US" altLang="en-US" sz="3413" dirty="0" err="1"/>
              <a:t>Pelimpahan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wewenang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pemerintahan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oleh</a:t>
            </a:r>
            <a:endParaRPr lang="en-US" altLang="en-US" sz="3413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3413" dirty="0"/>
              <a:t>  	</a:t>
            </a:r>
            <a:r>
              <a:rPr lang="en-US" altLang="en-US" sz="3413" dirty="0" err="1"/>
              <a:t>Pemerintah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kepada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Gubernur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sebagai</a:t>
            </a:r>
            <a:r>
              <a:rPr lang="en-US" altLang="en-US" sz="3413" dirty="0"/>
              <a:t> wakil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3413" dirty="0"/>
              <a:t>  	</a:t>
            </a:r>
            <a:r>
              <a:rPr lang="en-US" altLang="en-US" sz="3413" dirty="0" err="1"/>
              <a:t>pemerintah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/</a:t>
            </a:r>
            <a:r>
              <a:rPr lang="en-US" altLang="en-US" sz="3413" dirty="0" err="1"/>
              <a:t>atau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kepada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instansi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vertikal</a:t>
            </a:r>
            <a:r>
              <a:rPr lang="en-US" altLang="en-US" sz="3413" dirty="0"/>
              <a:t> di </a:t>
            </a:r>
            <a:r>
              <a:rPr lang="en-US" altLang="en-US" sz="3413" dirty="0" err="1"/>
              <a:t>wilayah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tertentu</a:t>
            </a:r>
            <a:endParaRPr lang="en-US" altLang="en-US" sz="3413" dirty="0"/>
          </a:p>
          <a:p>
            <a:pPr>
              <a:spcBef>
                <a:spcPts val="1200"/>
              </a:spcBef>
            </a:pPr>
            <a:r>
              <a:rPr lang="en-US" altLang="en-US" sz="3413" b="1" dirty="0" err="1"/>
              <a:t>Desentralisasi</a:t>
            </a:r>
            <a:endParaRPr lang="en-US" altLang="en-US" sz="3413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3413" dirty="0"/>
              <a:t>    </a:t>
            </a:r>
            <a:r>
              <a:rPr lang="en-US" altLang="en-US" sz="3413" dirty="0" err="1"/>
              <a:t>Penyerahan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wewenang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pemerintahan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oleh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Pemerintah</a:t>
            </a:r>
            <a:endParaRPr lang="en-US" altLang="en-US" sz="3413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3413" dirty="0"/>
              <a:t>	</a:t>
            </a:r>
            <a:r>
              <a:rPr lang="en-US" altLang="en-US" sz="3413" dirty="0" err="1"/>
              <a:t>kepada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daerah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otonom</a:t>
            </a:r>
            <a:r>
              <a:rPr lang="en-US" altLang="en-US" sz="3413" dirty="0"/>
              <a:t> </a:t>
            </a:r>
            <a:r>
              <a:rPr lang="en-US" altLang="en-US" sz="3413" dirty="0" err="1"/>
              <a:t>untuk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mengatur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mengurus</a:t>
            </a:r>
            <a:r>
              <a:rPr lang="en-US" altLang="en-US" sz="3413" dirty="0"/>
              <a:t> </a:t>
            </a:r>
            <a:r>
              <a:rPr lang="en-US" altLang="en-US" sz="3413" dirty="0" err="1"/>
              <a:t>urusan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pemerintahan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dalam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sistem</a:t>
            </a:r>
            <a:r>
              <a:rPr lang="en-US" altLang="en-US" sz="3413" dirty="0"/>
              <a:t> Negara </a:t>
            </a:r>
            <a:r>
              <a:rPr lang="en-US" altLang="en-US" sz="3413" dirty="0" err="1"/>
              <a:t>Kesatuan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Republik</a:t>
            </a:r>
            <a:r>
              <a:rPr lang="en-US" altLang="en-US" sz="3413" dirty="0"/>
              <a:t> Indonesia.</a:t>
            </a:r>
          </a:p>
        </p:txBody>
      </p:sp>
    </p:spTree>
    <p:extLst>
      <p:ext uri="{BB962C8B-B14F-4D97-AF65-F5344CB8AC3E}">
        <p14:creationId xmlns:p14="http://schemas.microsoft.com/office/powerpoint/2010/main" val="8411660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10417" r="17422" b="6250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342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10417" r="17422" b="6250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668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650240" y="1300480"/>
            <a:ext cx="11704320" cy="1517227"/>
          </a:xfrm>
        </p:spPr>
        <p:txBody>
          <a:bodyPr/>
          <a:lstStyle/>
          <a:p>
            <a:r>
              <a:rPr lang="en-US" altLang="en-US" sz="5500" b="1" dirty="0" smtClean="0"/>
              <a:t>        </a:t>
            </a:r>
            <a:r>
              <a:rPr lang="en-US" altLang="en-US" sz="5500" b="1" dirty="0" err="1" smtClean="0"/>
              <a:t>Warisan</a:t>
            </a:r>
            <a:r>
              <a:rPr lang="en-US" altLang="en-US" sz="5500" b="1" dirty="0" smtClean="0"/>
              <a:t> </a:t>
            </a:r>
            <a:r>
              <a:rPr lang="en-US" altLang="en-US" sz="5500" b="1" dirty="0" err="1" smtClean="0"/>
              <a:t>Sejarah</a:t>
            </a:r>
            <a:r>
              <a:rPr lang="en-US" altLang="en-US" sz="5500" b="1" dirty="0" smtClean="0"/>
              <a:t>:</a:t>
            </a:r>
            <a:br>
              <a:rPr lang="en-US" altLang="en-US" sz="5500" b="1" dirty="0" smtClean="0"/>
            </a:br>
            <a:r>
              <a:rPr lang="en-US" altLang="en-US" sz="5500" b="1" dirty="0" smtClean="0"/>
              <a:t>        </a:t>
            </a:r>
            <a:r>
              <a:rPr lang="en-US" altLang="en-US" sz="5500" b="1" dirty="0" err="1" smtClean="0"/>
              <a:t>Mitos</a:t>
            </a:r>
            <a:r>
              <a:rPr lang="en-US" altLang="en-US" sz="5500" b="1" dirty="0" smtClean="0"/>
              <a:t> </a:t>
            </a:r>
            <a:r>
              <a:rPr lang="en-US" altLang="en-US" sz="5500" b="1" dirty="0" err="1" smtClean="0"/>
              <a:t>dan</a:t>
            </a:r>
            <a:r>
              <a:rPr lang="en-US" altLang="en-US" sz="5500" b="1" dirty="0" smtClean="0"/>
              <a:t> </a:t>
            </a:r>
            <a:r>
              <a:rPr lang="en-US" altLang="en-US" sz="5500" b="1" dirty="0" err="1" smtClean="0"/>
              <a:t>Kesalahpahaman</a:t>
            </a:r>
            <a:endParaRPr lang="en-US" altLang="en-US" sz="55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1270000" y="3292624"/>
            <a:ext cx="10464800" cy="51909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altLang="en-US" sz="3413" dirty="0"/>
              <a:t>Stabilitas lebih penting dari dinamika.</a:t>
            </a:r>
          </a:p>
          <a:p>
            <a:pPr>
              <a:spcBef>
                <a:spcPts val="600"/>
              </a:spcBef>
            </a:pPr>
            <a:r>
              <a:rPr lang="en-US" altLang="en-US" sz="3413" dirty="0" err="1"/>
              <a:t>Untuk</a:t>
            </a:r>
            <a:r>
              <a:rPr lang="en-US" altLang="en-US" sz="3413" dirty="0"/>
              <a:t> </a:t>
            </a:r>
            <a:r>
              <a:rPr lang="en-US" altLang="en-US" sz="3413" dirty="0" err="1"/>
              <a:t>mempermudah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pengaturan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keseragaman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diperlukan</a:t>
            </a:r>
            <a:r>
              <a:rPr lang="en-US" altLang="en-US" sz="3413" dirty="0"/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413" dirty="0" err="1"/>
              <a:t>Sentralisasi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adalah</a:t>
            </a:r>
            <a:r>
              <a:rPr lang="en-US" altLang="en-US" sz="3413" dirty="0"/>
              <a:t> model yang paling </a:t>
            </a:r>
            <a:r>
              <a:rPr lang="en-US" altLang="en-US" sz="3413" dirty="0" err="1"/>
              <a:t>efektif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berhasil</a:t>
            </a:r>
            <a:r>
              <a:rPr lang="en-US" altLang="en-US" sz="3413" dirty="0"/>
              <a:t> </a:t>
            </a:r>
            <a:r>
              <a:rPr lang="en-US" altLang="en-US" sz="3413" dirty="0" err="1"/>
              <a:t>guna</a:t>
            </a:r>
            <a:r>
              <a:rPr lang="en-US" altLang="en-US" sz="3413" dirty="0"/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413" dirty="0" err="1"/>
              <a:t>Otonomi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individu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komunitas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lokalitas</a:t>
            </a:r>
            <a:r>
              <a:rPr lang="en-US" altLang="en-US" sz="3413" dirty="0"/>
              <a:t> </a:t>
            </a:r>
            <a:r>
              <a:rPr lang="en-US" altLang="en-US" sz="3413" dirty="0" err="1"/>
              <a:t>adalah</a:t>
            </a:r>
            <a:r>
              <a:rPr lang="en-US" altLang="en-US" sz="3413" dirty="0"/>
              <a:t> </a:t>
            </a:r>
            <a:r>
              <a:rPr lang="en-US" altLang="en-US" sz="3413" dirty="0" err="1" smtClean="0"/>
              <a:t>berbahaya</a:t>
            </a:r>
            <a:r>
              <a:rPr lang="en-US" altLang="en-US" sz="3413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413" dirty="0" err="1" smtClean="0"/>
              <a:t>Desentralisasi</a:t>
            </a:r>
            <a:r>
              <a:rPr lang="en-US" altLang="en-US" sz="3413" dirty="0" smtClean="0"/>
              <a:t> </a:t>
            </a:r>
            <a:r>
              <a:rPr lang="en-US" altLang="en-US" sz="3413" dirty="0" err="1"/>
              <a:t>mengancam</a:t>
            </a:r>
            <a:r>
              <a:rPr lang="en-US" altLang="en-US" sz="3413" dirty="0"/>
              <a:t> </a:t>
            </a:r>
            <a:r>
              <a:rPr lang="en-US" altLang="en-US" sz="3413" dirty="0" err="1" smtClean="0"/>
              <a:t>integrasi</a:t>
            </a:r>
            <a:r>
              <a:rPr lang="en-US" altLang="en-US" sz="3413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413" dirty="0" err="1" smtClean="0"/>
              <a:t>Sentralisasi</a:t>
            </a:r>
            <a:r>
              <a:rPr lang="en-US" altLang="en-US" sz="3413" dirty="0" smtClean="0"/>
              <a:t> </a:t>
            </a:r>
            <a:r>
              <a:rPr lang="en-US" altLang="en-US" sz="3413" dirty="0" err="1"/>
              <a:t>menjadi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kecenderungan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umum</a:t>
            </a:r>
            <a:r>
              <a:rPr lang="en-US" altLang="en-US" sz="341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2612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650240" y="628328"/>
            <a:ext cx="11972840" cy="2189379"/>
          </a:xfrm>
        </p:spPr>
        <p:txBody>
          <a:bodyPr/>
          <a:lstStyle/>
          <a:p>
            <a:r>
              <a:rPr lang="en-US" altLang="en-US" sz="6000" b="1" dirty="0" smtClean="0"/>
              <a:t>   </a:t>
            </a:r>
            <a:r>
              <a:rPr lang="en-US" altLang="en-US" sz="6000" b="1" dirty="0" err="1" smtClean="0"/>
              <a:t>Desentralisasi</a:t>
            </a:r>
            <a:r>
              <a:rPr lang="en-US" altLang="en-US" sz="6000" b="1" dirty="0" smtClean="0"/>
              <a:t> </a:t>
            </a:r>
            <a:br>
              <a:rPr lang="en-US" altLang="en-US" sz="6000" b="1" dirty="0" smtClean="0"/>
            </a:br>
            <a:r>
              <a:rPr lang="en-US" altLang="en-US" sz="6000" b="1" dirty="0" smtClean="0"/>
              <a:t>di Indonesia</a:t>
            </a:r>
            <a:endParaRPr lang="en-US" altLang="en-US" sz="60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41867" y="3076600"/>
            <a:ext cx="11704320" cy="59996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i-FI" altLang="en-US" sz="3413" dirty="0"/>
              <a:t>Sepanjang hampir 63 tahun kemerdekaan, </a:t>
            </a:r>
            <a:r>
              <a:rPr lang="sv-SE" altLang="en-US" sz="3413" dirty="0"/>
              <a:t>desentralisasi hanya pernah diupayakan selama </a:t>
            </a:r>
            <a:r>
              <a:rPr lang="en-US" altLang="en-US" sz="3413" dirty="0" err="1"/>
              <a:t>sekitar</a:t>
            </a:r>
            <a:r>
              <a:rPr lang="en-US" altLang="en-US" sz="3413" dirty="0"/>
              <a:t> 19 </a:t>
            </a:r>
            <a:r>
              <a:rPr lang="en-US" altLang="en-US" sz="3413" dirty="0" err="1"/>
              <a:t>tahun</a:t>
            </a:r>
            <a:r>
              <a:rPr lang="en-US" altLang="en-US" sz="3413" dirty="0"/>
              <a:t>, </a:t>
            </a:r>
            <a:r>
              <a:rPr lang="en-US" altLang="en-US" sz="3413" dirty="0" err="1"/>
              <a:t>dalam</a:t>
            </a:r>
            <a:r>
              <a:rPr lang="en-US" altLang="en-US" sz="3413" dirty="0"/>
              <a:t> </a:t>
            </a:r>
            <a:r>
              <a:rPr lang="en-US" altLang="en-US" sz="3413" dirty="0" err="1"/>
              <a:t>tiga</a:t>
            </a:r>
            <a:r>
              <a:rPr lang="en-US" altLang="en-US" sz="3413" dirty="0"/>
              <a:t> era yang </a:t>
            </a:r>
            <a:r>
              <a:rPr lang="en-US" altLang="en-US" sz="3413" dirty="0" err="1"/>
              <a:t>berbeda</a:t>
            </a:r>
            <a:r>
              <a:rPr lang="en-US" altLang="en-US" sz="3413" dirty="0"/>
              <a:t> [1948-1957, 1965, 1999-2008].</a:t>
            </a:r>
          </a:p>
          <a:p>
            <a:pPr>
              <a:spcBef>
                <a:spcPts val="600"/>
              </a:spcBef>
            </a:pPr>
            <a:r>
              <a:rPr lang="en-US" altLang="en-US" sz="3413" dirty="0" err="1"/>
              <a:t>Tidak</a:t>
            </a:r>
            <a:r>
              <a:rPr lang="en-US" altLang="en-US" sz="3413" dirty="0"/>
              <a:t> </a:t>
            </a:r>
            <a:r>
              <a:rPr lang="en-US" altLang="en-US" sz="3413" dirty="0" err="1"/>
              <a:t>pernah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ada</a:t>
            </a:r>
            <a:r>
              <a:rPr lang="en-US" altLang="en-US" sz="3413" dirty="0"/>
              <a:t> </a:t>
            </a:r>
            <a:r>
              <a:rPr lang="en-US" altLang="en-US" sz="3413" dirty="0" err="1"/>
              <a:t>eksperimen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desentralisasi</a:t>
            </a:r>
            <a:r>
              <a:rPr lang="en-US" altLang="en-US" sz="3413" dirty="0"/>
              <a:t> yang </a:t>
            </a:r>
            <a:r>
              <a:rPr lang="en-US" altLang="en-US" sz="3413" dirty="0" err="1"/>
              <a:t>selesai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efektif</a:t>
            </a:r>
            <a:r>
              <a:rPr lang="en-US" altLang="en-US" sz="3413" dirty="0"/>
              <a:t>.</a:t>
            </a:r>
          </a:p>
          <a:p>
            <a:pPr>
              <a:spcBef>
                <a:spcPts val="600"/>
              </a:spcBef>
            </a:pPr>
            <a:r>
              <a:rPr lang="it-IT" altLang="en-US" sz="3413" dirty="0"/>
              <a:t>Kita dipaksa lebih terbiasa dan membiasakan diri </a:t>
            </a:r>
            <a:r>
              <a:rPr lang="en-US" altLang="en-US" sz="3413" dirty="0" err="1"/>
              <a:t>dalam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sistem</a:t>
            </a:r>
            <a:r>
              <a:rPr lang="en-US" altLang="en-US" sz="3413" dirty="0"/>
              <a:t> yang </a:t>
            </a:r>
            <a:r>
              <a:rPr lang="en-US" altLang="en-US" sz="3413" dirty="0" err="1"/>
              <a:t>sentralistik</a:t>
            </a:r>
            <a:r>
              <a:rPr lang="en-US" altLang="en-US" sz="3413" dirty="0"/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413" dirty="0" err="1"/>
              <a:t>Membangun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desentralisasi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lebih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sulit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ketimbang</a:t>
            </a:r>
            <a:r>
              <a:rPr lang="en-US" altLang="en-US" sz="3413" dirty="0"/>
              <a:t> </a:t>
            </a:r>
            <a:r>
              <a:rPr lang="en-US" altLang="en-US" sz="3413" dirty="0" err="1"/>
              <a:t>kembali</a:t>
            </a:r>
            <a:r>
              <a:rPr lang="en-US" altLang="en-US" sz="3413" dirty="0"/>
              <a:t> </a:t>
            </a:r>
            <a:r>
              <a:rPr lang="en-US" altLang="en-US" sz="3413" dirty="0" err="1"/>
              <a:t>dimanjakan</a:t>
            </a:r>
            <a:r>
              <a:rPr lang="en-US" altLang="en-US" sz="3413" dirty="0"/>
              <a:t> </a:t>
            </a:r>
            <a:r>
              <a:rPr lang="en-US" altLang="en-US" sz="3413" dirty="0" err="1"/>
              <a:t>sentralisasi</a:t>
            </a:r>
            <a:r>
              <a:rPr lang="en-US" altLang="en-US" sz="341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1101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 dirty="0" err="1"/>
              <a:t>Desentralisasi</a:t>
            </a:r>
            <a:r>
              <a:rPr lang="en-US" altLang="en-US" sz="6000" b="1" dirty="0"/>
              <a:t> </a:t>
            </a:r>
            <a:br>
              <a:rPr lang="en-US" altLang="en-US" sz="6000" b="1" dirty="0"/>
            </a:br>
            <a:r>
              <a:rPr lang="en-US" altLang="en-US" sz="6000" b="1" dirty="0"/>
              <a:t>di Indonesia</a:t>
            </a:r>
            <a:endParaRPr lang="en-US" altLang="en-US" sz="6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669752" y="2500536"/>
            <a:ext cx="12119024" cy="590686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300" dirty="0"/>
              <a:t>Di </a:t>
            </a:r>
            <a:r>
              <a:rPr lang="en-US" altLang="en-US" sz="3300" dirty="0" err="1"/>
              <a:t>tengah</a:t>
            </a:r>
            <a:r>
              <a:rPr lang="en-US" altLang="en-US" sz="3300" dirty="0"/>
              <a:t> proses </a:t>
            </a:r>
            <a:r>
              <a:rPr lang="en-US" altLang="en-US" sz="3300" dirty="0" err="1"/>
              <a:t>demokratisasi</a:t>
            </a:r>
            <a:r>
              <a:rPr lang="en-US" altLang="en-US" sz="3300" dirty="0"/>
              <a:t>, </a:t>
            </a:r>
            <a:r>
              <a:rPr lang="en-US" altLang="en-US" sz="3300" dirty="0" err="1"/>
              <a:t>meningkat</a:t>
            </a:r>
            <a:r>
              <a:rPr lang="en-US" altLang="en-US" sz="3300" dirty="0"/>
              <a:t> </a:t>
            </a:r>
            <a:r>
              <a:rPr lang="en-US" altLang="en-US" sz="3300" dirty="0" err="1"/>
              <a:t>tuntutan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daerah</a:t>
            </a:r>
            <a:r>
              <a:rPr lang="en-US" altLang="en-US" sz="3300" dirty="0"/>
              <a:t> agar </a:t>
            </a:r>
            <a:r>
              <a:rPr lang="en-US" altLang="en-US" sz="3300" dirty="0" err="1"/>
              <a:t>daerah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diberi</a:t>
            </a:r>
            <a:r>
              <a:rPr lang="en-US" altLang="en-US" sz="3300" dirty="0"/>
              <a:t> </a:t>
            </a:r>
            <a:r>
              <a:rPr lang="en-US" altLang="en-US" sz="3300" dirty="0" err="1"/>
              <a:t>otonomi</a:t>
            </a:r>
            <a:r>
              <a:rPr lang="en-US" altLang="en-US" sz="3300" dirty="0"/>
              <a:t> </a:t>
            </a:r>
            <a:r>
              <a:rPr lang="en-US" altLang="en-US" sz="3300" dirty="0" err="1"/>
              <a:t>untuk</a:t>
            </a:r>
            <a:r>
              <a:rPr lang="en-US" altLang="en-US" sz="3300" dirty="0"/>
              <a:t> </a:t>
            </a:r>
            <a:r>
              <a:rPr lang="en-US" altLang="en-US" sz="3300" dirty="0" err="1"/>
              <a:t>mengembangkan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dirinya</a:t>
            </a:r>
            <a:r>
              <a:rPr lang="en-US" altLang="en-US" sz="3300" dirty="0"/>
              <a:t>.</a:t>
            </a:r>
          </a:p>
          <a:p>
            <a:pPr>
              <a:spcBef>
                <a:spcPts val="600"/>
              </a:spcBef>
            </a:pPr>
            <a:r>
              <a:rPr lang="fi-FI" altLang="en-US" sz="3300" dirty="0"/>
              <a:t>Tuntutan itu diproses dan kemudian diakomodasi </a:t>
            </a:r>
            <a:r>
              <a:rPr lang="en-US" altLang="en-US" sz="3300" dirty="0" err="1"/>
              <a:t>oleh</a:t>
            </a:r>
            <a:r>
              <a:rPr lang="en-US" altLang="en-US" sz="3300" dirty="0"/>
              <a:t> </a:t>
            </a:r>
            <a:r>
              <a:rPr lang="en-US" altLang="en-US" sz="3300" dirty="0" err="1"/>
              <a:t>sistem</a:t>
            </a:r>
            <a:r>
              <a:rPr lang="en-US" altLang="en-US" sz="3300" dirty="0"/>
              <a:t> </a:t>
            </a:r>
            <a:r>
              <a:rPr lang="en-US" altLang="en-US" sz="3300" dirty="0" err="1"/>
              <a:t>politik</a:t>
            </a:r>
            <a:r>
              <a:rPr lang="en-US" altLang="en-US" sz="3300" dirty="0"/>
              <a:t>. </a:t>
            </a:r>
            <a:r>
              <a:rPr lang="en-US" altLang="en-US" sz="3300" dirty="0" err="1"/>
              <a:t>Sejak</a:t>
            </a:r>
            <a:r>
              <a:rPr lang="en-US" altLang="en-US" sz="3300" dirty="0"/>
              <a:t> 1999, Indonesia </a:t>
            </a:r>
            <a:r>
              <a:rPr lang="en-US" altLang="en-US" sz="3300" dirty="0" err="1"/>
              <a:t>mempraktikkan</a:t>
            </a:r>
            <a:r>
              <a:rPr lang="en-US" altLang="en-US" sz="3300" dirty="0"/>
              <a:t> </a:t>
            </a:r>
            <a:r>
              <a:rPr lang="en-US" altLang="en-US" sz="3300" dirty="0" err="1"/>
              <a:t>otonomi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daerah</a:t>
            </a:r>
            <a:r>
              <a:rPr lang="en-US" altLang="en-US" sz="3300" dirty="0"/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300" dirty="0" err="1"/>
              <a:t>Otonomi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daerah</a:t>
            </a:r>
            <a:r>
              <a:rPr lang="en-US" altLang="en-US" sz="3300" dirty="0"/>
              <a:t> </a:t>
            </a:r>
            <a:r>
              <a:rPr lang="en-US" altLang="en-US" sz="3300" dirty="0" err="1"/>
              <a:t>memperkuat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daya</a:t>
            </a:r>
            <a:r>
              <a:rPr lang="en-US" altLang="en-US" sz="3300" dirty="0"/>
              <a:t> </a:t>
            </a:r>
            <a:r>
              <a:rPr lang="en-US" altLang="en-US" sz="3300" dirty="0" err="1"/>
              <a:t>tawar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daerah</a:t>
            </a:r>
            <a:r>
              <a:rPr lang="en-US" altLang="en-US" sz="3300" dirty="0"/>
              <a:t> </a:t>
            </a:r>
            <a:r>
              <a:rPr lang="en-US" altLang="en-US" sz="3300" dirty="0" err="1"/>
              <a:t>berhadapan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dengan</a:t>
            </a:r>
            <a:r>
              <a:rPr lang="en-US" altLang="en-US" sz="3300" dirty="0"/>
              <a:t> </a:t>
            </a:r>
            <a:r>
              <a:rPr lang="en-US" altLang="en-US" sz="3300" dirty="0" err="1"/>
              <a:t>pemetintahan</a:t>
            </a:r>
            <a:r>
              <a:rPr lang="en-US" altLang="en-US" sz="3300" dirty="0"/>
              <a:t> </a:t>
            </a:r>
            <a:r>
              <a:rPr lang="en-US" altLang="en-US" sz="3300" dirty="0" err="1"/>
              <a:t>pusat</a:t>
            </a:r>
            <a:r>
              <a:rPr lang="en-US" altLang="en-US" sz="3300" dirty="0" smtClean="0"/>
              <a:t>.</a:t>
            </a:r>
            <a:endParaRPr lang="en-US" altLang="en-US" sz="3300" dirty="0"/>
          </a:p>
          <a:p>
            <a:pPr>
              <a:spcBef>
                <a:spcPts val="600"/>
              </a:spcBef>
            </a:pPr>
            <a:r>
              <a:rPr lang="en-US" altLang="en-US" sz="3300" dirty="0" err="1"/>
              <a:t>Otonomi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daerah</a:t>
            </a:r>
            <a:r>
              <a:rPr lang="en-US" altLang="en-US" sz="3300" dirty="0"/>
              <a:t> pun </a:t>
            </a:r>
            <a:r>
              <a:rPr lang="en-US" altLang="en-US" sz="3300" dirty="0" err="1"/>
              <a:t>memfasilitasi</a:t>
            </a:r>
            <a:r>
              <a:rPr lang="en-US" altLang="en-US" sz="3300" dirty="0"/>
              <a:t> </a:t>
            </a:r>
            <a:r>
              <a:rPr lang="en-US" altLang="en-US" sz="3300" dirty="0" err="1"/>
              <a:t>perkembangan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daerah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dalam</a:t>
            </a:r>
            <a:r>
              <a:rPr lang="en-US" altLang="en-US" sz="3300" dirty="0"/>
              <a:t> </a:t>
            </a:r>
            <a:r>
              <a:rPr lang="en-US" altLang="en-US" sz="3300" dirty="0" err="1"/>
              <a:t>berbagai</a:t>
            </a:r>
            <a:r>
              <a:rPr lang="en-US" altLang="en-US" sz="3300" dirty="0"/>
              <a:t> </a:t>
            </a:r>
            <a:r>
              <a:rPr lang="en-US" altLang="en-US" sz="3300" dirty="0" err="1"/>
              <a:t>bidang</a:t>
            </a:r>
            <a:r>
              <a:rPr lang="en-US" altLang="en-US" sz="3300" dirty="0"/>
              <a:t>, </a:t>
            </a:r>
            <a:r>
              <a:rPr lang="en-US" altLang="en-US" sz="3300" dirty="0" err="1"/>
              <a:t>termasuk</a:t>
            </a:r>
            <a:r>
              <a:rPr lang="en-US" altLang="en-US" sz="3300" dirty="0"/>
              <a:t> </a:t>
            </a:r>
            <a:r>
              <a:rPr lang="en-US" altLang="en-US" sz="3300" dirty="0" err="1"/>
              <a:t>ekonomi</a:t>
            </a:r>
            <a:r>
              <a:rPr lang="en-US" altLang="en-US" sz="3300" dirty="0"/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300" dirty="0" err="1"/>
              <a:t>Namun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demikian</a:t>
            </a:r>
            <a:r>
              <a:rPr lang="en-US" altLang="en-US" sz="3300" dirty="0"/>
              <a:t>, </a:t>
            </a:r>
            <a:r>
              <a:rPr lang="en-US" altLang="en-US" sz="3300" dirty="0" err="1"/>
              <a:t>praktik</a:t>
            </a:r>
            <a:r>
              <a:rPr lang="en-US" altLang="en-US" sz="3300" dirty="0"/>
              <a:t> </a:t>
            </a:r>
            <a:r>
              <a:rPr lang="en-US" altLang="en-US" sz="3300" dirty="0" err="1"/>
              <a:t>otonomi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daerah</a:t>
            </a:r>
            <a:r>
              <a:rPr lang="en-US" altLang="en-US" sz="3300" dirty="0"/>
              <a:t> </a:t>
            </a:r>
            <a:r>
              <a:rPr lang="en-US" altLang="en-US" sz="3300" dirty="0" err="1"/>
              <a:t>hingga</a:t>
            </a:r>
            <a:r>
              <a:rPr lang="en-US" altLang="en-US" sz="3300" dirty="0"/>
              <a:t> </a:t>
            </a:r>
            <a:r>
              <a:rPr lang="en-US" altLang="en-US" sz="3300" dirty="0" err="1"/>
              <a:t>sekarang</a:t>
            </a:r>
            <a:r>
              <a:rPr lang="en-US" altLang="en-US" sz="3300" dirty="0"/>
              <a:t> </a:t>
            </a:r>
            <a:r>
              <a:rPr lang="en-US" altLang="en-US" sz="3300" dirty="0" err="1"/>
              <a:t>masih</a:t>
            </a:r>
            <a:r>
              <a:rPr lang="en-US" altLang="en-US" sz="3300" dirty="0"/>
              <a:t> </a:t>
            </a:r>
            <a:r>
              <a:rPr lang="en-US" altLang="en-US" sz="3300" dirty="0" err="1"/>
              <a:t>terkendala</a:t>
            </a:r>
            <a:r>
              <a:rPr lang="en-US" altLang="en-US" sz="3300" dirty="0"/>
              <a:t> </a:t>
            </a:r>
            <a:r>
              <a:rPr lang="en-US" altLang="en-US" sz="3300" dirty="0" err="1"/>
              <a:t>berbagai</a:t>
            </a:r>
            <a:r>
              <a:rPr lang="en-US" altLang="en-US" sz="3300" dirty="0"/>
              <a:t> </a:t>
            </a:r>
            <a:r>
              <a:rPr lang="en-US" altLang="en-US" sz="3300" dirty="0" err="1"/>
              <a:t>masalah</a:t>
            </a:r>
            <a:r>
              <a:rPr lang="en-US" altLang="en-US" sz="3300" dirty="0"/>
              <a:t> </a:t>
            </a:r>
            <a:r>
              <a:rPr lang="en-US" altLang="en-US" sz="3300" dirty="0" err="1"/>
              <a:t>dan</a:t>
            </a:r>
            <a:r>
              <a:rPr lang="en-US" altLang="en-US" sz="3300" dirty="0"/>
              <a:t> </a:t>
            </a:r>
            <a:r>
              <a:rPr lang="en-US" altLang="en-US" sz="3300" dirty="0" err="1"/>
              <a:t>kelemahan</a:t>
            </a:r>
            <a:r>
              <a:rPr lang="en-US" altLang="en-US" sz="3300" dirty="0"/>
              <a:t>.</a:t>
            </a:r>
          </a:p>
          <a:p>
            <a:pPr>
              <a:spcBef>
                <a:spcPts val="600"/>
              </a:spcBef>
            </a:pPr>
            <a:endParaRPr lang="en-US" altLang="en-US" sz="3413" dirty="0"/>
          </a:p>
        </p:txBody>
      </p:sp>
    </p:spTree>
    <p:extLst>
      <p:ext uri="{BB962C8B-B14F-4D97-AF65-F5344CB8AC3E}">
        <p14:creationId xmlns:p14="http://schemas.microsoft.com/office/powerpoint/2010/main" val="239078013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44e663bd468ed97ce8eaafb5ef46aa90474a9d"/>
  <p:tag name="ISPRING_RESOURCE_PATHS_HASH_PRESENTER" val="7a43c722c2fdab5e9ba4506e6d69bdc3cd5d21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Pages>0</Pages>
  <Words>753</Words>
  <Characters>0</Characters>
  <Application>Microsoft Office PowerPoint</Application>
  <PresentationFormat>Custom</PresentationFormat>
  <Lines>0</Lines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Gill Sans</vt:lpstr>
      <vt:lpstr>Wingdings</vt:lpstr>
      <vt:lpstr>ヒラギノ角ゴ ProN W3</vt:lpstr>
      <vt:lpstr>Custom Design</vt:lpstr>
      <vt:lpstr>Title &amp; Bullets - 2 Column</vt:lpstr>
      <vt:lpstr>Modul 7 Politik Lokal di Indonesia</vt:lpstr>
      <vt:lpstr>       Negara Kesatuan Versus Negara Federal</vt:lpstr>
      <vt:lpstr>Sentralisasi versus Desentralisasi</vt:lpstr>
      <vt:lpstr>     Dekonsentrasi versus Desentralisasi</vt:lpstr>
      <vt:lpstr>PowerPoint Presentation</vt:lpstr>
      <vt:lpstr>PowerPoint Presentation</vt:lpstr>
      <vt:lpstr>        Warisan Sejarah:         Mitos dan Kesalahpahaman</vt:lpstr>
      <vt:lpstr>   Desentralisasi  di Indonesia</vt:lpstr>
      <vt:lpstr>Desentralisasi  di Indonesia</vt:lpstr>
      <vt:lpstr>PowerPoint Presentation</vt:lpstr>
      <vt:lpstr>PowerPoint Presentation</vt:lpstr>
      <vt:lpstr>PowerPoint Presentation</vt:lpstr>
      <vt:lpstr>Desentralisasi Era Reformasi</vt:lpstr>
      <vt:lpstr>Desentralisasi Era Reformasi</vt:lpstr>
      <vt:lpstr>Dampak Positif Desentralisasi</vt:lpstr>
      <vt:lpstr>Dampak Negatif Desentralisasi</vt:lpstr>
      <vt:lpstr>     Pemekaran Wilayah</vt:lpstr>
      <vt:lpstr>PowerPoint Presentation</vt:lpstr>
      <vt:lpstr>Pemilukada</vt:lpstr>
      <vt:lpstr>Pemilukada</vt:lpstr>
      <vt:lpstr>    Perubahan Pokok</vt:lpstr>
      <vt:lpstr>Harapan terhadap Pemilukada</vt:lpstr>
      <vt:lpstr>      Tantangan-Tantangan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KARTONO</dc:creator>
  <cp:lastModifiedBy>Evida Kartini</cp:lastModifiedBy>
  <cp:revision>192</cp:revision>
  <dcterms:modified xsi:type="dcterms:W3CDTF">2019-03-05T15:52:30Z</dcterms:modified>
</cp:coreProperties>
</file>