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4" r:id="rId1"/>
    <p:sldMasterId id="2147483650" r:id="rId2"/>
  </p:sldMasterIdLst>
  <p:notesMasterIdLst>
    <p:notesMasterId r:id="rId36"/>
  </p:notesMasterIdLst>
  <p:sldIdLst>
    <p:sldId id="260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8" r:id="rId15"/>
    <p:sldId id="279" r:id="rId16"/>
    <p:sldId id="280" r:id="rId17"/>
    <p:sldId id="281" r:id="rId18"/>
    <p:sldId id="282" r:id="rId19"/>
    <p:sldId id="283" r:id="rId20"/>
    <p:sldId id="284" r:id="rId21"/>
    <p:sldId id="285" r:id="rId22"/>
    <p:sldId id="286" r:id="rId23"/>
    <p:sldId id="287" r:id="rId24"/>
    <p:sldId id="288" r:id="rId25"/>
    <p:sldId id="289" r:id="rId26"/>
    <p:sldId id="290" r:id="rId27"/>
    <p:sldId id="298" r:id="rId28"/>
    <p:sldId id="291" r:id="rId29"/>
    <p:sldId id="292" r:id="rId30"/>
    <p:sldId id="293" r:id="rId31"/>
    <p:sldId id="294" r:id="rId32"/>
    <p:sldId id="295" r:id="rId33"/>
    <p:sldId id="296" r:id="rId34"/>
    <p:sldId id="297" r:id="rId35"/>
  </p:sldIdLst>
  <p:sldSz cx="13004800" cy="9753600"/>
  <p:notesSz cx="6858000" cy="9144000"/>
  <p:custDataLst>
    <p:tags r:id="rId3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1pPr>
    <a:lvl2pPr marL="4572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2pPr>
    <a:lvl3pPr marL="9144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3pPr>
    <a:lvl4pPr marL="13716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4pPr>
    <a:lvl5pPr marL="18288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436" autoAdjust="0"/>
    <p:restoredTop sz="97496" autoAdjust="0"/>
  </p:normalViewPr>
  <p:slideViewPr>
    <p:cSldViewPr>
      <p:cViewPr varScale="1">
        <p:scale>
          <a:sx n="49" d="100"/>
          <a:sy n="49" d="100"/>
        </p:scale>
        <p:origin x="1722" y="54"/>
      </p:cViewPr>
      <p:guideLst>
        <p:guide orient="horz" pos="3072"/>
        <p:guide pos="4096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ags" Target="tags/tag1.xml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fld id="{9ED7CDD5-598F-4902-BA85-6782C6BB2991}" type="datetimeFigureOut">
              <a:rPr lang="en-US"/>
              <a:pPr>
                <a:defRPr/>
              </a:pPr>
              <a:t>3/5/2019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F8D6D7A-9E1B-4CB9-9F38-AC6A131265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74471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8D6D7A-9E1B-4CB9-9F38-AC6A131265C7}" type="slidenum">
              <a:rPr lang="en-US" altLang="en-US" smtClean="0"/>
              <a:pPr/>
              <a:t>29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49248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664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169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07513" y="519113"/>
            <a:ext cx="2803525" cy="8266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3763" y="519113"/>
            <a:ext cx="8261350" cy="8266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3254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51339115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66335219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77842642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15654074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50709972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98831489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690525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0999379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2341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 pitchFamily="32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4220968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11233887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72776591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40" y="390596"/>
            <a:ext cx="11704320" cy="1625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D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50240" y="2275841"/>
            <a:ext cx="5743787" cy="64369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0773" y="2275841"/>
            <a:ext cx="5743787" cy="64369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0240" y="8882098"/>
            <a:ext cx="3034453" cy="677333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443307" y="8882098"/>
            <a:ext cx="4118187" cy="677333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320107" y="8882098"/>
            <a:ext cx="3034453" cy="677333"/>
          </a:xfrm>
        </p:spPr>
        <p:txBody>
          <a:bodyPr/>
          <a:lstStyle>
            <a:lvl1pPr>
              <a:defRPr/>
            </a:lvl1pPr>
          </a:lstStyle>
          <a:p>
            <a:fld id="{818D5BD8-32CF-48F7-AAF9-C5E31E701ED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262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064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3763" y="2597150"/>
            <a:ext cx="5532437" cy="6188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597150"/>
            <a:ext cx="5532438" cy="6188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768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831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05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38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818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597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3763" y="519113"/>
            <a:ext cx="11217275" cy="1885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3763" y="9040813"/>
            <a:ext cx="2925762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C88E22-7353-4F6C-8F12-13802969EADC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08475" y="9040813"/>
            <a:ext cx="4387850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85275" y="9040813"/>
            <a:ext cx="2925763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68FF5-D198-4D05-BCCD-342F750A7E70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3155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title style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2768600"/>
            <a:ext cx="104648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text styles</a:t>
            </a:r>
          </a:p>
          <a:p>
            <a:pPr lvl="1"/>
            <a:r>
              <a:rPr lang="en-US" altLang="en-US">
                <a:sym typeface="Gill Sans"/>
              </a:rPr>
              <a:t>Second level</a:t>
            </a:r>
          </a:p>
          <a:p>
            <a:pPr lvl="2"/>
            <a:r>
              <a:rPr lang="en-US" altLang="en-US">
                <a:sym typeface="Gill Sans"/>
              </a:rPr>
              <a:t>Third level</a:t>
            </a:r>
          </a:p>
          <a:p>
            <a:pPr lvl="3"/>
            <a:r>
              <a:rPr lang="en-US" altLang="en-US">
                <a:sym typeface="Gill Sans"/>
              </a:rPr>
              <a:t>Fourth level</a:t>
            </a:r>
          </a:p>
          <a:p>
            <a:pPr lvl="4"/>
            <a:r>
              <a:rPr lang="en-US" altLang="en-US">
                <a:sym typeface="Gill Sans"/>
              </a:rPr>
              <a:t>Fifth level</a:t>
            </a:r>
          </a:p>
        </p:txBody>
      </p:sp>
      <p:pic>
        <p:nvPicPr>
          <p:cNvPr id="3076" name="Picture 3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96" r:id="rId12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ヒラギノ角ゴ ProN W3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9pPr>
    </p:titleStyle>
    <p:bodyStyle>
      <a:lvl1pPr marL="760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1pPr>
      <a:lvl2pPr marL="1204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2pPr>
      <a:lvl3pPr marL="1649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3pPr>
      <a:lvl4pPr marL="2093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4pPr>
      <a:lvl5pPr marL="2538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5pPr>
      <a:lvl6pPr marL="29956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6pPr>
      <a:lvl7pPr marL="34528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7pPr>
      <a:lvl8pPr marL="39100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8pPr>
      <a:lvl9pPr marL="43672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63674" y="2572544"/>
            <a:ext cx="11055350" cy="2548731"/>
          </a:xfrm>
        </p:spPr>
        <p:txBody>
          <a:bodyPr/>
          <a:lstStyle/>
          <a:p>
            <a:r>
              <a:rPr lang="en-ID" sz="5400" dirty="0" err="1" smtClean="0"/>
              <a:t>Modul</a:t>
            </a:r>
            <a:r>
              <a:rPr lang="en-ID" sz="5400" dirty="0" smtClean="0"/>
              <a:t> </a:t>
            </a:r>
            <a:r>
              <a:rPr lang="en-ID" sz="5400" dirty="0" smtClean="0"/>
              <a:t>6</a:t>
            </a:r>
            <a:r>
              <a:rPr lang="en-ID" sz="5400" dirty="0" smtClean="0"/>
              <a:t/>
            </a:r>
            <a:br>
              <a:rPr lang="en-ID" sz="5400" dirty="0" smtClean="0"/>
            </a:br>
            <a:r>
              <a:rPr lang="en-ID" sz="5400" dirty="0" err="1" smtClean="0"/>
              <a:t>Birokrasi</a:t>
            </a:r>
            <a:r>
              <a:rPr lang="en-ID" sz="5400" dirty="0" smtClean="0"/>
              <a:t> </a:t>
            </a:r>
            <a:r>
              <a:rPr lang="en-ID" sz="5400" dirty="0" err="1" smtClean="0"/>
              <a:t>dan</a:t>
            </a:r>
            <a:r>
              <a:rPr lang="en-ID" sz="5400" dirty="0" smtClean="0"/>
              <a:t> </a:t>
            </a:r>
            <a:r>
              <a:rPr lang="en-ID" sz="5400" dirty="0" err="1" smtClean="0"/>
              <a:t>Militer</a:t>
            </a:r>
            <a:r>
              <a:rPr lang="en-ID" sz="5400" dirty="0" smtClean="0"/>
              <a:t> di Indonesia</a:t>
            </a:r>
            <a:endParaRPr lang="en-ID" sz="54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951038" y="5596880"/>
            <a:ext cx="9102725" cy="2423170"/>
          </a:xfrm>
        </p:spPr>
        <p:txBody>
          <a:bodyPr/>
          <a:lstStyle/>
          <a:p>
            <a:r>
              <a:rPr lang="en-ID" dirty="0" smtClean="0"/>
              <a:t>Mata </a:t>
            </a:r>
            <a:r>
              <a:rPr lang="en-ID" dirty="0" err="1" smtClean="0"/>
              <a:t>Kuliah</a:t>
            </a:r>
            <a:r>
              <a:rPr lang="en-ID" dirty="0" smtClean="0"/>
              <a:t> </a:t>
            </a:r>
            <a:r>
              <a:rPr lang="en-ID" dirty="0" err="1" smtClean="0"/>
              <a:t>Sistem</a:t>
            </a:r>
            <a:r>
              <a:rPr lang="en-ID" dirty="0" smtClean="0"/>
              <a:t> </a:t>
            </a:r>
            <a:r>
              <a:rPr lang="en-ID" dirty="0" err="1" smtClean="0"/>
              <a:t>Politik</a:t>
            </a:r>
            <a:r>
              <a:rPr lang="en-ID" dirty="0" smtClean="0"/>
              <a:t> Indonesia (IPEM 4213)</a:t>
            </a:r>
          </a:p>
          <a:p>
            <a:r>
              <a:rPr lang="en-ID" dirty="0" smtClean="0"/>
              <a:t>Evida Kartini, </a:t>
            </a:r>
            <a:r>
              <a:rPr lang="en-ID" dirty="0" err="1" smtClean="0"/>
              <a:t>S.Sos</a:t>
            </a:r>
            <a:r>
              <a:rPr lang="en-ID" dirty="0" smtClean="0"/>
              <a:t>., </a:t>
            </a:r>
            <a:r>
              <a:rPr lang="en-ID" dirty="0" err="1" smtClean="0"/>
              <a:t>M.Si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917684642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6600" dirty="0" smtClean="0"/>
              <a:t>    </a:t>
            </a:r>
            <a:r>
              <a:rPr lang="en-US" altLang="en-US" sz="6600" dirty="0" err="1" smtClean="0"/>
              <a:t>Politisasi</a:t>
            </a:r>
            <a:r>
              <a:rPr lang="en-US" altLang="en-US" sz="6600" dirty="0" smtClean="0"/>
              <a:t> </a:t>
            </a:r>
            <a:r>
              <a:rPr lang="en-US" altLang="en-US" sz="6600" dirty="0" err="1"/>
              <a:t>Birokrasi</a:t>
            </a:r>
            <a:endParaRPr lang="en-US" altLang="en-US" sz="6600" dirty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29792" y="2768600"/>
            <a:ext cx="11449272" cy="5996632"/>
          </a:xfrm>
        </p:spPr>
        <p:txBody>
          <a:bodyPr/>
          <a:lstStyle/>
          <a:p>
            <a:pPr marL="266700" indent="0">
              <a:spcBef>
                <a:spcPts val="600"/>
              </a:spcBef>
              <a:buNone/>
            </a:pPr>
            <a:r>
              <a:rPr lang="en-US" altLang="en-US" sz="3698" dirty="0" err="1"/>
              <a:t>Yaitu</a:t>
            </a:r>
            <a:r>
              <a:rPr lang="en-US" altLang="en-US" sz="3698" dirty="0"/>
              <a:t> </a:t>
            </a:r>
            <a:r>
              <a:rPr lang="en-US" altLang="en-US" sz="3698" dirty="0" err="1"/>
              <a:t>menggunakan</a:t>
            </a:r>
            <a:r>
              <a:rPr lang="en-US" altLang="en-US" sz="3698" dirty="0"/>
              <a:t> </a:t>
            </a:r>
            <a:r>
              <a:rPr lang="en-US" altLang="en-US" sz="3698" dirty="0" err="1"/>
              <a:t>birokrasi</a:t>
            </a:r>
            <a:r>
              <a:rPr lang="en-US" altLang="en-US" sz="3698" dirty="0"/>
              <a:t> </a:t>
            </a:r>
            <a:r>
              <a:rPr lang="en-US" altLang="en-US" sz="3698" dirty="0" err="1"/>
              <a:t>sebagai</a:t>
            </a:r>
            <a:r>
              <a:rPr lang="en-US" altLang="en-US" sz="3698" dirty="0"/>
              <a:t> </a:t>
            </a:r>
            <a:r>
              <a:rPr lang="en-US" altLang="en-US" sz="3698" dirty="0" err="1"/>
              <a:t>mesin</a:t>
            </a:r>
            <a:r>
              <a:rPr lang="en-US" altLang="en-US" sz="3698" dirty="0"/>
              <a:t> </a:t>
            </a:r>
            <a:r>
              <a:rPr lang="en-US" altLang="en-US" sz="3698" dirty="0" err="1"/>
              <a:t>atau</a:t>
            </a:r>
            <a:r>
              <a:rPr lang="en-US" altLang="en-US" sz="3698" dirty="0"/>
              <a:t> </a:t>
            </a:r>
            <a:r>
              <a:rPr lang="en-US" altLang="en-US" sz="3698" dirty="0" err="1"/>
              <a:t>alat</a:t>
            </a:r>
            <a:r>
              <a:rPr lang="en-US" altLang="en-US" sz="3698" dirty="0"/>
              <a:t> </a:t>
            </a:r>
            <a:r>
              <a:rPr lang="en-US" altLang="en-US" sz="3698" dirty="0" err="1"/>
              <a:t>politik</a:t>
            </a:r>
            <a:r>
              <a:rPr lang="en-US" altLang="en-US" sz="3698" dirty="0"/>
              <a:t>, </a:t>
            </a:r>
            <a:r>
              <a:rPr lang="en-US" altLang="en-US" sz="3698" dirty="0" err="1"/>
              <a:t>baik</a:t>
            </a:r>
            <a:r>
              <a:rPr lang="en-US" altLang="en-US" sz="3698" dirty="0"/>
              <a:t> </a:t>
            </a:r>
            <a:r>
              <a:rPr lang="en-US" altLang="en-US" sz="3698" dirty="0" err="1"/>
              <a:t>bagi</a:t>
            </a:r>
            <a:r>
              <a:rPr lang="en-US" altLang="en-US" sz="3698" dirty="0"/>
              <a:t> </a:t>
            </a:r>
            <a:r>
              <a:rPr lang="en-US" altLang="en-US" sz="3698" dirty="0" err="1"/>
              <a:t>aktor</a:t>
            </a:r>
            <a:r>
              <a:rPr lang="en-US" altLang="en-US" sz="3698" dirty="0"/>
              <a:t> </a:t>
            </a:r>
            <a:r>
              <a:rPr lang="en-US" altLang="en-US" sz="3698" dirty="0" err="1"/>
              <a:t>politik</a:t>
            </a:r>
            <a:r>
              <a:rPr lang="en-US" altLang="en-US" sz="3698" dirty="0"/>
              <a:t> </a:t>
            </a:r>
            <a:r>
              <a:rPr lang="en-US" altLang="en-US" sz="3698" dirty="0" err="1"/>
              <a:t>ataupun</a:t>
            </a:r>
            <a:r>
              <a:rPr lang="en-US" altLang="en-US" sz="3698" dirty="0"/>
              <a:t> </a:t>
            </a:r>
            <a:r>
              <a:rPr lang="en-US" altLang="en-US" sz="3698" dirty="0" err="1"/>
              <a:t>kelompok</a:t>
            </a:r>
            <a:r>
              <a:rPr lang="en-US" altLang="en-US" sz="3698" dirty="0"/>
              <a:t> </a:t>
            </a:r>
            <a:r>
              <a:rPr lang="en-US" altLang="en-US" sz="3698" dirty="0" err="1"/>
              <a:t>politik</a:t>
            </a:r>
            <a:r>
              <a:rPr lang="en-US" altLang="en-US" sz="3698" dirty="0"/>
              <a:t> </a:t>
            </a:r>
            <a:r>
              <a:rPr lang="en-US" altLang="en-US" sz="3698" dirty="0" err="1"/>
              <a:t>tertentu</a:t>
            </a:r>
            <a:r>
              <a:rPr lang="en-US" altLang="en-US" sz="3698" dirty="0"/>
              <a:t>, </a:t>
            </a:r>
            <a:r>
              <a:rPr lang="en-US" altLang="en-US" sz="3698" dirty="0" err="1"/>
              <a:t>termasuk</a:t>
            </a:r>
            <a:r>
              <a:rPr lang="en-US" altLang="en-US" sz="3698" dirty="0"/>
              <a:t> di </a:t>
            </a:r>
            <a:r>
              <a:rPr lang="en-US" altLang="en-US" sz="3698" dirty="0" err="1"/>
              <a:t>dalam</a:t>
            </a:r>
            <a:r>
              <a:rPr lang="en-US" altLang="en-US" sz="3698" dirty="0"/>
              <a:t> </a:t>
            </a:r>
            <a:r>
              <a:rPr lang="en-US" altLang="en-US" sz="3698" dirty="0" err="1"/>
              <a:t>birokrasi</a:t>
            </a:r>
            <a:r>
              <a:rPr lang="en-US" altLang="en-US" sz="3698" dirty="0"/>
              <a:t> </a:t>
            </a:r>
            <a:r>
              <a:rPr lang="en-US" altLang="en-US" sz="3698" dirty="0" err="1"/>
              <a:t>sendiri</a:t>
            </a:r>
            <a:r>
              <a:rPr lang="en-US" altLang="en-US" sz="3698" dirty="0"/>
              <a:t>. 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None/>
            </a:pPr>
            <a:endParaRPr lang="en-US" altLang="en-US" sz="3698" dirty="0"/>
          </a:p>
          <a:p>
            <a:pPr marL="266700" indent="0">
              <a:spcBef>
                <a:spcPts val="600"/>
              </a:spcBef>
              <a:buNone/>
            </a:pPr>
            <a:r>
              <a:rPr lang="en-US" altLang="en-US" sz="3698" dirty="0" err="1"/>
              <a:t>Ciri</a:t>
            </a:r>
            <a:r>
              <a:rPr lang="en-US" altLang="en-US" sz="3698" dirty="0"/>
              <a:t> </a:t>
            </a:r>
            <a:r>
              <a:rPr lang="en-US" altLang="en-US" sz="3698" dirty="0" err="1"/>
              <a:t>politisasi</a:t>
            </a:r>
            <a:r>
              <a:rPr lang="en-US" altLang="en-US" sz="3698" dirty="0"/>
              <a:t> </a:t>
            </a:r>
            <a:r>
              <a:rPr lang="en-US" altLang="en-US" sz="3698" dirty="0" err="1"/>
              <a:t>birokrasi</a:t>
            </a:r>
            <a:r>
              <a:rPr lang="en-US" altLang="en-US" sz="3698" dirty="0"/>
              <a:t> </a:t>
            </a:r>
          </a:p>
          <a:p>
            <a:pPr lvl="1">
              <a:spcBef>
                <a:spcPts val="600"/>
              </a:spcBef>
            </a:pPr>
            <a:r>
              <a:rPr lang="en-US" altLang="en-US" sz="3129" dirty="0" err="1"/>
              <a:t>Birokrasi</a:t>
            </a:r>
            <a:r>
              <a:rPr lang="en-US" altLang="en-US" sz="3129" dirty="0"/>
              <a:t> </a:t>
            </a:r>
            <a:r>
              <a:rPr lang="en-US" altLang="en-US" sz="3129" dirty="0" err="1"/>
              <a:t>berkembang</a:t>
            </a:r>
            <a:r>
              <a:rPr lang="en-US" altLang="en-US" sz="3129" dirty="0"/>
              <a:t> </a:t>
            </a:r>
            <a:r>
              <a:rPr lang="en-US" altLang="en-US" sz="3129" dirty="0" err="1"/>
              <a:t>menjadi</a:t>
            </a:r>
            <a:r>
              <a:rPr lang="en-US" altLang="en-US" sz="3129" dirty="0"/>
              <a:t> </a:t>
            </a:r>
            <a:r>
              <a:rPr lang="en-US" altLang="en-US" sz="3129" dirty="0" err="1"/>
              <a:t>kekuatan</a:t>
            </a:r>
            <a:r>
              <a:rPr lang="en-US" altLang="en-US" sz="3129" dirty="0"/>
              <a:t> </a:t>
            </a:r>
            <a:r>
              <a:rPr lang="en-US" altLang="en-US" sz="3129" dirty="0" err="1"/>
              <a:t>politik</a:t>
            </a:r>
            <a:r>
              <a:rPr lang="en-US" altLang="en-US" sz="3129" dirty="0"/>
              <a:t> </a:t>
            </a:r>
          </a:p>
          <a:p>
            <a:pPr lvl="1">
              <a:spcBef>
                <a:spcPts val="600"/>
              </a:spcBef>
            </a:pPr>
            <a:r>
              <a:rPr lang="en-US" altLang="en-US" sz="3129" dirty="0" err="1"/>
              <a:t>Birokrasi</a:t>
            </a:r>
            <a:r>
              <a:rPr lang="en-US" altLang="en-US" sz="3129" dirty="0"/>
              <a:t> </a:t>
            </a:r>
            <a:r>
              <a:rPr lang="en-US" altLang="en-US" sz="3129" dirty="0" err="1"/>
              <a:t>terlibat</a:t>
            </a:r>
            <a:r>
              <a:rPr lang="en-US" altLang="en-US" sz="3129" dirty="0"/>
              <a:t> di </a:t>
            </a:r>
            <a:r>
              <a:rPr lang="en-US" altLang="en-US" sz="3129" dirty="0" err="1"/>
              <a:t>dalam</a:t>
            </a:r>
            <a:r>
              <a:rPr lang="en-US" altLang="en-US" sz="3129" dirty="0"/>
              <a:t> proses </a:t>
            </a:r>
            <a:r>
              <a:rPr lang="en-US" altLang="en-US" sz="3129" dirty="0" err="1"/>
              <a:t>politik</a:t>
            </a:r>
            <a:r>
              <a:rPr lang="en-US" altLang="en-US" sz="3129" dirty="0"/>
              <a:t>, </a:t>
            </a:r>
            <a:r>
              <a:rPr lang="en-US" altLang="en-US" sz="3129" dirty="0" err="1"/>
              <a:t>baik</a:t>
            </a:r>
            <a:r>
              <a:rPr lang="en-US" altLang="en-US" sz="3129" dirty="0"/>
              <a:t> </a:t>
            </a:r>
            <a:r>
              <a:rPr lang="en-US" altLang="en-US" sz="3129" dirty="0" err="1"/>
              <a:t>secara</a:t>
            </a:r>
            <a:r>
              <a:rPr lang="en-US" altLang="en-US" sz="3129" dirty="0"/>
              <a:t> </a:t>
            </a:r>
            <a:r>
              <a:rPr lang="en-US" altLang="en-US" sz="3129" dirty="0" err="1"/>
              <a:t>langsung</a:t>
            </a:r>
            <a:r>
              <a:rPr lang="en-US" altLang="en-US" sz="3129" dirty="0"/>
              <a:t> </a:t>
            </a:r>
            <a:r>
              <a:rPr lang="en-US" altLang="en-US" sz="3129" dirty="0" err="1"/>
              <a:t>dalam</a:t>
            </a:r>
            <a:r>
              <a:rPr lang="en-US" altLang="en-US" sz="3129" dirty="0"/>
              <a:t>, </a:t>
            </a:r>
            <a:r>
              <a:rPr lang="en-US" altLang="en-US" sz="3129" dirty="0" err="1"/>
              <a:t>mendukung</a:t>
            </a:r>
            <a:r>
              <a:rPr lang="en-US" altLang="en-US" sz="3129" dirty="0"/>
              <a:t> </a:t>
            </a:r>
            <a:r>
              <a:rPr lang="en-US" altLang="en-US" sz="3129" dirty="0" err="1"/>
              <a:t>kelompok</a:t>
            </a:r>
            <a:r>
              <a:rPr lang="en-US" altLang="en-US" sz="3129" dirty="0"/>
              <a:t> </a:t>
            </a:r>
            <a:r>
              <a:rPr lang="en-US" altLang="en-US" sz="3129" dirty="0" err="1"/>
              <a:t>politik</a:t>
            </a:r>
            <a:r>
              <a:rPr lang="en-US" altLang="en-US" sz="3129" dirty="0"/>
              <a:t> </a:t>
            </a:r>
            <a:r>
              <a:rPr lang="en-US" altLang="en-US" sz="3129" dirty="0" err="1"/>
              <a:t>tertentu</a:t>
            </a:r>
            <a:r>
              <a:rPr lang="en-US" altLang="en-US" sz="3129" dirty="0"/>
              <a:t>, </a:t>
            </a:r>
            <a:r>
              <a:rPr lang="en-US" altLang="en-US" sz="3129" dirty="0" err="1"/>
              <a:t>negosiasi</a:t>
            </a:r>
            <a:r>
              <a:rPr lang="en-US" altLang="en-US" sz="3129" dirty="0"/>
              <a:t> </a:t>
            </a:r>
            <a:r>
              <a:rPr lang="en-US" altLang="en-US" sz="3129" dirty="0" err="1"/>
              <a:t>atau</a:t>
            </a:r>
            <a:r>
              <a:rPr lang="en-US" altLang="en-US" sz="3129" dirty="0"/>
              <a:t> </a:t>
            </a:r>
            <a:r>
              <a:rPr lang="en-US" altLang="en-US" sz="3129" dirty="0" err="1"/>
              <a:t>transaksi</a:t>
            </a:r>
            <a:r>
              <a:rPr lang="en-US" altLang="en-US" sz="3129" dirty="0"/>
              <a:t> </a:t>
            </a:r>
            <a:r>
              <a:rPr lang="en-US" altLang="en-US" sz="3129" dirty="0" err="1"/>
              <a:t>politik</a:t>
            </a:r>
            <a:r>
              <a:rPr lang="en-US" altLang="en-US" sz="3129" dirty="0"/>
              <a:t> </a:t>
            </a:r>
            <a:r>
              <a:rPr lang="en-US" altLang="en-US" sz="3129" dirty="0" err="1"/>
              <a:t>tertentu</a:t>
            </a:r>
            <a:r>
              <a:rPr lang="en-US" altLang="en-US" sz="3129" dirty="0"/>
              <a:t>, </a:t>
            </a:r>
            <a:r>
              <a:rPr lang="en-US" altLang="en-US" sz="3129" dirty="0" err="1"/>
              <a:t>atau</a:t>
            </a:r>
            <a:r>
              <a:rPr lang="en-US" altLang="en-US" sz="3129" dirty="0"/>
              <a:t> </a:t>
            </a:r>
            <a:r>
              <a:rPr lang="en-US" altLang="en-US" sz="3129" dirty="0" err="1"/>
              <a:t>secara</a:t>
            </a:r>
            <a:r>
              <a:rPr lang="en-US" altLang="en-US" sz="3129" dirty="0"/>
              <a:t> </a:t>
            </a:r>
            <a:r>
              <a:rPr lang="en-US" altLang="en-US" sz="3129" dirty="0" err="1"/>
              <a:t>tidak</a:t>
            </a:r>
            <a:r>
              <a:rPr lang="en-US" altLang="en-US" sz="3129" dirty="0"/>
              <a:t> </a:t>
            </a:r>
            <a:r>
              <a:rPr lang="en-US" altLang="en-US" sz="3129" dirty="0" err="1"/>
              <a:t>langsung</a:t>
            </a:r>
            <a:r>
              <a:rPr lang="en-US" altLang="en-US" sz="3129" dirty="0"/>
              <a:t> </a:t>
            </a:r>
            <a:r>
              <a:rPr lang="en-US" altLang="en-US" sz="3129" dirty="0" err="1"/>
              <a:t>mempengaruhi</a:t>
            </a:r>
            <a:r>
              <a:rPr lang="en-US" altLang="en-US" sz="3129" dirty="0"/>
              <a:t> </a:t>
            </a:r>
            <a:r>
              <a:rPr lang="en-US" altLang="en-US" sz="3129" dirty="0" err="1"/>
              <a:t>suatu</a:t>
            </a:r>
            <a:r>
              <a:rPr lang="en-US" altLang="en-US" sz="3129" dirty="0"/>
              <a:t> </a:t>
            </a:r>
            <a:r>
              <a:rPr lang="en-US" altLang="en-US" sz="3129" dirty="0" err="1"/>
              <a:t>kebijakan</a:t>
            </a:r>
            <a:r>
              <a:rPr lang="en-US" altLang="en-US" sz="3129" dirty="0"/>
              <a:t>.</a:t>
            </a:r>
            <a:r>
              <a:rPr lang="en-US" altLang="en-US" sz="3556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76175249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650240" y="541867"/>
            <a:ext cx="11704320" cy="1842347"/>
          </a:xfrm>
        </p:spPr>
        <p:txBody>
          <a:bodyPr/>
          <a:lstStyle/>
          <a:p>
            <a:r>
              <a:rPr lang="en-US" altLang="en-US" sz="6000" dirty="0" smtClean="0"/>
              <a:t>          </a:t>
            </a:r>
            <a:r>
              <a:rPr lang="en-US" altLang="en-US" sz="6000" dirty="0" err="1" smtClean="0"/>
              <a:t>Karakteristik</a:t>
            </a:r>
            <a:r>
              <a:rPr lang="en-US" altLang="en-US" sz="6000" dirty="0" smtClean="0"/>
              <a:t> </a:t>
            </a:r>
            <a:r>
              <a:rPr lang="en-US" altLang="en-US" sz="6000" i="1" dirty="0"/>
              <a:t>Bureaucratic</a:t>
            </a:r>
            <a:r>
              <a:rPr lang="en-US" altLang="en-US" sz="6000" dirty="0"/>
              <a:t> </a:t>
            </a:r>
            <a:r>
              <a:rPr lang="en-US" altLang="en-US" sz="6000" dirty="0" smtClean="0"/>
              <a:t/>
            </a:r>
            <a:br>
              <a:rPr lang="en-US" altLang="en-US" sz="6000" dirty="0" smtClean="0"/>
            </a:br>
            <a:r>
              <a:rPr lang="en-US" altLang="en-US" sz="6000" i="1" dirty="0" smtClean="0"/>
              <a:t>Polity </a:t>
            </a:r>
            <a:r>
              <a:rPr lang="en-US" altLang="en-US" sz="6000" dirty="0"/>
              <a:t>Indonesia </a:t>
            </a:r>
            <a:r>
              <a:rPr lang="en-US" altLang="en-US" dirty="0"/>
              <a:t> 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0240" y="2817707"/>
            <a:ext cx="12044848" cy="5901831"/>
          </a:xfrm>
        </p:spPr>
        <p:txBody>
          <a:bodyPr/>
          <a:lstStyle/>
          <a:p>
            <a:pPr marL="266700" indent="0">
              <a:lnSpc>
                <a:spcPct val="90000"/>
              </a:lnSpc>
              <a:spcBef>
                <a:spcPts val="1200"/>
              </a:spcBef>
              <a:buNone/>
            </a:pPr>
            <a:r>
              <a:rPr lang="en-US" altLang="en-US" sz="3698" dirty="0" err="1"/>
              <a:t>Menurut</a:t>
            </a:r>
            <a:r>
              <a:rPr lang="en-US" altLang="en-US" sz="3698" dirty="0"/>
              <a:t> Harold Crouch, </a:t>
            </a:r>
            <a:r>
              <a:rPr lang="en-US" altLang="en-US" sz="3698" dirty="0" err="1"/>
              <a:t>karakteristik</a:t>
            </a:r>
            <a:r>
              <a:rPr lang="en-US" altLang="en-US" sz="3698" dirty="0"/>
              <a:t> </a:t>
            </a:r>
            <a:r>
              <a:rPr lang="en-US" altLang="en-US" sz="3698" i="1" dirty="0"/>
              <a:t>bureaucratic polity </a:t>
            </a:r>
            <a:r>
              <a:rPr lang="en-US" altLang="en-US" sz="3698" dirty="0"/>
              <a:t>di Indonesia </a:t>
            </a:r>
            <a:r>
              <a:rPr lang="en-US" altLang="en-US" sz="3698" dirty="0" err="1"/>
              <a:t>ada</a:t>
            </a:r>
            <a:r>
              <a:rPr lang="en-US" altLang="en-US" sz="3698" dirty="0"/>
              <a:t> </a:t>
            </a:r>
            <a:r>
              <a:rPr lang="en-US" altLang="en-US" sz="3698" dirty="0" err="1"/>
              <a:t>tiga</a:t>
            </a:r>
            <a:r>
              <a:rPr lang="en-US" altLang="en-US" sz="3698" dirty="0"/>
              <a:t>: </a:t>
            </a:r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US" altLang="en-US" sz="3129" dirty="0" err="1"/>
              <a:t>Lembaga</a:t>
            </a:r>
            <a:r>
              <a:rPr lang="en-US" altLang="en-US" sz="3129" dirty="0"/>
              <a:t> </a:t>
            </a:r>
            <a:r>
              <a:rPr lang="en-US" altLang="en-US" sz="3129" dirty="0" err="1"/>
              <a:t>politik</a:t>
            </a:r>
            <a:r>
              <a:rPr lang="en-US" altLang="en-US" sz="3129" dirty="0"/>
              <a:t> </a:t>
            </a:r>
            <a:r>
              <a:rPr lang="en-US" altLang="en-US" sz="3129" dirty="0" err="1"/>
              <a:t>utama</a:t>
            </a:r>
            <a:r>
              <a:rPr lang="en-US" altLang="en-US" sz="3129" dirty="0"/>
              <a:t> yang </a:t>
            </a:r>
            <a:r>
              <a:rPr lang="en-US" altLang="en-US" sz="3129" dirty="0" err="1"/>
              <a:t>ada</a:t>
            </a:r>
            <a:r>
              <a:rPr lang="en-US" altLang="en-US" sz="3129" dirty="0"/>
              <a:t> di Indonesia </a:t>
            </a:r>
            <a:r>
              <a:rPr lang="en-US" altLang="en-US" sz="3129" dirty="0" err="1"/>
              <a:t>adalah</a:t>
            </a:r>
            <a:r>
              <a:rPr lang="en-US" altLang="en-US" sz="3129" dirty="0"/>
              <a:t> </a:t>
            </a:r>
            <a:r>
              <a:rPr lang="en-US" altLang="en-US" sz="3129" dirty="0" err="1"/>
              <a:t>birokrasi</a:t>
            </a:r>
            <a:r>
              <a:rPr lang="en-US" altLang="en-US" sz="3129" dirty="0"/>
              <a:t> </a:t>
            </a:r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US" altLang="en-US" sz="3129" dirty="0" err="1"/>
              <a:t>Lembaga-lembaga</a:t>
            </a:r>
            <a:r>
              <a:rPr lang="en-US" altLang="en-US" sz="3129" dirty="0"/>
              <a:t> </a:t>
            </a:r>
            <a:r>
              <a:rPr lang="en-US" altLang="en-US" sz="3129" dirty="0" err="1"/>
              <a:t>politik</a:t>
            </a:r>
            <a:r>
              <a:rPr lang="en-US" altLang="en-US" sz="3129" dirty="0"/>
              <a:t> </a:t>
            </a:r>
            <a:r>
              <a:rPr lang="en-US" altLang="en-US" sz="3129" dirty="0" err="1"/>
              <a:t>lainnya</a:t>
            </a:r>
            <a:r>
              <a:rPr lang="en-US" altLang="en-US" sz="3129" dirty="0"/>
              <a:t> </a:t>
            </a:r>
            <a:r>
              <a:rPr lang="en-US" altLang="en-US" sz="3129" dirty="0" err="1"/>
              <a:t>seperti</a:t>
            </a:r>
            <a:r>
              <a:rPr lang="en-US" altLang="en-US" sz="3129" dirty="0"/>
              <a:t> </a:t>
            </a:r>
            <a:r>
              <a:rPr lang="en-US" altLang="en-US" sz="3129" dirty="0" err="1"/>
              <a:t>partai</a:t>
            </a:r>
            <a:r>
              <a:rPr lang="en-US" altLang="en-US" sz="3129" dirty="0"/>
              <a:t> </a:t>
            </a:r>
            <a:r>
              <a:rPr lang="en-US" altLang="en-US" sz="3129" dirty="0" err="1"/>
              <a:t>politik</a:t>
            </a:r>
            <a:r>
              <a:rPr lang="en-US" altLang="en-US" sz="3129" dirty="0"/>
              <a:t> </a:t>
            </a:r>
            <a:r>
              <a:rPr lang="en-US" altLang="en-US" sz="3129" dirty="0" err="1"/>
              <a:t>dan</a:t>
            </a:r>
            <a:r>
              <a:rPr lang="en-US" altLang="en-US" sz="3129" dirty="0"/>
              <a:t> </a:t>
            </a:r>
            <a:r>
              <a:rPr lang="en-US" altLang="en-US" sz="3129" dirty="0" err="1"/>
              <a:t>kelompok-kelompok</a:t>
            </a:r>
            <a:r>
              <a:rPr lang="en-US" altLang="en-US" sz="3129" dirty="0"/>
              <a:t> </a:t>
            </a:r>
            <a:r>
              <a:rPr lang="en-US" altLang="en-US" sz="3129" dirty="0" err="1"/>
              <a:t>kepentingan</a:t>
            </a:r>
            <a:r>
              <a:rPr lang="en-US" altLang="en-US" sz="3129" dirty="0"/>
              <a:t> </a:t>
            </a:r>
            <a:r>
              <a:rPr lang="en-US" altLang="en-US" sz="3129" dirty="0" err="1"/>
              <a:t>lemah</a:t>
            </a:r>
            <a:r>
              <a:rPr lang="en-US" altLang="en-US" sz="3129" dirty="0"/>
              <a:t>, </a:t>
            </a:r>
            <a:r>
              <a:rPr lang="en-US" altLang="en-US" sz="3129" dirty="0" err="1"/>
              <a:t>sehingga</a:t>
            </a:r>
            <a:r>
              <a:rPr lang="en-US" altLang="en-US" sz="3129" dirty="0"/>
              <a:t> </a:t>
            </a:r>
            <a:r>
              <a:rPr lang="en-US" altLang="en-US" sz="3129" dirty="0" err="1"/>
              <a:t>tidak</a:t>
            </a:r>
            <a:r>
              <a:rPr lang="en-US" altLang="en-US" sz="3129" dirty="0"/>
              <a:t> </a:t>
            </a:r>
            <a:r>
              <a:rPr lang="en-US" altLang="en-US" sz="3129" dirty="0" err="1"/>
              <a:t>mampu</a:t>
            </a:r>
            <a:r>
              <a:rPr lang="en-US" altLang="en-US" sz="3129" dirty="0"/>
              <a:t> </a:t>
            </a:r>
            <a:r>
              <a:rPr lang="en-US" altLang="en-US" sz="3129" dirty="0" err="1"/>
              <a:t>mengontrol</a:t>
            </a:r>
            <a:r>
              <a:rPr lang="en-US" altLang="en-US" sz="3129" dirty="0"/>
              <a:t> </a:t>
            </a:r>
            <a:r>
              <a:rPr lang="en-US" altLang="en-US" sz="3129" dirty="0" err="1"/>
              <a:t>dan</a:t>
            </a:r>
            <a:r>
              <a:rPr lang="en-US" altLang="en-US" sz="3129" dirty="0"/>
              <a:t> </a:t>
            </a:r>
            <a:r>
              <a:rPr lang="en-US" altLang="en-US" sz="3129" dirty="0" err="1"/>
              <a:t>mengimbangi</a:t>
            </a:r>
            <a:r>
              <a:rPr lang="en-US" altLang="en-US" sz="3129" dirty="0"/>
              <a:t> </a:t>
            </a:r>
            <a:r>
              <a:rPr lang="en-US" altLang="en-US" sz="3129" dirty="0" err="1"/>
              <a:t>birokrasi</a:t>
            </a:r>
            <a:r>
              <a:rPr lang="en-US" altLang="en-US" sz="3129" dirty="0"/>
              <a:t> </a:t>
            </a:r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US" altLang="en-US" sz="3129" dirty="0"/>
              <a:t>Massa di </a:t>
            </a:r>
            <a:r>
              <a:rPr lang="en-US" altLang="en-US" sz="3129" dirty="0" err="1"/>
              <a:t>luar</a:t>
            </a:r>
            <a:r>
              <a:rPr lang="en-US" altLang="en-US" sz="3129" dirty="0"/>
              <a:t> </a:t>
            </a:r>
            <a:r>
              <a:rPr lang="en-US" altLang="en-US" sz="3129" dirty="0" err="1"/>
              <a:t>birokrasi</a:t>
            </a:r>
            <a:r>
              <a:rPr lang="en-US" altLang="en-US" sz="3129" dirty="0"/>
              <a:t> </a:t>
            </a:r>
            <a:r>
              <a:rPr lang="en-US" altLang="en-US" sz="3129" dirty="0" err="1"/>
              <a:t>secara</a:t>
            </a:r>
            <a:r>
              <a:rPr lang="en-US" altLang="en-US" sz="3129" dirty="0"/>
              <a:t> </a:t>
            </a:r>
            <a:r>
              <a:rPr lang="en-US" altLang="en-US" sz="3129" dirty="0" err="1"/>
              <a:t>politik</a:t>
            </a:r>
            <a:r>
              <a:rPr lang="en-US" altLang="en-US" sz="3129" dirty="0"/>
              <a:t> </a:t>
            </a:r>
            <a:r>
              <a:rPr lang="en-US" altLang="en-US" sz="3129" dirty="0" err="1"/>
              <a:t>dan</a:t>
            </a:r>
            <a:r>
              <a:rPr lang="en-US" altLang="en-US" sz="3129" dirty="0"/>
              <a:t> </a:t>
            </a:r>
            <a:r>
              <a:rPr lang="en-US" altLang="en-US" sz="3129" dirty="0" err="1"/>
              <a:t>ekonomi</a:t>
            </a:r>
            <a:r>
              <a:rPr lang="en-US" altLang="en-US" sz="3129" dirty="0"/>
              <a:t> </a:t>
            </a:r>
            <a:r>
              <a:rPr lang="en-US" altLang="en-US" sz="3129" dirty="0" err="1"/>
              <a:t>pasif</a:t>
            </a:r>
            <a:r>
              <a:rPr lang="en-US" altLang="en-US" sz="3129" dirty="0"/>
              <a:t>. </a:t>
            </a:r>
          </a:p>
          <a:p>
            <a:pPr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None/>
            </a:pPr>
            <a:endParaRPr lang="en-US" altLang="en-US" sz="3698" dirty="0"/>
          </a:p>
          <a:p>
            <a:pPr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en-US" altLang="en-US" sz="3698" dirty="0">
                <a:sym typeface="Wingdings" panose="05000000000000000000" pitchFamily="2" charset="2"/>
              </a:rPr>
              <a:t></a:t>
            </a:r>
            <a:r>
              <a:rPr lang="en-US" altLang="en-US" sz="3698" dirty="0"/>
              <a:t> </a:t>
            </a:r>
            <a:r>
              <a:rPr lang="en-US" altLang="en-US" sz="3698" dirty="0" err="1"/>
              <a:t>Politisasi</a:t>
            </a:r>
            <a:r>
              <a:rPr lang="en-US" altLang="en-US" sz="3698" dirty="0"/>
              <a:t> </a:t>
            </a:r>
            <a:r>
              <a:rPr lang="en-US" altLang="en-US" sz="3698" dirty="0" err="1"/>
              <a:t>birokrasi</a:t>
            </a:r>
            <a:r>
              <a:rPr lang="en-US" altLang="en-US" sz="3698" dirty="0"/>
              <a:t> </a:t>
            </a:r>
            <a:r>
              <a:rPr lang="en-US" altLang="en-US" sz="3698" dirty="0" err="1"/>
              <a:t>selama</a:t>
            </a:r>
            <a:r>
              <a:rPr lang="en-US" altLang="en-US" sz="3698" dirty="0"/>
              <a:t> masa </a:t>
            </a:r>
            <a:r>
              <a:rPr lang="en-US" altLang="en-US" sz="3698" dirty="0" err="1"/>
              <a:t>Orde</a:t>
            </a:r>
            <a:r>
              <a:rPr lang="en-US" altLang="en-US" sz="3698" dirty="0"/>
              <a:t> </a:t>
            </a:r>
            <a:r>
              <a:rPr lang="en-US" altLang="en-US" sz="3698" dirty="0" err="1"/>
              <a:t>Baru</a:t>
            </a:r>
            <a:r>
              <a:rPr lang="en-US" altLang="en-US" sz="3698" dirty="0"/>
              <a:t> </a:t>
            </a:r>
            <a:r>
              <a:rPr lang="en-US" altLang="en-US" sz="3698" dirty="0" err="1"/>
              <a:t>berhasil</a:t>
            </a:r>
            <a:r>
              <a:rPr lang="en-US" altLang="en-US" sz="3698" dirty="0"/>
              <a:t> </a:t>
            </a:r>
            <a:r>
              <a:rPr lang="en-US" altLang="en-US" sz="3698" dirty="0" err="1"/>
              <a:t>menguatkan</a:t>
            </a:r>
            <a:r>
              <a:rPr lang="en-US" altLang="en-US" sz="3698" dirty="0"/>
              <a:t> </a:t>
            </a:r>
            <a:r>
              <a:rPr lang="en-US" altLang="en-US" sz="3698" dirty="0" err="1"/>
              <a:t>pemerintah</a:t>
            </a:r>
            <a:r>
              <a:rPr lang="en-US" altLang="en-US" sz="3698" dirty="0"/>
              <a:t> </a:t>
            </a:r>
            <a:r>
              <a:rPr lang="en-US" altLang="en-US" sz="3698" dirty="0" err="1"/>
              <a:t>selama</a:t>
            </a:r>
            <a:r>
              <a:rPr lang="en-US" altLang="en-US" sz="3698" dirty="0"/>
              <a:t> 32 </a:t>
            </a:r>
            <a:r>
              <a:rPr lang="en-US" altLang="en-US" sz="3698" dirty="0" err="1"/>
              <a:t>tahun</a:t>
            </a:r>
            <a:r>
              <a:rPr lang="en-US" altLang="en-US" sz="3698" dirty="0"/>
              <a:t>.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endParaRPr lang="en-US" altLang="en-US" sz="3698" dirty="0"/>
          </a:p>
        </p:txBody>
      </p:sp>
    </p:spTree>
    <p:extLst>
      <p:ext uri="{BB962C8B-B14F-4D97-AF65-F5344CB8AC3E}">
        <p14:creationId xmlns:p14="http://schemas.microsoft.com/office/powerpoint/2010/main" val="2658425993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33493" y="650240"/>
            <a:ext cx="11379200" cy="1778288"/>
          </a:xfrm>
        </p:spPr>
        <p:txBody>
          <a:bodyPr/>
          <a:lstStyle/>
          <a:p>
            <a:r>
              <a:rPr lang="en-US" altLang="en-US" sz="6600" dirty="0" smtClean="0"/>
              <a:t>    </a:t>
            </a:r>
            <a:r>
              <a:rPr lang="en-US" altLang="en-US" sz="6600" dirty="0" err="1" smtClean="0"/>
              <a:t>Dampak</a:t>
            </a:r>
            <a:r>
              <a:rPr lang="en-US" altLang="en-US" sz="6600" dirty="0" smtClean="0"/>
              <a:t> </a:t>
            </a:r>
            <a:r>
              <a:rPr lang="en-US" altLang="en-US" sz="6600" dirty="0" err="1"/>
              <a:t>Negatif</a:t>
            </a:r>
            <a:r>
              <a:rPr lang="en-US" altLang="en-US" sz="6600" dirty="0"/>
              <a:t> </a:t>
            </a:r>
            <a:r>
              <a:rPr lang="en-US" altLang="en-US" sz="6600" dirty="0" smtClean="0"/>
              <a:t/>
            </a:r>
            <a:br>
              <a:rPr lang="en-US" altLang="en-US" sz="6600" dirty="0" smtClean="0"/>
            </a:br>
            <a:r>
              <a:rPr lang="en-US" altLang="en-US" sz="6600" dirty="0" smtClean="0"/>
              <a:t>        </a:t>
            </a:r>
            <a:r>
              <a:rPr lang="en-US" altLang="en-US" sz="6600" dirty="0" err="1" smtClean="0"/>
              <a:t>Politisasi</a:t>
            </a:r>
            <a:r>
              <a:rPr lang="en-US" altLang="en-US" sz="6600" dirty="0" smtClean="0"/>
              <a:t> </a:t>
            </a:r>
            <a:r>
              <a:rPr lang="en-US" altLang="en-US" sz="6600" dirty="0" err="1"/>
              <a:t>Birokrasi</a:t>
            </a:r>
            <a:r>
              <a:rPr lang="en-US" altLang="en-US" sz="6600" dirty="0"/>
              <a:t> </a:t>
            </a:r>
            <a:r>
              <a:rPr lang="en-US" altLang="en-US" dirty="0"/>
              <a:t> 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0000" y="3004592"/>
            <a:ext cx="11137056" cy="5479008"/>
          </a:xfrm>
        </p:spPr>
        <p:txBody>
          <a:bodyPr/>
          <a:lstStyle/>
          <a:p>
            <a:pPr marL="266700" indent="0">
              <a:lnSpc>
                <a:spcPct val="90000"/>
              </a:lnSpc>
              <a:spcBef>
                <a:spcPts val="1200"/>
              </a:spcBef>
              <a:buNone/>
            </a:pPr>
            <a:r>
              <a:rPr lang="en-US" altLang="en-US" sz="4000" i="1" dirty="0"/>
              <a:t>Counter-productive</a:t>
            </a:r>
            <a:r>
              <a:rPr lang="en-US" altLang="en-US" sz="4000" dirty="0"/>
              <a:t> </a:t>
            </a:r>
            <a:r>
              <a:rPr lang="en-US" altLang="en-US" sz="4000" dirty="0" err="1"/>
              <a:t>terhadap</a:t>
            </a:r>
            <a:r>
              <a:rPr lang="en-US" altLang="en-US" sz="4000" dirty="0"/>
              <a:t> </a:t>
            </a:r>
            <a:r>
              <a:rPr lang="en-US" altLang="en-US" sz="4000" dirty="0" err="1"/>
              <a:t>demokrasi</a:t>
            </a:r>
            <a:r>
              <a:rPr lang="en-US" altLang="en-US" sz="4000" dirty="0"/>
              <a:t> </a:t>
            </a:r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US" altLang="en-US" dirty="0" err="1"/>
              <a:t>Penempatan</a:t>
            </a:r>
            <a:r>
              <a:rPr lang="en-US" altLang="en-US" dirty="0"/>
              <a:t> orang </a:t>
            </a:r>
            <a:r>
              <a:rPr lang="en-US" altLang="en-US" dirty="0" err="1"/>
              <a:t>parpol</a:t>
            </a:r>
            <a:r>
              <a:rPr lang="en-US" altLang="en-US" dirty="0"/>
              <a:t> di </a:t>
            </a:r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dirty="0" err="1"/>
              <a:t>birokrasi</a:t>
            </a:r>
            <a:r>
              <a:rPr lang="en-US" altLang="en-US" dirty="0"/>
              <a:t> </a:t>
            </a:r>
            <a:r>
              <a:rPr lang="en-US" altLang="en-US" dirty="0" err="1"/>
              <a:t>berakibat</a:t>
            </a:r>
            <a:r>
              <a:rPr lang="en-US" altLang="en-US" dirty="0"/>
              <a:t> </a:t>
            </a:r>
            <a:r>
              <a:rPr lang="en-US" altLang="en-US" dirty="0" err="1"/>
              <a:t>tidak</a:t>
            </a:r>
            <a:r>
              <a:rPr lang="en-US" altLang="en-US" dirty="0"/>
              <a:t> </a:t>
            </a:r>
            <a:r>
              <a:rPr lang="en-US" altLang="en-US" dirty="0" err="1"/>
              <a:t>berjalannya</a:t>
            </a:r>
            <a:r>
              <a:rPr lang="en-US" altLang="en-US" dirty="0"/>
              <a:t> </a:t>
            </a:r>
            <a:r>
              <a:rPr lang="en-US" altLang="en-US" dirty="0" err="1"/>
              <a:t>mekanisme</a:t>
            </a:r>
            <a:r>
              <a:rPr lang="en-US" altLang="en-US" dirty="0"/>
              <a:t> </a:t>
            </a:r>
            <a:r>
              <a:rPr lang="en-US" altLang="en-US" dirty="0" err="1"/>
              <a:t>promosi</a:t>
            </a:r>
            <a:r>
              <a:rPr lang="en-US" altLang="en-US" dirty="0"/>
              <a:t> </a:t>
            </a:r>
            <a:r>
              <a:rPr lang="en-US" altLang="en-US" dirty="0" err="1"/>
              <a:t>dan</a:t>
            </a:r>
            <a:r>
              <a:rPr lang="en-US" altLang="en-US" dirty="0"/>
              <a:t> </a:t>
            </a:r>
            <a:r>
              <a:rPr lang="en-US" altLang="en-US" dirty="0" err="1"/>
              <a:t>jenjang</a:t>
            </a:r>
            <a:r>
              <a:rPr lang="en-US" altLang="en-US" dirty="0"/>
              <a:t> </a:t>
            </a:r>
            <a:r>
              <a:rPr lang="en-US" altLang="en-US" dirty="0" err="1"/>
              <a:t>karir</a:t>
            </a:r>
            <a:r>
              <a:rPr lang="en-US" altLang="en-US" dirty="0"/>
              <a:t> yang </a:t>
            </a:r>
            <a:r>
              <a:rPr lang="en-US" altLang="en-US" dirty="0" err="1"/>
              <a:t>rasional</a:t>
            </a:r>
            <a:r>
              <a:rPr lang="en-US" altLang="en-US" dirty="0"/>
              <a:t> </a:t>
            </a:r>
            <a:r>
              <a:rPr lang="en-US" altLang="en-US" dirty="0" err="1"/>
              <a:t>dan</a:t>
            </a:r>
            <a:r>
              <a:rPr lang="en-US" altLang="en-US" dirty="0"/>
              <a:t> </a:t>
            </a:r>
            <a:r>
              <a:rPr lang="en-US" altLang="en-US" dirty="0" err="1"/>
              <a:t>berdasarkan</a:t>
            </a:r>
            <a:r>
              <a:rPr lang="en-US" altLang="en-US" dirty="0"/>
              <a:t> </a:t>
            </a:r>
            <a:r>
              <a:rPr lang="en-US" altLang="en-US" i="1" dirty="0"/>
              <a:t>merit system</a:t>
            </a:r>
            <a:r>
              <a:rPr lang="en-US" altLang="en-US" dirty="0"/>
              <a:t>. </a:t>
            </a:r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US" altLang="en-US" dirty="0" err="1"/>
              <a:t>Politisasi</a:t>
            </a:r>
            <a:r>
              <a:rPr lang="en-US" altLang="en-US" dirty="0"/>
              <a:t> </a:t>
            </a:r>
            <a:r>
              <a:rPr lang="en-US" altLang="en-US" dirty="0" err="1"/>
              <a:t>birokrasi</a:t>
            </a:r>
            <a:r>
              <a:rPr lang="en-US" altLang="en-US" dirty="0"/>
              <a:t> </a:t>
            </a:r>
            <a:r>
              <a:rPr lang="en-US" altLang="en-US" dirty="0" err="1"/>
              <a:t>menciptakan</a:t>
            </a:r>
            <a:r>
              <a:rPr lang="en-US" altLang="en-US" dirty="0"/>
              <a:t> rasa </a:t>
            </a:r>
            <a:r>
              <a:rPr lang="en-US" altLang="en-US" dirty="0" err="1"/>
              <a:t>antipati</a:t>
            </a:r>
            <a:r>
              <a:rPr lang="en-US" altLang="en-US" dirty="0"/>
              <a:t> </a:t>
            </a:r>
            <a:r>
              <a:rPr lang="en-US" altLang="en-US" dirty="0" err="1"/>
              <a:t>atau</a:t>
            </a:r>
            <a:r>
              <a:rPr lang="en-US" altLang="en-US" dirty="0"/>
              <a:t> </a:t>
            </a:r>
            <a:r>
              <a:rPr lang="en-US" altLang="en-US" dirty="0" err="1"/>
              <a:t>tidak</a:t>
            </a:r>
            <a:r>
              <a:rPr lang="en-US" altLang="en-US" dirty="0"/>
              <a:t> </a:t>
            </a:r>
            <a:r>
              <a:rPr lang="en-US" altLang="en-US" dirty="0" err="1"/>
              <a:t>bisa</a:t>
            </a:r>
            <a:r>
              <a:rPr lang="en-US" altLang="en-US" dirty="0"/>
              <a:t> </a:t>
            </a:r>
            <a:r>
              <a:rPr lang="en-US" altLang="en-US" dirty="0" err="1"/>
              <a:t>bekerjasama</a:t>
            </a:r>
            <a:r>
              <a:rPr lang="en-US" altLang="en-US" dirty="0"/>
              <a:t> </a:t>
            </a:r>
            <a:r>
              <a:rPr lang="en-US" altLang="en-US" dirty="0" err="1"/>
              <a:t>dengan</a:t>
            </a:r>
            <a:r>
              <a:rPr lang="en-US" altLang="en-US" dirty="0"/>
              <a:t> orang-orang yang </a:t>
            </a:r>
            <a:r>
              <a:rPr lang="en-US" altLang="en-US" dirty="0" err="1"/>
              <a:t>tidak</a:t>
            </a:r>
            <a:r>
              <a:rPr lang="en-US" altLang="en-US" dirty="0"/>
              <a:t> </a:t>
            </a:r>
            <a:r>
              <a:rPr lang="en-US" altLang="en-US" dirty="0" err="1"/>
              <a:t>berasal</a:t>
            </a:r>
            <a:r>
              <a:rPr lang="en-US" altLang="en-US" dirty="0"/>
              <a:t> </a:t>
            </a:r>
            <a:r>
              <a:rPr lang="en-US" altLang="en-US" dirty="0" err="1"/>
              <a:t>dari</a:t>
            </a:r>
            <a:r>
              <a:rPr lang="en-US" altLang="en-US" dirty="0"/>
              <a:t> </a:t>
            </a:r>
            <a:r>
              <a:rPr lang="en-US" altLang="en-US" dirty="0" err="1"/>
              <a:t>partai</a:t>
            </a:r>
            <a:r>
              <a:rPr lang="en-US" altLang="en-US" dirty="0"/>
              <a:t> yang </a:t>
            </a:r>
            <a:r>
              <a:rPr lang="en-US" altLang="en-US" dirty="0" err="1"/>
              <a:t>sama</a:t>
            </a:r>
            <a:r>
              <a:rPr lang="en-US" altLang="en-US" dirty="0"/>
              <a:t>. </a:t>
            </a:r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US" altLang="en-US" dirty="0" err="1"/>
              <a:t>Utilisasi</a:t>
            </a:r>
            <a:r>
              <a:rPr lang="en-US" altLang="en-US" dirty="0"/>
              <a:t> </a:t>
            </a:r>
            <a:r>
              <a:rPr lang="en-US" altLang="en-US" dirty="0" err="1"/>
              <a:t>aset</a:t>
            </a:r>
            <a:r>
              <a:rPr lang="en-US" altLang="en-US" dirty="0"/>
              <a:t> </a:t>
            </a:r>
            <a:r>
              <a:rPr lang="en-US" altLang="en-US" dirty="0" err="1"/>
              <a:t>dan</a:t>
            </a:r>
            <a:r>
              <a:rPr lang="en-US" altLang="en-US" dirty="0"/>
              <a:t> </a:t>
            </a:r>
            <a:r>
              <a:rPr lang="en-US" altLang="en-US" dirty="0" err="1"/>
              <a:t>sumberdaya</a:t>
            </a:r>
            <a:r>
              <a:rPr lang="en-US" altLang="en-US" dirty="0"/>
              <a:t> </a:t>
            </a:r>
            <a:r>
              <a:rPr lang="en-US" altLang="en-US" dirty="0" err="1"/>
              <a:t>negara</a:t>
            </a:r>
            <a:r>
              <a:rPr lang="en-US" altLang="en-US" dirty="0"/>
              <a:t> </a:t>
            </a:r>
            <a:r>
              <a:rPr lang="en-US" altLang="en-US" dirty="0" err="1"/>
              <a:t>berpusat</a:t>
            </a:r>
            <a:r>
              <a:rPr lang="en-US" altLang="en-US" dirty="0"/>
              <a:t> </a:t>
            </a:r>
            <a:r>
              <a:rPr lang="en-US" altLang="en-US" dirty="0" err="1"/>
              <a:t>pada</a:t>
            </a:r>
            <a:r>
              <a:rPr lang="en-US" altLang="en-US" dirty="0"/>
              <a:t> </a:t>
            </a:r>
            <a:r>
              <a:rPr lang="en-US" altLang="en-US" dirty="0" err="1"/>
              <a:t>aktor</a:t>
            </a:r>
            <a:r>
              <a:rPr lang="en-US" altLang="en-US" dirty="0"/>
              <a:t> </a:t>
            </a:r>
            <a:r>
              <a:rPr lang="en-US" altLang="en-US" dirty="0" err="1"/>
              <a:t>politik</a:t>
            </a:r>
            <a:r>
              <a:rPr lang="en-US" altLang="en-US" dirty="0"/>
              <a:t> </a:t>
            </a:r>
            <a:r>
              <a:rPr lang="en-US" altLang="en-US" dirty="0" err="1"/>
              <a:t>dan</a:t>
            </a:r>
            <a:r>
              <a:rPr lang="en-US" altLang="en-US" dirty="0"/>
              <a:t> </a:t>
            </a:r>
            <a:r>
              <a:rPr lang="en-US" altLang="en-US" dirty="0" err="1"/>
              <a:t>birokrasi</a:t>
            </a:r>
            <a:r>
              <a:rPr lang="en-US" altLang="en-US" dirty="0"/>
              <a:t>, </a:t>
            </a:r>
            <a:r>
              <a:rPr lang="en-US" altLang="en-US" dirty="0" err="1"/>
              <a:t>mengabaikan</a:t>
            </a:r>
            <a:r>
              <a:rPr lang="en-US" altLang="en-US" dirty="0"/>
              <a:t> </a:t>
            </a:r>
            <a:r>
              <a:rPr lang="en-US" altLang="en-US" dirty="0" err="1"/>
              <a:t>masyarakat</a:t>
            </a:r>
            <a:r>
              <a:rPr lang="en-US" altLang="en-US" dirty="0"/>
              <a:t>. </a:t>
            </a:r>
          </a:p>
          <a:p>
            <a:pPr>
              <a:lnSpc>
                <a:spcPct val="90000"/>
              </a:lnSpc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95083387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1270000" y="254000"/>
            <a:ext cx="11209064" cy="2438400"/>
          </a:xfrm>
        </p:spPr>
        <p:txBody>
          <a:bodyPr/>
          <a:lstStyle/>
          <a:p>
            <a:r>
              <a:rPr lang="en-US" altLang="en-US" sz="6600" dirty="0" smtClean="0"/>
              <a:t>     </a:t>
            </a:r>
            <a:r>
              <a:rPr lang="en-US" altLang="en-US" sz="6600" dirty="0" err="1" smtClean="0"/>
              <a:t>Pengendalian</a:t>
            </a:r>
            <a:r>
              <a:rPr lang="en-US" altLang="en-US" sz="6600" dirty="0" smtClean="0"/>
              <a:t> </a:t>
            </a:r>
            <a:r>
              <a:rPr lang="en-US" altLang="en-US" sz="6600" dirty="0" err="1" smtClean="0"/>
              <a:t>Birokrasi</a:t>
            </a:r>
            <a:endParaRPr lang="en-US" altLang="en-US" sz="6600" dirty="0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66700" indent="0">
              <a:spcBef>
                <a:spcPts val="1200"/>
              </a:spcBef>
              <a:buNone/>
            </a:pPr>
            <a:r>
              <a:rPr lang="en-US" altLang="en-US" sz="4000" dirty="0" err="1"/>
              <a:t>Menurut</a:t>
            </a:r>
            <a:r>
              <a:rPr lang="en-US" altLang="en-US" sz="4000" dirty="0"/>
              <a:t> Weber, </a:t>
            </a:r>
            <a:r>
              <a:rPr lang="en-US" altLang="en-US" sz="4000" dirty="0" err="1"/>
              <a:t>pengendalian</a:t>
            </a:r>
            <a:r>
              <a:rPr lang="en-US" altLang="en-US" sz="4000" dirty="0"/>
              <a:t> </a:t>
            </a:r>
            <a:r>
              <a:rPr lang="en-US" altLang="en-US" sz="4000" dirty="0" err="1"/>
              <a:t>birokrasi</a:t>
            </a:r>
            <a:r>
              <a:rPr lang="en-US" altLang="en-US" sz="4000" dirty="0"/>
              <a:t> </a:t>
            </a:r>
            <a:r>
              <a:rPr lang="en-US" altLang="en-US" sz="4000" dirty="0" err="1"/>
              <a:t>dapat</a:t>
            </a:r>
            <a:r>
              <a:rPr lang="en-US" altLang="en-US" sz="4000" dirty="0"/>
              <a:t> </a:t>
            </a:r>
            <a:r>
              <a:rPr lang="en-US" altLang="en-US" sz="4000" dirty="0" err="1"/>
              <a:t>dilakukan</a:t>
            </a:r>
            <a:r>
              <a:rPr lang="en-US" altLang="en-US" sz="4000" dirty="0"/>
              <a:t> </a:t>
            </a:r>
            <a:r>
              <a:rPr lang="en-US" altLang="en-US" sz="4000" dirty="0" err="1"/>
              <a:t>dengan</a:t>
            </a:r>
            <a:r>
              <a:rPr lang="en-US" altLang="en-US" sz="4000" dirty="0"/>
              <a:t>: </a:t>
            </a:r>
          </a:p>
          <a:p>
            <a:pPr lvl="1">
              <a:spcBef>
                <a:spcPts val="1200"/>
              </a:spcBef>
            </a:pPr>
            <a:r>
              <a:rPr lang="en-US" altLang="en-US" dirty="0" err="1"/>
              <a:t>Prinsip</a:t>
            </a:r>
            <a:r>
              <a:rPr lang="en-US" altLang="en-US" dirty="0"/>
              <a:t> </a:t>
            </a:r>
            <a:r>
              <a:rPr lang="en-US" altLang="en-US" dirty="0" err="1"/>
              <a:t>kolegialitas</a:t>
            </a:r>
            <a:r>
              <a:rPr lang="en-US" altLang="en-US" dirty="0"/>
              <a:t> </a:t>
            </a:r>
          </a:p>
          <a:p>
            <a:pPr lvl="1">
              <a:spcBef>
                <a:spcPts val="1200"/>
              </a:spcBef>
            </a:pPr>
            <a:r>
              <a:rPr lang="en-US" altLang="en-US" dirty="0" err="1"/>
              <a:t>Prinsip</a:t>
            </a:r>
            <a:r>
              <a:rPr lang="en-US" altLang="en-US" dirty="0"/>
              <a:t> </a:t>
            </a:r>
            <a:r>
              <a:rPr lang="en-US" altLang="en-US" dirty="0" err="1"/>
              <a:t>pembagian</a:t>
            </a:r>
            <a:r>
              <a:rPr lang="en-US" altLang="en-US" dirty="0"/>
              <a:t> </a:t>
            </a:r>
            <a:r>
              <a:rPr lang="en-US" altLang="en-US" dirty="0" err="1"/>
              <a:t>kekuasaan</a:t>
            </a:r>
            <a:r>
              <a:rPr lang="en-US" altLang="en-US" dirty="0"/>
              <a:t> </a:t>
            </a:r>
          </a:p>
          <a:p>
            <a:pPr lvl="1">
              <a:spcBef>
                <a:spcPts val="1200"/>
              </a:spcBef>
            </a:pPr>
            <a:r>
              <a:rPr lang="en-US" altLang="en-US" dirty="0" err="1"/>
              <a:t>Prinsip</a:t>
            </a:r>
            <a:r>
              <a:rPr lang="en-US" altLang="en-US" dirty="0"/>
              <a:t> </a:t>
            </a:r>
            <a:r>
              <a:rPr lang="en-US" altLang="en-US" dirty="0" err="1"/>
              <a:t>administrasi</a:t>
            </a:r>
            <a:r>
              <a:rPr lang="en-US" altLang="en-US" dirty="0"/>
              <a:t> </a:t>
            </a:r>
            <a:r>
              <a:rPr lang="en-US" altLang="en-US" dirty="0" err="1"/>
              <a:t>amatir</a:t>
            </a:r>
            <a:r>
              <a:rPr lang="en-US" altLang="en-US" dirty="0"/>
              <a:t> </a:t>
            </a:r>
          </a:p>
          <a:p>
            <a:pPr lvl="1">
              <a:spcBef>
                <a:spcPts val="1200"/>
              </a:spcBef>
            </a:pPr>
            <a:r>
              <a:rPr lang="en-US" altLang="en-US" dirty="0" err="1"/>
              <a:t>Sistem</a:t>
            </a:r>
            <a:r>
              <a:rPr lang="en-US" altLang="en-US" dirty="0"/>
              <a:t> </a:t>
            </a:r>
            <a:r>
              <a:rPr lang="en-US" altLang="en-US" dirty="0" err="1"/>
              <a:t>demokrasi</a:t>
            </a:r>
            <a:r>
              <a:rPr lang="en-US" altLang="en-US" dirty="0"/>
              <a:t> </a:t>
            </a:r>
          </a:p>
          <a:p>
            <a:pPr lvl="1">
              <a:spcBef>
                <a:spcPts val="1200"/>
              </a:spcBef>
            </a:pPr>
            <a:r>
              <a:rPr lang="en-US" altLang="en-US" dirty="0" err="1"/>
              <a:t>Sistem</a:t>
            </a:r>
            <a:r>
              <a:rPr lang="en-US" altLang="en-US" dirty="0"/>
              <a:t> </a:t>
            </a:r>
            <a:r>
              <a:rPr lang="en-US" altLang="en-US" dirty="0" err="1"/>
              <a:t>representasi</a:t>
            </a:r>
            <a:r>
              <a:rPr lang="en-US" altLang="en-US" sz="4124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22713500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Birokratisasi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7784" y="2500536"/>
            <a:ext cx="11665296" cy="6336704"/>
          </a:xfrm>
        </p:spPr>
        <p:txBody>
          <a:bodyPr/>
          <a:lstStyle/>
          <a:p>
            <a:pPr marL="266700" indent="0">
              <a:lnSpc>
                <a:spcPct val="80000"/>
              </a:lnSpc>
              <a:spcBef>
                <a:spcPts val="1200"/>
              </a:spcBef>
              <a:buNone/>
            </a:pPr>
            <a:r>
              <a:rPr lang="en-US" altLang="en-US" sz="2987" b="1" dirty="0" err="1"/>
              <a:t>Weberisasi</a:t>
            </a:r>
            <a:endParaRPr lang="en-US" altLang="en-US" sz="2987" b="1" dirty="0"/>
          </a:p>
          <a:p>
            <a:pPr marL="266700" indent="0">
              <a:lnSpc>
                <a:spcPct val="80000"/>
              </a:lnSpc>
              <a:spcBef>
                <a:spcPts val="1200"/>
              </a:spcBef>
              <a:buNone/>
            </a:pPr>
            <a:r>
              <a:rPr lang="en-US" altLang="en-US" sz="2987" b="1" dirty="0" err="1" smtClean="0"/>
              <a:t>Parsonisasi</a:t>
            </a:r>
            <a:endParaRPr lang="en-US" altLang="en-US" sz="2987" b="1" dirty="0"/>
          </a:p>
          <a:p>
            <a:pPr lvl="1">
              <a:lnSpc>
                <a:spcPct val="80000"/>
              </a:lnSpc>
              <a:spcBef>
                <a:spcPts val="1200"/>
              </a:spcBef>
            </a:pPr>
            <a:r>
              <a:rPr lang="en-US" altLang="en-US" sz="2600" dirty="0" err="1"/>
              <a:t>Memperbesar</a:t>
            </a:r>
            <a:r>
              <a:rPr lang="en-US" altLang="en-US" sz="2600" dirty="0"/>
              <a:t> </a:t>
            </a:r>
            <a:r>
              <a:rPr lang="en-US" altLang="en-US" sz="2600" dirty="0" err="1"/>
              <a:t>jumlah</a:t>
            </a:r>
            <a:r>
              <a:rPr lang="en-US" altLang="en-US" sz="2600" dirty="0"/>
              <a:t> </a:t>
            </a:r>
            <a:r>
              <a:rPr lang="en-US" altLang="en-US" sz="2600" dirty="0" err="1"/>
              <a:t>aparat</a:t>
            </a:r>
            <a:r>
              <a:rPr lang="en-US" altLang="en-US" sz="2600" dirty="0"/>
              <a:t> </a:t>
            </a:r>
            <a:r>
              <a:rPr lang="en-US" altLang="en-US" sz="2600" dirty="0" err="1"/>
              <a:t>birokrasi</a:t>
            </a:r>
            <a:endParaRPr lang="en-US" altLang="en-US" sz="2600" dirty="0"/>
          </a:p>
          <a:p>
            <a:pPr lvl="1">
              <a:lnSpc>
                <a:spcPct val="80000"/>
              </a:lnSpc>
              <a:spcBef>
                <a:spcPts val="1200"/>
              </a:spcBef>
            </a:pPr>
            <a:r>
              <a:rPr lang="en-US" altLang="en-US" sz="2600" dirty="0" err="1"/>
              <a:t>Tidak</a:t>
            </a:r>
            <a:r>
              <a:rPr lang="en-US" altLang="en-US" sz="2600" dirty="0"/>
              <a:t> </a:t>
            </a:r>
            <a:r>
              <a:rPr lang="en-US" altLang="en-US" sz="2600" dirty="0" err="1"/>
              <a:t>diikuti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oleh</a:t>
            </a:r>
            <a:r>
              <a:rPr lang="en-US" altLang="en-US" sz="2600" dirty="0"/>
              <a:t> </a:t>
            </a:r>
            <a:r>
              <a:rPr lang="en-US" altLang="en-US" sz="2600" dirty="0" err="1"/>
              <a:t>kesiapan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infrastruktur</a:t>
            </a:r>
            <a:r>
              <a:rPr lang="en-US" altLang="en-US" sz="2600" dirty="0"/>
              <a:t> </a:t>
            </a:r>
            <a:r>
              <a:rPr lang="en-US" altLang="en-US" sz="2600" dirty="0" err="1"/>
              <a:t>dan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suprastruktur</a:t>
            </a:r>
            <a:endParaRPr lang="en-US" altLang="en-US" sz="2600" dirty="0"/>
          </a:p>
          <a:p>
            <a:pPr lvl="1">
              <a:lnSpc>
                <a:spcPct val="80000"/>
              </a:lnSpc>
              <a:spcBef>
                <a:spcPts val="1200"/>
              </a:spcBef>
            </a:pPr>
            <a:r>
              <a:rPr lang="en-US" altLang="en-US" sz="2600" dirty="0" err="1"/>
              <a:t>Perbandingan</a:t>
            </a:r>
            <a:r>
              <a:rPr lang="en-US" altLang="en-US" sz="2600" dirty="0"/>
              <a:t> di </a:t>
            </a:r>
            <a:r>
              <a:rPr lang="en-US" altLang="en-US" sz="2600" dirty="0" err="1"/>
              <a:t>sekitar</a:t>
            </a:r>
            <a:r>
              <a:rPr lang="en-US" altLang="en-US" sz="2600" dirty="0"/>
              <a:t> </a:t>
            </a:r>
            <a:r>
              <a:rPr lang="en-US" altLang="en-US" sz="2600" dirty="0" err="1"/>
              <a:t>tahun</a:t>
            </a:r>
            <a:r>
              <a:rPr lang="en-US" altLang="en-US" sz="2600" dirty="0"/>
              <a:t> 70-an, </a:t>
            </a:r>
            <a:r>
              <a:rPr lang="en-US" altLang="en-US" sz="2600" dirty="0" err="1"/>
              <a:t>jumlah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pegawai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negeri</a:t>
            </a:r>
            <a:r>
              <a:rPr lang="en-US" altLang="en-US" sz="2600" dirty="0"/>
              <a:t> di Thailand </a:t>
            </a:r>
            <a:r>
              <a:rPr lang="en-US" altLang="en-US" sz="2600" dirty="0" err="1"/>
              <a:t>meningkat</a:t>
            </a:r>
            <a:r>
              <a:rPr lang="en-US" altLang="en-US" sz="2600" dirty="0"/>
              <a:t> </a:t>
            </a:r>
            <a:r>
              <a:rPr lang="en-US" altLang="en-US" sz="2600" dirty="0" err="1"/>
              <a:t>sekitar</a:t>
            </a:r>
            <a:r>
              <a:rPr lang="en-US" altLang="en-US" sz="2600" dirty="0"/>
              <a:t> </a:t>
            </a:r>
            <a:r>
              <a:rPr lang="en-US" altLang="en-US" sz="2600" dirty="0" err="1"/>
              <a:t>seratus</a:t>
            </a:r>
            <a:r>
              <a:rPr lang="en-US" altLang="en-US" sz="2600" dirty="0"/>
              <a:t> </a:t>
            </a:r>
            <a:r>
              <a:rPr lang="en-US" altLang="en-US" sz="2600" dirty="0" err="1"/>
              <a:t>ribu</a:t>
            </a:r>
            <a:r>
              <a:rPr lang="en-US" altLang="en-US" sz="2600" dirty="0"/>
              <a:t> (50%), Malaysia </a:t>
            </a:r>
            <a:r>
              <a:rPr lang="en-US" altLang="en-US" sz="2600" dirty="0" err="1"/>
              <a:t>beberapa</a:t>
            </a:r>
            <a:r>
              <a:rPr lang="en-US" altLang="en-US" sz="2600" dirty="0"/>
              <a:t> </a:t>
            </a:r>
            <a:r>
              <a:rPr lang="en-US" altLang="en-US" sz="2600" dirty="0" err="1"/>
              <a:t>ratus</a:t>
            </a:r>
            <a:r>
              <a:rPr lang="en-US" altLang="en-US" sz="2600" dirty="0"/>
              <a:t> </a:t>
            </a:r>
            <a:r>
              <a:rPr lang="en-US" altLang="en-US" sz="2600" dirty="0" err="1"/>
              <a:t>ribu</a:t>
            </a:r>
            <a:r>
              <a:rPr lang="en-US" altLang="en-US" sz="2600" dirty="0"/>
              <a:t> (90%), </a:t>
            </a:r>
            <a:r>
              <a:rPr lang="en-US" altLang="en-US" sz="2600" dirty="0" err="1"/>
              <a:t>dan</a:t>
            </a:r>
            <a:r>
              <a:rPr lang="en-US" altLang="en-US" sz="2600" dirty="0"/>
              <a:t> Indonesia </a:t>
            </a:r>
            <a:r>
              <a:rPr lang="en-US" altLang="en-US" sz="2600" dirty="0" err="1"/>
              <a:t>sekitar</a:t>
            </a:r>
            <a:r>
              <a:rPr lang="en-US" altLang="en-US" sz="2600" dirty="0"/>
              <a:t> </a:t>
            </a:r>
            <a:r>
              <a:rPr lang="en-US" altLang="en-US" sz="2600" dirty="0" err="1"/>
              <a:t>satu</a:t>
            </a:r>
            <a:r>
              <a:rPr lang="en-US" altLang="en-US" sz="2600" dirty="0"/>
              <a:t> </a:t>
            </a:r>
            <a:r>
              <a:rPr lang="en-US" altLang="en-US" sz="2600" dirty="0" err="1"/>
              <a:t>setengah</a:t>
            </a:r>
            <a:r>
              <a:rPr lang="en-US" altLang="en-US" sz="2600" dirty="0"/>
              <a:t> </a:t>
            </a:r>
            <a:r>
              <a:rPr lang="en-US" altLang="en-US" sz="2600" dirty="0" err="1"/>
              <a:t>juta</a:t>
            </a:r>
            <a:r>
              <a:rPr lang="en-US" altLang="en-US" sz="2600" dirty="0"/>
              <a:t> (400%). </a:t>
            </a:r>
          </a:p>
          <a:p>
            <a:pPr marL="266700" indent="0">
              <a:lnSpc>
                <a:spcPct val="80000"/>
              </a:lnSpc>
              <a:spcBef>
                <a:spcPts val="1200"/>
              </a:spcBef>
              <a:buNone/>
            </a:pPr>
            <a:r>
              <a:rPr lang="en-US" altLang="en-US" sz="2987" b="1" dirty="0" err="1" smtClean="0"/>
              <a:t>Orwellisasi</a:t>
            </a:r>
            <a:endParaRPr lang="en-US" altLang="en-US" sz="2987" b="1" dirty="0"/>
          </a:p>
          <a:p>
            <a:pPr lvl="1">
              <a:lnSpc>
                <a:spcPct val="80000"/>
              </a:lnSpc>
              <a:spcBef>
                <a:spcPts val="1200"/>
              </a:spcBef>
            </a:pPr>
            <a:r>
              <a:rPr lang="en-US" altLang="en-US" sz="2600" dirty="0" err="1"/>
              <a:t>Birokrasi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dijadikan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perpanjangan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tangan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untuk</a:t>
            </a:r>
            <a:r>
              <a:rPr lang="en-US" altLang="en-US" sz="2600" dirty="0"/>
              <a:t> </a:t>
            </a:r>
            <a:r>
              <a:rPr lang="en-US" altLang="en-US" sz="2600" dirty="0" err="1"/>
              <a:t>mengontrol</a:t>
            </a:r>
            <a:r>
              <a:rPr lang="en-US" altLang="en-US" sz="2600" dirty="0"/>
              <a:t> </a:t>
            </a:r>
            <a:r>
              <a:rPr lang="en-US" altLang="en-US" sz="2600" dirty="0" err="1"/>
              <a:t>masyarakat</a:t>
            </a:r>
            <a:endParaRPr lang="en-US" altLang="en-US" sz="2600" dirty="0"/>
          </a:p>
          <a:p>
            <a:pPr lvl="1">
              <a:lnSpc>
                <a:spcPct val="80000"/>
              </a:lnSpc>
              <a:spcBef>
                <a:spcPts val="1200"/>
              </a:spcBef>
            </a:pPr>
            <a:r>
              <a:rPr lang="en-US" altLang="en-US" sz="2600" dirty="0" err="1"/>
              <a:t>Memperluas</a:t>
            </a:r>
            <a:r>
              <a:rPr lang="en-US" altLang="en-US" sz="2600" dirty="0"/>
              <a:t> </a:t>
            </a:r>
            <a:r>
              <a:rPr lang="en-US" altLang="en-US" sz="2600" dirty="0" err="1"/>
              <a:t>bidang-bidang</a:t>
            </a:r>
            <a:r>
              <a:rPr lang="en-US" altLang="en-US" sz="2600" dirty="0"/>
              <a:t> yang </a:t>
            </a:r>
            <a:r>
              <a:rPr lang="en-US" altLang="en-US" sz="2600" dirty="0" err="1"/>
              <a:t>dikendalikan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dalam</a:t>
            </a:r>
            <a:r>
              <a:rPr lang="en-US" altLang="en-US" sz="2600" dirty="0"/>
              <a:t> </a:t>
            </a:r>
            <a:r>
              <a:rPr lang="en-US" altLang="en-US" sz="2600" dirty="0" err="1"/>
              <a:t>birokrasi</a:t>
            </a:r>
            <a:endParaRPr lang="en-US" altLang="en-US" sz="2600" dirty="0"/>
          </a:p>
          <a:p>
            <a:pPr marL="266700" indent="0">
              <a:lnSpc>
                <a:spcPct val="80000"/>
              </a:lnSpc>
              <a:spcBef>
                <a:spcPts val="1200"/>
              </a:spcBef>
              <a:buNone/>
            </a:pPr>
            <a:r>
              <a:rPr lang="en-US" altLang="en-US" sz="2987" b="1" dirty="0" err="1" smtClean="0"/>
              <a:t>Jacksonisasi</a:t>
            </a:r>
            <a:endParaRPr lang="en-US" altLang="en-US" sz="2987" b="1" dirty="0"/>
          </a:p>
          <a:p>
            <a:pPr lvl="1">
              <a:lnSpc>
                <a:spcPct val="80000"/>
              </a:lnSpc>
              <a:spcBef>
                <a:spcPts val="1200"/>
              </a:spcBef>
            </a:pPr>
            <a:r>
              <a:rPr lang="en-US" altLang="en-US" sz="2600" dirty="0" err="1"/>
              <a:t>Birokrasi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menjadi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mesin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politik</a:t>
            </a:r>
            <a:r>
              <a:rPr lang="en-US" altLang="en-US" sz="2600" dirty="0"/>
              <a:t> </a:t>
            </a:r>
            <a:r>
              <a:rPr lang="en-US" altLang="en-US" sz="2600" dirty="0" err="1"/>
              <a:t>untuk</a:t>
            </a:r>
            <a:r>
              <a:rPr lang="en-US" altLang="en-US" sz="2600" dirty="0"/>
              <a:t> </a:t>
            </a:r>
            <a:r>
              <a:rPr lang="en-US" altLang="en-US" sz="2600" dirty="0" err="1"/>
              <a:t>mengakumulasikan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kekuasaan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negara</a:t>
            </a:r>
            <a:endParaRPr lang="en-US" altLang="en-US" sz="2600" dirty="0"/>
          </a:p>
          <a:p>
            <a:pPr lvl="1">
              <a:lnSpc>
                <a:spcPct val="80000"/>
              </a:lnSpc>
              <a:spcBef>
                <a:spcPts val="1200"/>
              </a:spcBef>
            </a:pPr>
            <a:r>
              <a:rPr lang="en-US" altLang="en-US" sz="2600" dirty="0" err="1"/>
              <a:t>Birokrasi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menjadi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tidak</a:t>
            </a:r>
            <a:r>
              <a:rPr lang="en-US" altLang="en-US" sz="2600" dirty="0"/>
              <a:t> </a:t>
            </a:r>
            <a:r>
              <a:rPr lang="en-US" altLang="en-US" sz="2600" dirty="0" err="1"/>
              <a:t>netral</a:t>
            </a:r>
            <a:r>
              <a:rPr lang="en-US" altLang="en-US" sz="2600" dirty="0"/>
              <a:t>; </a:t>
            </a:r>
            <a:r>
              <a:rPr lang="en-US" altLang="en-US" sz="2600" dirty="0" err="1"/>
              <a:t>misalnya</a:t>
            </a:r>
            <a:r>
              <a:rPr lang="en-US" altLang="en-US" sz="2600" dirty="0"/>
              <a:t> </a:t>
            </a:r>
            <a:r>
              <a:rPr lang="en-US" altLang="en-US" sz="2600" dirty="0" err="1"/>
              <a:t>monoloyalitas</a:t>
            </a:r>
            <a:r>
              <a:rPr lang="en-US" altLang="en-US" sz="2600" dirty="0"/>
              <a:t> era </a:t>
            </a:r>
            <a:r>
              <a:rPr lang="en-US" altLang="en-US" sz="2600" dirty="0" err="1"/>
              <a:t>Orde</a:t>
            </a:r>
            <a:r>
              <a:rPr lang="en-US" altLang="en-US" sz="2600" dirty="0"/>
              <a:t> </a:t>
            </a:r>
            <a:r>
              <a:rPr lang="en-US" altLang="en-US" sz="2600" dirty="0" err="1"/>
              <a:t>Baru</a:t>
            </a:r>
            <a:endParaRPr lang="en-US" altLang="en-US" sz="2600" dirty="0"/>
          </a:p>
        </p:txBody>
      </p:sp>
    </p:spTree>
    <p:extLst>
      <p:ext uri="{BB962C8B-B14F-4D97-AF65-F5344CB8AC3E}">
        <p14:creationId xmlns:p14="http://schemas.microsoft.com/office/powerpoint/2010/main" val="1571332631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1270000" y="254000"/>
            <a:ext cx="11281072" cy="2438400"/>
          </a:xfrm>
        </p:spPr>
        <p:txBody>
          <a:bodyPr/>
          <a:lstStyle/>
          <a:p>
            <a:r>
              <a:rPr lang="en-US" altLang="en-US" sz="6600" dirty="0" smtClean="0"/>
              <a:t>    </a:t>
            </a:r>
            <a:r>
              <a:rPr lang="en-US" altLang="en-US" sz="6600" dirty="0" err="1" smtClean="0"/>
              <a:t>Isu</a:t>
            </a:r>
            <a:r>
              <a:rPr lang="en-US" altLang="en-US" sz="6600" dirty="0" smtClean="0"/>
              <a:t> </a:t>
            </a:r>
            <a:r>
              <a:rPr lang="en-US" altLang="en-US" sz="6600" dirty="0" err="1" smtClean="0"/>
              <a:t>dalam</a:t>
            </a:r>
            <a:r>
              <a:rPr lang="en-US" altLang="en-US" sz="6600" dirty="0" smtClean="0"/>
              <a:t> </a:t>
            </a:r>
            <a:r>
              <a:rPr lang="en-US" altLang="en-US" sz="6600" dirty="0" err="1"/>
              <a:t>Birokratisasi</a:t>
            </a:r>
            <a:endParaRPr lang="en-US" altLang="en-US" sz="6600" dirty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0000" y="2768600"/>
            <a:ext cx="11281072" cy="5715000"/>
          </a:xfrm>
        </p:spPr>
        <p:txBody>
          <a:bodyPr/>
          <a:lstStyle/>
          <a:p>
            <a:pPr marL="266700" indent="0">
              <a:spcBef>
                <a:spcPts val="1200"/>
              </a:spcBef>
              <a:buNone/>
            </a:pPr>
            <a:r>
              <a:rPr lang="en-US" altLang="en-US" sz="3698" i="1" dirty="0"/>
              <a:t>Re-inventing </a:t>
            </a:r>
            <a:r>
              <a:rPr lang="en-US" altLang="en-US" sz="3698" dirty="0" err="1"/>
              <a:t>Birokrasi</a:t>
            </a:r>
            <a:endParaRPr lang="en-US" altLang="en-US" sz="3698" dirty="0"/>
          </a:p>
          <a:p>
            <a:pPr lvl="1">
              <a:spcBef>
                <a:spcPts val="1200"/>
              </a:spcBef>
            </a:pPr>
            <a:r>
              <a:rPr lang="en-US" altLang="en-US" sz="3129" i="1" dirty="0" err="1"/>
              <a:t>Mewirausahakan</a:t>
            </a:r>
            <a:r>
              <a:rPr lang="en-US" altLang="en-US" sz="3129" i="1" dirty="0"/>
              <a:t> </a:t>
            </a:r>
            <a:r>
              <a:rPr lang="en-US" altLang="en-US" sz="3129" dirty="0" err="1"/>
              <a:t>birokrasi</a:t>
            </a:r>
            <a:endParaRPr lang="en-US" altLang="en-US" sz="3129" dirty="0"/>
          </a:p>
          <a:p>
            <a:pPr lvl="1">
              <a:spcBef>
                <a:spcPts val="1200"/>
              </a:spcBef>
            </a:pPr>
            <a:r>
              <a:rPr lang="en-US" altLang="en-US" sz="3129" dirty="0" err="1"/>
              <a:t>perubahan</a:t>
            </a:r>
            <a:r>
              <a:rPr lang="en-US" altLang="en-US" sz="3129" dirty="0"/>
              <a:t> </a:t>
            </a:r>
            <a:r>
              <a:rPr lang="en-US" altLang="en-US" sz="3129" dirty="0" err="1"/>
              <a:t>paradigma</a:t>
            </a:r>
            <a:r>
              <a:rPr lang="en-US" altLang="en-US" sz="3129" dirty="0"/>
              <a:t> </a:t>
            </a:r>
            <a:r>
              <a:rPr lang="en-US" altLang="en-US" sz="3129" dirty="0" err="1"/>
              <a:t>dalam</a:t>
            </a:r>
            <a:r>
              <a:rPr lang="en-US" altLang="en-US" sz="3129" dirty="0"/>
              <a:t> </a:t>
            </a:r>
            <a:r>
              <a:rPr lang="en-US" altLang="en-US" sz="3129" dirty="0" err="1"/>
              <a:t>melihat</a:t>
            </a:r>
            <a:r>
              <a:rPr lang="en-US" altLang="en-US" sz="3129" dirty="0"/>
              <a:t> </a:t>
            </a:r>
            <a:r>
              <a:rPr lang="en-US" altLang="en-US" sz="3129" dirty="0" err="1"/>
              <a:t>organisasi</a:t>
            </a:r>
            <a:r>
              <a:rPr lang="en-US" altLang="en-US" sz="3129" dirty="0"/>
              <a:t> </a:t>
            </a:r>
            <a:r>
              <a:rPr lang="en-US" altLang="en-US" sz="3129" dirty="0" err="1"/>
              <a:t>publik</a:t>
            </a:r>
            <a:r>
              <a:rPr lang="en-US" altLang="en-US" sz="3129" dirty="0"/>
              <a:t> </a:t>
            </a:r>
            <a:r>
              <a:rPr lang="en-US" altLang="en-US" sz="3129" dirty="0" err="1"/>
              <a:t>pemerintah</a:t>
            </a:r>
            <a:r>
              <a:rPr lang="en-US" altLang="en-US" sz="3129" dirty="0"/>
              <a:t> (</a:t>
            </a:r>
            <a:r>
              <a:rPr lang="en-US" altLang="en-US" sz="3129" dirty="0" err="1"/>
              <a:t>visi</a:t>
            </a:r>
            <a:r>
              <a:rPr lang="en-US" altLang="en-US" sz="3129" dirty="0"/>
              <a:t> </a:t>
            </a:r>
            <a:r>
              <a:rPr lang="en-US" altLang="en-US" sz="3129" dirty="0" err="1"/>
              <a:t>dan</a:t>
            </a:r>
            <a:r>
              <a:rPr lang="en-US" altLang="en-US" sz="3129" dirty="0"/>
              <a:t> </a:t>
            </a:r>
            <a:r>
              <a:rPr lang="en-US" altLang="en-US" sz="3129" dirty="0" err="1"/>
              <a:t>misi</a:t>
            </a:r>
            <a:r>
              <a:rPr lang="en-US" altLang="en-US" sz="3129" dirty="0"/>
              <a:t>)</a:t>
            </a:r>
          </a:p>
          <a:p>
            <a:pPr lvl="1">
              <a:spcBef>
                <a:spcPts val="1200"/>
              </a:spcBef>
            </a:pPr>
            <a:r>
              <a:rPr lang="en-US" altLang="en-US" sz="3129" dirty="0" err="1"/>
              <a:t>pembagian</a:t>
            </a:r>
            <a:r>
              <a:rPr lang="en-US" altLang="en-US" sz="3129" dirty="0"/>
              <a:t> </a:t>
            </a:r>
            <a:r>
              <a:rPr lang="en-US" altLang="en-US" sz="3129" dirty="0" err="1"/>
              <a:t>antara</a:t>
            </a:r>
            <a:r>
              <a:rPr lang="en-US" altLang="en-US" sz="3129" dirty="0"/>
              <a:t> </a:t>
            </a:r>
            <a:r>
              <a:rPr lang="en-US" altLang="en-US" sz="3129" dirty="0" err="1"/>
              <a:t>tugas</a:t>
            </a:r>
            <a:r>
              <a:rPr lang="en-US" altLang="en-US" sz="3129" dirty="0"/>
              <a:t> </a:t>
            </a:r>
            <a:r>
              <a:rPr lang="en-US" altLang="en-US" sz="3129" dirty="0" err="1"/>
              <a:t>administrasi</a:t>
            </a:r>
            <a:r>
              <a:rPr lang="en-US" altLang="en-US" sz="3129" dirty="0"/>
              <a:t> </a:t>
            </a:r>
            <a:r>
              <a:rPr lang="en-US" altLang="en-US" sz="3129" dirty="0" err="1"/>
              <a:t>publik</a:t>
            </a:r>
            <a:r>
              <a:rPr lang="en-US" altLang="en-US" sz="3129" dirty="0"/>
              <a:t> </a:t>
            </a:r>
            <a:r>
              <a:rPr lang="en-US" altLang="en-US" sz="3129" dirty="0" err="1"/>
              <a:t>dengan</a:t>
            </a:r>
            <a:r>
              <a:rPr lang="en-US" altLang="en-US" sz="3129" dirty="0"/>
              <a:t> </a:t>
            </a:r>
            <a:r>
              <a:rPr lang="en-US" altLang="en-US" sz="3129" dirty="0" err="1"/>
              <a:t>masalah</a:t>
            </a:r>
            <a:r>
              <a:rPr lang="en-US" altLang="en-US" sz="3129" dirty="0"/>
              <a:t> </a:t>
            </a:r>
            <a:r>
              <a:rPr lang="en-US" altLang="en-US" sz="3129" dirty="0" err="1"/>
              <a:t>politik</a:t>
            </a:r>
            <a:r>
              <a:rPr lang="en-US" altLang="en-US" sz="3129" dirty="0"/>
              <a:t> (</a:t>
            </a:r>
            <a:r>
              <a:rPr lang="en-US" altLang="en-US" sz="3129" dirty="0" err="1"/>
              <a:t>menutup</a:t>
            </a:r>
            <a:r>
              <a:rPr lang="en-US" altLang="en-US" sz="3129" dirty="0"/>
              <a:t> </a:t>
            </a:r>
            <a:r>
              <a:rPr lang="en-US" altLang="en-US" sz="3129" dirty="0" err="1"/>
              <a:t>peluang</a:t>
            </a:r>
            <a:r>
              <a:rPr lang="en-US" altLang="en-US" sz="3129" dirty="0"/>
              <a:t> </a:t>
            </a:r>
            <a:r>
              <a:rPr lang="en-US" altLang="en-US" sz="3129" i="1" dirty="0"/>
              <a:t>political </a:t>
            </a:r>
            <a:r>
              <a:rPr lang="en-US" altLang="en-US" sz="3129" i="1" dirty="0" err="1"/>
              <a:t>appointy</a:t>
            </a:r>
            <a:r>
              <a:rPr lang="en-US" altLang="en-US" sz="3129" dirty="0"/>
              <a:t> </a:t>
            </a:r>
            <a:r>
              <a:rPr lang="en-US" altLang="en-US" sz="3129" dirty="0" err="1"/>
              <a:t>ke</a:t>
            </a:r>
            <a:r>
              <a:rPr lang="en-US" altLang="en-US" sz="3129" dirty="0"/>
              <a:t> </a:t>
            </a:r>
            <a:r>
              <a:rPr lang="en-US" altLang="en-US" sz="3129" dirty="0" err="1"/>
              <a:t>organisasi</a:t>
            </a:r>
            <a:r>
              <a:rPr lang="en-US" altLang="en-US" sz="3129" dirty="0"/>
              <a:t> </a:t>
            </a:r>
            <a:r>
              <a:rPr lang="en-US" altLang="en-US" sz="3129" dirty="0" err="1"/>
              <a:t>publik</a:t>
            </a:r>
            <a:r>
              <a:rPr lang="en-US" altLang="en-US" sz="3129" dirty="0"/>
              <a:t>)</a:t>
            </a:r>
          </a:p>
          <a:p>
            <a:pPr lvl="1">
              <a:spcBef>
                <a:spcPts val="1200"/>
              </a:spcBef>
            </a:pPr>
            <a:r>
              <a:rPr lang="en-US" altLang="en-US" sz="3129" dirty="0" err="1"/>
              <a:t>Membangun</a:t>
            </a:r>
            <a:r>
              <a:rPr lang="en-US" altLang="en-US" sz="3129" dirty="0"/>
              <a:t> </a:t>
            </a:r>
            <a:r>
              <a:rPr lang="en-US" altLang="en-US" sz="3129" dirty="0" err="1"/>
              <a:t>organisasi-organisasi</a:t>
            </a:r>
            <a:r>
              <a:rPr lang="en-US" altLang="en-US" sz="3129" dirty="0"/>
              <a:t> </a:t>
            </a:r>
            <a:r>
              <a:rPr lang="en-US" altLang="en-US" sz="3129" dirty="0" err="1"/>
              <a:t>kontra</a:t>
            </a:r>
            <a:r>
              <a:rPr lang="en-US" altLang="en-US" sz="3129" dirty="0"/>
              <a:t> </a:t>
            </a:r>
            <a:r>
              <a:rPr lang="en-US" altLang="en-US" sz="3129" dirty="0" err="1"/>
              <a:t>birokrasi</a:t>
            </a:r>
            <a:r>
              <a:rPr lang="en-US" altLang="en-US" sz="3129" dirty="0"/>
              <a:t> </a:t>
            </a:r>
            <a:r>
              <a:rPr lang="en-US" altLang="en-US" sz="3129" dirty="0" err="1"/>
              <a:t>sebagai</a:t>
            </a:r>
            <a:r>
              <a:rPr lang="en-US" altLang="en-US" sz="3129" dirty="0"/>
              <a:t> </a:t>
            </a:r>
            <a:r>
              <a:rPr lang="en-US" altLang="en-US" sz="3129" dirty="0" err="1"/>
              <a:t>kekuatan</a:t>
            </a:r>
            <a:r>
              <a:rPr lang="en-US" altLang="en-US" sz="3129" dirty="0"/>
              <a:t> </a:t>
            </a:r>
            <a:r>
              <a:rPr lang="en-US" altLang="en-US" sz="3129" dirty="0" err="1"/>
              <a:t>eksternal</a:t>
            </a:r>
            <a:r>
              <a:rPr lang="en-US" altLang="en-US" sz="3129" dirty="0"/>
              <a:t> </a:t>
            </a:r>
            <a:r>
              <a:rPr lang="en-US" altLang="en-US" sz="3129" dirty="0" err="1"/>
              <a:t>penilai</a:t>
            </a:r>
            <a:r>
              <a:rPr lang="en-US" altLang="en-US" sz="3129" dirty="0"/>
              <a:t> </a:t>
            </a:r>
            <a:r>
              <a:rPr lang="en-US" altLang="en-US" sz="3129" dirty="0" err="1"/>
              <a:t>birokrasi</a:t>
            </a:r>
            <a:r>
              <a:rPr lang="en-US" altLang="en-US" sz="3129" dirty="0"/>
              <a:t> </a:t>
            </a:r>
          </a:p>
          <a:p>
            <a:pPr lvl="1">
              <a:spcBef>
                <a:spcPts val="1200"/>
              </a:spcBef>
            </a:pPr>
            <a:r>
              <a:rPr lang="en-US" altLang="en-US" sz="3129" dirty="0" err="1"/>
              <a:t>Restrukturisasi</a:t>
            </a:r>
            <a:r>
              <a:rPr lang="en-US" altLang="en-US" sz="3129" dirty="0"/>
              <a:t> (</a:t>
            </a:r>
            <a:r>
              <a:rPr lang="en-US" altLang="en-US" sz="3129" dirty="0" err="1"/>
              <a:t>perampingan</a:t>
            </a:r>
            <a:r>
              <a:rPr lang="en-US" altLang="en-US" sz="3129" dirty="0"/>
              <a:t> </a:t>
            </a:r>
            <a:r>
              <a:rPr lang="en-US" altLang="en-US" sz="3129" dirty="0" err="1"/>
              <a:t>fungsi</a:t>
            </a:r>
            <a:r>
              <a:rPr lang="en-US" altLang="en-US" sz="3129" dirty="0"/>
              <a:t>)</a:t>
            </a:r>
          </a:p>
          <a:p>
            <a:pPr lvl="1">
              <a:spcBef>
                <a:spcPts val="1200"/>
              </a:spcBef>
            </a:pPr>
            <a:endParaRPr lang="en-US" altLang="en-US" sz="3129" dirty="0"/>
          </a:p>
          <a:p>
            <a:pPr lvl="1">
              <a:spcBef>
                <a:spcPts val="1200"/>
              </a:spcBef>
            </a:pPr>
            <a:endParaRPr lang="en-US" altLang="en-US" sz="3129" dirty="0"/>
          </a:p>
        </p:txBody>
      </p:sp>
    </p:spTree>
    <p:extLst>
      <p:ext uri="{BB962C8B-B14F-4D97-AF65-F5344CB8AC3E}">
        <p14:creationId xmlns:p14="http://schemas.microsoft.com/office/powerpoint/2010/main" val="273120336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6600" dirty="0" smtClean="0"/>
              <a:t>     </a:t>
            </a:r>
            <a:r>
              <a:rPr lang="en-US" altLang="en-US" sz="6600" dirty="0" err="1" smtClean="0"/>
              <a:t>Militer</a:t>
            </a:r>
            <a:r>
              <a:rPr lang="en-US" altLang="en-US" sz="6600" dirty="0" smtClean="0"/>
              <a:t> di Indonesia</a:t>
            </a:r>
            <a:endParaRPr lang="en-US" altLang="en-US" sz="66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5776" y="2500536"/>
            <a:ext cx="11809312" cy="6336704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altLang="en-US" sz="2844" dirty="0" err="1"/>
              <a:t>Militer</a:t>
            </a:r>
            <a:r>
              <a:rPr lang="en-US" altLang="en-US" sz="2844" dirty="0"/>
              <a:t> (</a:t>
            </a:r>
            <a:r>
              <a:rPr lang="en-US" altLang="en-US" sz="2844" i="1" dirty="0"/>
              <a:t>Military</a:t>
            </a:r>
            <a:r>
              <a:rPr lang="en-US" altLang="en-US" sz="2844" dirty="0"/>
              <a:t>) </a:t>
            </a:r>
            <a:r>
              <a:rPr lang="en-US" altLang="en-US" sz="2844" dirty="0" err="1"/>
              <a:t>yaitu</a:t>
            </a:r>
            <a:r>
              <a:rPr lang="en-US" altLang="en-US" sz="2844" dirty="0"/>
              <a:t> </a:t>
            </a:r>
            <a:r>
              <a:rPr lang="en-US" altLang="en-US" sz="2844" dirty="0" err="1"/>
              <a:t>prajurit</a:t>
            </a:r>
            <a:r>
              <a:rPr lang="en-US" altLang="en-US" sz="2844" dirty="0"/>
              <a:t> </a:t>
            </a:r>
            <a:r>
              <a:rPr lang="en-US" altLang="en-US" sz="2844" dirty="0" err="1"/>
              <a:t>atau</a:t>
            </a:r>
            <a:r>
              <a:rPr lang="en-US" altLang="en-US" sz="2844" dirty="0"/>
              <a:t> </a:t>
            </a:r>
            <a:r>
              <a:rPr lang="en-US" altLang="en-US" sz="2844" dirty="0" err="1"/>
              <a:t>tentara</a:t>
            </a:r>
            <a:r>
              <a:rPr lang="en-US" altLang="en-US" sz="2844" dirty="0"/>
              <a:t>; </a:t>
            </a:r>
            <a:r>
              <a:rPr lang="en-US" altLang="en-US" sz="2844" dirty="0" err="1"/>
              <a:t>angkatan</a:t>
            </a:r>
            <a:r>
              <a:rPr lang="en-US" altLang="en-US" sz="2844" dirty="0"/>
              <a:t> </a:t>
            </a:r>
            <a:r>
              <a:rPr lang="en-US" altLang="en-US" sz="2844" dirty="0" err="1"/>
              <a:t>bersenjata</a:t>
            </a:r>
            <a:r>
              <a:rPr lang="en-US" altLang="en-US" sz="2844" dirty="0"/>
              <a:t> (</a:t>
            </a:r>
            <a:r>
              <a:rPr lang="en-US" altLang="en-US" sz="2844" i="1" dirty="0"/>
              <a:t>the soldiers; the army; the armed forces</a:t>
            </a:r>
            <a:r>
              <a:rPr lang="en-US" altLang="en-US" sz="2844" dirty="0"/>
              <a:t>).</a:t>
            </a:r>
          </a:p>
          <a:p>
            <a:pPr>
              <a:spcBef>
                <a:spcPts val="600"/>
              </a:spcBef>
            </a:pPr>
            <a:r>
              <a:rPr lang="en-US" altLang="en-US" sz="2844" dirty="0"/>
              <a:t>Di Negara Modern, </a:t>
            </a:r>
            <a:r>
              <a:rPr lang="en-US" altLang="en-US" sz="2844" dirty="0" err="1"/>
              <a:t>militer</a:t>
            </a:r>
            <a:r>
              <a:rPr lang="en-US" altLang="en-US" sz="2844" dirty="0"/>
              <a:t> </a:t>
            </a:r>
            <a:r>
              <a:rPr lang="en-US" altLang="en-US" sz="2844" dirty="0" err="1"/>
              <a:t>adalah</a:t>
            </a:r>
            <a:r>
              <a:rPr lang="en-US" altLang="en-US" sz="2844" dirty="0"/>
              <a:t> </a:t>
            </a:r>
            <a:r>
              <a:rPr lang="en-US" altLang="en-US" sz="2844" dirty="0" err="1"/>
              <a:t>angkatan</a:t>
            </a:r>
            <a:r>
              <a:rPr lang="en-US" altLang="en-US" sz="2844" dirty="0"/>
              <a:t> </a:t>
            </a:r>
            <a:r>
              <a:rPr lang="en-US" altLang="en-US" sz="2844" dirty="0" err="1"/>
              <a:t>bersenjata</a:t>
            </a:r>
            <a:r>
              <a:rPr lang="en-US" altLang="en-US" sz="2844" dirty="0"/>
              <a:t> yang </a:t>
            </a:r>
            <a:r>
              <a:rPr lang="en-US" altLang="en-US" sz="2844" dirty="0" err="1"/>
              <a:t>terdiri</a:t>
            </a:r>
            <a:r>
              <a:rPr lang="en-US" altLang="en-US" sz="2844" dirty="0"/>
              <a:t> </a:t>
            </a:r>
            <a:r>
              <a:rPr lang="en-US" altLang="en-US" sz="2844" dirty="0" err="1"/>
              <a:t>dari</a:t>
            </a:r>
            <a:r>
              <a:rPr lang="en-US" altLang="en-US" sz="2844" dirty="0"/>
              <a:t> 3 </a:t>
            </a:r>
            <a:r>
              <a:rPr lang="en-US" altLang="en-US" sz="2844" dirty="0" err="1"/>
              <a:t>atau</a:t>
            </a:r>
            <a:r>
              <a:rPr lang="en-US" altLang="en-US" sz="2844" dirty="0"/>
              <a:t> 4 </a:t>
            </a:r>
            <a:r>
              <a:rPr lang="en-US" altLang="en-US" sz="2844" dirty="0" err="1"/>
              <a:t>angkatan</a:t>
            </a:r>
            <a:r>
              <a:rPr lang="en-US" altLang="en-US" sz="2844" dirty="0"/>
              <a:t> </a:t>
            </a:r>
            <a:r>
              <a:rPr lang="en-US" altLang="en-US" sz="2844" dirty="0" err="1"/>
              <a:t>perang</a:t>
            </a:r>
            <a:r>
              <a:rPr lang="en-US" altLang="en-US" sz="2844" dirty="0"/>
              <a:t> </a:t>
            </a:r>
            <a:r>
              <a:rPr lang="en-US" altLang="en-US" sz="2844" dirty="0" err="1"/>
              <a:t>yaitu</a:t>
            </a:r>
            <a:r>
              <a:rPr lang="en-US" altLang="en-US" sz="2844" dirty="0"/>
              <a:t> </a:t>
            </a:r>
            <a:r>
              <a:rPr lang="en-US" altLang="en-US" sz="2844" dirty="0" err="1"/>
              <a:t>darat</a:t>
            </a:r>
            <a:r>
              <a:rPr lang="en-US" altLang="en-US" sz="2844" dirty="0"/>
              <a:t>, </a:t>
            </a:r>
            <a:r>
              <a:rPr lang="en-US" altLang="en-US" sz="2844" dirty="0" err="1"/>
              <a:t>laut</a:t>
            </a:r>
            <a:r>
              <a:rPr lang="en-US" altLang="en-US" sz="2844" dirty="0"/>
              <a:t>, </a:t>
            </a:r>
            <a:r>
              <a:rPr lang="en-US" altLang="en-US" sz="2844" dirty="0" err="1"/>
              <a:t>udara</a:t>
            </a:r>
            <a:r>
              <a:rPr lang="en-US" altLang="en-US" sz="2844" dirty="0"/>
              <a:t> </a:t>
            </a:r>
            <a:r>
              <a:rPr lang="en-US" altLang="en-US" sz="2844" dirty="0" err="1"/>
              <a:t>dan</a:t>
            </a:r>
            <a:r>
              <a:rPr lang="en-US" altLang="en-US" sz="2844" dirty="0"/>
              <a:t> </a:t>
            </a:r>
            <a:r>
              <a:rPr lang="en-US" altLang="en-US" sz="2844" dirty="0" err="1"/>
              <a:t>marinir</a:t>
            </a:r>
            <a:r>
              <a:rPr lang="en-US" altLang="en-US" sz="2844" dirty="0"/>
              <a:t>.</a:t>
            </a:r>
          </a:p>
          <a:p>
            <a:pPr>
              <a:spcBef>
                <a:spcPts val="600"/>
              </a:spcBef>
            </a:pPr>
            <a:r>
              <a:rPr lang="en-US" altLang="en-US" sz="2844" dirty="0"/>
              <a:t>Di Indonesia, </a:t>
            </a:r>
            <a:r>
              <a:rPr lang="en-US" altLang="en-US" sz="2844" dirty="0" err="1"/>
              <a:t>batasan</a:t>
            </a:r>
            <a:r>
              <a:rPr lang="en-US" altLang="en-US" sz="2844" dirty="0"/>
              <a:t> </a:t>
            </a:r>
            <a:r>
              <a:rPr lang="en-US" altLang="en-US" sz="2844" dirty="0" err="1"/>
              <a:t>militer</a:t>
            </a:r>
            <a:r>
              <a:rPr lang="en-US" altLang="en-US" sz="2844" dirty="0"/>
              <a:t> </a:t>
            </a:r>
            <a:r>
              <a:rPr lang="en-US" altLang="en-US" sz="2844" dirty="0" err="1"/>
              <a:t>berubah</a:t>
            </a:r>
            <a:r>
              <a:rPr lang="en-US" altLang="en-US" sz="2844" dirty="0"/>
              <a:t> </a:t>
            </a:r>
            <a:r>
              <a:rPr lang="en-US" altLang="en-US" sz="2844" dirty="0" err="1"/>
              <a:t>seiring</a:t>
            </a:r>
            <a:r>
              <a:rPr lang="en-US" altLang="en-US" sz="2844" dirty="0"/>
              <a:t> </a:t>
            </a:r>
            <a:r>
              <a:rPr lang="en-US" altLang="en-US" sz="2844" dirty="0" err="1"/>
              <a:t>waktu</a:t>
            </a:r>
            <a:r>
              <a:rPr lang="en-US" altLang="en-US" sz="2844" dirty="0"/>
              <a:t>.</a:t>
            </a:r>
          </a:p>
          <a:p>
            <a:pPr>
              <a:spcBef>
                <a:spcPts val="600"/>
              </a:spcBef>
              <a:buFontTx/>
              <a:buNone/>
            </a:pPr>
            <a:r>
              <a:rPr lang="en-US" altLang="en-US" sz="2844" dirty="0"/>
              <a:t>	- </a:t>
            </a:r>
            <a:r>
              <a:rPr lang="en-US" altLang="en-US" sz="2276" dirty="0" err="1"/>
              <a:t>Orde</a:t>
            </a:r>
            <a:r>
              <a:rPr lang="en-US" altLang="en-US" sz="2276" dirty="0"/>
              <a:t> Lama: </a:t>
            </a:r>
            <a:r>
              <a:rPr lang="en-US" altLang="en-US" sz="2276" dirty="0" err="1"/>
              <a:t>Militer</a:t>
            </a:r>
            <a:r>
              <a:rPr lang="en-US" altLang="en-US" sz="2276" dirty="0"/>
              <a:t> </a:t>
            </a:r>
            <a:r>
              <a:rPr lang="en-US" altLang="en-US" sz="2276" dirty="0" err="1"/>
              <a:t>adalah</a:t>
            </a:r>
            <a:r>
              <a:rPr lang="en-US" altLang="en-US" sz="2276" dirty="0"/>
              <a:t> </a:t>
            </a:r>
            <a:r>
              <a:rPr lang="en-US" altLang="en-US" sz="2276" dirty="0" err="1"/>
              <a:t>Angkatan</a:t>
            </a:r>
            <a:r>
              <a:rPr lang="en-US" altLang="en-US" sz="2276" dirty="0"/>
              <a:t> </a:t>
            </a:r>
            <a:r>
              <a:rPr lang="en-US" altLang="en-US" sz="2276" dirty="0" err="1"/>
              <a:t>Perang</a:t>
            </a:r>
            <a:r>
              <a:rPr lang="en-US" altLang="en-US" sz="2276" dirty="0"/>
              <a:t> RI (APRI) yang </a:t>
            </a:r>
            <a:r>
              <a:rPr lang="en-US" altLang="en-US" sz="2276" dirty="0" err="1"/>
              <a:t>terdiri</a:t>
            </a:r>
            <a:r>
              <a:rPr lang="en-US" altLang="en-US" sz="2276" dirty="0"/>
              <a:t> </a:t>
            </a:r>
            <a:r>
              <a:rPr lang="en-US" altLang="en-US" sz="2276" dirty="0" err="1"/>
              <a:t>dari</a:t>
            </a:r>
            <a:r>
              <a:rPr lang="en-US" altLang="en-US" sz="2276" dirty="0"/>
              <a:t> </a:t>
            </a:r>
            <a:r>
              <a:rPr lang="en-US" altLang="en-US" sz="2276" dirty="0" err="1"/>
              <a:t>angkatan</a:t>
            </a:r>
            <a:r>
              <a:rPr lang="en-US" altLang="en-US" sz="2276" dirty="0"/>
              <a:t> </a:t>
            </a:r>
            <a:r>
              <a:rPr lang="en-US" altLang="en-US" sz="2276" dirty="0" err="1"/>
              <a:t>darat</a:t>
            </a:r>
            <a:r>
              <a:rPr lang="en-US" altLang="en-US" sz="2276" dirty="0"/>
              <a:t>, </a:t>
            </a:r>
            <a:r>
              <a:rPr lang="en-US" altLang="en-US" sz="2276" dirty="0" err="1"/>
              <a:t>laut</a:t>
            </a:r>
            <a:r>
              <a:rPr lang="en-US" altLang="en-US" sz="2276" dirty="0"/>
              <a:t> </a:t>
            </a:r>
            <a:r>
              <a:rPr lang="en-US" altLang="en-US" sz="2276" dirty="0" err="1"/>
              <a:t>dan</a:t>
            </a:r>
            <a:r>
              <a:rPr lang="en-US" altLang="en-US" sz="2276" dirty="0"/>
              <a:t> </a:t>
            </a:r>
            <a:r>
              <a:rPr lang="en-US" altLang="en-US" sz="2276" dirty="0" err="1"/>
              <a:t>udara</a:t>
            </a:r>
            <a:r>
              <a:rPr lang="en-US" altLang="en-US" sz="2276" dirty="0"/>
              <a:t>. </a:t>
            </a:r>
            <a:r>
              <a:rPr lang="en-US" altLang="en-US" sz="2276" dirty="0" err="1"/>
              <a:t>Tahun</a:t>
            </a:r>
            <a:r>
              <a:rPr lang="en-US" altLang="en-US" sz="2276" dirty="0"/>
              <a:t> 1959 </a:t>
            </a:r>
            <a:r>
              <a:rPr lang="en-US" altLang="en-US" sz="2276" dirty="0" err="1"/>
              <a:t>berubah</a:t>
            </a:r>
            <a:r>
              <a:rPr lang="en-US" altLang="en-US" sz="2276" dirty="0"/>
              <a:t> </a:t>
            </a:r>
            <a:r>
              <a:rPr lang="en-US" altLang="en-US" sz="2276" dirty="0" err="1"/>
              <a:t>menjadi</a:t>
            </a:r>
            <a:r>
              <a:rPr lang="en-US" altLang="en-US" sz="2276" dirty="0"/>
              <a:t> ABRI </a:t>
            </a:r>
            <a:r>
              <a:rPr lang="en-US" altLang="en-US" sz="2276" dirty="0" err="1"/>
              <a:t>dan</a:t>
            </a:r>
            <a:r>
              <a:rPr lang="en-US" altLang="en-US" sz="2276" dirty="0"/>
              <a:t> </a:t>
            </a:r>
            <a:r>
              <a:rPr lang="en-US" altLang="en-US" sz="2276" dirty="0" err="1"/>
              <a:t>Keppres</a:t>
            </a:r>
            <a:r>
              <a:rPr lang="en-US" altLang="en-US" sz="2276" dirty="0"/>
              <a:t> 290/1964 </a:t>
            </a:r>
            <a:r>
              <a:rPr lang="en-US" altLang="en-US" sz="2276" dirty="0" err="1"/>
              <a:t>menetapkan</a:t>
            </a:r>
            <a:r>
              <a:rPr lang="en-US" altLang="en-US" sz="2276" dirty="0"/>
              <a:t> POLRI </a:t>
            </a:r>
            <a:r>
              <a:rPr lang="en-US" altLang="en-US" sz="2276" dirty="0" err="1"/>
              <a:t>bagian</a:t>
            </a:r>
            <a:r>
              <a:rPr lang="en-US" altLang="en-US" sz="2276" dirty="0"/>
              <a:t> </a:t>
            </a:r>
            <a:r>
              <a:rPr lang="en-US" altLang="en-US" sz="2276" dirty="0" err="1"/>
              <a:t>dari</a:t>
            </a:r>
            <a:r>
              <a:rPr lang="en-US" altLang="en-US" sz="2276" dirty="0"/>
              <a:t> ABRI.</a:t>
            </a:r>
          </a:p>
          <a:p>
            <a:pPr>
              <a:spcBef>
                <a:spcPts val="600"/>
              </a:spcBef>
              <a:buFontTx/>
              <a:buNone/>
            </a:pPr>
            <a:r>
              <a:rPr lang="en-US" altLang="en-US" sz="2276" dirty="0"/>
              <a:t>	- </a:t>
            </a:r>
            <a:r>
              <a:rPr lang="en-US" altLang="en-US" sz="2276" dirty="0" err="1"/>
              <a:t>Orde</a:t>
            </a:r>
            <a:r>
              <a:rPr lang="en-US" altLang="en-US" sz="2276" dirty="0"/>
              <a:t> </a:t>
            </a:r>
            <a:r>
              <a:rPr lang="en-US" altLang="en-US" sz="2276" dirty="0" err="1"/>
              <a:t>Baru</a:t>
            </a:r>
            <a:r>
              <a:rPr lang="en-US" altLang="en-US" sz="2276" dirty="0"/>
              <a:t>: </a:t>
            </a:r>
            <a:r>
              <a:rPr lang="en-US" altLang="en-US" sz="2276" dirty="0" err="1"/>
              <a:t>Militer</a:t>
            </a:r>
            <a:r>
              <a:rPr lang="en-US" altLang="en-US" sz="2276" dirty="0"/>
              <a:t> </a:t>
            </a:r>
            <a:r>
              <a:rPr lang="en-US" altLang="en-US" sz="2276" dirty="0" err="1"/>
              <a:t>adalah</a:t>
            </a:r>
            <a:r>
              <a:rPr lang="en-US" altLang="en-US" sz="2276" dirty="0"/>
              <a:t> ABRI yang </a:t>
            </a:r>
            <a:r>
              <a:rPr lang="en-US" altLang="en-US" sz="2276" dirty="0" err="1"/>
              <a:t>terdiri</a:t>
            </a:r>
            <a:r>
              <a:rPr lang="en-US" altLang="en-US" sz="2276" dirty="0"/>
              <a:t> </a:t>
            </a:r>
            <a:r>
              <a:rPr lang="en-US" altLang="en-US" sz="2276" dirty="0" err="1"/>
              <a:t>dari</a:t>
            </a:r>
            <a:r>
              <a:rPr lang="en-US" altLang="en-US" sz="2276" dirty="0"/>
              <a:t> </a:t>
            </a:r>
            <a:r>
              <a:rPr lang="en-US" altLang="en-US" sz="2276" dirty="0" err="1"/>
              <a:t>Angkatan</a:t>
            </a:r>
            <a:r>
              <a:rPr lang="en-US" altLang="en-US" sz="2276" dirty="0"/>
              <a:t> </a:t>
            </a:r>
            <a:r>
              <a:rPr lang="en-US" altLang="en-US" sz="2276" dirty="0" err="1"/>
              <a:t>darat</a:t>
            </a:r>
            <a:r>
              <a:rPr lang="en-US" altLang="en-US" sz="2276" dirty="0"/>
              <a:t>, </a:t>
            </a:r>
            <a:r>
              <a:rPr lang="en-US" altLang="en-US" sz="2276" dirty="0" err="1"/>
              <a:t>Laut</a:t>
            </a:r>
            <a:r>
              <a:rPr lang="en-US" altLang="en-US" sz="2276" dirty="0"/>
              <a:t> </a:t>
            </a:r>
            <a:r>
              <a:rPr lang="en-US" altLang="en-US" sz="2276" dirty="0" err="1"/>
              <a:t>dan</a:t>
            </a:r>
            <a:r>
              <a:rPr lang="en-US" altLang="en-US" sz="2276" dirty="0"/>
              <a:t> </a:t>
            </a:r>
            <a:r>
              <a:rPr lang="en-US" altLang="en-US" sz="2276" dirty="0" err="1"/>
              <a:t>Udara</a:t>
            </a:r>
            <a:r>
              <a:rPr lang="en-US" altLang="en-US" sz="2276" dirty="0"/>
              <a:t> </a:t>
            </a:r>
            <a:r>
              <a:rPr lang="en-US" altLang="en-US" sz="2276" dirty="0" err="1"/>
              <a:t>dan</a:t>
            </a:r>
            <a:r>
              <a:rPr lang="en-US" altLang="en-US" sz="2276" dirty="0"/>
              <a:t> 1 (</a:t>
            </a:r>
            <a:r>
              <a:rPr lang="en-US" altLang="en-US" sz="2276" dirty="0" err="1"/>
              <a:t>satu</a:t>
            </a:r>
            <a:r>
              <a:rPr lang="en-US" altLang="en-US" sz="2276" dirty="0"/>
              <a:t>) POLRI </a:t>
            </a:r>
            <a:r>
              <a:rPr lang="en-US" altLang="en-US" sz="2276" dirty="0" err="1"/>
              <a:t>didalamnya.Ini</a:t>
            </a:r>
            <a:r>
              <a:rPr lang="en-US" altLang="en-US" sz="2276" dirty="0"/>
              <a:t> </a:t>
            </a:r>
            <a:r>
              <a:rPr lang="en-US" altLang="en-US" sz="2276" dirty="0" err="1"/>
              <a:t>dikukuhkan</a:t>
            </a:r>
            <a:r>
              <a:rPr lang="en-US" altLang="en-US" sz="2276" dirty="0"/>
              <a:t> </a:t>
            </a:r>
            <a:r>
              <a:rPr lang="en-US" altLang="en-US" sz="2276" dirty="0" err="1"/>
              <a:t>melalui</a:t>
            </a:r>
            <a:r>
              <a:rPr lang="en-US" altLang="en-US" sz="2276" dirty="0"/>
              <a:t> UU No.20 </a:t>
            </a:r>
            <a:r>
              <a:rPr lang="en-US" altLang="en-US" sz="2276" dirty="0" err="1"/>
              <a:t>Tahun</a:t>
            </a:r>
            <a:r>
              <a:rPr lang="en-US" altLang="en-US" sz="2276" dirty="0"/>
              <a:t> 1982 </a:t>
            </a:r>
            <a:r>
              <a:rPr lang="en-US" altLang="en-US" sz="2276" dirty="0" err="1"/>
              <a:t>tentang</a:t>
            </a:r>
            <a:r>
              <a:rPr lang="en-US" altLang="en-US" sz="2276" dirty="0"/>
              <a:t> Ketentuan2 </a:t>
            </a:r>
            <a:r>
              <a:rPr lang="en-US" altLang="en-US" sz="2276" dirty="0" err="1"/>
              <a:t>Pokok</a:t>
            </a:r>
            <a:r>
              <a:rPr lang="en-US" altLang="en-US" sz="2276" dirty="0"/>
              <a:t> </a:t>
            </a:r>
            <a:r>
              <a:rPr lang="en-US" altLang="en-US" sz="2276" dirty="0" err="1"/>
              <a:t>Hankamneg</a:t>
            </a:r>
            <a:r>
              <a:rPr lang="en-US" altLang="en-US" sz="2276" dirty="0"/>
              <a:t> RI.</a:t>
            </a:r>
          </a:p>
          <a:p>
            <a:pPr>
              <a:spcBef>
                <a:spcPts val="600"/>
              </a:spcBef>
              <a:buFontTx/>
              <a:buNone/>
            </a:pPr>
            <a:r>
              <a:rPr lang="en-US" altLang="en-US" sz="2276" dirty="0"/>
              <a:t>	- </a:t>
            </a:r>
            <a:r>
              <a:rPr lang="en-US" altLang="en-US" sz="2276" dirty="0" err="1"/>
              <a:t>Orde</a:t>
            </a:r>
            <a:r>
              <a:rPr lang="en-US" altLang="en-US" sz="2276" dirty="0"/>
              <a:t> </a:t>
            </a:r>
            <a:r>
              <a:rPr lang="en-US" altLang="en-US" sz="2276" dirty="0" err="1"/>
              <a:t>Reformasi</a:t>
            </a:r>
            <a:r>
              <a:rPr lang="en-US" altLang="en-US" sz="2276" dirty="0"/>
              <a:t>: </a:t>
            </a:r>
            <a:r>
              <a:rPr lang="en-US" altLang="en-US" sz="2276" dirty="0" err="1"/>
              <a:t>Terhitung</a:t>
            </a:r>
            <a:r>
              <a:rPr lang="en-US" altLang="en-US" sz="2276" dirty="0"/>
              <a:t> 1 April 1999, </a:t>
            </a:r>
            <a:r>
              <a:rPr lang="en-US" altLang="en-US" sz="2276" dirty="0" err="1"/>
              <a:t>Militer</a:t>
            </a:r>
            <a:r>
              <a:rPr lang="en-US" altLang="en-US" sz="2276" dirty="0"/>
              <a:t> </a:t>
            </a:r>
            <a:r>
              <a:rPr lang="en-US" altLang="en-US" sz="2276" dirty="0" err="1"/>
              <a:t>adalah</a:t>
            </a:r>
            <a:r>
              <a:rPr lang="en-US" altLang="en-US" sz="2276" dirty="0"/>
              <a:t> TNI AD, TNI AL, </a:t>
            </a:r>
            <a:r>
              <a:rPr lang="en-US" altLang="en-US" sz="2276" dirty="0" err="1"/>
              <a:t>dan</a:t>
            </a:r>
            <a:r>
              <a:rPr lang="en-US" altLang="en-US" sz="2276" dirty="0"/>
              <a:t> TNI AU yang </a:t>
            </a:r>
            <a:r>
              <a:rPr lang="en-US" altLang="en-US" sz="2276" dirty="0" err="1"/>
              <a:t>dipimpin</a:t>
            </a:r>
            <a:r>
              <a:rPr lang="en-US" altLang="en-US" sz="2276" dirty="0"/>
              <a:t> </a:t>
            </a:r>
            <a:r>
              <a:rPr lang="en-US" altLang="en-US" sz="2276" dirty="0" err="1"/>
              <a:t>oleh</a:t>
            </a:r>
            <a:r>
              <a:rPr lang="en-US" altLang="en-US" sz="2276" dirty="0"/>
              <a:t> </a:t>
            </a:r>
            <a:r>
              <a:rPr lang="en-US" altLang="en-US" sz="2276" dirty="0" err="1"/>
              <a:t>komando</a:t>
            </a:r>
            <a:r>
              <a:rPr lang="en-US" altLang="en-US" sz="2276" dirty="0"/>
              <a:t> </a:t>
            </a:r>
            <a:r>
              <a:rPr lang="en-US" altLang="en-US" sz="2276" dirty="0" err="1"/>
              <a:t>Panglima</a:t>
            </a:r>
            <a:r>
              <a:rPr lang="en-US" altLang="en-US" sz="2276" dirty="0"/>
              <a:t> TNI yang </a:t>
            </a:r>
            <a:r>
              <a:rPr lang="en-US" altLang="en-US" sz="2276" dirty="0" err="1"/>
              <a:t>berada</a:t>
            </a:r>
            <a:r>
              <a:rPr lang="en-US" altLang="en-US" sz="2276" dirty="0"/>
              <a:t> di </a:t>
            </a:r>
            <a:r>
              <a:rPr lang="en-US" altLang="en-US" sz="2276" dirty="0" err="1"/>
              <a:t>bawah</a:t>
            </a:r>
            <a:r>
              <a:rPr lang="en-US" altLang="en-US" sz="2276" dirty="0"/>
              <a:t> </a:t>
            </a:r>
            <a:r>
              <a:rPr lang="en-US" altLang="en-US" sz="2276" dirty="0" err="1"/>
              <a:t>Presiden</a:t>
            </a:r>
            <a:r>
              <a:rPr lang="en-US" altLang="en-US" sz="2276" dirty="0"/>
              <a:t> </a:t>
            </a:r>
            <a:r>
              <a:rPr lang="en-US" altLang="en-US" sz="2276" dirty="0" err="1"/>
              <a:t>sebagai</a:t>
            </a:r>
            <a:r>
              <a:rPr lang="en-US" altLang="en-US" sz="2276" dirty="0"/>
              <a:t> </a:t>
            </a:r>
            <a:r>
              <a:rPr lang="en-US" altLang="en-US" sz="2276" dirty="0" err="1"/>
              <a:t>Pangti</a:t>
            </a:r>
            <a:r>
              <a:rPr lang="en-US" altLang="en-US" sz="2276" dirty="0"/>
              <a:t> </a:t>
            </a:r>
            <a:r>
              <a:rPr lang="en-US" altLang="en-US" sz="2276" dirty="0" err="1"/>
              <a:t>Angkatan</a:t>
            </a:r>
            <a:r>
              <a:rPr lang="en-US" altLang="en-US" sz="2276" dirty="0"/>
              <a:t> </a:t>
            </a:r>
            <a:r>
              <a:rPr lang="en-US" altLang="en-US" sz="2276" dirty="0" err="1"/>
              <a:t>Bersenjata</a:t>
            </a:r>
            <a:r>
              <a:rPr lang="en-US" altLang="en-US" sz="2276" dirty="0"/>
              <a:t>. POLRI </a:t>
            </a:r>
            <a:r>
              <a:rPr lang="en-US" altLang="en-US" sz="2276" dirty="0" err="1"/>
              <a:t>terpisah</a:t>
            </a:r>
            <a:r>
              <a:rPr lang="en-US" altLang="en-US" sz="2276" dirty="0"/>
              <a:t> </a:t>
            </a:r>
            <a:r>
              <a:rPr lang="en-US" altLang="en-US" sz="2276" dirty="0" err="1"/>
              <a:t>secara</a:t>
            </a:r>
            <a:r>
              <a:rPr lang="en-US" altLang="en-US" sz="2276" dirty="0"/>
              <a:t> </a:t>
            </a:r>
            <a:r>
              <a:rPr lang="en-US" altLang="en-US" sz="2276" dirty="0" err="1"/>
              <a:t>organisasional</a:t>
            </a:r>
            <a:r>
              <a:rPr lang="en-US" altLang="en-US" sz="2276" dirty="0"/>
              <a:t> </a:t>
            </a:r>
            <a:r>
              <a:rPr lang="en-US" altLang="en-US" sz="2276" dirty="0" err="1"/>
              <a:t>dari</a:t>
            </a:r>
            <a:r>
              <a:rPr lang="en-US" altLang="en-US" sz="2276" dirty="0"/>
              <a:t> TNI </a:t>
            </a:r>
            <a:r>
              <a:rPr lang="en-US" altLang="en-US" sz="2276" dirty="0" err="1"/>
              <a:t>dan</a:t>
            </a:r>
            <a:r>
              <a:rPr lang="en-US" altLang="en-US" sz="2276" dirty="0"/>
              <a:t> </a:t>
            </a:r>
            <a:r>
              <a:rPr lang="en-US" altLang="en-US" sz="2276" dirty="0" err="1"/>
              <a:t>kedudukannya</a:t>
            </a:r>
            <a:r>
              <a:rPr lang="en-US" altLang="en-US" sz="2276" dirty="0"/>
              <a:t> </a:t>
            </a:r>
            <a:r>
              <a:rPr lang="en-US" altLang="en-US" sz="2276" dirty="0" err="1"/>
              <a:t>langsung</a:t>
            </a:r>
            <a:r>
              <a:rPr lang="en-US" altLang="en-US" sz="2276" dirty="0"/>
              <a:t> </a:t>
            </a:r>
            <a:r>
              <a:rPr lang="en-US" altLang="en-US" sz="2276" dirty="0" err="1"/>
              <a:t>berada</a:t>
            </a:r>
            <a:r>
              <a:rPr lang="en-US" altLang="en-US" sz="2276" dirty="0"/>
              <a:t> di </a:t>
            </a:r>
            <a:r>
              <a:rPr lang="en-US" altLang="en-US" sz="2276" dirty="0" err="1"/>
              <a:t>bawah</a:t>
            </a:r>
            <a:r>
              <a:rPr lang="en-US" altLang="en-US" sz="2276" dirty="0"/>
              <a:t> </a:t>
            </a:r>
            <a:r>
              <a:rPr lang="en-US" altLang="en-US" sz="2276" dirty="0" err="1"/>
              <a:t>Presiden</a:t>
            </a:r>
            <a:r>
              <a:rPr lang="en-US" altLang="en-US" sz="2276" dirty="0"/>
              <a:t>.</a:t>
            </a:r>
          </a:p>
          <a:p>
            <a:endParaRPr lang="en-US" altLang="en-US" sz="2844" dirty="0"/>
          </a:p>
        </p:txBody>
      </p:sp>
    </p:spTree>
    <p:extLst>
      <p:ext uri="{BB962C8B-B14F-4D97-AF65-F5344CB8AC3E}">
        <p14:creationId xmlns:p14="http://schemas.microsoft.com/office/powerpoint/2010/main" val="3996789273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270000" y="254000"/>
            <a:ext cx="11734800" cy="2438400"/>
          </a:xfrm>
        </p:spPr>
        <p:txBody>
          <a:bodyPr/>
          <a:lstStyle/>
          <a:p>
            <a:r>
              <a:rPr lang="en-US" altLang="en-US" dirty="0" smtClean="0"/>
              <a:t>     </a:t>
            </a:r>
            <a:r>
              <a:rPr lang="en-US" altLang="en-US" sz="6600" dirty="0" err="1" smtClean="0"/>
              <a:t>Batasan</a:t>
            </a:r>
            <a:r>
              <a:rPr lang="en-US" altLang="en-US" sz="6600" dirty="0" smtClean="0"/>
              <a:t> </a:t>
            </a:r>
            <a:r>
              <a:rPr lang="en-US" altLang="en-US" sz="6600" dirty="0" err="1"/>
              <a:t>Konseptual</a:t>
            </a:r>
            <a:endParaRPr lang="en-US" altLang="en-US" sz="66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3768" y="2572544"/>
            <a:ext cx="11665296" cy="648072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US" altLang="en-US" sz="3413" dirty="0" err="1"/>
              <a:t>Sipil</a:t>
            </a:r>
            <a:r>
              <a:rPr lang="en-US" altLang="en-US" sz="3413" dirty="0"/>
              <a:t> (</a:t>
            </a:r>
            <a:r>
              <a:rPr lang="en-US" altLang="en-US" sz="3413" i="1" dirty="0"/>
              <a:t>Civilian</a:t>
            </a:r>
            <a:r>
              <a:rPr lang="en-US" altLang="en-US" sz="3413" dirty="0"/>
              <a:t>) </a:t>
            </a:r>
            <a:r>
              <a:rPr lang="en-US" altLang="en-US" sz="3413" dirty="0" err="1"/>
              <a:t>adalah</a:t>
            </a:r>
            <a:r>
              <a:rPr lang="en-US" altLang="en-US" sz="3413" dirty="0"/>
              <a:t> (</a:t>
            </a:r>
            <a:r>
              <a:rPr lang="en-US" altLang="en-US" sz="3413" i="1" dirty="0"/>
              <a:t>person</a:t>
            </a:r>
            <a:r>
              <a:rPr lang="en-US" altLang="en-US" sz="3413" dirty="0"/>
              <a:t>) </a:t>
            </a:r>
            <a:r>
              <a:rPr lang="en-US" altLang="en-US" sz="3413" i="1" dirty="0"/>
              <a:t>not serving with armed forces</a:t>
            </a:r>
            <a:r>
              <a:rPr lang="en-US" altLang="en-US" sz="3413" dirty="0"/>
              <a:t> </a:t>
            </a:r>
            <a:r>
              <a:rPr lang="en-US" altLang="en-US" sz="3413" dirty="0" err="1"/>
              <a:t>atau</a:t>
            </a:r>
            <a:r>
              <a:rPr lang="en-US" altLang="en-US" sz="3413" dirty="0"/>
              <a:t> </a:t>
            </a:r>
            <a:r>
              <a:rPr lang="en-US" altLang="en-US" sz="3413" dirty="0" err="1"/>
              <a:t>seseorang</a:t>
            </a:r>
            <a:r>
              <a:rPr lang="en-US" altLang="en-US" sz="3413" dirty="0"/>
              <a:t> yang </a:t>
            </a:r>
            <a:r>
              <a:rPr lang="en-US" altLang="en-US" sz="3413" dirty="0" err="1"/>
              <a:t>bekerja</a:t>
            </a:r>
            <a:r>
              <a:rPr lang="en-US" altLang="en-US" sz="3413" dirty="0"/>
              <a:t> di </a:t>
            </a:r>
            <a:r>
              <a:rPr lang="en-US" altLang="en-US" sz="3413" dirty="0" err="1"/>
              <a:t>luar</a:t>
            </a:r>
            <a:r>
              <a:rPr lang="en-US" altLang="en-US" sz="3413" dirty="0"/>
              <a:t> </a:t>
            </a:r>
            <a:r>
              <a:rPr lang="en-US" altLang="en-US" sz="3413" dirty="0" err="1"/>
              <a:t>profesi</a:t>
            </a:r>
            <a:r>
              <a:rPr lang="en-US" altLang="en-US" sz="3413" dirty="0"/>
              <a:t> </a:t>
            </a:r>
            <a:r>
              <a:rPr lang="en-US" altLang="en-US" sz="3413" dirty="0" err="1"/>
              <a:t>Angkatan</a:t>
            </a:r>
            <a:r>
              <a:rPr lang="en-US" altLang="en-US" sz="3413" dirty="0"/>
              <a:t> </a:t>
            </a:r>
            <a:r>
              <a:rPr lang="en-US" altLang="en-US" sz="3413" dirty="0" err="1"/>
              <a:t>Bersenjata</a:t>
            </a:r>
            <a:endParaRPr lang="en-US" altLang="en-US" sz="3413" dirty="0"/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US" altLang="en-US" sz="3413" dirty="0"/>
              <a:t>Eliot A. Cohan: </a:t>
            </a:r>
            <a:r>
              <a:rPr lang="en-US" altLang="en-US" sz="3413" dirty="0" err="1"/>
              <a:t>Sipil</a:t>
            </a:r>
            <a:r>
              <a:rPr lang="en-US" altLang="en-US" sz="3413" dirty="0"/>
              <a:t> </a:t>
            </a:r>
            <a:r>
              <a:rPr lang="en-US" altLang="en-US" sz="3413" dirty="0" err="1"/>
              <a:t>adalah</a:t>
            </a:r>
            <a:r>
              <a:rPr lang="en-US" altLang="en-US" sz="3413" dirty="0"/>
              <a:t> </a:t>
            </a:r>
            <a:r>
              <a:rPr lang="en-US" altLang="en-US" sz="3413" dirty="0" err="1"/>
              <a:t>masyarakat</a:t>
            </a:r>
            <a:r>
              <a:rPr lang="en-US" altLang="en-US" sz="3413" dirty="0"/>
              <a:t> </a:t>
            </a:r>
            <a:r>
              <a:rPr lang="en-US" altLang="en-US" sz="3413" dirty="0" err="1"/>
              <a:t>umum</a:t>
            </a:r>
            <a:r>
              <a:rPr lang="en-US" altLang="en-US" sz="3413" dirty="0"/>
              <a:t>, </a:t>
            </a:r>
            <a:r>
              <a:rPr lang="en-US" altLang="en-US" sz="3413" dirty="0" err="1"/>
              <a:t>lembaga</a:t>
            </a:r>
            <a:r>
              <a:rPr lang="en-US" altLang="en-US" sz="3413" dirty="0"/>
              <a:t> </a:t>
            </a:r>
            <a:r>
              <a:rPr lang="en-US" altLang="en-US" sz="3413" dirty="0" err="1"/>
              <a:t>pemerintah</a:t>
            </a:r>
            <a:r>
              <a:rPr lang="en-US" altLang="en-US" sz="3413" dirty="0"/>
              <a:t>, </a:t>
            </a:r>
            <a:r>
              <a:rPr lang="en-US" altLang="en-US" sz="3413" dirty="0" err="1"/>
              <a:t>politisi</a:t>
            </a:r>
            <a:r>
              <a:rPr lang="en-US" altLang="en-US" sz="3413" dirty="0"/>
              <a:t> </a:t>
            </a:r>
            <a:r>
              <a:rPr lang="en-US" altLang="en-US" sz="3413" dirty="0" err="1"/>
              <a:t>dan</a:t>
            </a:r>
            <a:r>
              <a:rPr lang="en-US" altLang="en-US" sz="3413" dirty="0"/>
              <a:t> </a:t>
            </a:r>
            <a:r>
              <a:rPr lang="en-US" altLang="en-US" sz="3413" dirty="0" err="1"/>
              <a:t>negarawan</a:t>
            </a:r>
            <a:r>
              <a:rPr lang="en-US" altLang="en-US" sz="3413" dirty="0"/>
              <a:t>.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US" altLang="en-US" sz="3413" dirty="0" err="1"/>
              <a:t>Suhartono</a:t>
            </a:r>
            <a:r>
              <a:rPr lang="en-US" altLang="en-US" sz="3413" dirty="0"/>
              <a:t>: </a:t>
            </a:r>
            <a:r>
              <a:rPr lang="en-US" altLang="en-US" sz="3413" dirty="0" err="1"/>
              <a:t>Sipil</a:t>
            </a:r>
            <a:r>
              <a:rPr lang="en-US" altLang="en-US" sz="3413" dirty="0"/>
              <a:t> </a:t>
            </a:r>
            <a:r>
              <a:rPr lang="en-US" altLang="en-US" sz="3413" dirty="0" err="1"/>
              <a:t>adalah</a:t>
            </a:r>
            <a:r>
              <a:rPr lang="en-US" altLang="en-US" sz="3413" dirty="0"/>
              <a:t> </a:t>
            </a:r>
            <a:r>
              <a:rPr lang="en-US" altLang="en-US" sz="3413" dirty="0" err="1"/>
              <a:t>masyarakat</a:t>
            </a:r>
            <a:r>
              <a:rPr lang="en-US" altLang="en-US" sz="3413" dirty="0"/>
              <a:t> </a:t>
            </a:r>
            <a:r>
              <a:rPr lang="en-US" altLang="en-US" sz="3413" dirty="0" err="1"/>
              <a:t>politik</a:t>
            </a:r>
            <a:r>
              <a:rPr lang="en-US" altLang="en-US" sz="3413" dirty="0"/>
              <a:t> yang </a:t>
            </a:r>
            <a:r>
              <a:rPr lang="en-US" altLang="en-US" sz="3413" dirty="0" err="1"/>
              <a:t>diwakili</a:t>
            </a:r>
            <a:r>
              <a:rPr lang="en-US" altLang="en-US" sz="3413" dirty="0"/>
              <a:t> </a:t>
            </a:r>
            <a:r>
              <a:rPr lang="en-US" altLang="en-US" sz="3413" dirty="0" err="1"/>
              <a:t>oleh</a:t>
            </a:r>
            <a:r>
              <a:rPr lang="en-US" altLang="en-US" sz="3413" dirty="0"/>
              <a:t> </a:t>
            </a:r>
            <a:r>
              <a:rPr lang="en-US" altLang="en-US" sz="3413" dirty="0" err="1"/>
              <a:t>partai</a:t>
            </a:r>
            <a:r>
              <a:rPr lang="en-US" altLang="en-US" sz="3413" dirty="0"/>
              <a:t> </a:t>
            </a:r>
            <a:r>
              <a:rPr lang="en-US" altLang="en-US" sz="3413" dirty="0" err="1"/>
              <a:t>politik</a:t>
            </a:r>
            <a:endParaRPr lang="en-US" altLang="en-US" sz="3413" dirty="0"/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US" altLang="en-US" sz="3413" dirty="0"/>
              <a:t>Alfred C. </a:t>
            </a:r>
            <a:r>
              <a:rPr lang="en-US" altLang="en-US" sz="3413" dirty="0" err="1"/>
              <a:t>Stepan</a:t>
            </a:r>
            <a:r>
              <a:rPr lang="en-US" altLang="en-US" sz="3413" dirty="0"/>
              <a:t>: </a:t>
            </a:r>
            <a:r>
              <a:rPr lang="en-US" altLang="en-US" sz="3413" dirty="0" err="1"/>
              <a:t>Sipil</a:t>
            </a:r>
            <a:r>
              <a:rPr lang="en-US" altLang="en-US" sz="3413" dirty="0"/>
              <a:t> </a:t>
            </a:r>
            <a:r>
              <a:rPr lang="en-US" altLang="en-US" sz="3413" dirty="0" err="1"/>
              <a:t>adalah</a:t>
            </a:r>
            <a:r>
              <a:rPr lang="en-US" altLang="en-US" sz="3413" dirty="0"/>
              <a:t> </a:t>
            </a:r>
            <a:r>
              <a:rPr lang="en-US" altLang="en-US" sz="3413" dirty="0" err="1"/>
              <a:t>masyarakat</a:t>
            </a:r>
            <a:r>
              <a:rPr lang="en-US" altLang="en-US" sz="3413" dirty="0"/>
              <a:t> </a:t>
            </a:r>
            <a:r>
              <a:rPr lang="en-US" altLang="en-US" sz="3413" dirty="0" err="1"/>
              <a:t>politik</a:t>
            </a:r>
            <a:r>
              <a:rPr lang="en-US" altLang="en-US" sz="3413" dirty="0"/>
              <a:t> </a:t>
            </a:r>
            <a:r>
              <a:rPr lang="en-US" altLang="en-US" sz="3413" dirty="0" err="1"/>
              <a:t>dan</a:t>
            </a:r>
            <a:r>
              <a:rPr lang="en-US" altLang="en-US" sz="3413" dirty="0"/>
              <a:t> </a:t>
            </a:r>
            <a:r>
              <a:rPr lang="en-US" altLang="en-US" sz="3413" dirty="0" err="1"/>
              <a:t>masyarakat</a:t>
            </a:r>
            <a:r>
              <a:rPr lang="en-US" altLang="en-US" sz="3413" dirty="0"/>
              <a:t> </a:t>
            </a:r>
            <a:r>
              <a:rPr lang="en-US" altLang="en-US" sz="3413" dirty="0" err="1"/>
              <a:t>politik</a:t>
            </a:r>
            <a:r>
              <a:rPr lang="en-US" altLang="en-US" sz="3413" dirty="0"/>
              <a:t> </a:t>
            </a:r>
            <a:r>
              <a:rPr lang="en-US" altLang="en-US" sz="3413" dirty="0" err="1"/>
              <a:t>adalah</a:t>
            </a:r>
            <a:r>
              <a:rPr lang="en-US" altLang="en-US" sz="3413" dirty="0"/>
              <a:t> </a:t>
            </a:r>
            <a:r>
              <a:rPr lang="en-US" altLang="en-US" sz="3413" dirty="0" err="1"/>
              <a:t>sebuah</a:t>
            </a:r>
            <a:r>
              <a:rPr lang="en-US" altLang="en-US" sz="3413" dirty="0"/>
              <a:t> arena </a:t>
            </a:r>
            <a:r>
              <a:rPr lang="en-US" altLang="en-US" sz="3413" dirty="0" err="1"/>
              <a:t>tempat</a:t>
            </a:r>
            <a:r>
              <a:rPr lang="en-US" altLang="en-US" sz="3413" dirty="0"/>
              <a:t> </a:t>
            </a:r>
            <a:r>
              <a:rPr lang="en-US" altLang="en-US" sz="3413" dirty="0" err="1"/>
              <a:t>masyarakat</a:t>
            </a:r>
            <a:r>
              <a:rPr lang="en-US" altLang="en-US" sz="3413" dirty="0"/>
              <a:t> </a:t>
            </a:r>
            <a:r>
              <a:rPr lang="en-US" altLang="en-US" sz="3413" dirty="0" err="1"/>
              <a:t>bernegara</a:t>
            </a:r>
            <a:r>
              <a:rPr lang="en-US" altLang="en-US" sz="3413" dirty="0"/>
              <a:t> </a:t>
            </a:r>
            <a:r>
              <a:rPr lang="en-US" altLang="en-US" sz="3413" dirty="0" err="1"/>
              <a:t>secara</a:t>
            </a:r>
            <a:r>
              <a:rPr lang="en-US" altLang="en-US" sz="3413" dirty="0"/>
              <a:t> </a:t>
            </a:r>
            <a:r>
              <a:rPr lang="en-US" altLang="en-US" sz="3413" dirty="0" err="1"/>
              <a:t>khusus</a:t>
            </a:r>
            <a:r>
              <a:rPr lang="en-US" altLang="en-US" sz="3413" dirty="0"/>
              <a:t> </a:t>
            </a:r>
            <a:r>
              <a:rPr lang="en-US" altLang="en-US" sz="3413" dirty="0" err="1"/>
              <a:t>mengatur</a:t>
            </a:r>
            <a:r>
              <a:rPr lang="en-US" altLang="en-US" sz="3413" dirty="0"/>
              <a:t> </a:t>
            </a:r>
            <a:r>
              <a:rPr lang="en-US" altLang="en-US" sz="3413" dirty="0" err="1"/>
              <a:t>dirinya</a:t>
            </a:r>
            <a:r>
              <a:rPr lang="en-US" altLang="en-US" sz="3413" dirty="0"/>
              <a:t> </a:t>
            </a:r>
            <a:r>
              <a:rPr lang="en-US" altLang="en-US" sz="3413" dirty="0" err="1"/>
              <a:t>sendiri</a:t>
            </a:r>
            <a:r>
              <a:rPr lang="en-US" altLang="en-US" sz="3413" dirty="0"/>
              <a:t> </a:t>
            </a:r>
            <a:r>
              <a:rPr lang="en-US" altLang="en-US" sz="3413" dirty="0" err="1"/>
              <a:t>dalama</a:t>
            </a:r>
            <a:r>
              <a:rPr lang="en-US" altLang="en-US" sz="3413" dirty="0"/>
              <a:t> </a:t>
            </a:r>
            <a:r>
              <a:rPr lang="en-US" altLang="en-US" sz="3413" dirty="0" err="1"/>
              <a:t>kontestasi</a:t>
            </a:r>
            <a:r>
              <a:rPr lang="en-US" altLang="en-US" sz="3413" dirty="0"/>
              <a:t> </a:t>
            </a:r>
            <a:r>
              <a:rPr lang="en-US" altLang="en-US" sz="3413" dirty="0" err="1"/>
              <a:t>politik</a:t>
            </a:r>
            <a:r>
              <a:rPr lang="en-US" altLang="en-US" sz="3413" dirty="0"/>
              <a:t> </a:t>
            </a:r>
            <a:r>
              <a:rPr lang="en-US" altLang="en-US" sz="3413" dirty="0" err="1"/>
              <a:t>guna</a:t>
            </a:r>
            <a:r>
              <a:rPr lang="en-US" altLang="en-US" sz="3413" dirty="0"/>
              <a:t> </a:t>
            </a:r>
            <a:r>
              <a:rPr lang="en-US" altLang="en-US" sz="3413" dirty="0" err="1"/>
              <a:t>memperoleh</a:t>
            </a:r>
            <a:r>
              <a:rPr lang="en-US" altLang="en-US" sz="3413" dirty="0"/>
              <a:t> </a:t>
            </a:r>
            <a:r>
              <a:rPr lang="en-US" altLang="en-US" sz="3413" dirty="0" err="1"/>
              <a:t>kontrol</a:t>
            </a:r>
            <a:r>
              <a:rPr lang="en-US" altLang="en-US" sz="3413" dirty="0"/>
              <a:t> </a:t>
            </a:r>
            <a:r>
              <a:rPr lang="en-US" altLang="en-US" sz="3413" dirty="0" err="1"/>
              <a:t>atas</a:t>
            </a:r>
            <a:r>
              <a:rPr lang="en-US" altLang="en-US" sz="3413" dirty="0"/>
              <a:t> </a:t>
            </a:r>
            <a:r>
              <a:rPr lang="en-US" altLang="en-US" sz="3413" dirty="0" err="1"/>
              <a:t>kekuasaan</a:t>
            </a:r>
            <a:r>
              <a:rPr lang="en-US" altLang="en-US" sz="3413" dirty="0"/>
              <a:t> </a:t>
            </a:r>
            <a:r>
              <a:rPr lang="en-US" altLang="en-US" sz="3413" dirty="0" err="1"/>
              <a:t>pemerintah</a:t>
            </a:r>
            <a:r>
              <a:rPr lang="en-US" altLang="en-US" sz="3413" dirty="0"/>
              <a:t> </a:t>
            </a:r>
            <a:r>
              <a:rPr lang="en-US" altLang="en-US" sz="3413" dirty="0" err="1"/>
              <a:t>dan</a:t>
            </a:r>
            <a:r>
              <a:rPr lang="en-US" altLang="en-US" sz="3413" dirty="0"/>
              <a:t> </a:t>
            </a:r>
            <a:r>
              <a:rPr lang="en-US" altLang="en-US" sz="3413" dirty="0" err="1"/>
              <a:t>aparat</a:t>
            </a:r>
            <a:r>
              <a:rPr lang="en-US" altLang="en-US" sz="3413" dirty="0"/>
              <a:t> </a:t>
            </a:r>
            <a:r>
              <a:rPr lang="en-US" altLang="en-US" sz="3413" dirty="0" err="1"/>
              <a:t>negara</a:t>
            </a:r>
            <a:endParaRPr lang="en-US" altLang="en-US" sz="3413" dirty="0"/>
          </a:p>
        </p:txBody>
      </p:sp>
    </p:spTree>
    <p:extLst>
      <p:ext uri="{BB962C8B-B14F-4D97-AF65-F5344CB8AC3E}">
        <p14:creationId xmlns:p14="http://schemas.microsoft.com/office/powerpoint/2010/main" val="1477567970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6"/>
          <p:cNvSpPr>
            <a:spLocks noGrp="1" noChangeArrowheads="1"/>
          </p:cNvSpPr>
          <p:nvPr>
            <p:ph type="title"/>
          </p:nvPr>
        </p:nvSpPr>
        <p:spPr>
          <a:xfrm>
            <a:off x="1270000" y="254000"/>
            <a:ext cx="11137056" cy="2438400"/>
          </a:xfrm>
        </p:spPr>
        <p:txBody>
          <a:bodyPr/>
          <a:lstStyle/>
          <a:p>
            <a:r>
              <a:rPr lang="en-US" altLang="en-US" sz="6600" dirty="0" smtClean="0"/>
              <a:t>     </a:t>
            </a:r>
            <a:r>
              <a:rPr lang="en-US" altLang="en-US" sz="6600" dirty="0" err="1" smtClean="0"/>
              <a:t>Peran</a:t>
            </a:r>
            <a:r>
              <a:rPr lang="en-US" altLang="en-US" sz="6600" dirty="0" smtClean="0"/>
              <a:t> </a:t>
            </a:r>
            <a:r>
              <a:rPr lang="en-US" altLang="en-US" sz="6600" dirty="0" err="1"/>
              <a:t>Militer</a:t>
            </a:r>
            <a:r>
              <a:rPr lang="en-US" altLang="en-US" sz="6600" dirty="0"/>
              <a:t> </a:t>
            </a:r>
            <a:r>
              <a:rPr lang="en-US" altLang="en-US" sz="6600" dirty="0" err="1"/>
              <a:t>dan</a:t>
            </a:r>
            <a:r>
              <a:rPr lang="en-US" altLang="en-US" sz="6600" dirty="0"/>
              <a:t> </a:t>
            </a:r>
            <a:r>
              <a:rPr lang="en-US" altLang="en-US" sz="6600" dirty="0" err="1"/>
              <a:t>Sipil</a:t>
            </a:r>
            <a:endParaRPr lang="en-US" altLang="en-US" sz="6600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270000" y="2768600"/>
            <a:ext cx="11137056" cy="5715000"/>
          </a:xfrm>
        </p:spPr>
        <p:txBody>
          <a:bodyPr/>
          <a:lstStyle/>
          <a:p>
            <a:r>
              <a:rPr lang="en-US" altLang="en-US" sz="4000" dirty="0" err="1"/>
              <a:t>Militer</a:t>
            </a:r>
            <a:r>
              <a:rPr lang="en-US" altLang="en-US" sz="4000" dirty="0"/>
              <a:t> </a:t>
            </a:r>
            <a:r>
              <a:rPr lang="en-US" altLang="en-US" sz="4000" dirty="0" err="1"/>
              <a:t>adalah</a:t>
            </a:r>
            <a:r>
              <a:rPr lang="en-US" altLang="en-US" sz="4000" dirty="0"/>
              <a:t> </a:t>
            </a:r>
            <a:r>
              <a:rPr lang="en-US" altLang="en-US" sz="4000" dirty="0" err="1"/>
              <a:t>alat</a:t>
            </a:r>
            <a:r>
              <a:rPr lang="en-US" altLang="en-US" sz="4000" dirty="0"/>
              <a:t> </a:t>
            </a:r>
            <a:r>
              <a:rPr lang="en-US" altLang="en-US" sz="4000" dirty="0" err="1"/>
              <a:t>negara</a:t>
            </a:r>
            <a:r>
              <a:rPr lang="en-US" altLang="en-US" sz="4000" dirty="0"/>
              <a:t> </a:t>
            </a:r>
            <a:r>
              <a:rPr lang="en-US" altLang="en-US" sz="4000" dirty="0" err="1"/>
              <a:t>dan</a:t>
            </a:r>
            <a:r>
              <a:rPr lang="en-US" altLang="en-US" sz="4000" dirty="0"/>
              <a:t> </a:t>
            </a:r>
            <a:r>
              <a:rPr lang="en-US" altLang="en-US" sz="4000" dirty="0" err="1"/>
              <a:t>memegang</a:t>
            </a:r>
            <a:r>
              <a:rPr lang="en-US" altLang="en-US" sz="4000" dirty="0"/>
              <a:t> </a:t>
            </a:r>
            <a:r>
              <a:rPr lang="en-US" altLang="en-US" sz="4000" dirty="0" err="1"/>
              <a:t>fungsi</a:t>
            </a:r>
            <a:r>
              <a:rPr lang="en-US" altLang="en-US" sz="4000" dirty="0"/>
              <a:t> </a:t>
            </a:r>
            <a:r>
              <a:rPr lang="en-US" altLang="en-US" sz="4000" dirty="0" err="1"/>
              <a:t>pertahanan</a:t>
            </a:r>
            <a:r>
              <a:rPr lang="en-US" altLang="en-US" sz="4000" dirty="0"/>
              <a:t> </a:t>
            </a:r>
            <a:r>
              <a:rPr lang="en-US" altLang="en-US" sz="4000" dirty="0" err="1"/>
              <a:t>negara</a:t>
            </a:r>
            <a:r>
              <a:rPr lang="en-US" altLang="en-US" sz="4000" dirty="0"/>
              <a:t>.</a:t>
            </a:r>
          </a:p>
          <a:p>
            <a:pPr>
              <a:buFontTx/>
              <a:buNone/>
            </a:pPr>
            <a:endParaRPr lang="en-US" altLang="en-US" sz="4000" dirty="0"/>
          </a:p>
          <a:p>
            <a:r>
              <a:rPr lang="en-US" altLang="en-US" sz="4000" dirty="0" err="1"/>
              <a:t>Sipil</a:t>
            </a:r>
            <a:r>
              <a:rPr lang="en-US" altLang="en-US" sz="4000" dirty="0"/>
              <a:t> </a:t>
            </a:r>
            <a:r>
              <a:rPr lang="en-US" altLang="en-US" sz="4000" dirty="0" err="1"/>
              <a:t>adalah</a:t>
            </a:r>
            <a:r>
              <a:rPr lang="en-US" altLang="en-US" sz="4000" dirty="0"/>
              <a:t> </a:t>
            </a:r>
            <a:r>
              <a:rPr lang="en-US" altLang="en-US" sz="4000" dirty="0" err="1"/>
              <a:t>masyarakat</a:t>
            </a:r>
            <a:r>
              <a:rPr lang="en-US" altLang="en-US" sz="4000" dirty="0"/>
              <a:t> </a:t>
            </a:r>
            <a:r>
              <a:rPr lang="en-US" altLang="en-US" sz="4000" dirty="0" err="1"/>
              <a:t>politik</a:t>
            </a:r>
            <a:r>
              <a:rPr lang="en-US" altLang="en-US" sz="4000" dirty="0"/>
              <a:t> yang </a:t>
            </a:r>
            <a:r>
              <a:rPr lang="en-US" altLang="en-US" sz="4000" dirty="0" err="1"/>
              <a:t>memegang</a:t>
            </a:r>
            <a:r>
              <a:rPr lang="en-US" altLang="en-US" sz="4000" dirty="0"/>
              <a:t> </a:t>
            </a:r>
            <a:r>
              <a:rPr lang="en-US" altLang="en-US" sz="4000" dirty="0" err="1"/>
              <a:t>fungsi</a:t>
            </a:r>
            <a:r>
              <a:rPr lang="en-US" altLang="en-US" sz="4000" dirty="0"/>
              <a:t> </a:t>
            </a:r>
            <a:r>
              <a:rPr lang="en-US" altLang="en-US" sz="4000" dirty="0" err="1"/>
              <a:t>sosial</a:t>
            </a:r>
            <a:r>
              <a:rPr lang="en-US" altLang="en-US" sz="4000" dirty="0"/>
              <a:t>, </a:t>
            </a:r>
            <a:r>
              <a:rPr lang="en-US" altLang="en-US" sz="4000" dirty="0" err="1"/>
              <a:t>politik</a:t>
            </a:r>
            <a:r>
              <a:rPr lang="en-US" altLang="en-US" sz="4000" dirty="0"/>
              <a:t>, </a:t>
            </a:r>
            <a:r>
              <a:rPr lang="en-US" altLang="en-US" sz="4000" dirty="0" err="1"/>
              <a:t>ekonomi</a:t>
            </a:r>
            <a:r>
              <a:rPr lang="en-US" altLang="en-US" sz="4000" dirty="0"/>
              <a:t> </a:t>
            </a:r>
            <a:r>
              <a:rPr lang="en-US" altLang="en-US" sz="4000" dirty="0" err="1"/>
              <a:t>dan</a:t>
            </a:r>
            <a:r>
              <a:rPr lang="en-US" altLang="en-US" sz="4000" dirty="0"/>
              <a:t> </a:t>
            </a:r>
            <a:r>
              <a:rPr lang="en-US" altLang="en-US" sz="4000" dirty="0" err="1"/>
              <a:t>budaya</a:t>
            </a:r>
            <a:r>
              <a:rPr lang="en-US" altLang="en-US" sz="4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72093958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6600" dirty="0" smtClean="0"/>
              <a:t>       </a:t>
            </a:r>
            <a:r>
              <a:rPr lang="en-US" altLang="en-US" sz="6600" dirty="0" err="1" smtClean="0"/>
              <a:t>Militer</a:t>
            </a:r>
            <a:r>
              <a:rPr lang="en-US" altLang="en-US" sz="6600" dirty="0" smtClean="0"/>
              <a:t> </a:t>
            </a:r>
            <a:r>
              <a:rPr lang="en-US" altLang="en-US" sz="6600" dirty="0" err="1"/>
              <a:t>dan</a:t>
            </a:r>
            <a:r>
              <a:rPr lang="en-US" altLang="en-US" sz="6600" dirty="0"/>
              <a:t> </a:t>
            </a:r>
            <a:r>
              <a:rPr lang="en-US" altLang="en-US" sz="6600" dirty="0" err="1"/>
              <a:t>Politik</a:t>
            </a:r>
            <a:r>
              <a:rPr lang="en-US" altLang="en-US" sz="6600" dirty="0"/>
              <a:t> (1)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1884" y="2692400"/>
            <a:ext cx="11365172" cy="614484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en-US" altLang="en-US" sz="3413" dirty="0" err="1"/>
              <a:t>Dalam</a:t>
            </a:r>
            <a:r>
              <a:rPr lang="en-US" altLang="en-US" sz="3413" dirty="0"/>
              <a:t> </a:t>
            </a:r>
            <a:r>
              <a:rPr lang="en-US" altLang="en-US" sz="3413" dirty="0" err="1"/>
              <a:t>kenyataannya</a:t>
            </a:r>
            <a:r>
              <a:rPr lang="en-US" altLang="en-US" sz="3413" dirty="0"/>
              <a:t>, </a:t>
            </a:r>
            <a:r>
              <a:rPr lang="en-US" altLang="en-US" sz="3413" dirty="0" err="1"/>
              <a:t>ada</a:t>
            </a:r>
            <a:r>
              <a:rPr lang="en-US" altLang="en-US" sz="3413" dirty="0"/>
              <a:t> </a:t>
            </a:r>
            <a:r>
              <a:rPr lang="en-US" altLang="en-US" sz="3413" dirty="0" err="1"/>
              <a:t>militer</a:t>
            </a:r>
            <a:r>
              <a:rPr lang="en-US" altLang="en-US" sz="3413" dirty="0"/>
              <a:t> di </a:t>
            </a:r>
            <a:r>
              <a:rPr lang="en-US" altLang="en-US" sz="3413" dirty="0" err="1"/>
              <a:t>banyak</a:t>
            </a:r>
            <a:r>
              <a:rPr lang="en-US" altLang="en-US" sz="3413" dirty="0"/>
              <a:t> </a:t>
            </a:r>
            <a:r>
              <a:rPr lang="en-US" altLang="en-US" sz="3413" dirty="0" err="1"/>
              <a:t>negara</a:t>
            </a:r>
            <a:r>
              <a:rPr lang="en-US" altLang="en-US" sz="3413" dirty="0"/>
              <a:t> yang </a:t>
            </a:r>
            <a:r>
              <a:rPr lang="en-US" altLang="en-US" sz="3413" dirty="0" err="1"/>
              <a:t>mengambil</a:t>
            </a:r>
            <a:r>
              <a:rPr lang="en-US" altLang="en-US" sz="3413" dirty="0"/>
              <a:t> </a:t>
            </a:r>
            <a:r>
              <a:rPr lang="en-US" altLang="en-US" sz="3413" dirty="0" err="1"/>
              <a:t>alih</a:t>
            </a:r>
            <a:r>
              <a:rPr lang="en-US" altLang="en-US" sz="3413" dirty="0"/>
              <a:t> </a:t>
            </a:r>
            <a:r>
              <a:rPr lang="en-US" altLang="en-US" sz="3413" dirty="0" err="1"/>
              <a:t>fungsi</a:t>
            </a:r>
            <a:r>
              <a:rPr lang="en-US" altLang="en-US" sz="3413" dirty="0"/>
              <a:t> </a:t>
            </a:r>
            <a:r>
              <a:rPr lang="en-US" altLang="en-US" sz="3413" dirty="0" err="1"/>
              <a:t>sosial</a:t>
            </a:r>
            <a:r>
              <a:rPr lang="en-US" altLang="en-US" sz="3413" dirty="0"/>
              <a:t>, </a:t>
            </a:r>
            <a:r>
              <a:rPr lang="en-US" altLang="en-US" sz="3413" dirty="0" err="1"/>
              <a:t>politik</a:t>
            </a:r>
            <a:r>
              <a:rPr lang="en-US" altLang="en-US" sz="3413" dirty="0"/>
              <a:t>, </a:t>
            </a:r>
            <a:r>
              <a:rPr lang="en-US" altLang="en-US" sz="3413" dirty="0" err="1"/>
              <a:t>dan</a:t>
            </a:r>
            <a:r>
              <a:rPr lang="en-US" altLang="en-US" sz="3413" dirty="0"/>
              <a:t> </a:t>
            </a:r>
            <a:r>
              <a:rPr lang="en-US" altLang="en-US" sz="3413" dirty="0" err="1"/>
              <a:t>ekonomi</a:t>
            </a:r>
            <a:r>
              <a:rPr lang="en-US" altLang="en-US" sz="3413" dirty="0"/>
              <a:t> </a:t>
            </a:r>
            <a:r>
              <a:rPr lang="en-US" altLang="en-US" sz="3413" dirty="0" err="1"/>
              <a:t>dari</a:t>
            </a:r>
            <a:r>
              <a:rPr lang="en-US" altLang="en-US" sz="3413" dirty="0"/>
              <a:t> </a:t>
            </a:r>
            <a:r>
              <a:rPr lang="en-US" altLang="en-US" sz="3413" dirty="0" err="1"/>
              <a:t>sipil</a:t>
            </a:r>
            <a:r>
              <a:rPr lang="en-US" altLang="en-US" sz="3413" dirty="0"/>
              <a:t>.</a:t>
            </a:r>
          </a:p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en-US" altLang="en-US" sz="3413" dirty="0" err="1"/>
              <a:t>Faktor-faktor</a:t>
            </a:r>
            <a:r>
              <a:rPr lang="en-US" altLang="en-US" sz="3413" dirty="0"/>
              <a:t> yang </a:t>
            </a:r>
            <a:r>
              <a:rPr lang="en-US" altLang="en-US" sz="3413" dirty="0" err="1"/>
              <a:t>menyebabkan</a:t>
            </a:r>
            <a:r>
              <a:rPr lang="en-US" altLang="en-US" sz="3413" dirty="0"/>
              <a:t> </a:t>
            </a:r>
            <a:r>
              <a:rPr lang="en-US" altLang="en-US" sz="3413" dirty="0" err="1"/>
              <a:t>militer</a:t>
            </a:r>
            <a:r>
              <a:rPr lang="en-US" altLang="en-US" sz="3413" dirty="0"/>
              <a:t> </a:t>
            </a:r>
            <a:r>
              <a:rPr lang="en-US" altLang="en-US" sz="3413" dirty="0" err="1"/>
              <a:t>masuk</a:t>
            </a:r>
            <a:r>
              <a:rPr lang="en-US" altLang="en-US" sz="3413" dirty="0"/>
              <a:t> </a:t>
            </a:r>
            <a:r>
              <a:rPr lang="en-US" altLang="en-US" sz="3413" dirty="0" err="1"/>
              <a:t>ke</a:t>
            </a:r>
            <a:r>
              <a:rPr lang="en-US" altLang="en-US" sz="3413" dirty="0"/>
              <a:t> </a:t>
            </a:r>
            <a:r>
              <a:rPr lang="en-US" altLang="en-US" sz="3413" dirty="0" err="1"/>
              <a:t>ranah</a:t>
            </a:r>
            <a:r>
              <a:rPr lang="en-US" altLang="en-US" sz="3413" dirty="0"/>
              <a:t> </a:t>
            </a:r>
            <a:r>
              <a:rPr lang="en-US" altLang="en-US" sz="3413" dirty="0" err="1"/>
              <a:t>sosial</a:t>
            </a:r>
            <a:r>
              <a:rPr lang="en-US" altLang="en-US" sz="3413" dirty="0"/>
              <a:t>, </a:t>
            </a:r>
            <a:r>
              <a:rPr lang="en-US" altLang="en-US" sz="3413" dirty="0" err="1"/>
              <a:t>politik</a:t>
            </a:r>
            <a:r>
              <a:rPr lang="en-US" altLang="en-US" sz="3413" dirty="0"/>
              <a:t>, </a:t>
            </a:r>
            <a:r>
              <a:rPr lang="en-US" altLang="en-US" sz="3413" dirty="0" err="1"/>
              <a:t>dan</a:t>
            </a:r>
            <a:r>
              <a:rPr lang="en-US" altLang="en-US" sz="3413" dirty="0"/>
              <a:t> </a:t>
            </a:r>
            <a:r>
              <a:rPr lang="en-US" altLang="en-US" sz="3413" dirty="0" err="1"/>
              <a:t>ekonomi</a:t>
            </a:r>
            <a:r>
              <a:rPr lang="en-US" altLang="en-US" sz="3413" dirty="0"/>
              <a:t> (Harold Crouch)</a:t>
            </a:r>
          </a:p>
          <a:p>
            <a:pPr>
              <a:lnSpc>
                <a:spcPct val="90000"/>
              </a:lnSpc>
              <a:spcBef>
                <a:spcPts val="600"/>
              </a:spcBef>
              <a:buFontTx/>
              <a:buNone/>
            </a:pPr>
            <a:r>
              <a:rPr lang="en-US" altLang="en-US" sz="3413" dirty="0"/>
              <a:t>	1. </a:t>
            </a:r>
            <a:r>
              <a:rPr lang="en-US" altLang="en-US" sz="3413" dirty="0" err="1"/>
              <a:t>Faktor</a:t>
            </a:r>
            <a:r>
              <a:rPr lang="en-US" altLang="en-US" sz="3413" dirty="0"/>
              <a:t> Internal </a:t>
            </a:r>
            <a:r>
              <a:rPr lang="en-US" altLang="en-US" sz="3413" dirty="0" err="1"/>
              <a:t>Militer</a:t>
            </a:r>
            <a:endParaRPr lang="en-US" altLang="en-US" sz="3413" dirty="0"/>
          </a:p>
          <a:p>
            <a:pPr>
              <a:lnSpc>
                <a:spcPct val="90000"/>
              </a:lnSpc>
              <a:spcBef>
                <a:spcPts val="600"/>
              </a:spcBef>
              <a:buFontTx/>
              <a:buNone/>
            </a:pPr>
            <a:r>
              <a:rPr lang="en-US" altLang="en-US" sz="3413" dirty="0"/>
              <a:t>	    a. </a:t>
            </a:r>
            <a:r>
              <a:rPr lang="en-US" altLang="en-US" sz="3413" dirty="0" err="1"/>
              <a:t>Nilai</a:t>
            </a:r>
            <a:r>
              <a:rPr lang="en-US" altLang="en-US" sz="3413" dirty="0"/>
              <a:t> </a:t>
            </a:r>
            <a:r>
              <a:rPr lang="en-US" altLang="en-US" sz="3413" dirty="0" err="1"/>
              <a:t>dan</a:t>
            </a:r>
            <a:r>
              <a:rPr lang="en-US" altLang="en-US" sz="3413" dirty="0"/>
              <a:t> </a:t>
            </a:r>
            <a:r>
              <a:rPr lang="en-US" altLang="en-US" sz="3413" dirty="0" err="1"/>
              <a:t>sikap</a:t>
            </a:r>
            <a:r>
              <a:rPr lang="en-US" altLang="en-US" sz="3413" dirty="0"/>
              <a:t> para </a:t>
            </a:r>
            <a:r>
              <a:rPr lang="en-US" altLang="en-US" sz="3413" dirty="0" err="1"/>
              <a:t>perwira</a:t>
            </a:r>
            <a:r>
              <a:rPr lang="en-US" altLang="en-US" sz="3413" dirty="0"/>
              <a:t> </a:t>
            </a:r>
            <a:r>
              <a:rPr lang="en-US" altLang="en-US" sz="3413" dirty="0" err="1"/>
              <a:t>militer</a:t>
            </a:r>
            <a:r>
              <a:rPr lang="en-US" altLang="en-US" sz="3413" dirty="0"/>
              <a:t> yang </a:t>
            </a:r>
            <a:r>
              <a:rPr lang="en-US" altLang="en-US" sz="3413" dirty="0" err="1"/>
              <a:t>memperngaruhi</a:t>
            </a:r>
            <a:r>
              <a:rPr lang="en-US" altLang="en-US" sz="3413" dirty="0"/>
              <a:t> </a:t>
            </a:r>
            <a:r>
              <a:rPr lang="en-US" altLang="en-US" sz="3413" dirty="0" err="1"/>
              <a:t>orientasi</a:t>
            </a:r>
            <a:r>
              <a:rPr lang="en-US" altLang="en-US" sz="3413" dirty="0"/>
              <a:t> </a:t>
            </a:r>
            <a:r>
              <a:rPr lang="en-US" altLang="en-US" sz="3413" dirty="0" err="1"/>
              <a:t>mereka</a:t>
            </a:r>
            <a:r>
              <a:rPr lang="en-US" altLang="en-US" sz="3413" dirty="0"/>
              <a:t> </a:t>
            </a:r>
            <a:r>
              <a:rPr lang="en-US" altLang="en-US" sz="3413" dirty="0" err="1"/>
              <a:t>terhadap</a:t>
            </a:r>
            <a:r>
              <a:rPr lang="en-US" altLang="en-US" sz="3413" dirty="0"/>
              <a:t> </a:t>
            </a:r>
            <a:r>
              <a:rPr lang="en-US" altLang="en-US" sz="3413" dirty="0" err="1"/>
              <a:t>politik</a:t>
            </a:r>
            <a:r>
              <a:rPr lang="en-US" altLang="en-US" sz="3413" dirty="0"/>
              <a:t> </a:t>
            </a:r>
            <a:r>
              <a:rPr lang="en-US" altLang="en-US" sz="3413" dirty="0" err="1"/>
              <a:t>dan</a:t>
            </a:r>
            <a:r>
              <a:rPr lang="en-US" altLang="en-US" sz="3413" dirty="0"/>
              <a:t> </a:t>
            </a:r>
            <a:r>
              <a:rPr lang="en-US" altLang="en-US" sz="3413" dirty="0" err="1"/>
              <a:t>konsepsi</a:t>
            </a:r>
            <a:r>
              <a:rPr lang="en-US" altLang="en-US" sz="3413" dirty="0"/>
              <a:t> </a:t>
            </a:r>
            <a:r>
              <a:rPr lang="en-US" altLang="en-US" sz="3413" dirty="0" err="1"/>
              <a:t>atas</a:t>
            </a:r>
            <a:r>
              <a:rPr lang="en-US" altLang="en-US" sz="3413" dirty="0"/>
              <a:t> </a:t>
            </a:r>
            <a:r>
              <a:rPr lang="en-US" altLang="en-US" sz="3413" dirty="0" err="1"/>
              <a:t>perannya</a:t>
            </a:r>
            <a:r>
              <a:rPr lang="en-US" altLang="en-US" sz="3413" dirty="0"/>
              <a:t> </a:t>
            </a:r>
            <a:r>
              <a:rPr lang="en-US" altLang="en-US" sz="3413" dirty="0" err="1"/>
              <a:t>dalam</a:t>
            </a:r>
            <a:r>
              <a:rPr lang="en-US" altLang="en-US" sz="3413" dirty="0"/>
              <a:t> </a:t>
            </a:r>
            <a:r>
              <a:rPr lang="en-US" altLang="en-US" sz="3413" dirty="0" err="1"/>
              <a:t>kehidupan</a:t>
            </a:r>
            <a:r>
              <a:rPr lang="en-US" altLang="en-US" sz="3413" dirty="0"/>
              <a:t> </a:t>
            </a:r>
            <a:r>
              <a:rPr lang="en-US" altLang="en-US" sz="3413" dirty="0" err="1"/>
              <a:t>bermasyarakat</a:t>
            </a:r>
            <a:r>
              <a:rPr lang="en-US" altLang="en-US" sz="3413" dirty="0"/>
              <a:t>.</a:t>
            </a:r>
          </a:p>
          <a:p>
            <a:pPr>
              <a:lnSpc>
                <a:spcPct val="90000"/>
              </a:lnSpc>
              <a:spcBef>
                <a:spcPts val="600"/>
              </a:spcBef>
              <a:buFontTx/>
              <a:buNone/>
            </a:pPr>
            <a:r>
              <a:rPr lang="en-US" altLang="en-US" sz="3413" dirty="0"/>
              <a:t>	</a:t>
            </a:r>
            <a:r>
              <a:rPr lang="en-US" altLang="en-US" sz="3413" dirty="0" err="1"/>
              <a:t>Ini</a:t>
            </a:r>
            <a:r>
              <a:rPr lang="en-US" altLang="en-US" sz="3413" dirty="0"/>
              <a:t> </a:t>
            </a:r>
            <a:r>
              <a:rPr lang="en-US" altLang="en-US" sz="3413" dirty="0" err="1"/>
              <a:t>merupakan</a:t>
            </a:r>
            <a:r>
              <a:rPr lang="en-US" altLang="en-US" sz="3413" dirty="0"/>
              <a:t> </a:t>
            </a:r>
            <a:r>
              <a:rPr lang="en-US" altLang="en-US" sz="3413" dirty="0" err="1"/>
              <a:t>hasil</a:t>
            </a:r>
            <a:r>
              <a:rPr lang="en-US" altLang="en-US" sz="3413" dirty="0"/>
              <a:t> </a:t>
            </a:r>
            <a:r>
              <a:rPr lang="en-US" altLang="en-US" sz="3413" dirty="0" err="1"/>
              <a:t>dari</a:t>
            </a:r>
            <a:r>
              <a:rPr lang="en-US" altLang="en-US" sz="3413" dirty="0"/>
              <a:t> </a:t>
            </a:r>
            <a:r>
              <a:rPr lang="en-US" altLang="en-US" sz="3413" dirty="0" err="1"/>
              <a:t>pengalaman</a:t>
            </a:r>
            <a:r>
              <a:rPr lang="en-US" altLang="en-US" sz="3413" dirty="0"/>
              <a:t> </a:t>
            </a:r>
            <a:r>
              <a:rPr lang="en-US" altLang="en-US" sz="3413" dirty="0" err="1"/>
              <a:t>historis</a:t>
            </a:r>
            <a:r>
              <a:rPr lang="en-US" altLang="en-US" sz="3413" dirty="0"/>
              <a:t> </a:t>
            </a:r>
            <a:r>
              <a:rPr lang="en-US" altLang="en-US" sz="3413" dirty="0" err="1"/>
              <a:t>dan</a:t>
            </a:r>
            <a:r>
              <a:rPr lang="en-US" altLang="en-US" sz="3413" dirty="0"/>
              <a:t> </a:t>
            </a:r>
            <a:r>
              <a:rPr lang="en-US" altLang="en-US" sz="3413" dirty="0" err="1"/>
              <a:t>keberadaan</a:t>
            </a:r>
            <a:r>
              <a:rPr lang="en-US" altLang="en-US" sz="3413" dirty="0"/>
              <a:t> </a:t>
            </a:r>
            <a:r>
              <a:rPr lang="en-US" altLang="en-US" sz="3413" dirty="0" err="1"/>
              <a:t>militer</a:t>
            </a:r>
            <a:r>
              <a:rPr lang="en-US" altLang="en-US" sz="3413" dirty="0"/>
              <a:t> </a:t>
            </a:r>
            <a:r>
              <a:rPr lang="en-US" altLang="en-US" sz="3413" dirty="0" err="1"/>
              <a:t>itu</a:t>
            </a:r>
            <a:r>
              <a:rPr lang="en-US" altLang="en-US" sz="3413" dirty="0"/>
              <a:t> </a:t>
            </a:r>
            <a:r>
              <a:rPr lang="en-US" altLang="en-US" sz="3413" dirty="0" err="1"/>
              <a:t>sendiri</a:t>
            </a:r>
            <a:r>
              <a:rPr lang="en-US" altLang="en-US" sz="3413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12502764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6600" dirty="0" smtClean="0"/>
              <a:t>      </a:t>
            </a:r>
            <a:r>
              <a:rPr lang="en-US" altLang="en-US" sz="6600" dirty="0" err="1" smtClean="0"/>
              <a:t>Konsep</a:t>
            </a:r>
            <a:r>
              <a:rPr lang="en-US" altLang="en-US" sz="6600" dirty="0" smtClean="0"/>
              <a:t> </a:t>
            </a:r>
            <a:r>
              <a:rPr lang="en-US" altLang="en-US" sz="6600" dirty="0" err="1"/>
              <a:t>Birokrasi</a:t>
            </a:r>
            <a:r>
              <a:rPr lang="en-US" altLang="en-US" sz="6600" dirty="0"/>
              <a:t> (1)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0240" y="2692400"/>
            <a:ext cx="11704320" cy="6085840"/>
          </a:xfrm>
        </p:spPr>
        <p:txBody>
          <a:bodyPr/>
          <a:lstStyle/>
          <a:p>
            <a:pPr lvl="1">
              <a:lnSpc>
                <a:spcPct val="90000"/>
              </a:lnSpc>
            </a:pPr>
            <a:r>
              <a:rPr lang="en-US" altLang="en-US" dirty="0" err="1"/>
              <a:t>Pertama</a:t>
            </a:r>
            <a:r>
              <a:rPr lang="en-US" altLang="en-US" dirty="0"/>
              <a:t> kali </a:t>
            </a:r>
            <a:r>
              <a:rPr lang="en-US" altLang="en-US" dirty="0" err="1"/>
              <a:t>diperkenalkan</a:t>
            </a:r>
            <a:r>
              <a:rPr lang="en-US" altLang="en-US" dirty="0"/>
              <a:t> </a:t>
            </a:r>
            <a:r>
              <a:rPr lang="en-US" altLang="en-US" dirty="0" err="1"/>
              <a:t>oleh</a:t>
            </a:r>
            <a:r>
              <a:rPr lang="en-US" altLang="en-US" dirty="0"/>
              <a:t> Baron de Grimm (</a:t>
            </a:r>
            <a:r>
              <a:rPr lang="en-US" altLang="en-US" dirty="0" err="1"/>
              <a:t>Perancis</a:t>
            </a:r>
            <a:r>
              <a:rPr lang="en-US" altLang="en-US" dirty="0"/>
              <a:t>, 1760-an), </a:t>
            </a:r>
            <a:r>
              <a:rPr lang="en-US" altLang="en-US" dirty="0" err="1"/>
              <a:t>mengacu</a:t>
            </a:r>
            <a:r>
              <a:rPr lang="en-US" altLang="en-US" dirty="0"/>
              <a:t> </a:t>
            </a:r>
            <a:r>
              <a:rPr lang="en-US" altLang="en-US" dirty="0" err="1"/>
              <a:t>kepada</a:t>
            </a:r>
            <a:r>
              <a:rPr lang="en-US" altLang="en-US" dirty="0"/>
              <a:t> </a:t>
            </a:r>
            <a:r>
              <a:rPr lang="en-US" altLang="en-US" dirty="0" err="1"/>
              <a:t>kekuasaan</a:t>
            </a:r>
            <a:r>
              <a:rPr lang="en-US" altLang="en-US" dirty="0"/>
              <a:t> orang-orang yang duduk di </a:t>
            </a:r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dirty="0" err="1"/>
              <a:t>pemerintahan</a:t>
            </a:r>
            <a:r>
              <a:rPr lang="en-US" altLang="en-US" dirty="0"/>
              <a:t>. </a:t>
            </a:r>
            <a:r>
              <a:rPr lang="en-US" altLang="en-US" dirty="0" err="1"/>
              <a:t>Asal</a:t>
            </a:r>
            <a:r>
              <a:rPr lang="en-US" altLang="en-US" dirty="0"/>
              <a:t> </a:t>
            </a:r>
            <a:r>
              <a:rPr lang="en-US" altLang="en-US" dirty="0" err="1"/>
              <a:t>katanya</a:t>
            </a:r>
            <a:r>
              <a:rPr lang="en-US" altLang="en-US" dirty="0"/>
              <a:t> </a:t>
            </a:r>
            <a:r>
              <a:rPr lang="en-US" altLang="en-US" dirty="0" err="1"/>
              <a:t>adalah</a:t>
            </a:r>
            <a:r>
              <a:rPr lang="en-US" altLang="en-US" dirty="0"/>
              <a:t> </a:t>
            </a:r>
            <a:r>
              <a:rPr lang="en-US" altLang="en-US" i="1" dirty="0"/>
              <a:t>bureau</a:t>
            </a:r>
            <a:r>
              <a:rPr lang="en-US" altLang="en-US" dirty="0"/>
              <a:t> yang </a:t>
            </a:r>
            <a:r>
              <a:rPr lang="en-US" altLang="en-US" dirty="0" err="1"/>
              <a:t>berarti</a:t>
            </a:r>
            <a:r>
              <a:rPr lang="en-US" altLang="en-US" dirty="0"/>
              <a:t> </a:t>
            </a:r>
            <a:r>
              <a:rPr lang="en-US" altLang="en-US" dirty="0" err="1"/>
              <a:t>meja</a:t>
            </a:r>
            <a:r>
              <a:rPr lang="en-US" altLang="en-US" dirty="0"/>
              <a:t> </a:t>
            </a:r>
            <a:r>
              <a:rPr lang="en-US" altLang="en-US" dirty="0" err="1"/>
              <a:t>tulis</a:t>
            </a:r>
            <a:r>
              <a:rPr lang="en-US" altLang="en-US" dirty="0"/>
              <a:t>. </a:t>
            </a:r>
          </a:p>
          <a:p>
            <a:pPr lvl="1">
              <a:lnSpc>
                <a:spcPct val="90000"/>
              </a:lnSpc>
            </a:pP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menyindir</a:t>
            </a:r>
            <a:r>
              <a:rPr lang="en-US" altLang="en-US" dirty="0"/>
              <a:t> </a:t>
            </a:r>
            <a:r>
              <a:rPr lang="en-US" altLang="en-US" dirty="0" err="1"/>
              <a:t>kinerja</a:t>
            </a:r>
            <a:r>
              <a:rPr lang="en-US" altLang="en-US" dirty="0"/>
              <a:t> </a:t>
            </a:r>
            <a:r>
              <a:rPr lang="en-US" altLang="en-US" dirty="0" err="1"/>
              <a:t>dan</a:t>
            </a:r>
            <a:r>
              <a:rPr lang="en-US" altLang="en-US" dirty="0"/>
              <a:t> </a:t>
            </a:r>
            <a:r>
              <a:rPr lang="en-US" altLang="en-US" dirty="0" err="1"/>
              <a:t>pelayanan</a:t>
            </a:r>
            <a:r>
              <a:rPr lang="en-US" altLang="en-US" dirty="0"/>
              <a:t> </a:t>
            </a:r>
            <a:r>
              <a:rPr lang="en-US" altLang="en-US" dirty="0" err="1"/>
              <a:t>buruk</a:t>
            </a:r>
            <a:r>
              <a:rPr lang="en-US" altLang="en-US" dirty="0"/>
              <a:t> para </a:t>
            </a:r>
            <a:r>
              <a:rPr lang="en-US" altLang="en-US" dirty="0" err="1"/>
              <a:t>pejabat</a:t>
            </a:r>
            <a:r>
              <a:rPr lang="en-US" altLang="en-US" dirty="0"/>
              <a:t> </a:t>
            </a:r>
            <a:r>
              <a:rPr lang="en-US" altLang="en-US" dirty="0" err="1"/>
              <a:t>negara</a:t>
            </a:r>
            <a:r>
              <a:rPr lang="en-US" altLang="en-US" dirty="0"/>
              <a:t> </a:t>
            </a:r>
            <a:r>
              <a:rPr lang="en-US" altLang="en-US" dirty="0" err="1"/>
              <a:t>pada</a:t>
            </a:r>
            <a:r>
              <a:rPr lang="en-US" altLang="en-US" dirty="0"/>
              <a:t> </a:t>
            </a:r>
            <a:r>
              <a:rPr lang="en-US" altLang="en-US" dirty="0" err="1"/>
              <a:t>saat</a:t>
            </a:r>
            <a:r>
              <a:rPr lang="en-US" altLang="en-US" dirty="0"/>
              <a:t> </a:t>
            </a:r>
            <a:r>
              <a:rPr lang="en-US" altLang="en-US" dirty="0" err="1"/>
              <a:t>itu</a:t>
            </a:r>
            <a:r>
              <a:rPr lang="en-US" altLang="en-US" dirty="0"/>
              <a:t> </a:t>
            </a:r>
            <a:r>
              <a:rPr lang="en-US" altLang="en-US" dirty="0" err="1"/>
              <a:t>digunakan</a:t>
            </a:r>
            <a:r>
              <a:rPr lang="en-US" altLang="en-US" dirty="0"/>
              <a:t> kata </a:t>
            </a:r>
            <a:r>
              <a:rPr lang="en-US" altLang="en-US" i="1" dirty="0" err="1"/>
              <a:t>bureaumania</a:t>
            </a:r>
            <a:r>
              <a:rPr lang="en-US" altLang="en-US" dirty="0"/>
              <a:t>. 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Varian </a:t>
            </a:r>
            <a:r>
              <a:rPr lang="en-US" altLang="en-US" dirty="0" err="1"/>
              <a:t>dari</a:t>
            </a:r>
            <a:r>
              <a:rPr lang="en-US" altLang="en-US" dirty="0"/>
              <a:t> </a:t>
            </a:r>
            <a:r>
              <a:rPr lang="en-US" altLang="en-US" dirty="0" err="1"/>
              <a:t>istilah</a:t>
            </a:r>
            <a:r>
              <a:rPr lang="en-US" altLang="en-US" dirty="0"/>
              <a:t> </a:t>
            </a:r>
            <a:r>
              <a:rPr lang="en-US" altLang="en-US" dirty="0" err="1"/>
              <a:t>tersebut</a:t>
            </a:r>
            <a:r>
              <a:rPr lang="en-US" altLang="en-US" dirty="0"/>
              <a:t> yang </a:t>
            </a:r>
            <a:r>
              <a:rPr lang="en-US" altLang="en-US" dirty="0" err="1"/>
              <a:t>muncul</a:t>
            </a:r>
            <a:r>
              <a:rPr lang="en-US" altLang="en-US" dirty="0"/>
              <a:t> </a:t>
            </a:r>
            <a:r>
              <a:rPr lang="en-US" altLang="en-US" dirty="0" err="1"/>
              <a:t>belakangan</a:t>
            </a:r>
            <a:r>
              <a:rPr lang="en-US" altLang="en-US" dirty="0"/>
              <a:t> </a:t>
            </a:r>
            <a:r>
              <a:rPr lang="en-US" altLang="en-US" dirty="0" err="1"/>
              <a:t>adalah</a:t>
            </a:r>
            <a:r>
              <a:rPr lang="en-US" altLang="en-US" dirty="0"/>
              <a:t> </a:t>
            </a:r>
            <a:r>
              <a:rPr lang="en-US" altLang="en-US" dirty="0" err="1"/>
              <a:t>bureaucratie</a:t>
            </a:r>
            <a:r>
              <a:rPr lang="en-US" altLang="en-US" dirty="0"/>
              <a:t> (</a:t>
            </a:r>
            <a:r>
              <a:rPr lang="en-US" altLang="en-US" dirty="0" err="1"/>
              <a:t>Perancis</a:t>
            </a:r>
            <a:r>
              <a:rPr lang="en-US" altLang="en-US" dirty="0"/>
              <a:t>), </a:t>
            </a:r>
            <a:r>
              <a:rPr lang="en-US" altLang="en-US" dirty="0" err="1"/>
              <a:t>burocratie</a:t>
            </a:r>
            <a:r>
              <a:rPr lang="en-US" altLang="en-US" dirty="0"/>
              <a:t> (</a:t>
            </a:r>
            <a:r>
              <a:rPr lang="en-US" altLang="en-US" dirty="0" err="1"/>
              <a:t>Jerman</a:t>
            </a:r>
            <a:r>
              <a:rPr lang="en-US" altLang="en-US" dirty="0"/>
              <a:t>), </a:t>
            </a:r>
            <a:r>
              <a:rPr lang="en-US" altLang="en-US" dirty="0" err="1"/>
              <a:t>burocrazia</a:t>
            </a:r>
            <a:r>
              <a:rPr lang="en-US" altLang="en-US" dirty="0"/>
              <a:t> (</a:t>
            </a:r>
            <a:r>
              <a:rPr lang="en-US" altLang="en-US" dirty="0" err="1"/>
              <a:t>Itali</a:t>
            </a:r>
            <a:r>
              <a:rPr lang="en-US" altLang="en-US" dirty="0"/>
              <a:t>) </a:t>
            </a:r>
            <a:r>
              <a:rPr lang="en-US" altLang="en-US" dirty="0" err="1"/>
              <a:t>dan</a:t>
            </a:r>
            <a:r>
              <a:rPr lang="en-US" altLang="en-US" dirty="0"/>
              <a:t> bureaucracy (</a:t>
            </a:r>
            <a:r>
              <a:rPr lang="en-US" altLang="en-US" dirty="0" err="1"/>
              <a:t>Inggris</a:t>
            </a:r>
            <a:r>
              <a:rPr lang="en-US" altLang="en-US" dirty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1454496818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270000" y="254000"/>
            <a:ext cx="11425088" cy="2438400"/>
          </a:xfrm>
        </p:spPr>
        <p:txBody>
          <a:bodyPr/>
          <a:lstStyle/>
          <a:p>
            <a:r>
              <a:rPr lang="en-US" altLang="en-US" sz="6600" dirty="0" smtClean="0"/>
              <a:t>      </a:t>
            </a:r>
            <a:r>
              <a:rPr lang="en-US" altLang="en-US" sz="6600" dirty="0" err="1" smtClean="0"/>
              <a:t>Militer</a:t>
            </a:r>
            <a:r>
              <a:rPr lang="en-US" altLang="en-US" sz="6600" dirty="0" smtClean="0"/>
              <a:t> </a:t>
            </a:r>
            <a:r>
              <a:rPr lang="en-US" altLang="en-US" sz="6600" dirty="0" err="1"/>
              <a:t>dan</a:t>
            </a:r>
            <a:r>
              <a:rPr lang="en-US" altLang="en-US" sz="6600" dirty="0"/>
              <a:t> </a:t>
            </a:r>
            <a:r>
              <a:rPr lang="en-US" altLang="en-US" sz="6600" dirty="0" err="1"/>
              <a:t>Politik</a:t>
            </a:r>
            <a:r>
              <a:rPr lang="en-US" altLang="en-US" sz="6600" dirty="0"/>
              <a:t> (2)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7784" y="2768600"/>
            <a:ext cx="11737304" cy="5715000"/>
          </a:xfrm>
        </p:spPr>
        <p:txBody>
          <a:bodyPr/>
          <a:lstStyle/>
          <a:p>
            <a:pPr lvl="1">
              <a:lnSpc>
                <a:spcPct val="90000"/>
              </a:lnSpc>
              <a:spcBef>
                <a:spcPts val="600"/>
              </a:spcBef>
              <a:buFontTx/>
              <a:buNone/>
            </a:pPr>
            <a:r>
              <a:rPr lang="en-US" altLang="en-US" sz="3413" dirty="0" err="1" smtClean="0"/>
              <a:t>Terkait</a:t>
            </a:r>
            <a:r>
              <a:rPr lang="en-US" altLang="en-US" sz="3413" dirty="0" smtClean="0"/>
              <a:t> </a:t>
            </a:r>
            <a:r>
              <a:rPr lang="en-US" altLang="en-US" sz="3413" dirty="0" err="1"/>
              <a:t>hal</a:t>
            </a:r>
            <a:r>
              <a:rPr lang="en-US" altLang="en-US" sz="3413" dirty="0"/>
              <a:t> </a:t>
            </a:r>
            <a:r>
              <a:rPr lang="en-US" altLang="en-US" sz="3413" dirty="0" err="1"/>
              <a:t>tersebut</a:t>
            </a:r>
            <a:r>
              <a:rPr lang="en-US" altLang="en-US" sz="3413" dirty="0"/>
              <a:t> di </a:t>
            </a:r>
            <a:r>
              <a:rPr lang="en-US" altLang="en-US" sz="3413" dirty="0" err="1"/>
              <a:t>atas</a:t>
            </a:r>
            <a:r>
              <a:rPr lang="en-US" altLang="en-US" sz="3413" dirty="0" smtClean="0"/>
              <a:t>, </a:t>
            </a:r>
            <a:r>
              <a:rPr lang="en-US" altLang="en-US" sz="3413" dirty="0" err="1"/>
              <a:t>terdapat</a:t>
            </a:r>
            <a:r>
              <a:rPr lang="en-US" altLang="en-US" sz="3413" dirty="0"/>
              <a:t> 3 </a:t>
            </a:r>
            <a:r>
              <a:rPr lang="en-US" altLang="en-US" sz="3413" dirty="0" err="1"/>
              <a:t>tipe</a:t>
            </a:r>
            <a:r>
              <a:rPr lang="en-US" altLang="en-US" sz="3413" dirty="0"/>
              <a:t> </a:t>
            </a:r>
            <a:r>
              <a:rPr lang="en-US" altLang="en-US" sz="3413" dirty="0" err="1" smtClean="0"/>
              <a:t>militer</a:t>
            </a:r>
            <a:r>
              <a:rPr lang="en-US" altLang="en-US" sz="3413" dirty="0" smtClean="0"/>
              <a:t> </a:t>
            </a:r>
            <a:r>
              <a:rPr lang="en-US" altLang="en-US" sz="3413" dirty="0" err="1" smtClean="0"/>
              <a:t>yaitu</a:t>
            </a:r>
            <a:r>
              <a:rPr lang="en-US" altLang="en-US" sz="3413" dirty="0"/>
              <a:t>: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FontTx/>
              <a:buNone/>
            </a:pPr>
            <a:r>
              <a:rPr lang="en-US" altLang="en-US" sz="3413" dirty="0"/>
              <a:t>   1. </a:t>
            </a:r>
            <a:r>
              <a:rPr lang="en-US" altLang="en-US" sz="3413" dirty="0" err="1"/>
              <a:t>Militer</a:t>
            </a:r>
            <a:r>
              <a:rPr lang="en-US" altLang="en-US" sz="3413" dirty="0"/>
              <a:t> </a:t>
            </a:r>
            <a:r>
              <a:rPr lang="en-US" altLang="en-US" sz="3413" dirty="0" err="1"/>
              <a:t>Profesional</a:t>
            </a:r>
            <a:endParaRPr lang="en-US" altLang="en-US" sz="3413" dirty="0"/>
          </a:p>
          <a:p>
            <a:pPr lvl="1">
              <a:lnSpc>
                <a:spcPct val="90000"/>
              </a:lnSpc>
              <a:spcBef>
                <a:spcPts val="600"/>
              </a:spcBef>
              <a:buFontTx/>
              <a:buNone/>
            </a:pPr>
            <a:r>
              <a:rPr lang="en-US" altLang="en-US" sz="3413" dirty="0"/>
              <a:t> </a:t>
            </a:r>
            <a:r>
              <a:rPr lang="en-US" altLang="en-US" sz="3413" dirty="0" smtClean="0"/>
              <a:t>  2</a:t>
            </a:r>
            <a:r>
              <a:rPr lang="en-US" altLang="en-US" sz="3413" dirty="0"/>
              <a:t>. </a:t>
            </a:r>
            <a:r>
              <a:rPr lang="en-US" altLang="en-US" sz="3413" dirty="0" err="1"/>
              <a:t>Militer</a:t>
            </a:r>
            <a:r>
              <a:rPr lang="en-US" altLang="en-US" sz="3413" dirty="0"/>
              <a:t> </a:t>
            </a:r>
            <a:r>
              <a:rPr lang="en-US" altLang="en-US" sz="3413" dirty="0" err="1"/>
              <a:t>Revolusioner</a:t>
            </a:r>
            <a:endParaRPr lang="en-US" altLang="en-US" sz="3413" dirty="0"/>
          </a:p>
          <a:p>
            <a:pPr lvl="1">
              <a:lnSpc>
                <a:spcPct val="90000"/>
              </a:lnSpc>
              <a:spcBef>
                <a:spcPts val="600"/>
              </a:spcBef>
              <a:buFontTx/>
              <a:buNone/>
            </a:pPr>
            <a:r>
              <a:rPr lang="en-US" altLang="en-US" sz="3413" dirty="0"/>
              <a:t>   3. </a:t>
            </a:r>
            <a:r>
              <a:rPr lang="en-US" altLang="en-US" sz="3413" dirty="0" err="1"/>
              <a:t>Militer</a:t>
            </a:r>
            <a:r>
              <a:rPr lang="en-US" altLang="en-US" sz="3413" dirty="0"/>
              <a:t> Pretorian</a:t>
            </a:r>
          </a:p>
          <a:p>
            <a:pPr>
              <a:lnSpc>
                <a:spcPct val="90000"/>
              </a:lnSpc>
              <a:spcBef>
                <a:spcPts val="600"/>
              </a:spcBef>
              <a:buFontTx/>
              <a:buNone/>
            </a:pPr>
            <a:r>
              <a:rPr lang="en-US" altLang="en-US" sz="3413" dirty="0"/>
              <a:t>   b. </a:t>
            </a:r>
            <a:r>
              <a:rPr lang="en-US" altLang="en-US" sz="3413" dirty="0" err="1"/>
              <a:t>Kepentingan</a:t>
            </a:r>
            <a:r>
              <a:rPr lang="en-US" altLang="en-US" sz="3413" dirty="0"/>
              <a:t> material </a:t>
            </a:r>
            <a:r>
              <a:rPr lang="en-US" altLang="en-US" sz="3413" dirty="0" err="1"/>
              <a:t>perwira</a:t>
            </a:r>
            <a:r>
              <a:rPr lang="en-US" altLang="en-US" sz="3413" dirty="0"/>
              <a:t> </a:t>
            </a:r>
            <a:r>
              <a:rPr lang="en-US" altLang="en-US" sz="3413" dirty="0" err="1"/>
              <a:t>militer</a:t>
            </a:r>
            <a:r>
              <a:rPr lang="en-US" altLang="en-US" sz="3413" dirty="0"/>
              <a:t> </a:t>
            </a:r>
            <a:r>
              <a:rPr lang="en-US" altLang="en-US" sz="3413" dirty="0" err="1"/>
              <a:t>baik</a:t>
            </a:r>
            <a:r>
              <a:rPr lang="en-US" altLang="en-US" sz="3413" dirty="0"/>
              <a:t> </a:t>
            </a:r>
            <a:r>
              <a:rPr lang="en-US" altLang="en-US" sz="3413" dirty="0" err="1"/>
              <a:t>sebagai</a:t>
            </a:r>
            <a:r>
              <a:rPr lang="en-US" altLang="en-US" sz="3413" dirty="0"/>
              <a:t> </a:t>
            </a:r>
            <a:r>
              <a:rPr lang="en-US" altLang="en-US" sz="3413" dirty="0" err="1"/>
              <a:t>anggota</a:t>
            </a:r>
            <a:r>
              <a:rPr lang="en-US" altLang="en-US" sz="3413" dirty="0"/>
              <a:t> </a:t>
            </a:r>
            <a:r>
              <a:rPr lang="en-US" altLang="en-US" sz="3413" dirty="0" err="1"/>
              <a:t>korporasi</a:t>
            </a:r>
            <a:r>
              <a:rPr lang="en-US" altLang="en-US" sz="3413" dirty="0"/>
              <a:t>, </a:t>
            </a:r>
            <a:r>
              <a:rPr lang="en-US" altLang="en-US" sz="3413" dirty="0" err="1"/>
              <a:t>kelas</a:t>
            </a:r>
            <a:r>
              <a:rPr lang="en-US" altLang="en-US" sz="3413" dirty="0"/>
              <a:t> </a:t>
            </a:r>
            <a:r>
              <a:rPr lang="en-US" altLang="en-US" sz="3413" dirty="0" err="1"/>
              <a:t>sosial</a:t>
            </a:r>
            <a:r>
              <a:rPr lang="en-US" altLang="en-US" sz="3413" dirty="0"/>
              <a:t> </a:t>
            </a:r>
            <a:r>
              <a:rPr lang="en-US" altLang="en-US" sz="3413" dirty="0" err="1"/>
              <a:t>dan</a:t>
            </a:r>
            <a:r>
              <a:rPr lang="en-US" altLang="en-US" sz="3413" dirty="0"/>
              <a:t> </a:t>
            </a:r>
            <a:r>
              <a:rPr lang="en-US" altLang="en-US" sz="3413" dirty="0" err="1"/>
              <a:t>Individu</a:t>
            </a:r>
            <a:r>
              <a:rPr lang="en-US" altLang="en-US" sz="3413" dirty="0"/>
              <a:t>. </a:t>
            </a:r>
            <a:r>
              <a:rPr lang="en-US" altLang="en-US" sz="3413" dirty="0" err="1"/>
              <a:t>Korporasi</a:t>
            </a:r>
            <a:r>
              <a:rPr lang="en-US" altLang="en-US" sz="3413" dirty="0"/>
              <a:t>: </a:t>
            </a:r>
            <a:r>
              <a:rPr lang="en-US" altLang="en-US" sz="3413" dirty="0" err="1"/>
              <a:t>menyangkut</a:t>
            </a:r>
            <a:r>
              <a:rPr lang="en-US" altLang="en-US" sz="3413" dirty="0"/>
              <a:t> </a:t>
            </a:r>
            <a:r>
              <a:rPr lang="en-US" altLang="en-US" sz="3413" dirty="0" err="1"/>
              <a:t>kecukupan</a:t>
            </a:r>
            <a:r>
              <a:rPr lang="en-US" altLang="en-US" sz="3413" dirty="0"/>
              <a:t>  </a:t>
            </a:r>
            <a:r>
              <a:rPr lang="en-US" altLang="en-US" sz="3413" dirty="0" err="1"/>
              <a:t>alokasi</a:t>
            </a:r>
            <a:r>
              <a:rPr lang="en-US" altLang="en-US" sz="3413" dirty="0"/>
              <a:t> dana </a:t>
            </a:r>
            <a:r>
              <a:rPr lang="en-US" altLang="en-US" sz="3413" dirty="0" err="1"/>
              <a:t>untuk</a:t>
            </a:r>
            <a:r>
              <a:rPr lang="en-US" altLang="en-US" sz="3413" dirty="0"/>
              <a:t> </a:t>
            </a:r>
            <a:r>
              <a:rPr lang="en-US" altLang="en-US" sz="3413" dirty="0" err="1"/>
              <a:t>fasilitas</a:t>
            </a:r>
            <a:r>
              <a:rPr lang="en-US" altLang="en-US" sz="3413" dirty="0"/>
              <a:t> </a:t>
            </a:r>
            <a:r>
              <a:rPr lang="en-US" altLang="en-US" sz="3413" dirty="0" err="1"/>
              <a:t>dan</a:t>
            </a:r>
            <a:r>
              <a:rPr lang="en-US" altLang="en-US" sz="3413" dirty="0"/>
              <a:t> </a:t>
            </a:r>
            <a:r>
              <a:rPr lang="en-US" altLang="en-US" sz="3413" dirty="0" err="1"/>
              <a:t>gaji</a:t>
            </a:r>
            <a:r>
              <a:rPr lang="en-US" altLang="en-US" sz="3413" dirty="0"/>
              <a:t> </a:t>
            </a:r>
            <a:r>
              <a:rPr lang="en-US" altLang="en-US" sz="3413" dirty="0" err="1"/>
              <a:t>perwira</a:t>
            </a:r>
            <a:r>
              <a:rPr lang="en-US" altLang="en-US" sz="3413" dirty="0"/>
              <a:t> </a:t>
            </a:r>
            <a:r>
              <a:rPr lang="en-US" altLang="en-US" sz="3413" dirty="0" err="1"/>
              <a:t>militer</a:t>
            </a:r>
            <a:r>
              <a:rPr lang="en-US" altLang="en-US" sz="3413" dirty="0"/>
              <a:t>. </a:t>
            </a:r>
            <a:r>
              <a:rPr lang="en-US" altLang="en-US" sz="3413" dirty="0" err="1"/>
              <a:t>Korps</a:t>
            </a:r>
            <a:r>
              <a:rPr lang="en-US" altLang="en-US" sz="3413" dirty="0"/>
              <a:t> </a:t>
            </a:r>
            <a:r>
              <a:rPr lang="en-US" altLang="en-US" sz="3413" dirty="0" err="1"/>
              <a:t>Perwira</a:t>
            </a:r>
            <a:r>
              <a:rPr lang="en-US" altLang="en-US" sz="3413" dirty="0"/>
              <a:t> </a:t>
            </a:r>
            <a:r>
              <a:rPr lang="en-US" altLang="en-US" sz="3413" dirty="0" err="1"/>
              <a:t>sebagai</a:t>
            </a:r>
            <a:r>
              <a:rPr lang="en-US" altLang="en-US" sz="3413" dirty="0"/>
              <a:t> </a:t>
            </a:r>
            <a:r>
              <a:rPr lang="en-US" altLang="en-US" sz="3413" dirty="0" err="1"/>
              <a:t>Kelas</a:t>
            </a:r>
            <a:r>
              <a:rPr lang="en-US" altLang="en-US" sz="3413" dirty="0"/>
              <a:t> </a:t>
            </a:r>
            <a:r>
              <a:rPr lang="en-US" altLang="en-US" sz="3413" dirty="0" err="1"/>
              <a:t>Menengah</a:t>
            </a:r>
            <a:r>
              <a:rPr lang="en-US" altLang="en-US" sz="3413" dirty="0"/>
              <a:t> yang </a:t>
            </a:r>
            <a:r>
              <a:rPr lang="en-US" altLang="en-US" sz="3413" dirty="0" err="1"/>
              <a:t>dapat</a:t>
            </a:r>
            <a:r>
              <a:rPr lang="en-US" altLang="en-US" sz="3413" dirty="0"/>
              <a:t> </a:t>
            </a:r>
            <a:r>
              <a:rPr lang="en-US" altLang="en-US" sz="3413" dirty="0" err="1"/>
              <a:t>menekan</a:t>
            </a:r>
            <a:r>
              <a:rPr lang="en-US" altLang="en-US" sz="3413" dirty="0"/>
              <a:t> </a:t>
            </a:r>
            <a:r>
              <a:rPr lang="en-US" altLang="en-US" sz="3413" dirty="0" err="1"/>
              <a:t>pemerintah</a:t>
            </a:r>
            <a:r>
              <a:rPr lang="en-US" altLang="en-US" sz="3413" dirty="0"/>
              <a:t> </a:t>
            </a:r>
            <a:r>
              <a:rPr lang="en-US" altLang="en-US" sz="3413" dirty="0" err="1"/>
              <a:t>terhadap</a:t>
            </a:r>
            <a:r>
              <a:rPr lang="en-US" altLang="en-US" sz="3413" dirty="0"/>
              <a:t> </a:t>
            </a:r>
            <a:r>
              <a:rPr lang="en-US" altLang="en-US" sz="3413" dirty="0" err="1"/>
              <a:t>situasi</a:t>
            </a:r>
            <a:r>
              <a:rPr lang="en-US" altLang="en-US" sz="3413" dirty="0"/>
              <a:t> </a:t>
            </a:r>
            <a:r>
              <a:rPr lang="en-US" altLang="en-US" sz="3413" dirty="0" err="1"/>
              <a:t>sosial</a:t>
            </a:r>
            <a:r>
              <a:rPr lang="en-US" altLang="en-US" sz="3413" dirty="0"/>
              <a:t> </a:t>
            </a:r>
            <a:r>
              <a:rPr lang="en-US" altLang="en-US" sz="3413" dirty="0" err="1"/>
              <a:t>politik</a:t>
            </a:r>
            <a:r>
              <a:rPr lang="en-US" altLang="en-US" sz="3413" dirty="0"/>
              <a:t> </a:t>
            </a:r>
            <a:r>
              <a:rPr lang="en-US" altLang="en-US" sz="3413" dirty="0" err="1"/>
              <a:t>ekonomi</a:t>
            </a:r>
            <a:r>
              <a:rPr lang="en-US" altLang="en-US" sz="3413" dirty="0"/>
              <a:t> </a:t>
            </a:r>
            <a:r>
              <a:rPr lang="en-US" altLang="en-US" sz="3413" dirty="0" err="1"/>
              <a:t>untuk</a:t>
            </a:r>
            <a:r>
              <a:rPr lang="en-US" altLang="en-US" sz="3413" dirty="0"/>
              <a:t> </a:t>
            </a:r>
            <a:r>
              <a:rPr lang="en-US" altLang="en-US" sz="3413" dirty="0" err="1"/>
              <a:t>tindakan</a:t>
            </a:r>
            <a:r>
              <a:rPr lang="en-US" altLang="en-US" sz="3413" dirty="0"/>
              <a:t> </a:t>
            </a:r>
            <a:r>
              <a:rPr lang="en-US" altLang="en-US" sz="3413" dirty="0" err="1"/>
              <a:t>penyelamatan</a:t>
            </a:r>
            <a:r>
              <a:rPr lang="en-US" altLang="en-US" sz="3413" dirty="0"/>
              <a:t>.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altLang="en-US" sz="3413" dirty="0"/>
          </a:p>
        </p:txBody>
      </p:sp>
    </p:spTree>
    <p:extLst>
      <p:ext uri="{BB962C8B-B14F-4D97-AF65-F5344CB8AC3E}">
        <p14:creationId xmlns:p14="http://schemas.microsoft.com/office/powerpoint/2010/main" val="1451305499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6600" dirty="0" smtClean="0"/>
              <a:t>      </a:t>
            </a:r>
            <a:r>
              <a:rPr lang="en-US" altLang="en-US" sz="6600" dirty="0" err="1" smtClean="0"/>
              <a:t>Militer</a:t>
            </a:r>
            <a:r>
              <a:rPr lang="en-US" altLang="en-US" sz="6600" dirty="0" smtClean="0"/>
              <a:t> </a:t>
            </a:r>
            <a:r>
              <a:rPr lang="en-US" altLang="en-US" sz="6600" dirty="0" err="1"/>
              <a:t>dan</a:t>
            </a:r>
            <a:r>
              <a:rPr lang="en-US" altLang="en-US" sz="6600" dirty="0"/>
              <a:t> </a:t>
            </a:r>
            <a:r>
              <a:rPr lang="en-US" altLang="en-US" sz="6600" dirty="0" err="1"/>
              <a:t>Politik</a:t>
            </a:r>
            <a:r>
              <a:rPr lang="en-US" altLang="en-US" sz="6600" dirty="0"/>
              <a:t> (3)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5776" y="2768600"/>
            <a:ext cx="11809312" cy="5715000"/>
          </a:xfrm>
        </p:spPr>
        <p:txBody>
          <a:bodyPr/>
          <a:lstStyle/>
          <a:p>
            <a:pPr marL="266700" indent="0">
              <a:lnSpc>
                <a:spcPct val="80000"/>
              </a:lnSpc>
              <a:spcBef>
                <a:spcPts val="600"/>
              </a:spcBef>
              <a:buNone/>
            </a:pPr>
            <a:r>
              <a:rPr lang="en-US" altLang="en-US" sz="3000" dirty="0"/>
              <a:t>2. </a:t>
            </a:r>
            <a:r>
              <a:rPr lang="en-US" altLang="en-US" sz="3000" dirty="0" err="1"/>
              <a:t>Faktor</a:t>
            </a:r>
            <a:r>
              <a:rPr lang="en-US" altLang="en-US" sz="3000" dirty="0"/>
              <a:t> </a:t>
            </a:r>
            <a:r>
              <a:rPr lang="en-US" altLang="en-US" sz="3000" dirty="0" err="1"/>
              <a:t>Eksternal</a:t>
            </a:r>
            <a:endParaRPr lang="en-US" altLang="en-US" sz="3000" dirty="0"/>
          </a:p>
          <a:p>
            <a:pPr>
              <a:lnSpc>
                <a:spcPct val="80000"/>
              </a:lnSpc>
              <a:spcBef>
                <a:spcPts val="600"/>
              </a:spcBef>
              <a:buFontTx/>
              <a:buNone/>
            </a:pPr>
            <a:r>
              <a:rPr lang="en-US" altLang="en-US" sz="3000" dirty="0"/>
              <a:t>	a. </a:t>
            </a:r>
            <a:r>
              <a:rPr lang="en-US" altLang="en-US" sz="3000" dirty="0" err="1"/>
              <a:t>Kondisi</a:t>
            </a:r>
            <a:r>
              <a:rPr lang="en-US" altLang="en-US" sz="3000" dirty="0"/>
              <a:t> </a:t>
            </a:r>
            <a:r>
              <a:rPr lang="en-US" altLang="en-US" sz="3000" dirty="0" err="1"/>
              <a:t>sosio</a:t>
            </a:r>
            <a:r>
              <a:rPr lang="en-US" altLang="en-US" sz="3000" dirty="0"/>
              <a:t> </a:t>
            </a:r>
            <a:r>
              <a:rPr lang="en-US" altLang="en-US" sz="3000" dirty="0" err="1"/>
              <a:t>ekonomi</a:t>
            </a:r>
            <a:endParaRPr lang="en-US" altLang="en-US" sz="3000" dirty="0"/>
          </a:p>
          <a:p>
            <a:pPr>
              <a:lnSpc>
                <a:spcPct val="80000"/>
              </a:lnSpc>
              <a:spcBef>
                <a:spcPts val="600"/>
              </a:spcBef>
              <a:buFontTx/>
              <a:buNone/>
            </a:pPr>
            <a:r>
              <a:rPr lang="en-US" altLang="en-US" sz="3000" dirty="0"/>
              <a:t>		- </a:t>
            </a:r>
            <a:r>
              <a:rPr lang="en-US" altLang="en-US" sz="3000" dirty="0" smtClean="0"/>
              <a:t>Di </a:t>
            </a:r>
            <a:r>
              <a:rPr lang="en-US" altLang="en-US" sz="3000" dirty="0" err="1"/>
              <a:t>negara</a:t>
            </a:r>
            <a:r>
              <a:rPr lang="en-US" altLang="en-US" sz="3000" dirty="0"/>
              <a:t> yang </a:t>
            </a:r>
            <a:r>
              <a:rPr lang="en-US" altLang="en-US" sz="3000" dirty="0" err="1"/>
              <a:t>maju</a:t>
            </a:r>
            <a:r>
              <a:rPr lang="en-US" altLang="en-US" sz="3000" dirty="0"/>
              <a:t> </a:t>
            </a:r>
            <a:r>
              <a:rPr lang="en-US" altLang="en-US" sz="3000" dirty="0" err="1"/>
              <a:t>politik</a:t>
            </a:r>
            <a:r>
              <a:rPr lang="en-US" altLang="en-US" sz="3000" dirty="0"/>
              <a:t> </a:t>
            </a:r>
            <a:r>
              <a:rPr lang="en-US" altLang="en-US" sz="3000" dirty="0" err="1"/>
              <a:t>ekonomi</a:t>
            </a:r>
            <a:r>
              <a:rPr lang="en-US" altLang="en-US" sz="3000" dirty="0"/>
              <a:t> </a:t>
            </a:r>
            <a:r>
              <a:rPr lang="en-US" altLang="en-US" sz="3000" dirty="0" err="1"/>
              <a:t>dan</a:t>
            </a:r>
            <a:r>
              <a:rPr lang="en-US" altLang="en-US" sz="3000" dirty="0"/>
              <a:t> </a:t>
            </a:r>
            <a:r>
              <a:rPr lang="en-US" altLang="en-US" sz="3000" dirty="0" err="1"/>
              <a:t>sosial</a:t>
            </a:r>
            <a:r>
              <a:rPr lang="en-US" altLang="en-US" sz="3000" dirty="0"/>
              <a:t>, </a:t>
            </a:r>
            <a:r>
              <a:rPr lang="en-US" altLang="en-US" sz="3000" dirty="0" err="1"/>
              <a:t>militer</a:t>
            </a:r>
            <a:r>
              <a:rPr lang="en-US" altLang="en-US" sz="3000" dirty="0"/>
              <a:t> di </a:t>
            </a:r>
            <a:r>
              <a:rPr lang="en-US" altLang="en-US" sz="3000" dirty="0" err="1"/>
              <a:t>barak</a:t>
            </a:r>
            <a:r>
              <a:rPr lang="en-US" altLang="en-US" sz="3000" dirty="0"/>
              <a:t>.</a:t>
            </a:r>
          </a:p>
          <a:p>
            <a:pPr>
              <a:lnSpc>
                <a:spcPct val="80000"/>
              </a:lnSpc>
              <a:spcBef>
                <a:spcPts val="600"/>
              </a:spcBef>
              <a:buFontTx/>
              <a:buNone/>
            </a:pPr>
            <a:r>
              <a:rPr lang="en-US" altLang="en-US" sz="3000" dirty="0"/>
              <a:t>		- Di </a:t>
            </a:r>
            <a:r>
              <a:rPr lang="en-US" altLang="en-US" sz="3000" dirty="0" err="1"/>
              <a:t>negara</a:t>
            </a:r>
            <a:r>
              <a:rPr lang="en-US" altLang="en-US" sz="3000" dirty="0"/>
              <a:t> </a:t>
            </a:r>
            <a:r>
              <a:rPr lang="en-US" altLang="en-US" sz="3000" dirty="0" err="1"/>
              <a:t>berkembang</a:t>
            </a:r>
            <a:r>
              <a:rPr lang="en-US" altLang="en-US" sz="3000" dirty="0"/>
              <a:t> yang </a:t>
            </a:r>
            <a:r>
              <a:rPr lang="en-US" altLang="en-US" sz="3000" dirty="0" err="1"/>
              <a:t>carut</a:t>
            </a:r>
            <a:r>
              <a:rPr lang="en-US" altLang="en-US" sz="3000" dirty="0"/>
              <a:t> </a:t>
            </a:r>
            <a:r>
              <a:rPr lang="en-US" altLang="en-US" sz="3000" dirty="0" err="1"/>
              <a:t>marut</a:t>
            </a:r>
            <a:r>
              <a:rPr lang="en-US" altLang="en-US" sz="3000" dirty="0"/>
              <a:t>, </a:t>
            </a:r>
            <a:r>
              <a:rPr lang="en-US" altLang="en-US" sz="3000" dirty="0" err="1"/>
              <a:t>militer</a:t>
            </a:r>
            <a:r>
              <a:rPr lang="en-US" altLang="en-US" sz="3000" dirty="0"/>
              <a:t> </a:t>
            </a:r>
            <a:r>
              <a:rPr lang="en-US" altLang="en-US" sz="3000" dirty="0" err="1"/>
              <a:t>masuk</a:t>
            </a:r>
            <a:r>
              <a:rPr lang="en-US" altLang="en-US" sz="3000" dirty="0"/>
              <a:t> </a:t>
            </a:r>
            <a:r>
              <a:rPr lang="en-US" altLang="en-US" sz="3000" dirty="0" err="1"/>
              <a:t>ke</a:t>
            </a:r>
            <a:r>
              <a:rPr lang="en-US" altLang="en-US" sz="3000" dirty="0"/>
              <a:t> </a:t>
            </a:r>
            <a:r>
              <a:rPr lang="en-US" altLang="en-US" sz="3000" dirty="0" err="1"/>
              <a:t>politik</a:t>
            </a:r>
            <a:r>
              <a:rPr lang="en-US" altLang="en-US" sz="3000" dirty="0"/>
              <a:t>.</a:t>
            </a:r>
          </a:p>
          <a:p>
            <a:pPr>
              <a:lnSpc>
                <a:spcPct val="80000"/>
              </a:lnSpc>
              <a:spcBef>
                <a:spcPts val="600"/>
              </a:spcBef>
              <a:buFontTx/>
              <a:buNone/>
            </a:pPr>
            <a:r>
              <a:rPr lang="en-US" altLang="en-US" sz="3000" dirty="0"/>
              <a:t>	b. </a:t>
            </a:r>
            <a:r>
              <a:rPr lang="en-US" altLang="en-US" sz="3000" dirty="0" err="1"/>
              <a:t>Situasi</a:t>
            </a:r>
            <a:r>
              <a:rPr lang="en-US" altLang="en-US" sz="3000" dirty="0"/>
              <a:t> </a:t>
            </a:r>
            <a:r>
              <a:rPr lang="en-US" altLang="en-US" sz="3000" dirty="0" err="1"/>
              <a:t>politik</a:t>
            </a:r>
            <a:r>
              <a:rPr lang="en-US" altLang="en-US" sz="3000" dirty="0"/>
              <a:t> yang </a:t>
            </a:r>
            <a:r>
              <a:rPr lang="en-US" altLang="en-US" sz="3000" dirty="0" err="1"/>
              <a:t>terjadi</a:t>
            </a:r>
            <a:endParaRPr lang="en-US" altLang="en-US" sz="3000" dirty="0"/>
          </a:p>
          <a:p>
            <a:pPr>
              <a:lnSpc>
                <a:spcPct val="80000"/>
              </a:lnSpc>
              <a:spcBef>
                <a:spcPts val="600"/>
              </a:spcBef>
              <a:buFontTx/>
              <a:buNone/>
            </a:pPr>
            <a:r>
              <a:rPr lang="en-US" altLang="en-US" sz="3000" dirty="0"/>
              <a:t>		- </a:t>
            </a:r>
            <a:r>
              <a:rPr lang="en-US" altLang="en-US" sz="3000" dirty="0" err="1"/>
              <a:t>Kegagalan</a:t>
            </a:r>
            <a:r>
              <a:rPr lang="en-US" altLang="en-US" sz="3000" dirty="0"/>
              <a:t> </a:t>
            </a:r>
            <a:r>
              <a:rPr lang="en-US" altLang="en-US" sz="3000" dirty="0" err="1"/>
              <a:t>otoritas</a:t>
            </a:r>
            <a:r>
              <a:rPr lang="en-US" altLang="en-US" sz="3000" dirty="0"/>
              <a:t> </a:t>
            </a:r>
            <a:r>
              <a:rPr lang="en-US" altLang="en-US" sz="3000" dirty="0" err="1"/>
              <a:t>sipil</a:t>
            </a:r>
            <a:r>
              <a:rPr lang="en-US" altLang="en-US" sz="3000" dirty="0"/>
              <a:t> yang </a:t>
            </a:r>
            <a:r>
              <a:rPr lang="en-US" altLang="en-US" sz="3000" dirty="0" err="1"/>
              <a:t>memerintah</a:t>
            </a:r>
            <a:r>
              <a:rPr lang="en-US" altLang="en-US" sz="3000" dirty="0"/>
              <a:t> </a:t>
            </a:r>
            <a:r>
              <a:rPr lang="en-US" altLang="en-US" sz="3000" dirty="0" err="1"/>
              <a:t>secara</a:t>
            </a:r>
            <a:r>
              <a:rPr lang="en-US" altLang="en-US" sz="3000" dirty="0"/>
              <a:t> </a:t>
            </a:r>
            <a:r>
              <a:rPr lang="en-US" altLang="en-US" sz="3000" dirty="0" err="1"/>
              <a:t>efektif</a:t>
            </a:r>
            <a:r>
              <a:rPr lang="en-US" altLang="en-US" sz="3000" dirty="0"/>
              <a:t>.</a:t>
            </a:r>
          </a:p>
          <a:p>
            <a:pPr>
              <a:lnSpc>
                <a:spcPct val="80000"/>
              </a:lnSpc>
              <a:spcBef>
                <a:spcPts val="600"/>
              </a:spcBef>
              <a:buFontTx/>
              <a:buNone/>
            </a:pPr>
            <a:r>
              <a:rPr lang="en-US" altLang="en-US" sz="3000" dirty="0"/>
              <a:t>	c. </a:t>
            </a:r>
            <a:r>
              <a:rPr lang="en-US" altLang="en-US" sz="3000" dirty="0" err="1"/>
              <a:t>Peranan</a:t>
            </a:r>
            <a:r>
              <a:rPr lang="en-US" altLang="en-US" sz="3000" dirty="0"/>
              <a:t> </a:t>
            </a:r>
            <a:r>
              <a:rPr lang="en-US" altLang="en-US" sz="3000" dirty="0" err="1"/>
              <a:t>Lingkungan</a:t>
            </a:r>
            <a:r>
              <a:rPr lang="en-US" altLang="en-US" sz="3000" dirty="0"/>
              <a:t> </a:t>
            </a:r>
            <a:r>
              <a:rPr lang="en-US" altLang="en-US" sz="3000" dirty="0" err="1"/>
              <a:t>Internasional</a:t>
            </a:r>
            <a:endParaRPr lang="en-US" altLang="en-US" sz="3000" dirty="0"/>
          </a:p>
          <a:p>
            <a:pPr>
              <a:lnSpc>
                <a:spcPct val="80000"/>
              </a:lnSpc>
              <a:spcBef>
                <a:spcPts val="600"/>
              </a:spcBef>
              <a:buFontTx/>
              <a:buNone/>
            </a:pPr>
            <a:r>
              <a:rPr lang="en-US" altLang="en-US" sz="3000" dirty="0"/>
              <a:t>		- </a:t>
            </a:r>
            <a:r>
              <a:rPr lang="en-US" altLang="en-US" sz="3000" dirty="0" err="1"/>
              <a:t>Pertumbuhan</a:t>
            </a:r>
            <a:r>
              <a:rPr lang="en-US" altLang="en-US" sz="3000" dirty="0"/>
              <a:t> </a:t>
            </a:r>
            <a:r>
              <a:rPr lang="en-US" altLang="en-US" sz="3000" dirty="0" err="1"/>
              <a:t>ekonomi</a:t>
            </a:r>
            <a:r>
              <a:rPr lang="en-US" altLang="en-US" sz="3000" dirty="0"/>
              <a:t> </a:t>
            </a:r>
            <a:r>
              <a:rPr lang="en-US" altLang="en-US" sz="3000" dirty="0" err="1"/>
              <a:t>dimana</a:t>
            </a:r>
            <a:r>
              <a:rPr lang="en-US" altLang="en-US" sz="3000" dirty="0"/>
              <a:t> </a:t>
            </a:r>
            <a:r>
              <a:rPr lang="en-US" altLang="en-US" sz="3000" dirty="0" err="1"/>
              <a:t>investasi</a:t>
            </a:r>
            <a:r>
              <a:rPr lang="en-US" altLang="en-US" sz="3000" dirty="0"/>
              <a:t> </a:t>
            </a:r>
            <a:r>
              <a:rPr lang="en-US" altLang="en-US" sz="3000" dirty="0" err="1"/>
              <a:t>asing</a:t>
            </a:r>
            <a:r>
              <a:rPr lang="en-US" altLang="en-US" sz="3000" dirty="0"/>
              <a:t> </a:t>
            </a:r>
            <a:r>
              <a:rPr lang="en-US" altLang="en-US" sz="3000" dirty="0" err="1"/>
              <a:t>tinggi</a:t>
            </a:r>
            <a:r>
              <a:rPr lang="en-US" altLang="en-US" sz="3000" dirty="0"/>
              <a:t> </a:t>
            </a:r>
            <a:r>
              <a:rPr lang="en-US" altLang="en-US" sz="3000" dirty="0" err="1"/>
              <a:t>dan</a:t>
            </a:r>
            <a:r>
              <a:rPr lang="en-US" altLang="en-US" sz="3000" dirty="0"/>
              <a:t> </a:t>
            </a:r>
            <a:r>
              <a:rPr lang="en-US" altLang="en-US" sz="3000" dirty="0" err="1"/>
              <a:t>menyebabkan</a:t>
            </a:r>
            <a:r>
              <a:rPr lang="en-US" altLang="en-US" sz="3000" dirty="0"/>
              <a:t> </a:t>
            </a:r>
            <a:r>
              <a:rPr lang="en-US" altLang="en-US" sz="3000" dirty="0" err="1"/>
              <a:t>ketidakmerataan</a:t>
            </a:r>
            <a:r>
              <a:rPr lang="en-US" altLang="en-US" sz="3000" dirty="0"/>
              <a:t> </a:t>
            </a:r>
            <a:r>
              <a:rPr lang="en-US" altLang="en-US" sz="3000" dirty="0" err="1"/>
              <a:t>pendapatan</a:t>
            </a:r>
            <a:r>
              <a:rPr lang="en-US" altLang="en-US" sz="3000" dirty="0"/>
              <a:t>. </a:t>
            </a:r>
            <a:r>
              <a:rPr lang="en-US" altLang="en-US" sz="3000" dirty="0" err="1"/>
              <a:t>Dominasi</a:t>
            </a:r>
            <a:r>
              <a:rPr lang="en-US" altLang="en-US" sz="3000" dirty="0"/>
              <a:t> </a:t>
            </a:r>
            <a:r>
              <a:rPr lang="en-US" altLang="en-US" sz="3000" dirty="0" err="1"/>
              <a:t>asing</a:t>
            </a:r>
            <a:r>
              <a:rPr lang="en-US" altLang="en-US" sz="3000" dirty="0"/>
              <a:t> yang </a:t>
            </a:r>
            <a:r>
              <a:rPr lang="en-US" altLang="en-US" sz="3000" dirty="0" err="1"/>
              <a:t>menyebabkan</a:t>
            </a:r>
            <a:r>
              <a:rPr lang="en-US" altLang="en-US" sz="3000" dirty="0"/>
              <a:t> </a:t>
            </a:r>
            <a:r>
              <a:rPr lang="en-US" altLang="en-US" sz="3000" dirty="0" err="1"/>
              <a:t>negara</a:t>
            </a:r>
            <a:r>
              <a:rPr lang="en-US" altLang="en-US" sz="3000" dirty="0"/>
              <a:t> chaos </a:t>
            </a:r>
            <a:r>
              <a:rPr lang="en-US" altLang="en-US" sz="3000" dirty="0" err="1"/>
              <a:t>sehingga</a:t>
            </a:r>
            <a:r>
              <a:rPr lang="en-US" altLang="en-US" sz="3000" dirty="0"/>
              <a:t> </a:t>
            </a:r>
            <a:r>
              <a:rPr lang="en-US" altLang="en-US" sz="3000" dirty="0" err="1"/>
              <a:t>stabilitas</a:t>
            </a:r>
            <a:r>
              <a:rPr lang="en-US" altLang="en-US" sz="3000" dirty="0"/>
              <a:t> </a:t>
            </a:r>
            <a:r>
              <a:rPr lang="en-US" altLang="en-US" sz="3000" dirty="0" err="1"/>
              <a:t>ekonomi</a:t>
            </a:r>
            <a:r>
              <a:rPr lang="en-US" altLang="en-US" sz="3000" dirty="0"/>
              <a:t> </a:t>
            </a:r>
            <a:r>
              <a:rPr lang="en-US" altLang="en-US" sz="3000" dirty="0" err="1"/>
              <a:t>sosial</a:t>
            </a:r>
            <a:r>
              <a:rPr lang="en-US" altLang="en-US" sz="3000" dirty="0"/>
              <a:t> </a:t>
            </a:r>
            <a:r>
              <a:rPr lang="en-US" altLang="en-US" sz="3000" dirty="0" err="1"/>
              <a:t>dan</a:t>
            </a:r>
            <a:r>
              <a:rPr lang="en-US" altLang="en-US" sz="3000" dirty="0"/>
              <a:t> </a:t>
            </a:r>
            <a:r>
              <a:rPr lang="en-US" altLang="en-US" sz="3000" dirty="0" err="1"/>
              <a:t>politik</a:t>
            </a:r>
            <a:r>
              <a:rPr lang="en-US" altLang="en-US" sz="3000" dirty="0"/>
              <a:t> </a:t>
            </a:r>
            <a:r>
              <a:rPr lang="en-US" altLang="en-US" sz="3000" dirty="0" err="1"/>
              <a:t>susah</a:t>
            </a:r>
            <a:r>
              <a:rPr lang="en-US" altLang="en-US" sz="3000" dirty="0"/>
              <a:t> </a:t>
            </a:r>
            <a:r>
              <a:rPr lang="en-US" altLang="en-US" sz="3000" dirty="0" err="1"/>
              <a:t>didapatkan</a:t>
            </a:r>
            <a:r>
              <a:rPr lang="en-US" altLang="en-US" sz="3000" dirty="0"/>
              <a:t>. </a:t>
            </a:r>
            <a:r>
              <a:rPr lang="en-US" altLang="en-US" sz="3000" dirty="0" err="1"/>
              <a:t>Militer</a:t>
            </a:r>
            <a:r>
              <a:rPr lang="en-US" altLang="en-US" sz="3000" dirty="0"/>
              <a:t> </a:t>
            </a:r>
            <a:r>
              <a:rPr lang="en-US" altLang="en-US" sz="3000" dirty="0" err="1"/>
              <a:t>masuk</a:t>
            </a:r>
            <a:r>
              <a:rPr lang="en-US" altLang="en-US" sz="3000" dirty="0"/>
              <a:t> </a:t>
            </a:r>
            <a:r>
              <a:rPr lang="en-US" altLang="en-US" sz="3000" dirty="0" err="1"/>
              <a:t>untuk</a:t>
            </a:r>
            <a:r>
              <a:rPr lang="en-US" altLang="en-US" sz="3000" dirty="0"/>
              <a:t> </a:t>
            </a:r>
            <a:r>
              <a:rPr lang="en-US" altLang="en-US" sz="3000" dirty="0" err="1"/>
              <a:t>menciptakan</a:t>
            </a:r>
            <a:r>
              <a:rPr lang="en-US" altLang="en-US" sz="3000" dirty="0"/>
              <a:t> </a:t>
            </a:r>
            <a:r>
              <a:rPr lang="en-US" altLang="en-US" sz="3000" dirty="0" err="1"/>
              <a:t>kondisi</a:t>
            </a:r>
            <a:r>
              <a:rPr lang="en-US" altLang="en-US" sz="3000" dirty="0"/>
              <a:t> yang </a:t>
            </a:r>
            <a:r>
              <a:rPr lang="en-US" altLang="en-US" sz="3000" dirty="0" err="1"/>
              <a:t>kondusif</a:t>
            </a:r>
            <a:r>
              <a:rPr lang="en-US" altLang="en-US" sz="3000" dirty="0"/>
              <a:t> </a:t>
            </a:r>
            <a:r>
              <a:rPr lang="en-US" altLang="en-US" sz="3000" dirty="0" err="1"/>
              <a:t>bagi</a:t>
            </a:r>
            <a:r>
              <a:rPr lang="en-US" altLang="en-US" sz="3000" dirty="0"/>
              <a:t> modal </a:t>
            </a:r>
            <a:r>
              <a:rPr lang="en-US" altLang="en-US" sz="3000" dirty="0" err="1"/>
              <a:t>asing</a:t>
            </a:r>
            <a:r>
              <a:rPr lang="en-US" altLang="en-US" sz="3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06621507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6600" dirty="0" smtClean="0"/>
              <a:t>     </a:t>
            </a:r>
            <a:r>
              <a:rPr lang="en-US" altLang="en-US" sz="6600" dirty="0" err="1" smtClean="0"/>
              <a:t>Militer</a:t>
            </a:r>
            <a:r>
              <a:rPr lang="en-US" altLang="en-US" sz="6600" dirty="0" smtClean="0"/>
              <a:t> </a:t>
            </a:r>
            <a:r>
              <a:rPr lang="en-US" altLang="en-US" sz="6600" dirty="0" err="1"/>
              <a:t>dan</a:t>
            </a:r>
            <a:r>
              <a:rPr lang="en-US" altLang="en-US" sz="6600" dirty="0"/>
              <a:t> </a:t>
            </a:r>
            <a:r>
              <a:rPr lang="en-US" altLang="en-US" sz="6600" dirty="0" err="1"/>
              <a:t>Politik</a:t>
            </a:r>
            <a:r>
              <a:rPr lang="en-US" altLang="en-US" sz="6600" dirty="0"/>
              <a:t> (4)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50240" y="1950721"/>
            <a:ext cx="11921067" cy="7030535"/>
          </a:xfrm>
        </p:spPr>
        <p:txBody>
          <a:bodyPr/>
          <a:lstStyle/>
          <a:p>
            <a:pPr marL="266700" indent="0">
              <a:spcBef>
                <a:spcPts val="0"/>
              </a:spcBef>
              <a:buNone/>
            </a:pPr>
            <a:r>
              <a:rPr lang="en-US" altLang="en-US" sz="2987" dirty="0" smtClean="0"/>
              <a:t>  </a:t>
            </a:r>
          </a:p>
          <a:p>
            <a:pPr marL="266700" indent="0">
              <a:spcBef>
                <a:spcPts val="0"/>
              </a:spcBef>
              <a:buNone/>
            </a:pPr>
            <a:r>
              <a:rPr lang="en-US" altLang="en-US" sz="2987" dirty="0" smtClean="0"/>
              <a:t>Tingkat </a:t>
            </a:r>
            <a:r>
              <a:rPr lang="en-US" altLang="en-US" sz="2987" dirty="0" err="1"/>
              <a:t>Keterlibatan</a:t>
            </a:r>
            <a:r>
              <a:rPr lang="en-US" altLang="en-US" sz="2987" dirty="0"/>
              <a:t> </a:t>
            </a:r>
            <a:r>
              <a:rPr lang="en-US" altLang="en-US" sz="2987" dirty="0" err="1"/>
              <a:t>Militer</a:t>
            </a:r>
            <a:r>
              <a:rPr lang="en-US" altLang="en-US" sz="2987" dirty="0"/>
              <a:t> </a:t>
            </a:r>
            <a:r>
              <a:rPr lang="en-US" altLang="en-US" sz="2987" dirty="0" err="1"/>
              <a:t>dalam</a:t>
            </a:r>
            <a:r>
              <a:rPr lang="en-US" altLang="en-US" sz="2987" dirty="0"/>
              <a:t> </a:t>
            </a:r>
            <a:r>
              <a:rPr lang="en-US" altLang="en-US" sz="2987" dirty="0" err="1"/>
              <a:t>Politik</a:t>
            </a:r>
            <a:r>
              <a:rPr lang="en-US" altLang="en-US" sz="2987" dirty="0"/>
              <a:t> (</a:t>
            </a:r>
            <a:r>
              <a:rPr lang="en-US" altLang="en-US" sz="2987" dirty="0" err="1"/>
              <a:t>Nordlinger</a:t>
            </a:r>
            <a:r>
              <a:rPr lang="en-US" altLang="en-US" sz="2987" dirty="0"/>
              <a:t>; </a:t>
            </a:r>
            <a:r>
              <a:rPr lang="en-US" altLang="en-US" sz="2987" dirty="0" smtClean="0"/>
              <a:t>1977)</a:t>
            </a:r>
          </a:p>
          <a:p>
            <a:pPr lvl="1">
              <a:spcBef>
                <a:spcPts val="0"/>
              </a:spcBef>
              <a:buFontTx/>
              <a:buNone/>
            </a:pPr>
            <a:endParaRPr lang="en-US" altLang="en-US" sz="2987" dirty="0"/>
          </a:p>
        </p:txBody>
      </p:sp>
      <p:graphicFrame>
        <p:nvGraphicFramePr>
          <p:cNvPr id="19486" name="Group 30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094805012"/>
              </p:ext>
            </p:extLst>
          </p:nvPr>
        </p:nvGraphicFramePr>
        <p:xfrm>
          <a:off x="1029792" y="3362144"/>
          <a:ext cx="11162453" cy="5403088"/>
        </p:xfrm>
        <a:graphic>
          <a:graphicData uri="http://schemas.openxmlformats.org/drawingml/2006/table">
            <a:tbl>
              <a:tblPr/>
              <a:tblGrid>
                <a:gridCol w="2790613">
                  <a:extLst>
                    <a:ext uri="{9D8B030D-6E8A-4147-A177-3AD203B41FA5}">
                      <a16:colId xmlns:a16="http://schemas.microsoft.com/office/drawing/2014/main" val="4179158820"/>
                    </a:ext>
                  </a:extLst>
                </a:gridCol>
                <a:gridCol w="2411307">
                  <a:extLst>
                    <a:ext uri="{9D8B030D-6E8A-4147-A177-3AD203B41FA5}">
                      <a16:colId xmlns:a16="http://schemas.microsoft.com/office/drawing/2014/main" val="1250417769"/>
                    </a:ext>
                  </a:extLst>
                </a:gridCol>
                <a:gridCol w="3169920">
                  <a:extLst>
                    <a:ext uri="{9D8B030D-6E8A-4147-A177-3AD203B41FA5}">
                      <a16:colId xmlns:a16="http://schemas.microsoft.com/office/drawing/2014/main" val="2506684226"/>
                    </a:ext>
                  </a:extLst>
                </a:gridCol>
                <a:gridCol w="2790613">
                  <a:extLst>
                    <a:ext uri="{9D8B030D-6E8A-4147-A177-3AD203B41FA5}">
                      <a16:colId xmlns:a16="http://schemas.microsoft.com/office/drawing/2014/main" val="2649523755"/>
                    </a:ext>
                  </a:extLst>
                </a:gridCol>
              </a:tblGrid>
              <a:tr h="9753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0048" marR="130048" marT="65024" marB="650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Moderators</a:t>
                      </a:r>
                    </a:p>
                  </a:txBody>
                  <a:tcPr marL="130048" marR="130048" marT="65024" marB="650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Guardians</a:t>
                      </a:r>
                    </a:p>
                  </a:txBody>
                  <a:tcPr marL="130048" marR="130048" marT="65024" marB="650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Rulers</a:t>
                      </a:r>
                    </a:p>
                  </a:txBody>
                  <a:tcPr marL="130048" marR="130048" marT="65024" marB="650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3616115"/>
                  </a:ext>
                </a:extLst>
              </a:tr>
              <a:tr h="440862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alt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Kekuasaan yang dimiliki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en-US" altLang="en-US" sz="3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alt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Tujuan ekonomi dan Politik</a:t>
                      </a:r>
                    </a:p>
                  </a:txBody>
                  <a:tcPr marL="130048" marR="130048" marT="65024" marB="650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Kekuasaan veto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Melindungi </a:t>
                      </a:r>
                      <a:r>
                        <a:rPr kumimoji="0" lang="en-US" altLang="en-US" sz="3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status quo</a:t>
                      </a:r>
                    </a:p>
                  </a:txBody>
                  <a:tcPr marL="130048" marR="130048" marT="65024" marB="650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Kontrol</a:t>
                      </a:r>
                      <a:r>
                        <a:rPr kumimoji="0" lang="en-US" altLang="en-US" sz="3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3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pemerintahan</a:t>
                      </a:r>
                      <a:endParaRPr kumimoji="0" lang="en-US" altLang="en-US" sz="3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Melindungi</a:t>
                      </a:r>
                      <a:r>
                        <a:rPr kumimoji="0" lang="en-US" altLang="en-US" sz="3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3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status quo</a:t>
                      </a:r>
                      <a:r>
                        <a:rPr kumimoji="0" lang="en-US" altLang="en-US" sz="3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3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dan</a:t>
                      </a:r>
                      <a:r>
                        <a:rPr kumimoji="0" lang="en-US" altLang="en-US" sz="3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3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mengoreksi</a:t>
                      </a:r>
                      <a:r>
                        <a:rPr kumimoji="0" lang="en-US" altLang="en-US" sz="3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3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kesalahan-kesalahan</a:t>
                      </a:r>
                      <a:r>
                        <a:rPr kumimoji="0" lang="en-US" altLang="en-US" sz="3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3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serta</a:t>
                      </a:r>
                      <a:r>
                        <a:rPr kumimoji="0" lang="en-US" altLang="en-US" sz="3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3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pemborosan</a:t>
                      </a:r>
                      <a:endParaRPr kumimoji="0" lang="en-US" altLang="en-US" sz="3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0048" marR="130048" marT="65024" marB="650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Dominasi</a:t>
                      </a:r>
                      <a:r>
                        <a:rPr kumimoji="0" lang="en-US" altLang="en-US" sz="3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3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Rezim</a:t>
                      </a:r>
                      <a:endParaRPr kumimoji="0" lang="en-US" altLang="en-US" sz="3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Memengaruhi</a:t>
                      </a:r>
                      <a:r>
                        <a:rPr kumimoji="0" lang="en-US" altLang="en-US" sz="3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3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perubahan</a:t>
                      </a:r>
                      <a:r>
                        <a:rPr kumimoji="0" lang="en-US" altLang="en-US" sz="3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3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politik</a:t>
                      </a:r>
                      <a:r>
                        <a:rPr kumimoji="0" lang="en-US" altLang="en-US" sz="3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3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dan</a:t>
                      </a:r>
                      <a:r>
                        <a:rPr kumimoji="0" lang="en-US" altLang="en-US" sz="3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3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terkadang</a:t>
                      </a:r>
                      <a:r>
                        <a:rPr kumimoji="0" lang="en-US" altLang="en-US" sz="3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3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perubahan</a:t>
                      </a:r>
                      <a:r>
                        <a:rPr kumimoji="0" lang="en-US" altLang="en-US" sz="3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3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sosial</a:t>
                      </a:r>
                      <a:r>
                        <a:rPr kumimoji="0" lang="en-US" altLang="en-US" sz="3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3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ekonomi</a:t>
                      </a:r>
                      <a:endParaRPr kumimoji="0" lang="en-US" altLang="en-US" sz="3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0048" marR="130048" marT="65024" marB="650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83300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67330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50240" y="390596"/>
            <a:ext cx="11704320" cy="1343377"/>
          </a:xfrm>
        </p:spPr>
        <p:txBody>
          <a:bodyPr/>
          <a:lstStyle/>
          <a:p>
            <a:r>
              <a:rPr lang="en-US" altLang="en-US" sz="6600" dirty="0" smtClean="0"/>
              <a:t>      </a:t>
            </a:r>
            <a:r>
              <a:rPr lang="en-US" altLang="en-US" sz="6600" dirty="0" err="1" smtClean="0"/>
              <a:t>Militer</a:t>
            </a:r>
            <a:r>
              <a:rPr lang="en-US" altLang="en-US" sz="6600" dirty="0" smtClean="0"/>
              <a:t> </a:t>
            </a:r>
            <a:r>
              <a:rPr lang="en-US" altLang="en-US" sz="6600" dirty="0" err="1"/>
              <a:t>dan</a:t>
            </a:r>
            <a:r>
              <a:rPr lang="en-US" altLang="en-US" sz="6600" dirty="0"/>
              <a:t> </a:t>
            </a:r>
            <a:r>
              <a:rPr lang="en-US" altLang="en-US" sz="6600" dirty="0" err="1"/>
              <a:t>Politik</a:t>
            </a:r>
            <a:r>
              <a:rPr lang="en-US" altLang="en-US" sz="6600" dirty="0"/>
              <a:t> (5)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0240" y="2212504"/>
            <a:ext cx="11972840" cy="6768752"/>
          </a:xfrm>
        </p:spPr>
        <p:txBody>
          <a:bodyPr/>
          <a:lstStyle/>
          <a:p>
            <a:pPr marL="0" indent="0">
              <a:lnSpc>
                <a:spcPct val="80000"/>
              </a:lnSpc>
              <a:spcBef>
                <a:spcPts val="600"/>
              </a:spcBef>
              <a:buNone/>
            </a:pPr>
            <a:r>
              <a:rPr lang="en-US" altLang="en-US" sz="2844" dirty="0" smtClean="0"/>
              <a:t>	</a:t>
            </a:r>
            <a:r>
              <a:rPr lang="en-US" altLang="en-US" sz="4000" dirty="0" err="1" smtClean="0"/>
              <a:t>Keterlibatan</a:t>
            </a:r>
            <a:r>
              <a:rPr lang="en-US" altLang="en-US" sz="4000" dirty="0" smtClean="0"/>
              <a:t> </a:t>
            </a:r>
            <a:r>
              <a:rPr lang="en-US" altLang="en-US" sz="4000" dirty="0" err="1"/>
              <a:t>Militer</a:t>
            </a:r>
            <a:r>
              <a:rPr lang="en-US" altLang="en-US" sz="4000" dirty="0"/>
              <a:t> </a:t>
            </a:r>
            <a:r>
              <a:rPr lang="en-US" altLang="en-US" sz="4000" dirty="0" err="1"/>
              <a:t>dalam</a:t>
            </a:r>
            <a:r>
              <a:rPr lang="en-US" altLang="en-US" sz="4000" dirty="0"/>
              <a:t> </a:t>
            </a:r>
            <a:r>
              <a:rPr lang="en-US" altLang="en-US" sz="4000" dirty="0" err="1"/>
              <a:t>Politik</a:t>
            </a:r>
            <a:endParaRPr lang="en-US" altLang="en-US" sz="4000" dirty="0"/>
          </a:p>
          <a:p>
            <a:pPr marL="866973" indent="-866973">
              <a:lnSpc>
                <a:spcPct val="80000"/>
              </a:lnSpc>
              <a:spcBef>
                <a:spcPts val="600"/>
              </a:spcBef>
              <a:buFontTx/>
              <a:buAutoNum type="arabicPeriod"/>
            </a:pPr>
            <a:r>
              <a:rPr lang="en-US" altLang="en-US" sz="2844" dirty="0"/>
              <a:t>Model </a:t>
            </a:r>
            <a:r>
              <a:rPr lang="en-US" altLang="en-US" sz="2844" dirty="0" err="1"/>
              <a:t>Tradisional</a:t>
            </a:r>
            <a:endParaRPr lang="en-US" altLang="en-US" sz="2844" dirty="0"/>
          </a:p>
          <a:p>
            <a:pPr marL="1408831" lvl="1" indent="-758601">
              <a:lnSpc>
                <a:spcPct val="80000"/>
              </a:lnSpc>
              <a:spcBef>
                <a:spcPts val="600"/>
              </a:spcBef>
              <a:buFontTx/>
              <a:buChar char="•"/>
            </a:pPr>
            <a:r>
              <a:rPr lang="en-US" altLang="en-US" sz="2560" dirty="0"/>
              <a:t>Abad ke-17 </a:t>
            </a:r>
            <a:r>
              <a:rPr lang="en-US" altLang="en-US" sz="2560" dirty="0" err="1"/>
              <a:t>dan</a:t>
            </a:r>
            <a:r>
              <a:rPr lang="en-US" altLang="en-US" sz="2560" dirty="0"/>
              <a:t> ke-18 </a:t>
            </a:r>
            <a:r>
              <a:rPr lang="en-US" altLang="en-US" sz="2560" dirty="0" err="1"/>
              <a:t>dalam</a:t>
            </a:r>
            <a:r>
              <a:rPr lang="en-US" altLang="en-US" sz="2560" dirty="0"/>
              <a:t> </a:t>
            </a:r>
            <a:r>
              <a:rPr lang="en-US" altLang="en-US" sz="2560" dirty="0" err="1"/>
              <a:t>kerajaan</a:t>
            </a:r>
            <a:r>
              <a:rPr lang="en-US" altLang="en-US" sz="2560" dirty="0"/>
              <a:t> </a:t>
            </a:r>
            <a:r>
              <a:rPr lang="en-US" altLang="en-US" sz="2560" dirty="0" err="1"/>
              <a:t>monarki</a:t>
            </a:r>
            <a:r>
              <a:rPr lang="en-US" altLang="en-US" sz="2560" dirty="0"/>
              <a:t> di </a:t>
            </a:r>
            <a:r>
              <a:rPr lang="en-US" altLang="en-US" sz="2560" dirty="0" err="1"/>
              <a:t>Eropa</a:t>
            </a:r>
            <a:endParaRPr lang="en-US" altLang="en-US" sz="2560" dirty="0"/>
          </a:p>
          <a:p>
            <a:pPr marL="1408831" lvl="1" indent="-758601">
              <a:lnSpc>
                <a:spcPct val="80000"/>
              </a:lnSpc>
              <a:spcBef>
                <a:spcPts val="600"/>
              </a:spcBef>
              <a:buFontTx/>
              <a:buChar char="•"/>
            </a:pPr>
            <a:r>
              <a:rPr lang="en-US" altLang="en-US" sz="2560" dirty="0" err="1"/>
              <a:t>Kaum</a:t>
            </a:r>
            <a:r>
              <a:rPr lang="en-US" altLang="en-US" sz="2560" dirty="0"/>
              <a:t> </a:t>
            </a:r>
            <a:r>
              <a:rPr lang="en-US" altLang="en-US" sz="2560" dirty="0" err="1"/>
              <a:t>aristokrat</a:t>
            </a:r>
            <a:r>
              <a:rPr lang="en-US" altLang="en-US" sz="2560" dirty="0"/>
              <a:t> </a:t>
            </a:r>
            <a:r>
              <a:rPr lang="en-US" altLang="en-US" sz="2560" dirty="0" err="1"/>
              <a:t>membentuk</a:t>
            </a:r>
            <a:r>
              <a:rPr lang="en-US" altLang="en-US" sz="2560" dirty="0"/>
              <a:t> </a:t>
            </a:r>
            <a:r>
              <a:rPr lang="en-US" altLang="en-US" sz="2560" dirty="0" err="1"/>
              <a:t>kelompok</a:t>
            </a:r>
            <a:r>
              <a:rPr lang="en-US" altLang="en-US" sz="2560" dirty="0"/>
              <a:t> </a:t>
            </a:r>
            <a:r>
              <a:rPr lang="en-US" altLang="en-US" sz="2560" dirty="0" err="1"/>
              <a:t>sipil</a:t>
            </a:r>
            <a:r>
              <a:rPr lang="en-US" altLang="en-US" sz="2560" dirty="0"/>
              <a:t> (</a:t>
            </a:r>
            <a:r>
              <a:rPr lang="en-US" altLang="en-US" sz="2560" dirty="0" err="1"/>
              <a:t>birokrasi</a:t>
            </a:r>
            <a:r>
              <a:rPr lang="en-US" altLang="en-US" sz="2560" dirty="0"/>
              <a:t>) </a:t>
            </a:r>
            <a:r>
              <a:rPr lang="en-US" altLang="en-US" sz="2560" dirty="0" err="1"/>
              <a:t>dan</a:t>
            </a:r>
            <a:r>
              <a:rPr lang="en-US" altLang="en-US" sz="2560" dirty="0"/>
              <a:t> </a:t>
            </a:r>
            <a:r>
              <a:rPr lang="en-US" altLang="en-US" sz="2560" dirty="0" err="1"/>
              <a:t>militer</a:t>
            </a:r>
            <a:r>
              <a:rPr lang="en-US" altLang="en-US" sz="2560" dirty="0"/>
              <a:t> </a:t>
            </a:r>
            <a:r>
              <a:rPr lang="en-US" altLang="en-US" sz="2560" dirty="0" err="1"/>
              <a:t>secara</a:t>
            </a:r>
            <a:r>
              <a:rPr lang="en-US" altLang="en-US" sz="2560" dirty="0"/>
              <a:t> </a:t>
            </a:r>
            <a:r>
              <a:rPr lang="en-US" altLang="en-US" sz="2560" dirty="0" err="1"/>
              <a:t>bersamaan</a:t>
            </a:r>
            <a:r>
              <a:rPr lang="en-US" altLang="en-US" sz="2560" dirty="0"/>
              <a:t> </a:t>
            </a:r>
            <a:r>
              <a:rPr lang="en-US" altLang="en-US" sz="2560" dirty="0" err="1"/>
              <a:t>dan</a:t>
            </a:r>
            <a:r>
              <a:rPr lang="en-US" altLang="en-US" sz="2560" dirty="0"/>
              <a:t> </a:t>
            </a:r>
            <a:r>
              <a:rPr lang="en-US" altLang="en-US" sz="2560" dirty="0" err="1"/>
              <a:t>dikendalikan</a:t>
            </a:r>
            <a:r>
              <a:rPr lang="en-US" altLang="en-US" sz="2560" dirty="0"/>
              <a:t> </a:t>
            </a:r>
            <a:r>
              <a:rPr lang="en-US" altLang="en-US" sz="2560" dirty="0" err="1"/>
              <a:t>oleh</a:t>
            </a:r>
            <a:r>
              <a:rPr lang="en-US" altLang="en-US" sz="2560" dirty="0"/>
              <a:t> </a:t>
            </a:r>
            <a:r>
              <a:rPr lang="en-US" altLang="en-US" sz="2560" dirty="0" err="1"/>
              <a:t>kaum</a:t>
            </a:r>
            <a:r>
              <a:rPr lang="en-US" altLang="en-US" sz="2560" dirty="0"/>
              <a:t> </a:t>
            </a:r>
            <a:r>
              <a:rPr lang="en-US" altLang="en-US" sz="2560" dirty="0" err="1"/>
              <a:t>aristokrat</a:t>
            </a:r>
            <a:r>
              <a:rPr lang="en-US" altLang="en-US" sz="2560" dirty="0"/>
              <a:t>.</a:t>
            </a:r>
          </a:p>
          <a:p>
            <a:pPr marL="1408831" lvl="1" indent="-758601">
              <a:lnSpc>
                <a:spcPct val="80000"/>
              </a:lnSpc>
              <a:spcBef>
                <a:spcPts val="600"/>
              </a:spcBef>
              <a:buFontTx/>
              <a:buChar char="•"/>
            </a:pPr>
            <a:r>
              <a:rPr lang="en-US" altLang="en-US" sz="2560" dirty="0" err="1"/>
              <a:t>Supremasi</a:t>
            </a:r>
            <a:r>
              <a:rPr lang="en-US" altLang="en-US" sz="2560" dirty="0"/>
              <a:t> </a:t>
            </a:r>
            <a:r>
              <a:rPr lang="en-US" altLang="en-US" sz="2560" dirty="0" err="1"/>
              <a:t>sipil</a:t>
            </a:r>
            <a:r>
              <a:rPr lang="en-US" altLang="en-US" sz="2560" dirty="0"/>
              <a:t> </a:t>
            </a:r>
            <a:r>
              <a:rPr lang="en-US" altLang="en-US" sz="2560" dirty="0" err="1"/>
              <a:t>atas</a:t>
            </a:r>
            <a:r>
              <a:rPr lang="en-US" altLang="en-US" sz="2560" dirty="0"/>
              <a:t> </a:t>
            </a:r>
            <a:r>
              <a:rPr lang="en-US" altLang="en-US" sz="2560" dirty="0" err="1"/>
              <a:t>militer</a:t>
            </a:r>
            <a:r>
              <a:rPr lang="en-US" altLang="en-US" sz="2560" dirty="0"/>
              <a:t> </a:t>
            </a:r>
            <a:r>
              <a:rPr lang="en-US" altLang="en-US" sz="2560" dirty="0" err="1"/>
              <a:t>dan</a:t>
            </a:r>
            <a:r>
              <a:rPr lang="en-US" altLang="en-US" sz="2560" dirty="0"/>
              <a:t> </a:t>
            </a:r>
            <a:r>
              <a:rPr lang="en-US" altLang="en-US" sz="2560" dirty="0" err="1"/>
              <a:t>kaum</a:t>
            </a:r>
            <a:r>
              <a:rPr lang="en-US" altLang="en-US" sz="2560" dirty="0"/>
              <a:t> </a:t>
            </a:r>
            <a:r>
              <a:rPr lang="en-US" altLang="en-US" sz="2560" dirty="0" err="1"/>
              <a:t>aristokrat</a:t>
            </a:r>
            <a:r>
              <a:rPr lang="en-US" altLang="en-US" sz="2560" dirty="0"/>
              <a:t> </a:t>
            </a:r>
            <a:r>
              <a:rPr lang="en-US" altLang="en-US" sz="2560" dirty="0" err="1"/>
              <a:t>mengambil</a:t>
            </a:r>
            <a:r>
              <a:rPr lang="en-US" altLang="en-US" sz="2560" dirty="0"/>
              <a:t> </a:t>
            </a:r>
            <a:r>
              <a:rPr lang="en-US" altLang="en-US" sz="2560" dirty="0" err="1"/>
              <a:t>peran</a:t>
            </a:r>
            <a:r>
              <a:rPr lang="en-US" altLang="en-US" sz="2560" dirty="0"/>
              <a:t> </a:t>
            </a:r>
            <a:r>
              <a:rPr lang="en-US" altLang="en-US" sz="2560" dirty="0" err="1"/>
              <a:t>sebagai</a:t>
            </a:r>
            <a:r>
              <a:rPr lang="en-US" altLang="en-US" sz="2560" dirty="0"/>
              <a:t> </a:t>
            </a:r>
            <a:r>
              <a:rPr lang="en-US" altLang="en-US" sz="2560" dirty="0" err="1"/>
              <a:t>pimpinan</a:t>
            </a:r>
            <a:r>
              <a:rPr lang="en-US" altLang="en-US" sz="2560" dirty="0"/>
              <a:t> </a:t>
            </a:r>
            <a:r>
              <a:rPr lang="en-US" altLang="en-US" sz="2560" dirty="0" err="1"/>
              <a:t>militer</a:t>
            </a:r>
            <a:r>
              <a:rPr lang="en-US" altLang="en-US" sz="2560" dirty="0"/>
              <a:t>.</a:t>
            </a:r>
          </a:p>
          <a:p>
            <a:pPr marL="866973" indent="-866973">
              <a:lnSpc>
                <a:spcPct val="80000"/>
              </a:lnSpc>
              <a:spcBef>
                <a:spcPts val="600"/>
              </a:spcBef>
              <a:buFontTx/>
              <a:buAutoNum type="arabicPeriod"/>
            </a:pPr>
            <a:r>
              <a:rPr lang="en-US" altLang="en-US" sz="2844" dirty="0"/>
              <a:t>Model Liberal</a:t>
            </a:r>
          </a:p>
          <a:p>
            <a:pPr marL="1408831" lvl="1" indent="-758601">
              <a:lnSpc>
                <a:spcPct val="80000"/>
              </a:lnSpc>
              <a:spcBef>
                <a:spcPts val="600"/>
              </a:spcBef>
              <a:buFontTx/>
              <a:buChar char="•"/>
            </a:pPr>
            <a:r>
              <a:rPr lang="en-US" altLang="en-US" sz="2560" dirty="0" err="1"/>
              <a:t>Lebih</a:t>
            </a:r>
            <a:r>
              <a:rPr lang="en-US" altLang="en-US" sz="2560" dirty="0"/>
              <a:t> </a:t>
            </a:r>
            <a:r>
              <a:rPr lang="en-US" altLang="en-US" sz="2560" dirty="0" err="1"/>
              <a:t>jelas</a:t>
            </a:r>
            <a:r>
              <a:rPr lang="en-US" altLang="en-US" sz="2560" dirty="0"/>
              <a:t> </a:t>
            </a:r>
            <a:r>
              <a:rPr lang="en-US" altLang="en-US" sz="2560" dirty="0" err="1"/>
              <a:t>dari</a:t>
            </a:r>
            <a:r>
              <a:rPr lang="en-US" altLang="en-US" sz="2560" dirty="0"/>
              <a:t> model </a:t>
            </a:r>
            <a:r>
              <a:rPr lang="en-US" altLang="en-US" sz="2560" dirty="0" err="1"/>
              <a:t>tradisional</a:t>
            </a:r>
            <a:r>
              <a:rPr lang="en-US" altLang="en-US" sz="2560" dirty="0"/>
              <a:t> </a:t>
            </a:r>
            <a:r>
              <a:rPr lang="en-US" altLang="en-US" sz="2560" dirty="0">
                <a:sym typeface="Wingdings" panose="05000000000000000000" pitchFamily="2" charset="2"/>
              </a:rPr>
              <a:t> </a:t>
            </a:r>
            <a:r>
              <a:rPr lang="en-US" altLang="en-US" sz="2560" dirty="0" err="1">
                <a:sym typeface="Wingdings" panose="05000000000000000000" pitchFamily="2" charset="2"/>
              </a:rPr>
              <a:t>perbedaan</a:t>
            </a:r>
            <a:r>
              <a:rPr lang="en-US" altLang="en-US" sz="2560" dirty="0">
                <a:sym typeface="Wingdings" panose="05000000000000000000" pitchFamily="2" charset="2"/>
              </a:rPr>
              <a:t> </a:t>
            </a:r>
            <a:r>
              <a:rPr lang="en-US" altLang="en-US" sz="2560" dirty="0" err="1">
                <a:sym typeface="Wingdings" panose="05000000000000000000" pitchFamily="2" charset="2"/>
              </a:rPr>
              <a:t>keahlian</a:t>
            </a:r>
            <a:r>
              <a:rPr lang="en-US" altLang="en-US" sz="2560" dirty="0">
                <a:sym typeface="Wingdings" panose="05000000000000000000" pitchFamily="2" charset="2"/>
              </a:rPr>
              <a:t> </a:t>
            </a:r>
            <a:r>
              <a:rPr lang="en-US" altLang="en-US" sz="2560" dirty="0" err="1">
                <a:sym typeface="Wingdings" panose="05000000000000000000" pitchFamily="2" charset="2"/>
              </a:rPr>
              <a:t>dan</a:t>
            </a:r>
            <a:r>
              <a:rPr lang="en-US" altLang="en-US" sz="2560" dirty="0">
                <a:sym typeface="Wingdings" panose="05000000000000000000" pitchFamily="2" charset="2"/>
              </a:rPr>
              <a:t> </a:t>
            </a:r>
            <a:r>
              <a:rPr lang="en-US" altLang="en-US" sz="2560" dirty="0" err="1">
                <a:sym typeface="Wingdings" panose="05000000000000000000" pitchFamily="2" charset="2"/>
              </a:rPr>
              <a:t>tanggung</a:t>
            </a:r>
            <a:r>
              <a:rPr lang="en-US" altLang="en-US" sz="2560" dirty="0">
                <a:sym typeface="Wingdings" panose="05000000000000000000" pitchFamily="2" charset="2"/>
              </a:rPr>
              <a:t> </a:t>
            </a:r>
            <a:r>
              <a:rPr lang="en-US" altLang="en-US" sz="2560" dirty="0" err="1">
                <a:sym typeface="Wingdings" panose="05000000000000000000" pitchFamily="2" charset="2"/>
              </a:rPr>
              <a:t>jawab</a:t>
            </a:r>
            <a:r>
              <a:rPr lang="en-US" altLang="en-US" sz="2560" dirty="0">
                <a:sym typeface="Wingdings" panose="05000000000000000000" pitchFamily="2" charset="2"/>
              </a:rPr>
              <a:t> </a:t>
            </a:r>
            <a:r>
              <a:rPr lang="en-US" altLang="en-US" sz="2560" dirty="0" err="1">
                <a:sym typeface="Wingdings" panose="05000000000000000000" pitchFamily="2" charset="2"/>
              </a:rPr>
              <a:t>antara</a:t>
            </a:r>
            <a:r>
              <a:rPr lang="en-US" altLang="en-US" sz="2560" dirty="0">
                <a:sym typeface="Wingdings" panose="05000000000000000000" pitchFamily="2" charset="2"/>
              </a:rPr>
              <a:t> </a:t>
            </a:r>
            <a:r>
              <a:rPr lang="en-US" altLang="en-US" sz="2560" dirty="0" err="1">
                <a:sym typeface="Wingdings" panose="05000000000000000000" pitchFamily="2" charset="2"/>
              </a:rPr>
              <a:t>sipil</a:t>
            </a:r>
            <a:r>
              <a:rPr lang="en-US" altLang="en-US" sz="2560" dirty="0">
                <a:sym typeface="Wingdings" panose="05000000000000000000" pitchFamily="2" charset="2"/>
              </a:rPr>
              <a:t> </a:t>
            </a:r>
            <a:r>
              <a:rPr lang="en-US" altLang="en-US" sz="2560" dirty="0" err="1">
                <a:sym typeface="Wingdings" panose="05000000000000000000" pitchFamily="2" charset="2"/>
              </a:rPr>
              <a:t>dan</a:t>
            </a:r>
            <a:r>
              <a:rPr lang="en-US" altLang="en-US" sz="2560" dirty="0">
                <a:sym typeface="Wingdings" panose="05000000000000000000" pitchFamily="2" charset="2"/>
              </a:rPr>
              <a:t> </a:t>
            </a:r>
            <a:r>
              <a:rPr lang="en-US" altLang="en-US" sz="2560" dirty="0" err="1">
                <a:sym typeface="Wingdings" panose="05000000000000000000" pitchFamily="2" charset="2"/>
              </a:rPr>
              <a:t>militer</a:t>
            </a:r>
            <a:endParaRPr lang="en-US" altLang="en-US" sz="2560" dirty="0">
              <a:sym typeface="Wingdings" panose="05000000000000000000" pitchFamily="2" charset="2"/>
            </a:endParaRPr>
          </a:p>
          <a:p>
            <a:pPr marL="1408831" lvl="1" indent="-758601">
              <a:lnSpc>
                <a:spcPct val="80000"/>
              </a:lnSpc>
              <a:spcBef>
                <a:spcPts val="600"/>
              </a:spcBef>
              <a:buFontTx/>
              <a:buChar char="•"/>
            </a:pPr>
            <a:r>
              <a:rPr lang="en-US" altLang="en-US" sz="2560" dirty="0" err="1"/>
              <a:t>Kelompok</a:t>
            </a:r>
            <a:r>
              <a:rPr lang="en-US" altLang="en-US" sz="2560" dirty="0"/>
              <a:t> </a:t>
            </a:r>
            <a:r>
              <a:rPr lang="en-US" altLang="en-US" sz="2560" dirty="0" err="1"/>
              <a:t>sipil</a:t>
            </a:r>
            <a:r>
              <a:rPr lang="en-US" altLang="en-US" sz="2560" dirty="0"/>
              <a:t> </a:t>
            </a:r>
            <a:r>
              <a:rPr lang="en-US" altLang="en-US" sz="2560" dirty="0" err="1"/>
              <a:t>dipilih</a:t>
            </a:r>
            <a:r>
              <a:rPr lang="en-US" altLang="en-US" sz="2560" dirty="0"/>
              <a:t> </a:t>
            </a:r>
            <a:r>
              <a:rPr lang="en-US" altLang="en-US" sz="2560" dirty="0" err="1"/>
              <a:t>dan</a:t>
            </a:r>
            <a:r>
              <a:rPr lang="en-US" altLang="en-US" sz="2560" dirty="0"/>
              <a:t> </a:t>
            </a:r>
            <a:r>
              <a:rPr lang="en-US" altLang="en-US" sz="2560" dirty="0" err="1"/>
              <a:t>ditunjuk</a:t>
            </a:r>
            <a:endParaRPr lang="en-US" altLang="en-US" sz="2560" dirty="0"/>
          </a:p>
          <a:p>
            <a:pPr marL="1408831" lvl="1" indent="-758601">
              <a:lnSpc>
                <a:spcPct val="80000"/>
              </a:lnSpc>
              <a:spcBef>
                <a:spcPts val="600"/>
              </a:spcBef>
              <a:buFontTx/>
              <a:buChar char="•"/>
            </a:pPr>
            <a:r>
              <a:rPr lang="en-US" altLang="en-US" sz="2560" dirty="0" err="1"/>
              <a:t>Kelompok</a:t>
            </a:r>
            <a:r>
              <a:rPr lang="en-US" altLang="en-US" sz="2560" dirty="0"/>
              <a:t> </a:t>
            </a:r>
            <a:r>
              <a:rPr lang="en-US" altLang="en-US" sz="2560" dirty="0" err="1"/>
              <a:t>militer</a:t>
            </a:r>
            <a:r>
              <a:rPr lang="en-US" altLang="en-US" sz="2560" dirty="0"/>
              <a:t> </a:t>
            </a:r>
            <a:r>
              <a:rPr lang="en-US" altLang="en-US" sz="2560" dirty="0" err="1"/>
              <a:t>tidak</a:t>
            </a:r>
            <a:r>
              <a:rPr lang="en-US" altLang="en-US" sz="2560" dirty="0"/>
              <a:t> </a:t>
            </a:r>
            <a:r>
              <a:rPr lang="en-US" altLang="en-US" sz="2560" dirty="0" err="1"/>
              <a:t>memiliki</a:t>
            </a:r>
            <a:r>
              <a:rPr lang="en-US" altLang="en-US" sz="2560" dirty="0"/>
              <a:t> </a:t>
            </a:r>
            <a:r>
              <a:rPr lang="en-US" altLang="en-US" sz="2560" dirty="0" err="1"/>
              <a:t>ruang</a:t>
            </a:r>
            <a:r>
              <a:rPr lang="en-US" altLang="en-US" sz="2560" dirty="0"/>
              <a:t> </a:t>
            </a:r>
            <a:r>
              <a:rPr lang="en-US" altLang="en-US" sz="2560" dirty="0" err="1"/>
              <a:t>dalam</a:t>
            </a:r>
            <a:r>
              <a:rPr lang="en-US" altLang="en-US" sz="2560" dirty="0"/>
              <a:t> </a:t>
            </a:r>
            <a:r>
              <a:rPr lang="en-US" altLang="en-US" sz="2560" dirty="0" err="1"/>
              <a:t>kehidupan</a:t>
            </a:r>
            <a:r>
              <a:rPr lang="en-US" altLang="en-US" sz="2560" dirty="0"/>
              <a:t> </a:t>
            </a:r>
            <a:r>
              <a:rPr lang="en-US" altLang="en-US" sz="2560" dirty="0" err="1"/>
              <a:t>politik</a:t>
            </a:r>
            <a:endParaRPr lang="en-US" altLang="en-US" sz="2560" dirty="0"/>
          </a:p>
          <a:p>
            <a:pPr marL="1408831" lvl="1" indent="-758601">
              <a:lnSpc>
                <a:spcPct val="80000"/>
              </a:lnSpc>
              <a:spcBef>
                <a:spcPts val="600"/>
              </a:spcBef>
              <a:buFontTx/>
              <a:buChar char="•"/>
            </a:pPr>
            <a:r>
              <a:rPr lang="en-US" altLang="en-US" sz="2560" dirty="0" err="1"/>
              <a:t>Segala</a:t>
            </a:r>
            <a:r>
              <a:rPr lang="en-US" altLang="en-US" sz="2560" dirty="0"/>
              <a:t> </a:t>
            </a:r>
            <a:r>
              <a:rPr lang="en-US" altLang="en-US" sz="2560" dirty="0" err="1"/>
              <a:t>hal</a:t>
            </a:r>
            <a:r>
              <a:rPr lang="en-US" altLang="en-US" sz="2560" dirty="0"/>
              <a:t> </a:t>
            </a:r>
            <a:r>
              <a:rPr lang="en-US" altLang="en-US" sz="2560" dirty="0" err="1"/>
              <a:t>terkait</a:t>
            </a:r>
            <a:r>
              <a:rPr lang="en-US" altLang="en-US" sz="2560" dirty="0"/>
              <a:t> </a:t>
            </a:r>
            <a:r>
              <a:rPr lang="en-US" altLang="en-US" sz="2560" dirty="0" err="1"/>
              <a:t>mengenai</a:t>
            </a:r>
            <a:r>
              <a:rPr lang="en-US" altLang="en-US" sz="2560" dirty="0"/>
              <a:t> </a:t>
            </a:r>
            <a:r>
              <a:rPr lang="en-US" altLang="en-US" sz="2560" dirty="0" err="1"/>
              <a:t>militer</a:t>
            </a:r>
            <a:r>
              <a:rPr lang="en-US" altLang="en-US" sz="2560" dirty="0"/>
              <a:t> </a:t>
            </a:r>
            <a:r>
              <a:rPr lang="en-US" altLang="en-US" sz="2560" dirty="0" err="1"/>
              <a:t>diputuskan</a:t>
            </a:r>
            <a:r>
              <a:rPr lang="en-US" altLang="en-US" sz="2560" dirty="0"/>
              <a:t> </a:t>
            </a:r>
            <a:r>
              <a:rPr lang="en-US" altLang="en-US" sz="2560" dirty="0" err="1"/>
              <a:t>oleh</a:t>
            </a:r>
            <a:r>
              <a:rPr lang="en-US" altLang="en-US" sz="2560" dirty="0"/>
              <a:t> </a:t>
            </a:r>
            <a:r>
              <a:rPr lang="en-US" altLang="en-US" sz="2560" dirty="0" err="1"/>
              <a:t>sipil</a:t>
            </a:r>
            <a:endParaRPr lang="en-US" altLang="en-US" sz="2560" dirty="0"/>
          </a:p>
          <a:p>
            <a:pPr marL="866973" indent="-866973">
              <a:lnSpc>
                <a:spcPct val="80000"/>
              </a:lnSpc>
              <a:spcBef>
                <a:spcPts val="600"/>
              </a:spcBef>
              <a:buFontTx/>
              <a:buAutoNum type="arabicPeriod"/>
            </a:pPr>
            <a:r>
              <a:rPr lang="en-US" altLang="en-US" sz="2844" dirty="0"/>
              <a:t>Model </a:t>
            </a:r>
            <a:r>
              <a:rPr lang="en-US" altLang="en-US" sz="2844" dirty="0" err="1"/>
              <a:t>Penetrasi</a:t>
            </a:r>
            <a:endParaRPr lang="en-US" altLang="en-US" sz="2844" dirty="0"/>
          </a:p>
          <a:p>
            <a:pPr marL="1408831" lvl="1" indent="-758601">
              <a:lnSpc>
                <a:spcPct val="80000"/>
              </a:lnSpc>
              <a:spcBef>
                <a:spcPts val="600"/>
              </a:spcBef>
              <a:buFontTx/>
              <a:buChar char="•"/>
            </a:pPr>
            <a:r>
              <a:rPr lang="en-US" altLang="en-US" sz="2560" dirty="0" err="1"/>
              <a:t>Terjadi</a:t>
            </a:r>
            <a:r>
              <a:rPr lang="en-US" altLang="en-US" sz="2560" dirty="0"/>
              <a:t> di </a:t>
            </a:r>
            <a:r>
              <a:rPr lang="en-US" altLang="en-US" sz="2560" dirty="0" err="1"/>
              <a:t>negara</a:t>
            </a:r>
            <a:r>
              <a:rPr lang="en-US" altLang="en-US" sz="2560" dirty="0"/>
              <a:t> </a:t>
            </a:r>
            <a:r>
              <a:rPr lang="en-US" altLang="en-US" sz="2560" dirty="0" err="1"/>
              <a:t>komunis</a:t>
            </a:r>
            <a:r>
              <a:rPr lang="en-US" altLang="en-US" sz="2560" dirty="0"/>
              <a:t> </a:t>
            </a:r>
            <a:r>
              <a:rPr lang="en-US" altLang="en-US" sz="2560" dirty="0" err="1"/>
              <a:t>atau</a:t>
            </a:r>
            <a:r>
              <a:rPr lang="en-US" altLang="en-US" sz="2560" dirty="0"/>
              <a:t> </a:t>
            </a:r>
            <a:r>
              <a:rPr lang="en-US" altLang="en-US" sz="2560" dirty="0" err="1"/>
              <a:t>totaliter</a:t>
            </a:r>
            <a:endParaRPr lang="en-US" altLang="en-US" sz="2560" dirty="0"/>
          </a:p>
          <a:p>
            <a:pPr marL="1408831" lvl="1" indent="-758601">
              <a:lnSpc>
                <a:spcPct val="80000"/>
              </a:lnSpc>
              <a:spcBef>
                <a:spcPts val="600"/>
              </a:spcBef>
              <a:buFontTx/>
              <a:buChar char="•"/>
            </a:pPr>
            <a:r>
              <a:rPr lang="en-US" altLang="en-US" sz="2560" dirty="0" err="1"/>
              <a:t>Militer</a:t>
            </a:r>
            <a:r>
              <a:rPr lang="en-US" altLang="en-US" sz="2560" dirty="0"/>
              <a:t> </a:t>
            </a:r>
            <a:r>
              <a:rPr lang="en-US" altLang="en-US" sz="2560" dirty="0" err="1"/>
              <a:t>memiliki</a:t>
            </a:r>
            <a:r>
              <a:rPr lang="en-US" altLang="en-US" sz="2560" dirty="0"/>
              <a:t> </a:t>
            </a:r>
            <a:r>
              <a:rPr lang="en-US" altLang="en-US" sz="2560" dirty="0" err="1"/>
              <a:t>pengaruh</a:t>
            </a:r>
            <a:r>
              <a:rPr lang="en-US" altLang="en-US" sz="2560" dirty="0"/>
              <a:t> </a:t>
            </a:r>
            <a:r>
              <a:rPr lang="en-US" altLang="en-US" sz="2560" dirty="0" err="1"/>
              <a:t>politik</a:t>
            </a:r>
            <a:r>
              <a:rPr lang="en-US" altLang="en-US" sz="2560" dirty="0"/>
              <a:t> </a:t>
            </a:r>
            <a:r>
              <a:rPr lang="en-US" altLang="en-US" sz="2560" dirty="0" err="1"/>
              <a:t>atas</a:t>
            </a:r>
            <a:r>
              <a:rPr lang="en-US" altLang="en-US" sz="2560" dirty="0"/>
              <a:t> </a:t>
            </a:r>
            <a:r>
              <a:rPr lang="en-US" altLang="en-US" sz="2560" dirty="0" err="1"/>
              <a:t>pemerintahan</a:t>
            </a:r>
            <a:r>
              <a:rPr lang="en-US" altLang="en-US" sz="2560" dirty="0"/>
              <a:t> </a:t>
            </a:r>
            <a:r>
              <a:rPr lang="en-US" altLang="en-US" sz="2560" dirty="0" err="1"/>
              <a:t>misalnya</a:t>
            </a:r>
            <a:r>
              <a:rPr lang="en-US" altLang="en-US" sz="2560" dirty="0"/>
              <a:t> </a:t>
            </a:r>
            <a:r>
              <a:rPr lang="en-US" altLang="en-US" sz="2560" dirty="0" err="1"/>
              <a:t>melalui</a:t>
            </a:r>
            <a:r>
              <a:rPr lang="en-US" altLang="en-US" sz="2560" dirty="0"/>
              <a:t> </a:t>
            </a:r>
            <a:r>
              <a:rPr lang="en-US" altLang="en-US" sz="2560" dirty="0" err="1"/>
              <a:t>penetrasi</a:t>
            </a:r>
            <a:r>
              <a:rPr lang="en-US" altLang="en-US" sz="2560" dirty="0"/>
              <a:t> </a:t>
            </a:r>
            <a:r>
              <a:rPr lang="en-US" altLang="en-US" sz="2560" dirty="0" err="1"/>
              <a:t>gagasan-gagasan</a:t>
            </a:r>
            <a:r>
              <a:rPr lang="en-US" altLang="en-US" sz="2560" dirty="0"/>
              <a:t> </a:t>
            </a:r>
            <a:r>
              <a:rPr lang="en-US" altLang="en-US" sz="2560" dirty="0" err="1"/>
              <a:t>politik</a:t>
            </a:r>
            <a:r>
              <a:rPr lang="en-US" altLang="en-US" sz="256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7303731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270000" y="254000"/>
            <a:ext cx="11209064" cy="2438400"/>
          </a:xfrm>
        </p:spPr>
        <p:txBody>
          <a:bodyPr/>
          <a:lstStyle/>
          <a:p>
            <a:r>
              <a:rPr lang="en-US" altLang="en-US" sz="6600" dirty="0" smtClean="0"/>
              <a:t>      </a:t>
            </a:r>
            <a:r>
              <a:rPr lang="en-US" altLang="en-US" sz="6600" dirty="0" err="1" smtClean="0"/>
              <a:t>Militer</a:t>
            </a:r>
            <a:r>
              <a:rPr lang="en-US" altLang="en-US" sz="6600" dirty="0" smtClean="0"/>
              <a:t> </a:t>
            </a:r>
            <a:r>
              <a:rPr lang="en-US" altLang="en-US" sz="6600" dirty="0" err="1"/>
              <a:t>dan</a:t>
            </a:r>
            <a:r>
              <a:rPr lang="en-US" altLang="en-US" sz="6600" dirty="0"/>
              <a:t> </a:t>
            </a:r>
            <a:r>
              <a:rPr lang="en-US" altLang="en-US" sz="6600" dirty="0" err="1"/>
              <a:t>Politik</a:t>
            </a:r>
            <a:r>
              <a:rPr lang="en-US" altLang="en-US" sz="6600" dirty="0"/>
              <a:t> (6)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5776" y="2572544"/>
            <a:ext cx="11809312" cy="6264696"/>
          </a:xfrm>
        </p:spPr>
        <p:txBody>
          <a:bodyPr/>
          <a:lstStyle/>
          <a:p>
            <a:pPr marL="0" indent="0">
              <a:lnSpc>
                <a:spcPct val="90000"/>
              </a:lnSpc>
              <a:spcBef>
                <a:spcPts val="600"/>
              </a:spcBef>
              <a:buNone/>
            </a:pPr>
            <a:r>
              <a:rPr lang="en-US" altLang="en-US" sz="4500" dirty="0" err="1" smtClean="0"/>
              <a:t>Keterlibatan</a:t>
            </a:r>
            <a:r>
              <a:rPr lang="en-US" altLang="en-US" sz="4500" dirty="0" smtClean="0"/>
              <a:t> </a:t>
            </a:r>
            <a:r>
              <a:rPr lang="en-US" altLang="en-US" sz="4500" dirty="0" err="1"/>
              <a:t>militer</a:t>
            </a:r>
            <a:r>
              <a:rPr lang="en-US" altLang="en-US" sz="4500" dirty="0"/>
              <a:t> </a:t>
            </a:r>
            <a:r>
              <a:rPr lang="en-US" altLang="en-US" sz="4500" dirty="0" err="1"/>
              <a:t>dalam</a:t>
            </a:r>
            <a:r>
              <a:rPr lang="en-US" altLang="en-US" sz="4500" dirty="0"/>
              <a:t> </a:t>
            </a:r>
            <a:r>
              <a:rPr lang="en-US" altLang="en-US" sz="4500" dirty="0" err="1"/>
              <a:t>politik</a:t>
            </a:r>
            <a:r>
              <a:rPr lang="en-US" altLang="en-US" sz="4500" dirty="0"/>
              <a:t> (</a:t>
            </a:r>
            <a:r>
              <a:rPr lang="en-US" altLang="en-US" sz="4500" dirty="0" err="1" smtClean="0"/>
              <a:t>Perlmutter</a:t>
            </a:r>
            <a:r>
              <a:rPr lang="en-US" altLang="en-US" sz="4500" dirty="0"/>
              <a:t>)</a:t>
            </a:r>
          </a:p>
          <a:p>
            <a:pPr marL="1408831" lvl="1" indent="-758601">
              <a:lnSpc>
                <a:spcPct val="90000"/>
              </a:lnSpc>
              <a:spcBef>
                <a:spcPts val="600"/>
              </a:spcBef>
              <a:buFontTx/>
              <a:buAutoNum type="arabicPeriod"/>
            </a:pPr>
            <a:r>
              <a:rPr lang="en-US" altLang="en-US" sz="3413" dirty="0" err="1"/>
              <a:t>Autokratik</a:t>
            </a:r>
            <a:r>
              <a:rPr lang="en-US" altLang="en-US" sz="3413" dirty="0"/>
              <a:t> praetorian (</a:t>
            </a:r>
            <a:r>
              <a:rPr lang="en-US" altLang="en-US" sz="3413" i="1" dirty="0"/>
              <a:t>the personalist/a despot-tyrant/the despot-patrimonial</a:t>
            </a:r>
            <a:r>
              <a:rPr lang="en-US" altLang="en-US" sz="3413" dirty="0"/>
              <a:t>)</a:t>
            </a:r>
          </a:p>
          <a:p>
            <a:pPr marL="1950690" lvl="2" indent="-650230">
              <a:lnSpc>
                <a:spcPct val="90000"/>
              </a:lnSpc>
              <a:spcBef>
                <a:spcPts val="600"/>
              </a:spcBef>
              <a:buFontTx/>
              <a:buChar char="–"/>
            </a:pPr>
            <a:r>
              <a:rPr lang="en-US" altLang="en-US" sz="2844" dirty="0" err="1"/>
              <a:t>Ketika</a:t>
            </a:r>
            <a:r>
              <a:rPr lang="en-US" altLang="en-US" sz="2844" dirty="0"/>
              <a:t> </a:t>
            </a:r>
            <a:r>
              <a:rPr lang="en-US" altLang="en-US" sz="2844" dirty="0" err="1"/>
              <a:t>ada</a:t>
            </a:r>
            <a:r>
              <a:rPr lang="en-US" altLang="en-US" sz="2844" dirty="0"/>
              <a:t> </a:t>
            </a:r>
            <a:r>
              <a:rPr lang="en-US" altLang="en-US" sz="2844" dirty="0" err="1"/>
              <a:t>seorang</a:t>
            </a:r>
            <a:r>
              <a:rPr lang="en-US" altLang="en-US" sz="2844" dirty="0"/>
              <a:t> </a:t>
            </a:r>
            <a:r>
              <a:rPr lang="en-US" altLang="en-US" sz="2844" dirty="0" err="1"/>
              <a:t>penguasa</a:t>
            </a:r>
            <a:r>
              <a:rPr lang="en-US" altLang="en-US" sz="2844" dirty="0"/>
              <a:t> yang </a:t>
            </a:r>
            <a:r>
              <a:rPr lang="en-US" altLang="en-US" sz="2844" dirty="0" err="1"/>
              <a:t>sangat</a:t>
            </a:r>
            <a:r>
              <a:rPr lang="en-US" altLang="en-US" sz="2844" dirty="0"/>
              <a:t> </a:t>
            </a:r>
            <a:r>
              <a:rPr lang="en-US" altLang="en-US" sz="2844" dirty="0" err="1"/>
              <a:t>berkuasa</a:t>
            </a:r>
            <a:r>
              <a:rPr lang="en-US" altLang="en-US" sz="2844" dirty="0"/>
              <a:t> di </a:t>
            </a:r>
            <a:r>
              <a:rPr lang="en-US" altLang="en-US" sz="2844" dirty="0" err="1"/>
              <a:t>dalam</a:t>
            </a:r>
            <a:r>
              <a:rPr lang="en-US" altLang="en-US" sz="2844" dirty="0"/>
              <a:t> </a:t>
            </a:r>
            <a:r>
              <a:rPr lang="en-US" altLang="en-US" sz="2844" dirty="0" err="1"/>
              <a:t>suatu</a:t>
            </a:r>
            <a:r>
              <a:rPr lang="en-US" altLang="en-US" sz="2844" dirty="0"/>
              <a:t> </a:t>
            </a:r>
            <a:r>
              <a:rPr lang="en-US" altLang="en-US" sz="2844" dirty="0" err="1"/>
              <a:t>negara</a:t>
            </a:r>
            <a:r>
              <a:rPr lang="en-US" altLang="en-US" sz="2844" dirty="0"/>
              <a:t>.</a:t>
            </a:r>
          </a:p>
          <a:p>
            <a:pPr marL="1950690" lvl="2" indent="-650230">
              <a:lnSpc>
                <a:spcPct val="90000"/>
              </a:lnSpc>
              <a:spcBef>
                <a:spcPts val="600"/>
              </a:spcBef>
              <a:buFontTx/>
              <a:buChar char="–"/>
            </a:pPr>
            <a:r>
              <a:rPr lang="en-US" altLang="en-US" sz="2844" dirty="0" err="1"/>
              <a:t>Misal</a:t>
            </a:r>
            <a:r>
              <a:rPr lang="en-US" altLang="en-US" sz="2844" dirty="0"/>
              <a:t>: Idi Amin di Uganda, </a:t>
            </a:r>
            <a:r>
              <a:rPr lang="en-US" altLang="en-US" sz="2844" dirty="0" err="1"/>
              <a:t>Samoza</a:t>
            </a:r>
            <a:r>
              <a:rPr lang="en-US" altLang="en-US" sz="2844" dirty="0"/>
              <a:t> di </a:t>
            </a:r>
            <a:r>
              <a:rPr lang="en-US" altLang="en-US" sz="2844" dirty="0" err="1"/>
              <a:t>Nikaragua</a:t>
            </a:r>
            <a:endParaRPr lang="en-US" altLang="en-US" sz="2844" dirty="0"/>
          </a:p>
          <a:p>
            <a:pPr marL="1408831" lvl="1" indent="-758601">
              <a:lnSpc>
                <a:spcPct val="90000"/>
              </a:lnSpc>
              <a:spcBef>
                <a:spcPts val="600"/>
              </a:spcBef>
              <a:buFontTx/>
              <a:buAutoNum type="arabicPeriod"/>
            </a:pPr>
            <a:r>
              <a:rPr lang="en-US" altLang="en-US" sz="3413" dirty="0" err="1"/>
              <a:t>Oligarki</a:t>
            </a:r>
            <a:r>
              <a:rPr lang="en-US" altLang="en-US" sz="3413" dirty="0"/>
              <a:t> praetorian</a:t>
            </a:r>
          </a:p>
          <a:p>
            <a:pPr marL="1950690" lvl="2" indent="-650230">
              <a:lnSpc>
                <a:spcPct val="90000"/>
              </a:lnSpc>
              <a:spcBef>
                <a:spcPts val="600"/>
              </a:spcBef>
              <a:buFontTx/>
              <a:buChar char="–"/>
            </a:pPr>
            <a:r>
              <a:rPr lang="en-US" altLang="en-US" sz="2844" dirty="0" err="1"/>
              <a:t>Struktural</a:t>
            </a:r>
            <a:r>
              <a:rPr lang="en-US" altLang="en-US" sz="2844" dirty="0"/>
              <a:t> </a:t>
            </a:r>
            <a:r>
              <a:rPr lang="en-US" altLang="en-US" sz="2844" dirty="0" err="1"/>
              <a:t>kekuasaan</a:t>
            </a:r>
            <a:r>
              <a:rPr lang="en-US" altLang="en-US" sz="2844" dirty="0"/>
              <a:t> </a:t>
            </a:r>
            <a:r>
              <a:rPr lang="en-US" altLang="en-US" sz="2844" dirty="0" err="1"/>
              <a:t>dikendalikan</a:t>
            </a:r>
            <a:r>
              <a:rPr lang="en-US" altLang="en-US" sz="2844" dirty="0"/>
              <a:t> </a:t>
            </a:r>
            <a:r>
              <a:rPr lang="en-US" altLang="en-US" sz="2844" dirty="0" err="1"/>
              <a:t>oleh</a:t>
            </a:r>
            <a:r>
              <a:rPr lang="en-US" altLang="en-US" sz="2844" dirty="0"/>
              <a:t> </a:t>
            </a:r>
            <a:r>
              <a:rPr lang="en-US" altLang="en-US" sz="2844" dirty="0" err="1"/>
              <a:t>sejumlah</a:t>
            </a:r>
            <a:r>
              <a:rPr lang="en-US" altLang="en-US" sz="2844" dirty="0"/>
              <a:t> orang</a:t>
            </a:r>
          </a:p>
          <a:p>
            <a:pPr marL="1950690" lvl="2" indent="-650230">
              <a:lnSpc>
                <a:spcPct val="90000"/>
              </a:lnSpc>
              <a:spcBef>
                <a:spcPts val="600"/>
              </a:spcBef>
              <a:buFontTx/>
              <a:buChar char="–"/>
            </a:pPr>
            <a:r>
              <a:rPr lang="en-US" altLang="en-US" sz="2844" dirty="0" err="1"/>
              <a:t>Misal</a:t>
            </a:r>
            <a:r>
              <a:rPr lang="en-US" altLang="en-US" sz="2844" dirty="0"/>
              <a:t>: </a:t>
            </a:r>
            <a:r>
              <a:rPr lang="en-US" altLang="en-US" sz="2844" dirty="0" err="1"/>
              <a:t>Irak</a:t>
            </a:r>
            <a:r>
              <a:rPr lang="en-US" altLang="en-US" sz="2844" dirty="0"/>
              <a:t>, </a:t>
            </a:r>
            <a:r>
              <a:rPr lang="en-US" altLang="en-US" sz="2844" dirty="0" err="1"/>
              <a:t>Mesir</a:t>
            </a:r>
            <a:r>
              <a:rPr lang="en-US" altLang="en-US" sz="2844" dirty="0"/>
              <a:t>, </a:t>
            </a:r>
            <a:r>
              <a:rPr lang="en-US" altLang="en-US" sz="2844" dirty="0" err="1"/>
              <a:t>Suriah</a:t>
            </a:r>
            <a:endParaRPr lang="en-US" altLang="en-US" sz="2844" dirty="0"/>
          </a:p>
          <a:p>
            <a:pPr marL="1408831" lvl="1" indent="-758601">
              <a:lnSpc>
                <a:spcPct val="90000"/>
              </a:lnSpc>
              <a:spcBef>
                <a:spcPts val="600"/>
              </a:spcBef>
              <a:buFontTx/>
              <a:buAutoNum type="arabicPeriod"/>
            </a:pPr>
            <a:r>
              <a:rPr lang="en-US" altLang="en-US" sz="3413" dirty="0" err="1"/>
              <a:t>Korporatis</a:t>
            </a:r>
            <a:r>
              <a:rPr lang="en-US" altLang="en-US" sz="3413" dirty="0"/>
              <a:t> praetorian</a:t>
            </a:r>
          </a:p>
          <a:p>
            <a:pPr marL="1950690" lvl="2" indent="-650230">
              <a:lnSpc>
                <a:spcPct val="90000"/>
              </a:lnSpc>
              <a:spcBef>
                <a:spcPts val="600"/>
              </a:spcBef>
              <a:buFontTx/>
              <a:buChar char="–"/>
            </a:pPr>
            <a:r>
              <a:rPr lang="en-US" altLang="en-US" sz="2844" dirty="0" err="1"/>
              <a:t>Kekuasaan</a:t>
            </a:r>
            <a:r>
              <a:rPr lang="en-US" altLang="en-US" sz="2844" dirty="0"/>
              <a:t> </a:t>
            </a:r>
            <a:r>
              <a:rPr lang="en-US" altLang="en-US" sz="2844" dirty="0" err="1"/>
              <a:t>didasarkan</a:t>
            </a:r>
            <a:r>
              <a:rPr lang="en-US" altLang="en-US" sz="2844" dirty="0"/>
              <a:t> </a:t>
            </a:r>
            <a:r>
              <a:rPr lang="en-US" altLang="en-US" sz="2844" dirty="0" err="1"/>
              <a:t>pada</a:t>
            </a:r>
            <a:r>
              <a:rPr lang="en-US" altLang="en-US" sz="2844" dirty="0"/>
              <a:t> </a:t>
            </a:r>
            <a:r>
              <a:rPr lang="en-US" altLang="en-US" sz="2844" dirty="0" err="1"/>
              <a:t>korporatisme</a:t>
            </a:r>
            <a:r>
              <a:rPr lang="en-US" altLang="en-US" sz="2844" dirty="0"/>
              <a:t> </a:t>
            </a:r>
            <a:r>
              <a:rPr lang="en-US" altLang="en-US" sz="2844" dirty="0" err="1"/>
              <a:t>dan</a:t>
            </a:r>
            <a:r>
              <a:rPr lang="en-US" altLang="en-US" sz="2844" dirty="0"/>
              <a:t> </a:t>
            </a:r>
            <a:r>
              <a:rPr lang="en-US" altLang="en-US" sz="2844" dirty="0" err="1"/>
              <a:t>klientalisme</a:t>
            </a:r>
            <a:endParaRPr lang="en-US" altLang="en-US" sz="2844" dirty="0"/>
          </a:p>
        </p:txBody>
      </p:sp>
    </p:spTree>
    <p:extLst>
      <p:ext uri="{BB962C8B-B14F-4D97-AF65-F5344CB8AC3E}">
        <p14:creationId xmlns:p14="http://schemas.microsoft.com/office/powerpoint/2010/main" val="3469813696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50240" y="390596"/>
            <a:ext cx="11704320" cy="1749900"/>
          </a:xfrm>
        </p:spPr>
        <p:txBody>
          <a:bodyPr/>
          <a:lstStyle/>
          <a:p>
            <a:r>
              <a:rPr lang="en-ID" sz="5400" dirty="0" smtClean="0"/>
              <a:t>   </a:t>
            </a:r>
            <a:r>
              <a:rPr lang="en-ID" sz="5400" dirty="0" err="1" smtClean="0"/>
              <a:t>Militer</a:t>
            </a:r>
            <a:r>
              <a:rPr lang="en-ID" sz="5400" dirty="0" smtClean="0"/>
              <a:t> </a:t>
            </a:r>
            <a:r>
              <a:rPr lang="en-ID" sz="5400" dirty="0"/>
              <a:t>Indonesia Era</a:t>
            </a:r>
            <a:br>
              <a:rPr lang="en-ID" sz="5400" dirty="0"/>
            </a:br>
            <a:r>
              <a:rPr lang="en-ID" sz="5400" dirty="0"/>
              <a:t>        </a:t>
            </a:r>
            <a:r>
              <a:rPr lang="en-ID" sz="5400" dirty="0" err="1"/>
              <a:t>Demokrasi</a:t>
            </a:r>
            <a:r>
              <a:rPr lang="en-ID" sz="5400" dirty="0"/>
              <a:t> </a:t>
            </a:r>
            <a:r>
              <a:rPr lang="en-ID" sz="5400" dirty="0" err="1"/>
              <a:t>Parlementer</a:t>
            </a:r>
            <a:r>
              <a:rPr lang="en-ID" sz="5400" dirty="0"/>
              <a:t> </a:t>
            </a:r>
            <a:endParaRPr lang="en-US" altLang="en-US" sz="5689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0240" y="2356520"/>
            <a:ext cx="11704320" cy="6408712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ts val="600"/>
              </a:spcBef>
              <a:buFontTx/>
              <a:buChar char="-"/>
            </a:pPr>
            <a:r>
              <a:rPr lang="en-US" altLang="en-US" dirty="0" err="1" smtClean="0"/>
              <a:t>Gagasan</a:t>
            </a:r>
            <a:r>
              <a:rPr lang="en-US" altLang="en-US" dirty="0" smtClean="0"/>
              <a:t> </a:t>
            </a:r>
            <a:r>
              <a:rPr lang="en-US" altLang="en-US" dirty="0" err="1"/>
              <a:t>menghapus</a:t>
            </a:r>
            <a:r>
              <a:rPr lang="en-US" altLang="en-US" dirty="0"/>
              <a:t> </a:t>
            </a:r>
            <a:r>
              <a:rPr lang="en-US" altLang="en-US" dirty="0" err="1"/>
              <a:t>partai</a:t>
            </a:r>
            <a:r>
              <a:rPr lang="en-US" altLang="en-US" dirty="0"/>
              <a:t> </a:t>
            </a:r>
            <a:r>
              <a:rPr lang="en-US" altLang="en-US" dirty="0" err="1"/>
              <a:t>politik</a:t>
            </a:r>
            <a:r>
              <a:rPr lang="en-US" altLang="en-US" dirty="0"/>
              <a:t> </a:t>
            </a:r>
            <a:r>
              <a:rPr lang="en-US" altLang="en-US" dirty="0" err="1"/>
              <a:t>dan</a:t>
            </a:r>
            <a:r>
              <a:rPr lang="en-US" altLang="en-US" dirty="0"/>
              <a:t> </a:t>
            </a:r>
            <a:r>
              <a:rPr lang="en-US" altLang="en-US" dirty="0" err="1"/>
              <a:t>menggantikannya</a:t>
            </a:r>
            <a:r>
              <a:rPr lang="en-US" altLang="en-US" dirty="0"/>
              <a:t> </a:t>
            </a:r>
            <a:r>
              <a:rPr lang="en-US" altLang="en-US" dirty="0" err="1"/>
              <a:t>dengan</a:t>
            </a:r>
            <a:r>
              <a:rPr lang="en-US" altLang="en-US" dirty="0"/>
              <a:t> </a:t>
            </a:r>
            <a:r>
              <a:rPr lang="en-US" altLang="en-US" dirty="0" err="1"/>
              <a:t>golongan</a:t>
            </a:r>
            <a:r>
              <a:rPr lang="en-US" altLang="en-US" dirty="0"/>
              <a:t> </a:t>
            </a:r>
            <a:r>
              <a:rPr lang="en-US" altLang="en-US" dirty="0" err="1"/>
              <a:t>profesi</a:t>
            </a:r>
            <a:r>
              <a:rPr lang="en-US" altLang="en-US" dirty="0"/>
              <a:t> (</a:t>
            </a:r>
            <a:r>
              <a:rPr lang="en-US" altLang="en-US" dirty="0" err="1"/>
              <a:t>fungsional</a:t>
            </a:r>
            <a:r>
              <a:rPr lang="en-US" altLang="en-US" dirty="0"/>
              <a:t>) </a:t>
            </a:r>
            <a:r>
              <a:rPr lang="en-US" altLang="en-US" dirty="0" err="1"/>
              <a:t>oleh</a:t>
            </a:r>
            <a:r>
              <a:rPr lang="en-US" altLang="en-US" dirty="0"/>
              <a:t> </a:t>
            </a:r>
            <a:r>
              <a:rPr lang="en-US" altLang="en-US" dirty="0" err="1"/>
              <a:t>Soekarno</a:t>
            </a:r>
            <a:r>
              <a:rPr lang="en-US" altLang="en-US" dirty="0"/>
              <a:t> </a:t>
            </a:r>
            <a:r>
              <a:rPr lang="en-US" altLang="en-US" dirty="0" err="1"/>
              <a:t>dan</a:t>
            </a:r>
            <a:r>
              <a:rPr lang="en-US" altLang="en-US" dirty="0"/>
              <a:t> </a:t>
            </a:r>
            <a:r>
              <a:rPr lang="en-US" altLang="en-US" dirty="0" err="1"/>
              <a:t>militer</a:t>
            </a:r>
            <a:r>
              <a:rPr lang="en-US" altLang="en-US" dirty="0"/>
              <a:t> </a:t>
            </a:r>
            <a:r>
              <a:rPr lang="en-US" altLang="en-US" dirty="0" err="1"/>
              <a:t>masuk</a:t>
            </a:r>
            <a:r>
              <a:rPr lang="en-US" altLang="en-US" dirty="0"/>
              <a:t> </a:t>
            </a:r>
            <a:r>
              <a:rPr lang="en-US" altLang="en-US" dirty="0" err="1"/>
              <a:t>didalamnya</a:t>
            </a:r>
            <a:r>
              <a:rPr lang="en-US" altLang="en-US" dirty="0"/>
              <a:t>.</a:t>
            </a:r>
          </a:p>
          <a:p>
            <a:pPr>
              <a:lnSpc>
                <a:spcPct val="80000"/>
              </a:lnSpc>
              <a:spcBef>
                <a:spcPts val="600"/>
              </a:spcBef>
              <a:buFontTx/>
              <a:buChar char="-"/>
            </a:pPr>
            <a:r>
              <a:rPr lang="en-US" altLang="en-US" dirty="0" err="1"/>
              <a:t>Pembentukan</a:t>
            </a:r>
            <a:r>
              <a:rPr lang="en-US" altLang="en-US" dirty="0"/>
              <a:t> </a:t>
            </a:r>
            <a:r>
              <a:rPr lang="en-US" altLang="en-US" dirty="0" err="1"/>
              <a:t>Dewan</a:t>
            </a:r>
            <a:r>
              <a:rPr lang="en-US" altLang="en-US" dirty="0"/>
              <a:t> Nasional yang </a:t>
            </a:r>
            <a:r>
              <a:rPr lang="en-US" altLang="en-US" dirty="0" err="1"/>
              <a:t>banyak</a:t>
            </a:r>
            <a:r>
              <a:rPr lang="en-US" altLang="en-US" dirty="0"/>
              <a:t> </a:t>
            </a:r>
            <a:r>
              <a:rPr lang="en-US" altLang="en-US" dirty="0" err="1"/>
              <a:t>terdiri</a:t>
            </a:r>
            <a:r>
              <a:rPr lang="en-US" altLang="en-US" dirty="0"/>
              <a:t> </a:t>
            </a:r>
            <a:r>
              <a:rPr lang="en-US" altLang="en-US" dirty="0" err="1"/>
              <a:t>dari</a:t>
            </a:r>
            <a:r>
              <a:rPr lang="en-US" altLang="en-US" dirty="0"/>
              <a:t> </a:t>
            </a:r>
            <a:r>
              <a:rPr lang="en-US" altLang="en-US" dirty="0" err="1"/>
              <a:t>pejabat</a:t>
            </a:r>
            <a:r>
              <a:rPr lang="en-US" altLang="en-US" dirty="0"/>
              <a:t> </a:t>
            </a:r>
            <a:r>
              <a:rPr lang="en-US" altLang="en-US" dirty="0" err="1"/>
              <a:t>militer</a:t>
            </a:r>
            <a:r>
              <a:rPr lang="en-US" altLang="en-US" dirty="0"/>
              <a:t>.</a:t>
            </a:r>
          </a:p>
          <a:p>
            <a:pPr>
              <a:lnSpc>
                <a:spcPct val="80000"/>
              </a:lnSpc>
              <a:spcBef>
                <a:spcPts val="600"/>
              </a:spcBef>
              <a:buFontTx/>
              <a:buChar char="-"/>
            </a:pPr>
            <a:r>
              <a:rPr lang="en-US" altLang="en-US" dirty="0" err="1"/>
              <a:t>Kabinet</a:t>
            </a:r>
            <a:r>
              <a:rPr lang="en-US" altLang="en-US" dirty="0"/>
              <a:t> </a:t>
            </a:r>
            <a:r>
              <a:rPr lang="en-US" altLang="en-US" dirty="0" err="1"/>
              <a:t>Karya</a:t>
            </a:r>
            <a:r>
              <a:rPr lang="en-US" altLang="en-US" dirty="0"/>
              <a:t> (</a:t>
            </a:r>
            <a:r>
              <a:rPr lang="en-US" altLang="en-US" dirty="0" err="1"/>
              <a:t>Djuanda</a:t>
            </a:r>
            <a:r>
              <a:rPr lang="en-US" altLang="en-US" dirty="0"/>
              <a:t>) </a:t>
            </a:r>
            <a:r>
              <a:rPr lang="en-US" altLang="en-US" dirty="0" err="1"/>
              <a:t>setelah</a:t>
            </a:r>
            <a:r>
              <a:rPr lang="en-US" altLang="en-US" dirty="0"/>
              <a:t> </a:t>
            </a:r>
            <a:r>
              <a:rPr lang="en-US" altLang="en-US" dirty="0" err="1"/>
              <a:t>Kabinet</a:t>
            </a:r>
            <a:r>
              <a:rPr lang="en-US" altLang="en-US" dirty="0"/>
              <a:t> Ali II </a:t>
            </a:r>
            <a:r>
              <a:rPr lang="en-US" altLang="en-US" dirty="0" err="1"/>
              <a:t>jatuh</a:t>
            </a:r>
            <a:r>
              <a:rPr lang="en-US" altLang="en-US" dirty="0"/>
              <a:t>, </a:t>
            </a:r>
            <a:r>
              <a:rPr lang="en-US" altLang="en-US" dirty="0" err="1"/>
              <a:t>ada</a:t>
            </a:r>
            <a:r>
              <a:rPr lang="en-US" altLang="en-US" dirty="0"/>
              <a:t> 3 </a:t>
            </a:r>
            <a:r>
              <a:rPr lang="en-US" altLang="en-US" dirty="0" err="1"/>
              <a:t>menteri</a:t>
            </a:r>
            <a:r>
              <a:rPr lang="en-US" altLang="en-US" dirty="0"/>
              <a:t> yang </a:t>
            </a:r>
            <a:r>
              <a:rPr lang="en-US" altLang="en-US" dirty="0" err="1" smtClean="0"/>
              <a:t>berasal</a:t>
            </a:r>
            <a:r>
              <a:rPr lang="en-US" altLang="en-US" dirty="0" smtClean="0"/>
              <a:t> </a:t>
            </a:r>
            <a:r>
              <a:rPr lang="en-US" altLang="en-US" dirty="0" err="1"/>
              <a:t>dari</a:t>
            </a:r>
            <a:r>
              <a:rPr lang="en-US" altLang="en-US" dirty="0"/>
              <a:t> </a:t>
            </a:r>
            <a:r>
              <a:rPr lang="en-US" altLang="en-US" dirty="0" err="1"/>
              <a:t>militer</a:t>
            </a:r>
            <a:r>
              <a:rPr lang="en-US" altLang="en-US" dirty="0"/>
              <a:t>.</a:t>
            </a:r>
          </a:p>
          <a:p>
            <a:pPr>
              <a:lnSpc>
                <a:spcPct val="80000"/>
              </a:lnSpc>
              <a:spcBef>
                <a:spcPts val="600"/>
              </a:spcBef>
              <a:buFontTx/>
              <a:buChar char="-"/>
            </a:pPr>
            <a:r>
              <a:rPr lang="en-US" altLang="en-US" dirty="0" err="1"/>
              <a:t>Dewan</a:t>
            </a:r>
            <a:r>
              <a:rPr lang="en-US" altLang="en-US" dirty="0"/>
              <a:t> </a:t>
            </a:r>
            <a:r>
              <a:rPr lang="en-US" altLang="en-US" dirty="0" err="1"/>
              <a:t>Perancang</a:t>
            </a:r>
            <a:r>
              <a:rPr lang="en-US" altLang="en-US" dirty="0"/>
              <a:t> Nasional (</a:t>
            </a:r>
            <a:r>
              <a:rPr lang="en-US" altLang="en-US" dirty="0" err="1"/>
              <a:t>Depernas</a:t>
            </a:r>
            <a:r>
              <a:rPr lang="en-US" altLang="en-US" dirty="0"/>
              <a:t>) </a:t>
            </a:r>
            <a:r>
              <a:rPr lang="en-US" altLang="en-US" dirty="0" err="1"/>
              <a:t>tahun</a:t>
            </a:r>
            <a:r>
              <a:rPr lang="en-US" altLang="en-US" dirty="0"/>
              <a:t> 1958.</a:t>
            </a:r>
          </a:p>
          <a:p>
            <a:pPr>
              <a:lnSpc>
                <a:spcPct val="80000"/>
              </a:lnSpc>
              <a:spcBef>
                <a:spcPts val="600"/>
              </a:spcBef>
              <a:buFontTx/>
              <a:buChar char="-"/>
            </a:pPr>
            <a:r>
              <a:rPr lang="en-US" altLang="en-US" dirty="0" err="1"/>
              <a:t>Secara</a:t>
            </a:r>
            <a:r>
              <a:rPr lang="en-US" altLang="en-US" dirty="0"/>
              <a:t> </a:t>
            </a:r>
            <a:r>
              <a:rPr lang="en-US" altLang="en-US" dirty="0" err="1"/>
              <a:t>garis</a:t>
            </a:r>
            <a:r>
              <a:rPr lang="en-US" altLang="en-US" dirty="0"/>
              <a:t> </a:t>
            </a:r>
            <a:r>
              <a:rPr lang="en-US" altLang="en-US" dirty="0" err="1"/>
              <a:t>besar</a:t>
            </a:r>
            <a:r>
              <a:rPr lang="en-US" altLang="en-US" dirty="0"/>
              <a:t> </a:t>
            </a:r>
            <a:r>
              <a:rPr lang="en-US" altLang="en-US" dirty="0" err="1"/>
              <a:t>militer</a:t>
            </a:r>
            <a:r>
              <a:rPr lang="en-US" altLang="en-US" dirty="0"/>
              <a:t> </a:t>
            </a:r>
            <a:r>
              <a:rPr lang="en-US" altLang="en-US" dirty="0" err="1"/>
              <a:t>saat</a:t>
            </a:r>
            <a:r>
              <a:rPr lang="en-US" altLang="en-US" dirty="0"/>
              <a:t> </a:t>
            </a:r>
            <a:r>
              <a:rPr lang="en-US" altLang="en-US" dirty="0" err="1"/>
              <a:t>itu</a:t>
            </a:r>
            <a:r>
              <a:rPr lang="en-US" altLang="en-US" dirty="0"/>
              <a:t> </a:t>
            </a:r>
            <a:r>
              <a:rPr lang="en-US" altLang="en-US" dirty="0" err="1"/>
              <a:t>tidak</a:t>
            </a:r>
            <a:r>
              <a:rPr lang="en-US" altLang="en-US" dirty="0"/>
              <a:t> </a:t>
            </a:r>
            <a:r>
              <a:rPr lang="en-US" altLang="en-US" dirty="0" err="1"/>
              <a:t>memiliki</a:t>
            </a:r>
            <a:r>
              <a:rPr lang="en-US" altLang="en-US" dirty="0"/>
              <a:t> </a:t>
            </a:r>
            <a:r>
              <a:rPr lang="en-US" altLang="en-US" dirty="0" err="1"/>
              <a:t>peran</a:t>
            </a:r>
            <a:r>
              <a:rPr lang="en-US" altLang="en-US" dirty="0"/>
              <a:t> </a:t>
            </a:r>
            <a:r>
              <a:rPr lang="en-US" altLang="en-US" dirty="0" err="1"/>
              <a:t>sospol</a:t>
            </a:r>
            <a:r>
              <a:rPr lang="en-US" altLang="en-US" dirty="0"/>
              <a:t> yang </a:t>
            </a:r>
            <a:r>
              <a:rPr lang="en-US" altLang="en-US" dirty="0" err="1"/>
              <a:t>signifikan</a:t>
            </a:r>
            <a:r>
              <a:rPr lang="en-US" altLang="en-US" dirty="0"/>
              <a:t> (</a:t>
            </a:r>
            <a:r>
              <a:rPr lang="en-US" altLang="en-US" dirty="0" err="1"/>
              <a:t>dengan</a:t>
            </a:r>
            <a:r>
              <a:rPr lang="en-US" altLang="en-US" dirty="0"/>
              <a:t> </a:t>
            </a:r>
            <a:r>
              <a:rPr lang="en-US" altLang="en-US" dirty="0" err="1"/>
              <a:t>landasan</a:t>
            </a:r>
            <a:r>
              <a:rPr lang="en-US" altLang="en-US" dirty="0"/>
              <a:t> </a:t>
            </a:r>
            <a:r>
              <a:rPr lang="en-US" altLang="en-US" dirty="0" err="1"/>
              <a:t>hukum</a:t>
            </a:r>
            <a:r>
              <a:rPr lang="en-US" altLang="en-US" dirty="0"/>
              <a:t> yang </a:t>
            </a:r>
            <a:r>
              <a:rPr lang="en-US" altLang="en-US" dirty="0" err="1"/>
              <a:t>jelas</a:t>
            </a:r>
            <a:r>
              <a:rPr lang="en-US" altLang="en-US" dirty="0"/>
              <a:t>).</a:t>
            </a:r>
          </a:p>
          <a:p>
            <a:pPr>
              <a:lnSpc>
                <a:spcPct val="80000"/>
              </a:lnSpc>
              <a:spcBef>
                <a:spcPts val="600"/>
              </a:spcBef>
              <a:buFontTx/>
              <a:buChar char="-"/>
            </a:pPr>
            <a:r>
              <a:rPr lang="en-US" altLang="en-US" dirty="0" err="1"/>
              <a:t>Militer</a:t>
            </a:r>
            <a:r>
              <a:rPr lang="en-US" altLang="en-US" dirty="0"/>
              <a:t> </a:t>
            </a:r>
            <a:r>
              <a:rPr lang="en-US" altLang="en-US" dirty="0" err="1"/>
              <a:t>kecewa</a:t>
            </a:r>
            <a:r>
              <a:rPr lang="en-US" altLang="en-US" dirty="0"/>
              <a:t> </a:t>
            </a:r>
            <a:r>
              <a:rPr lang="en-US" altLang="en-US" dirty="0" err="1"/>
              <a:t>dengan</a:t>
            </a:r>
            <a:r>
              <a:rPr lang="en-US" altLang="en-US" dirty="0"/>
              <a:t> </a:t>
            </a:r>
            <a:r>
              <a:rPr lang="en-US" altLang="en-US" dirty="0" err="1"/>
              <a:t>otoritas</a:t>
            </a:r>
            <a:r>
              <a:rPr lang="en-US" altLang="en-US" dirty="0"/>
              <a:t> </a:t>
            </a:r>
            <a:r>
              <a:rPr lang="en-US" altLang="en-US" dirty="0" err="1"/>
              <a:t>sipil</a:t>
            </a:r>
            <a:r>
              <a:rPr lang="en-US" altLang="en-US" dirty="0"/>
              <a:t> </a:t>
            </a:r>
            <a:r>
              <a:rPr lang="en-US" altLang="en-US" dirty="0" err="1"/>
              <a:t>karena</a:t>
            </a:r>
            <a:r>
              <a:rPr lang="en-US" altLang="en-US" dirty="0"/>
              <a:t> </a:t>
            </a:r>
            <a:r>
              <a:rPr lang="en-US" altLang="en-US" dirty="0" err="1"/>
              <a:t>jatuh</a:t>
            </a:r>
            <a:r>
              <a:rPr lang="en-US" altLang="en-US" dirty="0"/>
              <a:t> </a:t>
            </a:r>
            <a:r>
              <a:rPr lang="en-US" altLang="en-US" dirty="0" err="1"/>
              <a:t>bangunnya</a:t>
            </a:r>
            <a:r>
              <a:rPr lang="en-US" altLang="en-US" dirty="0"/>
              <a:t> </a:t>
            </a:r>
            <a:r>
              <a:rPr lang="en-US" altLang="en-US" dirty="0" err="1"/>
              <a:t>kabinet</a:t>
            </a:r>
            <a:r>
              <a:rPr lang="en-US" altLang="en-US" dirty="0"/>
              <a:t>, </a:t>
            </a:r>
            <a:r>
              <a:rPr lang="en-US" altLang="en-US" dirty="0" err="1"/>
              <a:t>separatisme</a:t>
            </a:r>
            <a:r>
              <a:rPr lang="en-US" altLang="en-US" dirty="0"/>
              <a:t> </a:t>
            </a:r>
            <a:r>
              <a:rPr lang="en-US" altLang="en-US" dirty="0" err="1"/>
              <a:t>daerah</a:t>
            </a:r>
            <a:r>
              <a:rPr lang="en-US" altLang="en-US" dirty="0"/>
              <a:t>, </a:t>
            </a:r>
            <a:r>
              <a:rPr lang="en-US" altLang="en-US" dirty="0" err="1"/>
              <a:t>dan</a:t>
            </a:r>
            <a:r>
              <a:rPr lang="en-US" altLang="en-US" dirty="0"/>
              <a:t> </a:t>
            </a:r>
            <a:r>
              <a:rPr lang="en-US" altLang="en-US" dirty="0" err="1"/>
              <a:t>distribusi</a:t>
            </a:r>
            <a:r>
              <a:rPr lang="en-US" altLang="en-US" dirty="0"/>
              <a:t> </a:t>
            </a:r>
            <a:r>
              <a:rPr lang="en-US" altLang="en-US" dirty="0" err="1"/>
              <a:t>ekonomi</a:t>
            </a:r>
            <a:r>
              <a:rPr lang="en-US" altLang="en-US" dirty="0"/>
              <a:t> yang </a:t>
            </a:r>
            <a:r>
              <a:rPr lang="en-US" altLang="en-US" dirty="0" err="1"/>
              <a:t>tidak</a:t>
            </a:r>
            <a:r>
              <a:rPr lang="en-US" altLang="en-US" dirty="0"/>
              <a:t> </a:t>
            </a:r>
            <a:r>
              <a:rPr lang="en-US" altLang="en-US" dirty="0" err="1"/>
              <a:t>merata</a:t>
            </a:r>
            <a:r>
              <a:rPr lang="en-US" altLang="en-US" dirty="0"/>
              <a:t> </a:t>
            </a:r>
            <a:r>
              <a:rPr lang="en-US" altLang="en-US" dirty="0" err="1"/>
              <a:t>dan</a:t>
            </a:r>
            <a:r>
              <a:rPr lang="en-US" altLang="en-US" dirty="0"/>
              <a:t> </a:t>
            </a:r>
            <a:r>
              <a:rPr lang="en-US" altLang="en-US" dirty="0" err="1"/>
              <a:t>memuncak</a:t>
            </a:r>
            <a:r>
              <a:rPr lang="en-US" altLang="en-US" dirty="0"/>
              <a:t> </a:t>
            </a:r>
            <a:r>
              <a:rPr lang="en-US" altLang="en-US" dirty="0" err="1"/>
              <a:t>pada</a:t>
            </a:r>
            <a:r>
              <a:rPr lang="en-US" altLang="en-US" dirty="0"/>
              <a:t> 17 </a:t>
            </a:r>
            <a:r>
              <a:rPr lang="en-US" altLang="en-US" dirty="0" err="1"/>
              <a:t>Oktober</a:t>
            </a:r>
            <a:r>
              <a:rPr lang="en-US" altLang="en-US" dirty="0"/>
              <a:t> 1952.</a:t>
            </a:r>
          </a:p>
          <a:p>
            <a:pPr>
              <a:lnSpc>
                <a:spcPct val="80000"/>
              </a:lnSpc>
              <a:spcBef>
                <a:spcPts val="600"/>
              </a:spcBef>
              <a:buFontTx/>
              <a:buNone/>
            </a:pPr>
            <a:endParaRPr lang="en-US" altLang="en-US" sz="2276" dirty="0"/>
          </a:p>
        </p:txBody>
      </p:sp>
    </p:spTree>
    <p:extLst>
      <p:ext uri="{BB962C8B-B14F-4D97-AF65-F5344CB8AC3E}">
        <p14:creationId xmlns:p14="http://schemas.microsoft.com/office/powerpoint/2010/main" val="1829057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0000" y="254000"/>
            <a:ext cx="11137056" cy="2438400"/>
          </a:xfrm>
        </p:spPr>
        <p:txBody>
          <a:bodyPr/>
          <a:lstStyle/>
          <a:p>
            <a:r>
              <a:rPr lang="en-ID" sz="6000" dirty="0" smtClean="0"/>
              <a:t>   </a:t>
            </a:r>
            <a:r>
              <a:rPr lang="en-ID" sz="6000" dirty="0" err="1" smtClean="0"/>
              <a:t>Militer</a:t>
            </a:r>
            <a:r>
              <a:rPr lang="en-ID" sz="6000" dirty="0" smtClean="0"/>
              <a:t> Indonesia Era</a:t>
            </a:r>
            <a:br>
              <a:rPr lang="en-ID" sz="6000" dirty="0" smtClean="0"/>
            </a:br>
            <a:r>
              <a:rPr lang="en-ID" sz="6000" dirty="0"/>
              <a:t> </a:t>
            </a:r>
            <a:r>
              <a:rPr lang="en-ID" sz="6000" dirty="0" smtClean="0"/>
              <a:t>       </a:t>
            </a:r>
            <a:r>
              <a:rPr lang="en-ID" sz="6000" dirty="0" err="1" smtClean="0"/>
              <a:t>Demokrasi</a:t>
            </a:r>
            <a:r>
              <a:rPr lang="en-ID" sz="6000" dirty="0" smtClean="0"/>
              <a:t> </a:t>
            </a:r>
            <a:r>
              <a:rPr lang="en-ID" sz="6000" dirty="0" err="1" smtClean="0"/>
              <a:t>Parlementer</a:t>
            </a:r>
            <a:r>
              <a:rPr lang="en-ID" sz="6000" dirty="0" smtClean="0"/>
              <a:t> </a:t>
            </a:r>
            <a:endParaRPr lang="en-ID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3768" y="2768600"/>
            <a:ext cx="12191032" cy="5715000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ts val="600"/>
              </a:spcBef>
              <a:buFontTx/>
              <a:buChar char="-"/>
            </a:pPr>
            <a:r>
              <a:rPr lang="en-US" altLang="en-US" dirty="0"/>
              <a:t>Ada </a:t>
            </a:r>
            <a:r>
              <a:rPr lang="en-US" altLang="en-US" dirty="0" err="1"/>
              <a:t>upaya</a:t>
            </a:r>
            <a:r>
              <a:rPr lang="en-US" altLang="en-US" dirty="0"/>
              <a:t> </a:t>
            </a:r>
            <a:r>
              <a:rPr lang="en-US" altLang="en-US" dirty="0" err="1"/>
              <a:t>rasionalisasi</a:t>
            </a:r>
            <a:r>
              <a:rPr lang="en-US" altLang="en-US" dirty="0"/>
              <a:t> </a:t>
            </a:r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dirty="0" err="1"/>
              <a:t>tubuh</a:t>
            </a:r>
            <a:r>
              <a:rPr lang="en-US" altLang="en-US" dirty="0"/>
              <a:t> </a:t>
            </a:r>
            <a:r>
              <a:rPr lang="en-US" altLang="en-US" dirty="0" err="1"/>
              <a:t>militer</a:t>
            </a:r>
            <a:r>
              <a:rPr lang="en-US" altLang="en-US" dirty="0"/>
              <a:t> </a:t>
            </a:r>
            <a:r>
              <a:rPr lang="en-US" altLang="en-US" dirty="0" err="1"/>
              <a:t>dimana</a:t>
            </a:r>
            <a:r>
              <a:rPr lang="en-US" altLang="en-US" dirty="0"/>
              <a:t> </a:t>
            </a:r>
            <a:r>
              <a:rPr lang="en-US" altLang="en-US" dirty="0" err="1"/>
              <a:t>eksponen</a:t>
            </a:r>
            <a:r>
              <a:rPr lang="en-US" altLang="en-US" dirty="0"/>
              <a:t> PETA </a:t>
            </a:r>
            <a:r>
              <a:rPr lang="en-US" altLang="en-US" dirty="0" err="1"/>
              <a:t>takut</a:t>
            </a:r>
            <a:r>
              <a:rPr lang="en-US" altLang="en-US" dirty="0"/>
              <a:t> </a:t>
            </a:r>
            <a:r>
              <a:rPr lang="en-US" altLang="en-US" dirty="0" err="1"/>
              <a:t>kalau</a:t>
            </a:r>
            <a:r>
              <a:rPr lang="en-US" altLang="en-US" dirty="0"/>
              <a:t> </a:t>
            </a:r>
            <a:r>
              <a:rPr lang="en-US" altLang="en-US" dirty="0" err="1"/>
              <a:t>mereka</a:t>
            </a:r>
            <a:r>
              <a:rPr lang="en-US" altLang="en-US" dirty="0"/>
              <a:t> </a:t>
            </a:r>
            <a:r>
              <a:rPr lang="en-US" altLang="en-US" dirty="0" err="1"/>
              <a:t>tersingkir</a:t>
            </a:r>
            <a:r>
              <a:rPr lang="en-US" altLang="en-US" dirty="0"/>
              <a:t> </a:t>
            </a:r>
            <a:r>
              <a:rPr lang="en-US" altLang="en-US" dirty="0" err="1"/>
              <a:t>dan</a:t>
            </a:r>
            <a:r>
              <a:rPr lang="en-US" altLang="en-US" dirty="0"/>
              <a:t> </a:t>
            </a:r>
            <a:r>
              <a:rPr lang="en-US" altLang="en-US" dirty="0" err="1"/>
              <a:t>kedudukannya</a:t>
            </a:r>
            <a:r>
              <a:rPr lang="en-US" altLang="en-US" dirty="0"/>
              <a:t> </a:t>
            </a:r>
            <a:r>
              <a:rPr lang="en-US" altLang="en-US" dirty="0" err="1"/>
              <a:t>jatuh</a:t>
            </a:r>
            <a:r>
              <a:rPr lang="en-US" altLang="en-US" dirty="0"/>
              <a:t> </a:t>
            </a:r>
            <a:r>
              <a:rPr lang="en-US" altLang="en-US" dirty="0" err="1"/>
              <a:t>karena</a:t>
            </a:r>
            <a:r>
              <a:rPr lang="en-US" altLang="en-US" dirty="0"/>
              <a:t>  </a:t>
            </a:r>
            <a:r>
              <a:rPr lang="en-US" altLang="en-US" dirty="0" err="1"/>
              <a:t>Kepemimpinan</a:t>
            </a:r>
            <a:r>
              <a:rPr lang="en-US" altLang="en-US" dirty="0"/>
              <a:t> </a:t>
            </a:r>
            <a:r>
              <a:rPr lang="en-US" altLang="en-US" dirty="0" err="1"/>
              <a:t>militer</a:t>
            </a:r>
            <a:r>
              <a:rPr lang="en-US" altLang="en-US" dirty="0"/>
              <a:t> </a:t>
            </a:r>
            <a:r>
              <a:rPr lang="en-US" altLang="en-US" dirty="0" err="1"/>
              <a:t>diambil</a:t>
            </a:r>
            <a:r>
              <a:rPr lang="en-US" altLang="en-US" dirty="0"/>
              <a:t> </a:t>
            </a:r>
            <a:r>
              <a:rPr lang="en-US" altLang="en-US" dirty="0" err="1"/>
              <a:t>alih</a:t>
            </a:r>
            <a:r>
              <a:rPr lang="en-US" altLang="en-US" dirty="0"/>
              <a:t> </a:t>
            </a:r>
            <a:r>
              <a:rPr lang="en-US" altLang="en-US" dirty="0" err="1"/>
              <a:t>oleh</a:t>
            </a:r>
            <a:r>
              <a:rPr lang="en-US" altLang="en-US" dirty="0"/>
              <a:t> </a:t>
            </a:r>
            <a:r>
              <a:rPr lang="en-US" altLang="en-US" dirty="0" err="1"/>
              <a:t>Teknokrat</a:t>
            </a:r>
            <a:r>
              <a:rPr lang="en-US" altLang="en-US" dirty="0"/>
              <a:t> </a:t>
            </a:r>
            <a:r>
              <a:rPr lang="en-US" altLang="en-US" dirty="0" err="1"/>
              <a:t>Militer</a:t>
            </a:r>
            <a:r>
              <a:rPr lang="en-US" altLang="en-US" dirty="0"/>
              <a:t> </a:t>
            </a:r>
            <a:r>
              <a:rPr lang="en-US" altLang="en-US" dirty="0" err="1"/>
              <a:t>lulusan</a:t>
            </a:r>
            <a:r>
              <a:rPr lang="en-US" altLang="en-US" dirty="0"/>
              <a:t> AKMIL </a:t>
            </a:r>
            <a:r>
              <a:rPr lang="en-US" altLang="en-US" dirty="0" err="1"/>
              <a:t>Belanda</a:t>
            </a:r>
            <a:r>
              <a:rPr lang="en-US" altLang="en-US" dirty="0"/>
              <a:t>. </a:t>
            </a:r>
            <a:r>
              <a:rPr lang="en-US" altLang="en-US" dirty="0" err="1"/>
              <a:t>Politisi</a:t>
            </a:r>
            <a:r>
              <a:rPr lang="en-US" altLang="en-US" dirty="0"/>
              <a:t> </a:t>
            </a:r>
            <a:r>
              <a:rPr lang="en-US" altLang="en-US" dirty="0" err="1"/>
              <a:t>sipil</a:t>
            </a:r>
            <a:r>
              <a:rPr lang="en-US" altLang="en-US" dirty="0"/>
              <a:t> </a:t>
            </a:r>
            <a:r>
              <a:rPr lang="en-US" altLang="en-US" dirty="0" err="1"/>
              <a:t>mendukung</a:t>
            </a:r>
            <a:r>
              <a:rPr lang="en-US" altLang="en-US" dirty="0"/>
              <a:t> PETA. </a:t>
            </a:r>
            <a:r>
              <a:rPr lang="en-US" altLang="en-US" dirty="0" err="1"/>
              <a:t>Perwira</a:t>
            </a:r>
            <a:r>
              <a:rPr lang="en-US" altLang="en-US" dirty="0"/>
              <a:t> </a:t>
            </a:r>
            <a:r>
              <a:rPr lang="en-US" altLang="en-US" dirty="0" err="1"/>
              <a:t>lulusan</a:t>
            </a:r>
            <a:r>
              <a:rPr lang="en-US" altLang="en-US" dirty="0"/>
              <a:t> AKMIL </a:t>
            </a:r>
            <a:r>
              <a:rPr lang="en-US" altLang="en-US" dirty="0" err="1"/>
              <a:t>tidak</a:t>
            </a:r>
            <a:r>
              <a:rPr lang="en-US" altLang="en-US" dirty="0"/>
              <a:t> </a:t>
            </a:r>
            <a:r>
              <a:rPr lang="en-US" altLang="en-US" dirty="0" err="1"/>
              <a:t>setuju</a:t>
            </a:r>
            <a:r>
              <a:rPr lang="en-US" altLang="en-US" dirty="0"/>
              <a:t> </a:t>
            </a:r>
            <a:r>
              <a:rPr lang="en-US" altLang="en-US" dirty="0" err="1"/>
              <a:t>dan</a:t>
            </a:r>
            <a:r>
              <a:rPr lang="en-US" altLang="en-US" dirty="0"/>
              <a:t> </a:t>
            </a:r>
            <a:r>
              <a:rPr lang="en-US" altLang="en-US" dirty="0" err="1"/>
              <a:t>datang</a:t>
            </a:r>
            <a:r>
              <a:rPr lang="en-US" altLang="en-US" dirty="0"/>
              <a:t> </a:t>
            </a:r>
            <a:r>
              <a:rPr lang="en-US" altLang="en-US" dirty="0" err="1"/>
              <a:t>ke</a:t>
            </a:r>
            <a:r>
              <a:rPr lang="en-US" altLang="en-US" dirty="0"/>
              <a:t> </a:t>
            </a:r>
            <a:r>
              <a:rPr lang="en-US" altLang="en-US" dirty="0" err="1"/>
              <a:t>Soekarno</a:t>
            </a:r>
            <a:r>
              <a:rPr lang="en-US" altLang="en-US" dirty="0"/>
              <a:t>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membubarkan</a:t>
            </a:r>
            <a:r>
              <a:rPr lang="en-US" altLang="en-US" dirty="0"/>
              <a:t> </a:t>
            </a:r>
            <a:r>
              <a:rPr lang="en-US" altLang="en-US" dirty="0" err="1"/>
              <a:t>Parlemen</a:t>
            </a:r>
            <a:r>
              <a:rPr lang="en-US" altLang="en-US" dirty="0"/>
              <a:t>.</a:t>
            </a:r>
          </a:p>
          <a:p>
            <a:pPr>
              <a:lnSpc>
                <a:spcPct val="80000"/>
              </a:lnSpc>
              <a:spcBef>
                <a:spcPts val="600"/>
              </a:spcBef>
              <a:buFontTx/>
              <a:buChar char="-"/>
            </a:pPr>
            <a:r>
              <a:rPr lang="en-US" altLang="en-US" dirty="0" err="1"/>
              <a:t>Nasionalisasi</a:t>
            </a:r>
            <a:r>
              <a:rPr lang="en-US" altLang="en-US" dirty="0"/>
              <a:t> </a:t>
            </a:r>
            <a:r>
              <a:rPr lang="en-US" altLang="en-US" dirty="0" err="1"/>
              <a:t>ekonomi</a:t>
            </a:r>
            <a:r>
              <a:rPr lang="en-US" altLang="en-US" dirty="0"/>
              <a:t>, </a:t>
            </a:r>
            <a:r>
              <a:rPr lang="en-US" altLang="en-US" dirty="0" err="1"/>
              <a:t>militer</a:t>
            </a:r>
            <a:r>
              <a:rPr lang="en-US" altLang="en-US" dirty="0"/>
              <a:t> </a:t>
            </a:r>
            <a:r>
              <a:rPr lang="en-US" altLang="en-US" dirty="0" err="1"/>
              <a:t>mulai</a:t>
            </a:r>
            <a:r>
              <a:rPr lang="en-US" altLang="en-US" dirty="0"/>
              <a:t> </a:t>
            </a:r>
            <a:r>
              <a:rPr lang="en-US" altLang="en-US" dirty="0" err="1"/>
              <a:t>masuk</a:t>
            </a:r>
            <a:r>
              <a:rPr lang="en-US" altLang="en-US" dirty="0"/>
              <a:t> </a:t>
            </a:r>
            <a:r>
              <a:rPr lang="en-US" altLang="en-US" dirty="0" err="1"/>
              <a:t>ke</a:t>
            </a:r>
            <a:r>
              <a:rPr lang="en-US" altLang="en-US" dirty="0"/>
              <a:t> Indonesia</a:t>
            </a:r>
          </a:p>
          <a:p>
            <a:pPr>
              <a:lnSpc>
                <a:spcPct val="80000"/>
              </a:lnSpc>
              <a:spcBef>
                <a:spcPts val="600"/>
              </a:spcBef>
              <a:buFontTx/>
              <a:buChar char="-"/>
            </a:pPr>
            <a:r>
              <a:rPr lang="en-US" altLang="en-US" dirty="0" err="1"/>
              <a:t>Diperkenalkan</a:t>
            </a:r>
            <a:r>
              <a:rPr lang="en-US" altLang="en-US" dirty="0"/>
              <a:t> </a:t>
            </a:r>
            <a:r>
              <a:rPr lang="en-US" altLang="en-US" dirty="0" err="1"/>
              <a:t>Konsep</a:t>
            </a:r>
            <a:r>
              <a:rPr lang="en-US" altLang="en-US" dirty="0"/>
              <a:t> </a:t>
            </a:r>
            <a:r>
              <a:rPr lang="en-US" altLang="en-US" dirty="0" err="1"/>
              <a:t>Jalan</a:t>
            </a:r>
            <a:r>
              <a:rPr lang="en-US" altLang="en-US" dirty="0"/>
              <a:t> Tengah </a:t>
            </a:r>
            <a:r>
              <a:rPr lang="en-US" altLang="en-US" dirty="0" err="1"/>
              <a:t>oleh</a:t>
            </a:r>
            <a:r>
              <a:rPr lang="en-US" altLang="en-US" dirty="0"/>
              <a:t> A.H </a:t>
            </a:r>
            <a:r>
              <a:rPr lang="en-US" altLang="en-US" dirty="0" err="1"/>
              <a:t>Nasution</a:t>
            </a:r>
            <a:r>
              <a:rPr lang="en-US" altLang="en-US" dirty="0"/>
              <a:t> </a:t>
            </a:r>
            <a:r>
              <a:rPr lang="en-US" altLang="en-US" dirty="0" err="1"/>
              <a:t>pada</a:t>
            </a:r>
            <a:r>
              <a:rPr lang="en-US" altLang="en-US" dirty="0"/>
              <a:t> 11 November 1958 di </a:t>
            </a:r>
            <a:r>
              <a:rPr lang="en-US" altLang="en-US" dirty="0" err="1"/>
              <a:t>Magelang</a:t>
            </a:r>
            <a:endParaRPr lang="en-US" altLang="en-US" dirty="0"/>
          </a:p>
          <a:p>
            <a:pPr>
              <a:lnSpc>
                <a:spcPct val="80000"/>
              </a:lnSpc>
              <a:spcBef>
                <a:spcPts val="600"/>
              </a:spcBef>
              <a:buFontTx/>
              <a:buChar char="-"/>
            </a:pPr>
            <a:r>
              <a:rPr lang="en-US" altLang="en-US" dirty="0" err="1"/>
              <a:t>Dekrit</a:t>
            </a:r>
            <a:r>
              <a:rPr lang="en-US" altLang="en-US" dirty="0"/>
              <a:t> </a:t>
            </a:r>
            <a:r>
              <a:rPr lang="en-US" altLang="en-US" dirty="0" err="1"/>
              <a:t>Presiden</a:t>
            </a:r>
            <a:r>
              <a:rPr lang="en-US" altLang="en-US" dirty="0"/>
              <a:t> yang </a:t>
            </a:r>
            <a:r>
              <a:rPr lang="en-US" altLang="en-US" dirty="0" err="1"/>
              <a:t>menandakan</a:t>
            </a:r>
            <a:r>
              <a:rPr lang="en-US" altLang="en-US" dirty="0"/>
              <a:t> </a:t>
            </a:r>
            <a:r>
              <a:rPr lang="en-US" altLang="en-US" dirty="0" err="1"/>
              <a:t>dominasi</a:t>
            </a:r>
            <a:r>
              <a:rPr lang="en-US" altLang="en-US" dirty="0"/>
              <a:t> </a:t>
            </a:r>
            <a:r>
              <a:rPr lang="en-US" altLang="en-US" dirty="0" err="1"/>
              <a:t>Soekarno</a:t>
            </a:r>
            <a:r>
              <a:rPr lang="en-US" altLang="en-US" dirty="0"/>
              <a:t> </a:t>
            </a:r>
            <a:r>
              <a:rPr lang="en-US" altLang="en-US" dirty="0" err="1"/>
              <a:t>dan</a:t>
            </a:r>
            <a:r>
              <a:rPr lang="en-US" altLang="en-US" dirty="0"/>
              <a:t> </a:t>
            </a:r>
            <a:r>
              <a:rPr lang="en-US" altLang="en-US" dirty="0" err="1"/>
              <a:t>Militer</a:t>
            </a:r>
            <a:r>
              <a:rPr lang="en-US" altLang="en-US" dirty="0"/>
              <a:t> </a:t>
            </a:r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dirty="0" err="1"/>
              <a:t>kehidupan</a:t>
            </a:r>
            <a:r>
              <a:rPr lang="en-US" altLang="en-US" dirty="0"/>
              <a:t> </a:t>
            </a:r>
            <a:r>
              <a:rPr lang="en-US" altLang="en-US" dirty="0" err="1"/>
              <a:t>sosial</a:t>
            </a:r>
            <a:r>
              <a:rPr lang="en-US" altLang="en-US" dirty="0"/>
              <a:t> </a:t>
            </a:r>
            <a:r>
              <a:rPr lang="en-US" altLang="en-US" dirty="0" err="1"/>
              <a:t>politik</a:t>
            </a:r>
            <a:r>
              <a:rPr lang="en-US" altLang="en-US" dirty="0"/>
              <a:t> Indonesia.</a:t>
            </a:r>
          </a:p>
          <a:p>
            <a:pPr>
              <a:lnSpc>
                <a:spcPct val="80000"/>
              </a:lnSpc>
              <a:spcBef>
                <a:spcPts val="600"/>
              </a:spcBef>
              <a:buFontTx/>
              <a:buChar char="-"/>
            </a:pPr>
            <a:r>
              <a:rPr lang="en-US" altLang="en-US" dirty="0" err="1"/>
              <a:t>Mulai</a:t>
            </a:r>
            <a:r>
              <a:rPr lang="en-US" altLang="en-US" dirty="0"/>
              <a:t> </a:t>
            </a:r>
            <a:r>
              <a:rPr lang="en-US" altLang="en-US" dirty="0" err="1"/>
              <a:t>konflik</a:t>
            </a:r>
            <a:r>
              <a:rPr lang="en-US" altLang="en-US" dirty="0"/>
              <a:t> </a:t>
            </a:r>
            <a:r>
              <a:rPr lang="en-US" altLang="en-US" dirty="0" err="1"/>
              <a:t>dengan</a:t>
            </a:r>
            <a:r>
              <a:rPr lang="en-US" altLang="en-US" dirty="0"/>
              <a:t> PKI </a:t>
            </a:r>
            <a:r>
              <a:rPr lang="en-US" altLang="en-US" dirty="0" err="1"/>
              <a:t>dimana</a:t>
            </a:r>
            <a:r>
              <a:rPr lang="en-US" altLang="en-US" dirty="0"/>
              <a:t> 17 </a:t>
            </a:r>
            <a:r>
              <a:rPr lang="en-US" altLang="en-US" dirty="0" err="1"/>
              <a:t>Agustus</a:t>
            </a:r>
            <a:r>
              <a:rPr lang="en-US" altLang="en-US" dirty="0"/>
              <a:t> 1951 di </a:t>
            </a:r>
            <a:r>
              <a:rPr lang="en-US" altLang="en-US" dirty="0" err="1"/>
              <a:t>Kabinet</a:t>
            </a:r>
            <a:r>
              <a:rPr lang="en-US" altLang="en-US" dirty="0"/>
              <a:t> </a:t>
            </a:r>
            <a:r>
              <a:rPr lang="en-US" altLang="en-US" dirty="0" err="1"/>
              <a:t>Soekiman</a:t>
            </a:r>
            <a:r>
              <a:rPr lang="en-US" altLang="en-US" dirty="0"/>
              <a:t>, TNI </a:t>
            </a:r>
            <a:r>
              <a:rPr lang="en-US" altLang="en-US" dirty="0" err="1"/>
              <a:t>merazia</a:t>
            </a:r>
            <a:r>
              <a:rPr lang="en-US" altLang="en-US" dirty="0"/>
              <a:t> </a:t>
            </a:r>
            <a:r>
              <a:rPr lang="en-US" altLang="en-US" dirty="0" err="1"/>
              <a:t>dan</a:t>
            </a:r>
            <a:r>
              <a:rPr lang="en-US" altLang="en-US" dirty="0"/>
              <a:t> </a:t>
            </a:r>
            <a:r>
              <a:rPr lang="en-US" altLang="en-US" dirty="0" err="1"/>
              <a:t>menangkap</a:t>
            </a:r>
            <a:r>
              <a:rPr lang="en-US" altLang="en-US" dirty="0"/>
              <a:t> kader2 PKI di </a:t>
            </a:r>
            <a:r>
              <a:rPr lang="en-US" altLang="en-US" dirty="0" err="1"/>
              <a:t>Parlemen</a:t>
            </a:r>
            <a:r>
              <a:rPr lang="en-US" altLang="en-US" dirty="0"/>
              <a:t> (</a:t>
            </a:r>
            <a:r>
              <a:rPr lang="en-US" altLang="en-US" dirty="0" err="1"/>
              <a:t>Tjugito</a:t>
            </a:r>
            <a:r>
              <a:rPr lang="en-US" altLang="en-US" dirty="0"/>
              <a:t>)</a:t>
            </a:r>
          </a:p>
          <a:p>
            <a:pPr>
              <a:lnSpc>
                <a:spcPct val="80000"/>
              </a:lnSpc>
              <a:spcBef>
                <a:spcPts val="600"/>
              </a:spcBef>
              <a:buFontTx/>
              <a:buChar char="-"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44314205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ID" sz="5400" dirty="0" smtClean="0"/>
              <a:t>      </a:t>
            </a:r>
            <a:r>
              <a:rPr lang="en-ID" sz="5400" dirty="0" err="1" smtClean="0"/>
              <a:t>Militer</a:t>
            </a:r>
            <a:r>
              <a:rPr lang="en-ID" sz="5400" dirty="0" smtClean="0"/>
              <a:t> </a:t>
            </a:r>
            <a:r>
              <a:rPr lang="en-ID" sz="5400" dirty="0"/>
              <a:t>Indonesia Era</a:t>
            </a:r>
            <a:br>
              <a:rPr lang="en-ID" sz="5400" dirty="0"/>
            </a:br>
            <a:r>
              <a:rPr lang="en-ID" sz="5400" dirty="0"/>
              <a:t>        </a:t>
            </a:r>
            <a:r>
              <a:rPr lang="en-ID" sz="5400" dirty="0" err="1"/>
              <a:t>Demokrasi</a:t>
            </a:r>
            <a:r>
              <a:rPr lang="en-ID" sz="5400" dirty="0"/>
              <a:t> </a:t>
            </a:r>
            <a:r>
              <a:rPr lang="en-ID" sz="5400" dirty="0" err="1" smtClean="0"/>
              <a:t>Terpimpin</a:t>
            </a:r>
            <a:endParaRPr lang="en-US" altLang="en-US" sz="5689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7744" y="2768600"/>
            <a:ext cx="12025336" cy="5715000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ts val="600"/>
              </a:spcBef>
              <a:buFontTx/>
              <a:buChar char="-"/>
            </a:pPr>
            <a:r>
              <a:rPr lang="en-US" altLang="en-US" sz="2844" dirty="0" err="1" smtClean="0"/>
              <a:t>Dalam</a:t>
            </a:r>
            <a:r>
              <a:rPr lang="en-US" altLang="en-US" sz="2844" dirty="0" smtClean="0"/>
              <a:t> </a:t>
            </a:r>
            <a:r>
              <a:rPr lang="en-US" altLang="en-US" sz="2844" dirty="0"/>
              <a:t>masa </a:t>
            </a:r>
            <a:r>
              <a:rPr lang="en-US" altLang="en-US" sz="2844" dirty="0" err="1"/>
              <a:t>ini</a:t>
            </a:r>
            <a:r>
              <a:rPr lang="en-US" altLang="en-US" sz="2844" dirty="0"/>
              <a:t>, </a:t>
            </a:r>
            <a:r>
              <a:rPr lang="en-US" altLang="en-US" sz="2844" dirty="0" err="1"/>
              <a:t>merupakan</a:t>
            </a:r>
            <a:r>
              <a:rPr lang="en-US" altLang="en-US" sz="2844" dirty="0"/>
              <a:t> </a:t>
            </a:r>
            <a:r>
              <a:rPr lang="en-US" altLang="en-US" sz="2844" dirty="0" err="1"/>
              <a:t>awal</a:t>
            </a:r>
            <a:r>
              <a:rPr lang="en-US" altLang="en-US" sz="2844" dirty="0"/>
              <a:t> </a:t>
            </a:r>
            <a:r>
              <a:rPr lang="en-US" altLang="en-US" sz="2844" dirty="0" err="1"/>
              <a:t>dari</a:t>
            </a:r>
            <a:r>
              <a:rPr lang="en-US" altLang="en-US" sz="2844" dirty="0"/>
              <a:t> </a:t>
            </a:r>
            <a:r>
              <a:rPr lang="en-US" altLang="en-US" sz="2844" dirty="0" err="1"/>
              <a:t>militer</a:t>
            </a:r>
            <a:r>
              <a:rPr lang="en-US" altLang="en-US" sz="2844" dirty="0"/>
              <a:t> </a:t>
            </a:r>
            <a:r>
              <a:rPr lang="en-US" altLang="en-US" sz="2844" dirty="0" err="1"/>
              <a:t>sebagai</a:t>
            </a:r>
            <a:r>
              <a:rPr lang="en-US" altLang="en-US" sz="2844" dirty="0"/>
              <a:t> </a:t>
            </a:r>
            <a:r>
              <a:rPr lang="en-US" altLang="en-US" sz="2844" dirty="0" err="1"/>
              <a:t>kekuatan</a:t>
            </a:r>
            <a:r>
              <a:rPr lang="en-US" altLang="en-US" sz="2844" dirty="0"/>
              <a:t> </a:t>
            </a:r>
            <a:r>
              <a:rPr lang="en-US" altLang="en-US" sz="2844" dirty="0" err="1"/>
              <a:t>sosial</a:t>
            </a:r>
            <a:r>
              <a:rPr lang="en-US" altLang="en-US" sz="2844" dirty="0"/>
              <a:t> </a:t>
            </a:r>
            <a:r>
              <a:rPr lang="en-US" altLang="en-US" sz="2844" dirty="0" err="1"/>
              <a:t>politik</a:t>
            </a:r>
            <a:r>
              <a:rPr lang="en-US" altLang="en-US" sz="2844" dirty="0"/>
              <a:t> </a:t>
            </a:r>
            <a:r>
              <a:rPr lang="en-US" altLang="en-US" sz="2844" dirty="0" err="1"/>
              <a:t>dengan</a:t>
            </a:r>
            <a:r>
              <a:rPr lang="en-US" altLang="en-US" sz="2844" dirty="0"/>
              <a:t> </a:t>
            </a:r>
            <a:r>
              <a:rPr lang="en-US" altLang="en-US" sz="2844" dirty="0" err="1"/>
              <a:t>landasan</a:t>
            </a:r>
            <a:r>
              <a:rPr lang="en-US" altLang="en-US" sz="2844" dirty="0"/>
              <a:t> </a:t>
            </a:r>
            <a:r>
              <a:rPr lang="en-US" altLang="en-US" sz="2844" dirty="0" err="1"/>
              <a:t>hukum</a:t>
            </a:r>
            <a:r>
              <a:rPr lang="en-US" altLang="en-US" sz="2844" dirty="0"/>
              <a:t> yang </a:t>
            </a:r>
            <a:r>
              <a:rPr lang="en-US" altLang="en-US" sz="2844" dirty="0" err="1" smtClean="0"/>
              <a:t>kuat</a:t>
            </a:r>
            <a:endParaRPr lang="en-US" altLang="en-US" sz="2844" dirty="0"/>
          </a:p>
          <a:p>
            <a:pPr>
              <a:lnSpc>
                <a:spcPct val="80000"/>
              </a:lnSpc>
              <a:spcBef>
                <a:spcPts val="600"/>
              </a:spcBef>
              <a:buFontTx/>
              <a:buChar char="-"/>
            </a:pPr>
            <a:r>
              <a:rPr lang="en-US" altLang="en-US" sz="2844" dirty="0" err="1"/>
              <a:t>Militer</a:t>
            </a:r>
            <a:r>
              <a:rPr lang="en-US" altLang="en-US" sz="2844" dirty="0"/>
              <a:t> duduk </a:t>
            </a:r>
            <a:r>
              <a:rPr lang="en-US" altLang="en-US" sz="2844" dirty="0" err="1"/>
              <a:t>dalam</a:t>
            </a:r>
            <a:r>
              <a:rPr lang="en-US" altLang="en-US" sz="2844" dirty="0"/>
              <a:t> </a:t>
            </a:r>
            <a:r>
              <a:rPr lang="en-US" altLang="en-US" sz="2844" dirty="0" err="1"/>
              <a:t>posisi-posisi</a:t>
            </a:r>
            <a:r>
              <a:rPr lang="en-US" altLang="en-US" sz="2844" dirty="0"/>
              <a:t> </a:t>
            </a:r>
            <a:r>
              <a:rPr lang="en-US" altLang="en-US" sz="2844" dirty="0" err="1"/>
              <a:t>strategis</a:t>
            </a:r>
            <a:r>
              <a:rPr lang="en-US" altLang="en-US" sz="2844" dirty="0"/>
              <a:t> </a:t>
            </a:r>
            <a:r>
              <a:rPr lang="en-US" altLang="en-US" sz="2844" dirty="0" err="1"/>
              <a:t>dalam</a:t>
            </a:r>
            <a:r>
              <a:rPr lang="en-US" altLang="en-US" sz="2844" dirty="0"/>
              <a:t> </a:t>
            </a:r>
            <a:r>
              <a:rPr lang="en-US" altLang="en-US" sz="2844" dirty="0" err="1"/>
              <a:t>pemerintahan</a:t>
            </a:r>
            <a:r>
              <a:rPr lang="en-US" altLang="en-US" sz="2844" dirty="0"/>
              <a:t> </a:t>
            </a:r>
            <a:r>
              <a:rPr lang="en-US" altLang="en-US" sz="2844" dirty="0" err="1"/>
              <a:t>Soekarno</a:t>
            </a:r>
            <a:r>
              <a:rPr lang="en-US" altLang="en-US" sz="2844" dirty="0"/>
              <a:t>.</a:t>
            </a:r>
          </a:p>
          <a:p>
            <a:pPr>
              <a:lnSpc>
                <a:spcPct val="80000"/>
              </a:lnSpc>
              <a:spcBef>
                <a:spcPts val="600"/>
              </a:spcBef>
              <a:buFontTx/>
              <a:buChar char="-"/>
            </a:pPr>
            <a:r>
              <a:rPr lang="en-US" altLang="en-US" sz="2844" dirty="0" err="1"/>
              <a:t>Militer</a:t>
            </a:r>
            <a:r>
              <a:rPr lang="en-US" altLang="en-US" sz="2844" dirty="0"/>
              <a:t> </a:t>
            </a:r>
            <a:r>
              <a:rPr lang="en-US" altLang="en-US" sz="2844" dirty="0" err="1"/>
              <a:t>dapat</a:t>
            </a:r>
            <a:r>
              <a:rPr lang="en-US" altLang="en-US" sz="2844" dirty="0"/>
              <a:t> </a:t>
            </a:r>
            <a:r>
              <a:rPr lang="en-US" altLang="en-US" sz="2844" dirty="0" err="1"/>
              <a:t>memilih</a:t>
            </a:r>
            <a:r>
              <a:rPr lang="en-US" altLang="en-US" sz="2844" dirty="0"/>
              <a:t> </a:t>
            </a:r>
            <a:r>
              <a:rPr lang="en-US" altLang="en-US" sz="2844" dirty="0" err="1"/>
              <a:t>wakilnya</a:t>
            </a:r>
            <a:r>
              <a:rPr lang="en-US" altLang="en-US" sz="2844" dirty="0"/>
              <a:t> </a:t>
            </a:r>
            <a:r>
              <a:rPr lang="en-US" altLang="en-US" sz="2844" dirty="0" err="1"/>
              <a:t>dalam</a:t>
            </a:r>
            <a:r>
              <a:rPr lang="en-US" altLang="en-US" sz="2844" dirty="0"/>
              <a:t> MPR, DPR </a:t>
            </a:r>
            <a:r>
              <a:rPr lang="en-US" altLang="en-US" sz="2844" dirty="0" err="1"/>
              <a:t>dan</a:t>
            </a:r>
            <a:r>
              <a:rPr lang="en-US" altLang="en-US" sz="2844" dirty="0"/>
              <a:t> </a:t>
            </a:r>
            <a:r>
              <a:rPr lang="en-US" altLang="en-US" sz="2844" dirty="0" err="1"/>
              <a:t>Dewan</a:t>
            </a:r>
            <a:r>
              <a:rPr lang="en-US" altLang="en-US" sz="2844" dirty="0"/>
              <a:t> Nasional</a:t>
            </a:r>
          </a:p>
          <a:p>
            <a:pPr>
              <a:lnSpc>
                <a:spcPct val="80000"/>
              </a:lnSpc>
              <a:spcBef>
                <a:spcPts val="600"/>
              </a:spcBef>
              <a:buFontTx/>
              <a:buChar char="-"/>
            </a:pPr>
            <a:r>
              <a:rPr lang="en-US" altLang="en-US" sz="2844" dirty="0" err="1"/>
              <a:t>Militer</a:t>
            </a:r>
            <a:r>
              <a:rPr lang="en-US" altLang="en-US" sz="2844" dirty="0"/>
              <a:t> </a:t>
            </a:r>
            <a:r>
              <a:rPr lang="en-US" altLang="en-US" sz="2844" dirty="0" err="1"/>
              <a:t>menguasai</a:t>
            </a:r>
            <a:r>
              <a:rPr lang="en-US" altLang="en-US" sz="2844" dirty="0"/>
              <a:t> </a:t>
            </a:r>
            <a:r>
              <a:rPr lang="en-US" altLang="en-US" sz="2844" dirty="0" err="1"/>
              <a:t>sebagian</a:t>
            </a:r>
            <a:r>
              <a:rPr lang="en-US" altLang="en-US" sz="2844" dirty="0"/>
              <a:t> </a:t>
            </a:r>
            <a:r>
              <a:rPr lang="en-US" altLang="en-US" sz="2844" dirty="0" err="1"/>
              <a:t>besar</a:t>
            </a:r>
            <a:r>
              <a:rPr lang="en-US" altLang="en-US" sz="2844" dirty="0"/>
              <a:t> </a:t>
            </a:r>
            <a:r>
              <a:rPr lang="en-US" altLang="en-US" sz="2844" dirty="0" err="1"/>
              <a:t>aset</a:t>
            </a:r>
            <a:r>
              <a:rPr lang="en-US" altLang="en-US" sz="2844" dirty="0"/>
              <a:t> </a:t>
            </a:r>
            <a:r>
              <a:rPr lang="en-US" altLang="en-US" sz="2844" dirty="0" err="1"/>
              <a:t>ekonomi</a:t>
            </a:r>
            <a:r>
              <a:rPr lang="en-US" altLang="en-US" sz="2844" dirty="0"/>
              <a:t> </a:t>
            </a:r>
            <a:r>
              <a:rPr lang="en-US" altLang="en-US" sz="2844" dirty="0" err="1"/>
              <a:t>negara</a:t>
            </a:r>
            <a:r>
              <a:rPr lang="en-US" altLang="en-US" sz="2844" dirty="0"/>
              <a:t> </a:t>
            </a:r>
            <a:r>
              <a:rPr lang="en-US" altLang="en-US" sz="2844" dirty="0" err="1"/>
              <a:t>akibat</a:t>
            </a:r>
            <a:r>
              <a:rPr lang="en-US" altLang="en-US" sz="2844" dirty="0"/>
              <a:t> Program </a:t>
            </a:r>
            <a:r>
              <a:rPr lang="en-US" altLang="en-US" sz="2844" dirty="0" err="1"/>
              <a:t>Benteng</a:t>
            </a:r>
            <a:r>
              <a:rPr lang="en-US" altLang="en-US" sz="2844" dirty="0"/>
              <a:t>. </a:t>
            </a:r>
            <a:r>
              <a:rPr lang="en-US" altLang="en-US" sz="2844" dirty="0" err="1"/>
              <a:t>Ini</a:t>
            </a:r>
            <a:r>
              <a:rPr lang="en-US" altLang="en-US" sz="2844" dirty="0"/>
              <a:t> yang </a:t>
            </a:r>
            <a:r>
              <a:rPr lang="en-US" altLang="en-US" sz="2844" dirty="0" err="1"/>
              <a:t>kemudian</a:t>
            </a:r>
            <a:r>
              <a:rPr lang="en-US" altLang="en-US" sz="2844" dirty="0"/>
              <a:t> </a:t>
            </a:r>
            <a:r>
              <a:rPr lang="en-US" altLang="en-US" sz="2844" dirty="0" err="1"/>
              <a:t>dianggap</a:t>
            </a:r>
            <a:r>
              <a:rPr lang="en-US" altLang="en-US" sz="2844" dirty="0"/>
              <a:t> PKI </a:t>
            </a:r>
            <a:r>
              <a:rPr lang="en-US" altLang="en-US" sz="2844" dirty="0" err="1"/>
              <a:t>sebagai</a:t>
            </a:r>
            <a:r>
              <a:rPr lang="en-US" altLang="en-US" sz="2844" dirty="0"/>
              <a:t> </a:t>
            </a:r>
            <a:r>
              <a:rPr lang="en-US" altLang="en-US" sz="2844" dirty="0" err="1"/>
              <a:t>pembentukan</a:t>
            </a:r>
            <a:r>
              <a:rPr lang="en-US" altLang="en-US" sz="2844" dirty="0"/>
              <a:t> </a:t>
            </a:r>
            <a:r>
              <a:rPr lang="en-US" altLang="en-US" sz="2844" dirty="0" err="1"/>
              <a:t>dinasti</a:t>
            </a:r>
            <a:r>
              <a:rPr lang="en-US" altLang="en-US" sz="2844" dirty="0"/>
              <a:t> </a:t>
            </a:r>
            <a:r>
              <a:rPr lang="en-US" altLang="en-US" sz="2844" dirty="0" err="1"/>
              <a:t>ekonomi</a:t>
            </a:r>
            <a:r>
              <a:rPr lang="en-US" altLang="en-US" sz="2844" dirty="0"/>
              <a:t> </a:t>
            </a:r>
            <a:r>
              <a:rPr lang="en-US" altLang="en-US" sz="2844" dirty="0" err="1"/>
              <a:t>militer</a:t>
            </a:r>
            <a:r>
              <a:rPr lang="en-US" altLang="en-US" sz="2844" dirty="0"/>
              <a:t>, </a:t>
            </a:r>
            <a:r>
              <a:rPr lang="en-US" altLang="en-US" sz="2844" dirty="0" err="1"/>
              <a:t>koruptor</a:t>
            </a:r>
            <a:r>
              <a:rPr lang="en-US" altLang="en-US" sz="2844" dirty="0"/>
              <a:t> </a:t>
            </a:r>
            <a:r>
              <a:rPr lang="en-US" altLang="en-US" sz="2844" dirty="0" err="1"/>
              <a:t>pencoleng</a:t>
            </a:r>
            <a:r>
              <a:rPr lang="en-US" altLang="en-US" sz="2844" dirty="0"/>
              <a:t> </a:t>
            </a:r>
            <a:r>
              <a:rPr lang="en-US" altLang="en-US" sz="2844" dirty="0" err="1"/>
              <a:t>dan</a:t>
            </a:r>
            <a:r>
              <a:rPr lang="en-US" altLang="en-US" sz="2844" dirty="0"/>
              <a:t> </a:t>
            </a:r>
            <a:r>
              <a:rPr lang="en-US" altLang="en-US" sz="2844" dirty="0" err="1"/>
              <a:t>kapitalis</a:t>
            </a:r>
            <a:r>
              <a:rPr lang="en-US" altLang="en-US" sz="2844" dirty="0"/>
              <a:t> </a:t>
            </a:r>
            <a:r>
              <a:rPr lang="en-US" altLang="en-US" sz="2844" dirty="0" err="1"/>
              <a:t>birokrat</a:t>
            </a:r>
            <a:r>
              <a:rPr lang="en-US" altLang="en-US" sz="2844" dirty="0"/>
              <a:t> (3 </a:t>
            </a:r>
            <a:r>
              <a:rPr lang="en-US" altLang="en-US" sz="2844" dirty="0" err="1"/>
              <a:t>setan</a:t>
            </a:r>
            <a:r>
              <a:rPr lang="en-US" altLang="en-US" sz="2844" dirty="0"/>
              <a:t> </a:t>
            </a:r>
            <a:r>
              <a:rPr lang="en-US" altLang="en-US" sz="2844" dirty="0" err="1"/>
              <a:t>kota</a:t>
            </a:r>
            <a:r>
              <a:rPr lang="en-US" altLang="en-US" sz="2844" dirty="0"/>
              <a:t>).</a:t>
            </a:r>
          </a:p>
          <a:p>
            <a:pPr>
              <a:lnSpc>
                <a:spcPct val="80000"/>
              </a:lnSpc>
              <a:spcBef>
                <a:spcPts val="600"/>
              </a:spcBef>
              <a:buFontTx/>
              <a:buChar char="-"/>
            </a:pPr>
            <a:r>
              <a:rPr lang="en-US" altLang="en-US" sz="2844" dirty="0" err="1"/>
              <a:t>Menjelang</a:t>
            </a:r>
            <a:r>
              <a:rPr lang="en-US" altLang="en-US" sz="2844" dirty="0"/>
              <a:t> </a:t>
            </a:r>
            <a:r>
              <a:rPr lang="en-US" altLang="en-US" sz="2844" dirty="0" err="1"/>
              <a:t>tahun</a:t>
            </a:r>
            <a:r>
              <a:rPr lang="en-US" altLang="en-US" sz="2844" dirty="0"/>
              <a:t> 1964-1965 </a:t>
            </a:r>
            <a:r>
              <a:rPr lang="en-US" altLang="en-US" sz="2844" dirty="0" err="1"/>
              <a:t>mulai</a:t>
            </a:r>
            <a:r>
              <a:rPr lang="en-US" altLang="en-US" sz="2844" dirty="0"/>
              <a:t> </a:t>
            </a:r>
            <a:r>
              <a:rPr lang="en-US" altLang="en-US" sz="2844" dirty="0" err="1"/>
              <a:t>terjadi</a:t>
            </a:r>
            <a:r>
              <a:rPr lang="en-US" altLang="en-US" sz="2844" dirty="0"/>
              <a:t> </a:t>
            </a:r>
            <a:r>
              <a:rPr lang="en-US" altLang="en-US" sz="2844" dirty="0" err="1"/>
              <a:t>perpecahan</a:t>
            </a:r>
            <a:r>
              <a:rPr lang="en-US" altLang="en-US" sz="2844" dirty="0"/>
              <a:t> </a:t>
            </a:r>
            <a:r>
              <a:rPr lang="en-US" altLang="en-US" sz="2844" dirty="0" err="1"/>
              <a:t>dalam</a:t>
            </a:r>
            <a:r>
              <a:rPr lang="en-US" altLang="en-US" sz="2844" dirty="0"/>
              <a:t> </a:t>
            </a:r>
            <a:r>
              <a:rPr lang="en-US" altLang="en-US" sz="2844" dirty="0" err="1"/>
              <a:t>militer</a:t>
            </a:r>
            <a:r>
              <a:rPr lang="en-US" altLang="en-US" sz="2844" dirty="0"/>
              <a:t> </a:t>
            </a:r>
            <a:r>
              <a:rPr lang="en-US" altLang="en-US" sz="2844" dirty="0" err="1"/>
              <a:t>dan</a:t>
            </a:r>
            <a:r>
              <a:rPr lang="en-US" altLang="en-US" sz="2844" dirty="0"/>
              <a:t> </a:t>
            </a:r>
            <a:r>
              <a:rPr lang="en-US" altLang="en-US" sz="2844" dirty="0" err="1"/>
              <a:t>konfrontasi</a:t>
            </a:r>
            <a:r>
              <a:rPr lang="en-US" altLang="en-US" sz="2844" dirty="0"/>
              <a:t> </a:t>
            </a:r>
            <a:r>
              <a:rPr lang="en-US" altLang="en-US" sz="2844" dirty="0" err="1"/>
              <a:t>militer</a:t>
            </a:r>
            <a:r>
              <a:rPr lang="en-US" altLang="en-US" sz="2844" dirty="0"/>
              <a:t> </a:t>
            </a:r>
            <a:r>
              <a:rPr lang="en-US" altLang="en-US" sz="2844" dirty="0" err="1"/>
              <a:t>dengan</a:t>
            </a:r>
            <a:r>
              <a:rPr lang="en-US" altLang="en-US" sz="2844" dirty="0"/>
              <a:t> </a:t>
            </a:r>
            <a:r>
              <a:rPr lang="en-US" altLang="en-US" sz="2844" dirty="0" err="1"/>
              <a:t>Soekarno</a:t>
            </a:r>
            <a:r>
              <a:rPr lang="en-US" altLang="en-US" sz="2844" dirty="0"/>
              <a:t> </a:t>
            </a:r>
            <a:r>
              <a:rPr lang="en-US" altLang="en-US" sz="2844" dirty="0" err="1"/>
              <a:t>dan</a:t>
            </a:r>
            <a:r>
              <a:rPr lang="en-US" altLang="en-US" sz="2844" dirty="0"/>
              <a:t> PKI. </a:t>
            </a:r>
            <a:r>
              <a:rPr lang="en-US" altLang="en-US" sz="2844" dirty="0" err="1"/>
              <a:t>Adanya</a:t>
            </a:r>
            <a:r>
              <a:rPr lang="en-US" altLang="en-US" sz="2844" dirty="0"/>
              <a:t> </a:t>
            </a:r>
            <a:r>
              <a:rPr lang="en-US" altLang="en-US" sz="2844" dirty="0" err="1"/>
              <a:t>rongrongan</a:t>
            </a:r>
            <a:r>
              <a:rPr lang="en-US" altLang="en-US" sz="2844" dirty="0"/>
              <a:t> PKI </a:t>
            </a:r>
            <a:r>
              <a:rPr lang="en-US" altLang="en-US" sz="2844" dirty="0" err="1"/>
              <a:t>untuk</a:t>
            </a:r>
            <a:r>
              <a:rPr lang="en-US" altLang="en-US" sz="2844" dirty="0"/>
              <a:t> </a:t>
            </a:r>
            <a:r>
              <a:rPr lang="en-US" altLang="en-US" sz="2844" dirty="0" err="1"/>
              <a:t>membentuk</a:t>
            </a:r>
            <a:r>
              <a:rPr lang="en-US" altLang="en-US" sz="2844" dirty="0"/>
              <a:t> </a:t>
            </a:r>
            <a:r>
              <a:rPr lang="en-US" altLang="en-US" sz="2844" dirty="0" err="1"/>
              <a:t>Angkatan</a:t>
            </a:r>
            <a:r>
              <a:rPr lang="en-US" altLang="en-US" sz="2844" dirty="0"/>
              <a:t> ke-5 </a:t>
            </a:r>
            <a:r>
              <a:rPr lang="en-US" altLang="en-US" sz="2844" dirty="0" err="1"/>
              <a:t>yaitu</a:t>
            </a:r>
            <a:r>
              <a:rPr lang="en-US" altLang="en-US" sz="2844" dirty="0"/>
              <a:t> </a:t>
            </a:r>
            <a:r>
              <a:rPr lang="en-US" altLang="en-US" sz="2844" dirty="0" err="1"/>
              <a:t>mempersenjatai</a:t>
            </a:r>
            <a:r>
              <a:rPr lang="en-US" altLang="en-US" sz="2844" dirty="0"/>
              <a:t> </a:t>
            </a:r>
            <a:r>
              <a:rPr lang="en-US" altLang="en-US" sz="2844" dirty="0" err="1"/>
              <a:t>Buruh</a:t>
            </a:r>
            <a:r>
              <a:rPr lang="en-US" altLang="en-US" sz="2844" dirty="0"/>
              <a:t> </a:t>
            </a:r>
            <a:r>
              <a:rPr lang="en-US" altLang="en-US" sz="2844" dirty="0" err="1"/>
              <a:t>dan</a:t>
            </a:r>
            <a:r>
              <a:rPr lang="en-US" altLang="en-US" sz="2844" dirty="0"/>
              <a:t> </a:t>
            </a:r>
            <a:r>
              <a:rPr lang="en-US" altLang="en-US" sz="2844" dirty="0" err="1"/>
              <a:t>Kaum</a:t>
            </a:r>
            <a:r>
              <a:rPr lang="en-US" altLang="en-US" sz="2844" dirty="0"/>
              <a:t> </a:t>
            </a:r>
            <a:r>
              <a:rPr lang="en-US" altLang="en-US" sz="2844" dirty="0" err="1"/>
              <a:t>Tani</a:t>
            </a:r>
            <a:endParaRPr lang="en-US" altLang="en-US" sz="2844" dirty="0"/>
          </a:p>
          <a:p>
            <a:pPr>
              <a:lnSpc>
                <a:spcPct val="80000"/>
              </a:lnSpc>
              <a:spcBef>
                <a:spcPts val="600"/>
              </a:spcBef>
              <a:buFontTx/>
              <a:buChar char="-"/>
            </a:pPr>
            <a:r>
              <a:rPr lang="en-US" altLang="en-US" sz="2844" dirty="0" err="1"/>
              <a:t>Kepala</a:t>
            </a:r>
            <a:r>
              <a:rPr lang="en-US" altLang="en-US" sz="2844" dirty="0"/>
              <a:t> </a:t>
            </a:r>
            <a:r>
              <a:rPr lang="en-US" altLang="en-US" sz="2844" dirty="0" err="1"/>
              <a:t>Staf</a:t>
            </a:r>
            <a:r>
              <a:rPr lang="en-US" altLang="en-US" sz="2844" dirty="0"/>
              <a:t> </a:t>
            </a:r>
            <a:r>
              <a:rPr lang="en-US" altLang="en-US" sz="2844" dirty="0" err="1"/>
              <a:t>Gabungan</a:t>
            </a:r>
            <a:r>
              <a:rPr lang="en-US" altLang="en-US" sz="2844" dirty="0"/>
              <a:t> </a:t>
            </a:r>
            <a:r>
              <a:rPr lang="en-US" altLang="en-US" sz="2844" dirty="0" err="1"/>
              <a:t>dihapus</a:t>
            </a:r>
            <a:r>
              <a:rPr lang="en-US" altLang="en-US" sz="2844" dirty="0"/>
              <a:t> </a:t>
            </a:r>
            <a:r>
              <a:rPr lang="en-US" altLang="en-US" sz="2844" dirty="0" err="1"/>
              <a:t>dan</a:t>
            </a:r>
            <a:r>
              <a:rPr lang="en-US" altLang="en-US" sz="2844" dirty="0"/>
              <a:t> PANGAB </a:t>
            </a:r>
            <a:r>
              <a:rPr lang="en-US" altLang="en-US" sz="2844" dirty="0" err="1"/>
              <a:t>menjadi</a:t>
            </a:r>
            <a:r>
              <a:rPr lang="en-US" altLang="en-US" sz="2844" dirty="0"/>
              <a:t> </a:t>
            </a:r>
            <a:r>
              <a:rPr lang="en-US" altLang="en-US" sz="2844" dirty="0" err="1"/>
              <a:t>menteri</a:t>
            </a:r>
            <a:r>
              <a:rPr lang="en-US" altLang="en-US" sz="2844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0403565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ID" sz="5400" dirty="0" err="1" smtClean="0"/>
              <a:t>Militer</a:t>
            </a:r>
            <a:r>
              <a:rPr lang="en-ID" sz="5400" dirty="0" smtClean="0"/>
              <a:t> Indonesia</a:t>
            </a:r>
            <a:br>
              <a:rPr lang="en-ID" sz="5400" dirty="0" smtClean="0"/>
            </a:br>
            <a:r>
              <a:rPr lang="en-ID" sz="5400" dirty="0" smtClean="0"/>
              <a:t>Era </a:t>
            </a:r>
            <a:r>
              <a:rPr lang="en-ID" sz="5400" dirty="0" err="1" smtClean="0"/>
              <a:t>Orde</a:t>
            </a:r>
            <a:r>
              <a:rPr lang="en-ID" sz="5400" dirty="0" smtClean="0"/>
              <a:t> </a:t>
            </a:r>
            <a:r>
              <a:rPr lang="en-ID" sz="5400" dirty="0" err="1" smtClean="0"/>
              <a:t>Baru</a:t>
            </a:r>
            <a:endParaRPr lang="en-US" altLang="en-US" sz="5689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29792" y="2572544"/>
            <a:ext cx="11809312" cy="6480720"/>
          </a:xfrm>
        </p:spPr>
        <p:txBody>
          <a:bodyPr/>
          <a:lstStyle/>
          <a:p>
            <a:pPr marL="0" indent="0">
              <a:lnSpc>
                <a:spcPct val="80000"/>
              </a:lnSpc>
              <a:spcBef>
                <a:spcPts val="600"/>
              </a:spcBef>
              <a:buNone/>
            </a:pPr>
            <a:r>
              <a:rPr lang="en-US" altLang="en-US" sz="3000" dirty="0" err="1" smtClean="0"/>
              <a:t>Alasan</a:t>
            </a:r>
            <a:r>
              <a:rPr lang="en-US" altLang="en-US" sz="3000" dirty="0" smtClean="0"/>
              <a:t> </a:t>
            </a:r>
            <a:r>
              <a:rPr lang="en-US" altLang="en-US" sz="3000" dirty="0" err="1"/>
              <a:t>militer</a:t>
            </a:r>
            <a:r>
              <a:rPr lang="en-US" altLang="en-US" sz="3000" dirty="0"/>
              <a:t> Indonesia </a:t>
            </a:r>
            <a:r>
              <a:rPr lang="en-US" altLang="en-US" sz="3000" dirty="0" err="1"/>
              <a:t>masuk</a:t>
            </a:r>
            <a:r>
              <a:rPr lang="en-US" altLang="en-US" sz="3000" dirty="0"/>
              <a:t> </a:t>
            </a:r>
            <a:r>
              <a:rPr lang="en-US" altLang="en-US" sz="3000" dirty="0" err="1"/>
              <a:t>ke</a:t>
            </a:r>
            <a:r>
              <a:rPr lang="en-US" altLang="en-US" sz="3000" dirty="0"/>
              <a:t> </a:t>
            </a:r>
            <a:r>
              <a:rPr lang="en-US" altLang="en-US" sz="3000" dirty="0" err="1"/>
              <a:t>Politik</a:t>
            </a:r>
            <a:r>
              <a:rPr lang="en-US" altLang="en-US" sz="3000" dirty="0"/>
              <a:t> (3 </a:t>
            </a:r>
            <a:r>
              <a:rPr lang="en-US" altLang="en-US" sz="3000" dirty="0" err="1"/>
              <a:t>versi</a:t>
            </a:r>
            <a:r>
              <a:rPr lang="en-US" altLang="en-US" sz="3000" dirty="0"/>
              <a:t>)</a:t>
            </a:r>
          </a:p>
          <a:p>
            <a:pPr marL="866973" indent="-866973">
              <a:lnSpc>
                <a:spcPct val="80000"/>
              </a:lnSpc>
              <a:spcBef>
                <a:spcPts val="600"/>
              </a:spcBef>
              <a:buFontTx/>
              <a:buAutoNum type="arabicPeriod"/>
            </a:pPr>
            <a:r>
              <a:rPr lang="en-US" altLang="en-US" sz="2276" dirty="0" err="1"/>
              <a:t>Versi</a:t>
            </a:r>
            <a:r>
              <a:rPr lang="en-US" altLang="en-US" sz="2276" dirty="0"/>
              <a:t> </a:t>
            </a:r>
            <a:r>
              <a:rPr lang="en-US" altLang="en-US" sz="2276" dirty="0" err="1"/>
              <a:t>Soeharto</a:t>
            </a:r>
            <a:r>
              <a:rPr lang="en-US" altLang="en-US" sz="2276" dirty="0"/>
              <a:t> </a:t>
            </a:r>
            <a:r>
              <a:rPr lang="en-US" altLang="en-US" sz="2276" dirty="0" err="1"/>
              <a:t>dan</a:t>
            </a:r>
            <a:r>
              <a:rPr lang="en-US" altLang="en-US" sz="2276" dirty="0"/>
              <a:t> Ali </a:t>
            </a:r>
            <a:r>
              <a:rPr lang="en-US" altLang="en-US" sz="2276" dirty="0" err="1"/>
              <a:t>Murtopo</a:t>
            </a:r>
            <a:endParaRPr lang="en-US" altLang="en-US" sz="2276" dirty="0"/>
          </a:p>
          <a:p>
            <a:pPr marL="866973" indent="-866973">
              <a:lnSpc>
                <a:spcPct val="80000"/>
              </a:lnSpc>
              <a:spcBef>
                <a:spcPts val="600"/>
              </a:spcBef>
              <a:buFontTx/>
              <a:buAutoNum type="arabicPeriod"/>
            </a:pPr>
            <a:r>
              <a:rPr lang="en-US" altLang="en-US" sz="2276" dirty="0" err="1"/>
              <a:t>Versi</a:t>
            </a:r>
            <a:r>
              <a:rPr lang="en-US" altLang="en-US" sz="2276" dirty="0"/>
              <a:t> Abdul </a:t>
            </a:r>
            <a:r>
              <a:rPr lang="en-US" altLang="en-US" sz="2276" dirty="0" err="1"/>
              <a:t>Haris</a:t>
            </a:r>
            <a:r>
              <a:rPr lang="en-US" altLang="en-US" sz="2276" dirty="0"/>
              <a:t> </a:t>
            </a:r>
            <a:r>
              <a:rPr lang="en-US" altLang="en-US" sz="2276" dirty="0" err="1"/>
              <a:t>Nasution</a:t>
            </a:r>
            <a:endParaRPr lang="en-US" altLang="en-US" sz="2276" dirty="0"/>
          </a:p>
          <a:p>
            <a:pPr marL="866973" indent="-866973">
              <a:lnSpc>
                <a:spcPct val="80000"/>
              </a:lnSpc>
              <a:spcBef>
                <a:spcPts val="600"/>
              </a:spcBef>
              <a:buFontTx/>
              <a:buAutoNum type="arabicPeriod"/>
            </a:pPr>
            <a:r>
              <a:rPr lang="en-US" altLang="en-US" sz="2276" dirty="0" err="1"/>
              <a:t>Versi</a:t>
            </a:r>
            <a:r>
              <a:rPr lang="en-US" altLang="en-US" sz="2276" dirty="0"/>
              <a:t> Muhammad </a:t>
            </a:r>
            <a:r>
              <a:rPr lang="en-US" altLang="en-US" sz="2276" dirty="0" err="1"/>
              <a:t>Hatta</a:t>
            </a:r>
            <a:endParaRPr lang="en-US" altLang="en-US" sz="2276" dirty="0"/>
          </a:p>
          <a:p>
            <a:pPr marL="866973" indent="-866973">
              <a:lnSpc>
                <a:spcPct val="80000"/>
              </a:lnSpc>
              <a:spcBef>
                <a:spcPts val="600"/>
              </a:spcBef>
              <a:buFontTx/>
              <a:buChar char="-"/>
            </a:pPr>
            <a:r>
              <a:rPr lang="en-US" altLang="en-US" sz="2276" dirty="0" err="1"/>
              <a:t>Terjadi</a:t>
            </a:r>
            <a:r>
              <a:rPr lang="en-US" altLang="en-US" sz="2276" dirty="0"/>
              <a:t> </a:t>
            </a:r>
            <a:r>
              <a:rPr lang="en-US" altLang="en-US" sz="2276" dirty="0" err="1"/>
              <a:t>perluasan</a:t>
            </a:r>
            <a:r>
              <a:rPr lang="en-US" altLang="en-US" sz="2276" dirty="0"/>
              <a:t> </a:t>
            </a:r>
            <a:r>
              <a:rPr lang="en-US" altLang="en-US" sz="2276" dirty="0" err="1"/>
              <a:t>peran</a:t>
            </a:r>
            <a:r>
              <a:rPr lang="en-US" altLang="en-US" sz="2276" dirty="0"/>
              <a:t> </a:t>
            </a:r>
            <a:r>
              <a:rPr lang="en-US" altLang="en-US" sz="2276" dirty="0" err="1"/>
              <a:t>sosial</a:t>
            </a:r>
            <a:r>
              <a:rPr lang="en-US" altLang="en-US" sz="2276" dirty="0"/>
              <a:t> </a:t>
            </a:r>
            <a:r>
              <a:rPr lang="en-US" altLang="en-US" sz="2276" dirty="0" err="1"/>
              <a:t>politik</a:t>
            </a:r>
            <a:r>
              <a:rPr lang="en-US" altLang="en-US" sz="2276" dirty="0"/>
              <a:t> </a:t>
            </a:r>
            <a:r>
              <a:rPr lang="en-US" altLang="en-US" sz="2276" dirty="0" err="1"/>
              <a:t>ekonomi</a:t>
            </a:r>
            <a:r>
              <a:rPr lang="en-US" altLang="en-US" sz="2276" dirty="0"/>
              <a:t> </a:t>
            </a:r>
            <a:r>
              <a:rPr lang="en-US" altLang="en-US" sz="2276" dirty="0" err="1"/>
              <a:t>militer</a:t>
            </a:r>
            <a:r>
              <a:rPr lang="en-US" altLang="en-US" sz="2276" dirty="0"/>
              <a:t> Indonesia </a:t>
            </a:r>
            <a:r>
              <a:rPr lang="en-US" altLang="en-US" sz="2276" dirty="0" err="1"/>
              <a:t>dengan</a:t>
            </a:r>
            <a:r>
              <a:rPr lang="en-US" altLang="en-US" sz="2276" dirty="0"/>
              <a:t> </a:t>
            </a:r>
            <a:r>
              <a:rPr lang="en-US" altLang="en-US" sz="2276" dirty="0" err="1"/>
              <a:t>dikukuhkannya</a:t>
            </a:r>
            <a:r>
              <a:rPr lang="en-US" altLang="en-US" sz="2276" dirty="0"/>
              <a:t> ABRI </a:t>
            </a:r>
            <a:r>
              <a:rPr lang="en-US" altLang="en-US" sz="2276" dirty="0" err="1"/>
              <a:t>sebagai</a:t>
            </a:r>
            <a:r>
              <a:rPr lang="en-US" altLang="en-US" sz="2276" dirty="0"/>
              <a:t> </a:t>
            </a:r>
            <a:r>
              <a:rPr lang="en-US" altLang="en-US" sz="2276" dirty="0" err="1"/>
              <a:t>kekuatan</a:t>
            </a:r>
            <a:r>
              <a:rPr lang="en-US" altLang="en-US" sz="2276" dirty="0"/>
              <a:t> </a:t>
            </a:r>
            <a:r>
              <a:rPr lang="en-US" altLang="en-US" sz="2276" dirty="0" err="1"/>
              <a:t>sosial</a:t>
            </a:r>
            <a:r>
              <a:rPr lang="en-US" altLang="en-US" sz="2276" dirty="0"/>
              <a:t> </a:t>
            </a:r>
            <a:r>
              <a:rPr lang="en-US" altLang="en-US" sz="2276" dirty="0" err="1"/>
              <a:t>politik</a:t>
            </a:r>
            <a:r>
              <a:rPr lang="en-US" altLang="en-US" sz="2276" dirty="0"/>
              <a:t> </a:t>
            </a:r>
            <a:r>
              <a:rPr lang="en-US" altLang="en-US" sz="2276" dirty="0" err="1"/>
              <a:t>secara</a:t>
            </a:r>
            <a:r>
              <a:rPr lang="en-US" altLang="en-US" sz="2276" dirty="0"/>
              <a:t> de jure </a:t>
            </a:r>
            <a:r>
              <a:rPr lang="en-US" altLang="en-US" sz="2276" dirty="0" err="1"/>
              <a:t>melalui</a:t>
            </a:r>
            <a:r>
              <a:rPr lang="en-US" altLang="en-US" sz="2276" dirty="0"/>
              <a:t> UU no.20/1982 </a:t>
            </a:r>
            <a:r>
              <a:rPr lang="en-US" altLang="en-US" sz="2276" dirty="0" err="1"/>
              <a:t>Pasal</a:t>
            </a:r>
            <a:r>
              <a:rPr lang="en-US" altLang="en-US" sz="2276" dirty="0"/>
              <a:t> 26 </a:t>
            </a:r>
            <a:r>
              <a:rPr lang="en-US" altLang="en-US" sz="2276" dirty="0" err="1"/>
              <a:t>dan</a:t>
            </a:r>
            <a:r>
              <a:rPr lang="en-US" altLang="en-US" sz="2276" dirty="0"/>
              <a:t> 28 </a:t>
            </a:r>
            <a:r>
              <a:rPr lang="en-US" altLang="en-US" sz="2276" dirty="0" err="1"/>
              <a:t>dan</a:t>
            </a:r>
            <a:r>
              <a:rPr lang="en-US" altLang="en-US" sz="2276" dirty="0"/>
              <a:t> UU No.2/1988 </a:t>
            </a:r>
            <a:r>
              <a:rPr lang="en-US" altLang="en-US" sz="2276" dirty="0" err="1"/>
              <a:t>Pasal</a:t>
            </a:r>
            <a:r>
              <a:rPr lang="en-US" altLang="en-US" sz="2276" dirty="0"/>
              <a:t> 6</a:t>
            </a:r>
          </a:p>
          <a:p>
            <a:pPr marL="866973" indent="-866973">
              <a:lnSpc>
                <a:spcPct val="80000"/>
              </a:lnSpc>
              <a:spcBef>
                <a:spcPts val="600"/>
              </a:spcBef>
              <a:buFontTx/>
              <a:buChar char="-"/>
            </a:pPr>
            <a:r>
              <a:rPr lang="en-US" altLang="en-US" sz="2276" dirty="0" err="1"/>
              <a:t>Militer</a:t>
            </a:r>
            <a:r>
              <a:rPr lang="en-US" altLang="en-US" sz="2276" dirty="0"/>
              <a:t> </a:t>
            </a:r>
            <a:r>
              <a:rPr lang="en-US" altLang="en-US" sz="2276" dirty="0" err="1"/>
              <a:t>masuk</a:t>
            </a:r>
            <a:r>
              <a:rPr lang="en-US" altLang="en-US" sz="2276" dirty="0"/>
              <a:t> </a:t>
            </a:r>
            <a:r>
              <a:rPr lang="en-US" altLang="en-US" sz="2276" dirty="0" err="1"/>
              <a:t>ke</a:t>
            </a:r>
            <a:r>
              <a:rPr lang="en-US" altLang="en-US" sz="2276" dirty="0"/>
              <a:t> </a:t>
            </a:r>
            <a:r>
              <a:rPr lang="en-US" altLang="en-US" sz="2276" dirty="0" err="1"/>
              <a:t>dalam</a:t>
            </a:r>
            <a:r>
              <a:rPr lang="en-US" altLang="en-US" sz="2276" dirty="0"/>
              <a:t> </a:t>
            </a:r>
            <a:r>
              <a:rPr lang="en-US" altLang="en-US" sz="2276" dirty="0" err="1"/>
              <a:t>birokrasi</a:t>
            </a:r>
            <a:r>
              <a:rPr lang="en-US" altLang="en-US" sz="2276" dirty="0"/>
              <a:t> </a:t>
            </a:r>
            <a:r>
              <a:rPr lang="en-US" altLang="en-US" sz="2276" dirty="0" err="1"/>
              <a:t>pusat</a:t>
            </a:r>
            <a:r>
              <a:rPr lang="en-US" altLang="en-US" sz="2276" dirty="0"/>
              <a:t> </a:t>
            </a:r>
            <a:r>
              <a:rPr lang="en-US" altLang="en-US" sz="2276" dirty="0" err="1"/>
              <a:t>dan</a:t>
            </a:r>
            <a:r>
              <a:rPr lang="en-US" altLang="en-US" sz="2276" dirty="0"/>
              <a:t> </a:t>
            </a:r>
            <a:r>
              <a:rPr lang="en-US" altLang="en-US" sz="2276" dirty="0" err="1"/>
              <a:t>daerah</a:t>
            </a:r>
            <a:r>
              <a:rPr lang="en-US" altLang="en-US" sz="2276" dirty="0"/>
              <a:t> </a:t>
            </a:r>
            <a:r>
              <a:rPr lang="en-US" altLang="en-US" sz="2276" dirty="0" err="1"/>
              <a:t>dimana</a:t>
            </a:r>
            <a:r>
              <a:rPr lang="en-US" altLang="en-US" sz="2276" dirty="0"/>
              <a:t>  </a:t>
            </a:r>
            <a:r>
              <a:rPr lang="en-US" altLang="en-US" sz="2276" dirty="0" err="1"/>
              <a:t>jabatan</a:t>
            </a:r>
            <a:r>
              <a:rPr lang="en-US" altLang="en-US" sz="2276" dirty="0"/>
              <a:t> </a:t>
            </a:r>
            <a:r>
              <a:rPr lang="en-US" altLang="en-US" sz="2276" dirty="0" err="1"/>
              <a:t>Mendagri</a:t>
            </a:r>
            <a:r>
              <a:rPr lang="en-US" altLang="en-US" sz="2276" dirty="0"/>
              <a:t> </a:t>
            </a:r>
            <a:r>
              <a:rPr lang="en-US" altLang="en-US" sz="2276" dirty="0" err="1"/>
              <a:t>dipegang</a:t>
            </a:r>
            <a:r>
              <a:rPr lang="en-US" altLang="en-US" sz="2276" dirty="0"/>
              <a:t> </a:t>
            </a:r>
            <a:r>
              <a:rPr lang="en-US" altLang="en-US" sz="2276" dirty="0" err="1"/>
              <a:t>oleh</a:t>
            </a:r>
            <a:r>
              <a:rPr lang="en-US" altLang="en-US" sz="2276" dirty="0"/>
              <a:t> </a:t>
            </a:r>
            <a:r>
              <a:rPr lang="en-US" altLang="en-US" sz="2276" dirty="0" err="1"/>
              <a:t>militer</a:t>
            </a:r>
            <a:r>
              <a:rPr lang="en-US" altLang="en-US" sz="2276" dirty="0"/>
              <a:t> yang </a:t>
            </a:r>
            <a:r>
              <a:rPr lang="en-US" altLang="en-US" sz="2276" dirty="0" err="1"/>
              <a:t>berpengaruh</a:t>
            </a:r>
            <a:r>
              <a:rPr lang="en-US" altLang="en-US" sz="2276" dirty="0"/>
              <a:t> </a:t>
            </a:r>
            <a:r>
              <a:rPr lang="en-US" altLang="en-US" sz="2276" dirty="0" err="1"/>
              <a:t>dalam</a:t>
            </a:r>
            <a:r>
              <a:rPr lang="en-US" altLang="en-US" sz="2276" dirty="0"/>
              <a:t> </a:t>
            </a:r>
            <a:r>
              <a:rPr lang="en-US" altLang="en-US" sz="2276" dirty="0" err="1"/>
              <a:t>mengontrol</a:t>
            </a:r>
            <a:r>
              <a:rPr lang="en-US" altLang="en-US" sz="2276" dirty="0"/>
              <a:t> </a:t>
            </a:r>
            <a:r>
              <a:rPr lang="en-US" altLang="en-US" sz="2276" dirty="0" err="1"/>
              <a:t>kegiatan</a:t>
            </a:r>
            <a:r>
              <a:rPr lang="en-US" altLang="en-US" sz="2276" dirty="0"/>
              <a:t> </a:t>
            </a:r>
            <a:r>
              <a:rPr lang="en-US" altLang="en-US" sz="2276" dirty="0" err="1"/>
              <a:t>Parpol</a:t>
            </a:r>
            <a:r>
              <a:rPr lang="en-US" altLang="en-US" sz="2276" dirty="0"/>
              <a:t> </a:t>
            </a:r>
            <a:r>
              <a:rPr lang="en-US" altLang="en-US" sz="2276" dirty="0" err="1"/>
              <a:t>dalam</a:t>
            </a:r>
            <a:r>
              <a:rPr lang="en-US" altLang="en-US" sz="2276" dirty="0"/>
              <a:t> </a:t>
            </a:r>
            <a:r>
              <a:rPr lang="en-US" altLang="en-US" sz="2276" dirty="0" err="1"/>
              <a:t>memenangkan</a:t>
            </a:r>
            <a:r>
              <a:rPr lang="en-US" altLang="en-US" sz="2276" dirty="0"/>
              <a:t> </a:t>
            </a:r>
            <a:r>
              <a:rPr lang="en-US" altLang="en-US" sz="2276" dirty="0" err="1"/>
              <a:t>pemilu</a:t>
            </a:r>
            <a:r>
              <a:rPr lang="en-US" altLang="en-US" sz="2276" dirty="0"/>
              <a:t>. </a:t>
            </a:r>
            <a:r>
              <a:rPr lang="en-US" altLang="en-US" sz="2276" dirty="0" err="1"/>
              <a:t>Korps</a:t>
            </a:r>
            <a:r>
              <a:rPr lang="en-US" altLang="en-US" sz="2276" dirty="0"/>
              <a:t> </a:t>
            </a:r>
            <a:r>
              <a:rPr lang="en-US" altLang="en-US" sz="2276" dirty="0" err="1"/>
              <a:t>Karyawan</a:t>
            </a:r>
            <a:r>
              <a:rPr lang="en-US" altLang="en-US" sz="2276" dirty="0"/>
              <a:t> </a:t>
            </a:r>
            <a:r>
              <a:rPr lang="en-US" altLang="en-US" sz="2276" dirty="0" err="1"/>
              <a:t>Mendagri</a:t>
            </a:r>
            <a:r>
              <a:rPr lang="en-US" altLang="en-US" sz="2276" dirty="0"/>
              <a:t> </a:t>
            </a:r>
            <a:r>
              <a:rPr lang="en-US" altLang="en-US" sz="2276" dirty="0" err="1"/>
              <a:t>menjadi</a:t>
            </a:r>
            <a:r>
              <a:rPr lang="en-US" altLang="en-US" sz="2276" dirty="0"/>
              <a:t> </a:t>
            </a:r>
            <a:r>
              <a:rPr lang="en-US" altLang="en-US" sz="2276" dirty="0" err="1"/>
              <a:t>cikal</a:t>
            </a:r>
            <a:r>
              <a:rPr lang="en-US" altLang="en-US" sz="2276" dirty="0"/>
              <a:t> </a:t>
            </a:r>
            <a:r>
              <a:rPr lang="en-US" altLang="en-US" sz="2276" dirty="0" err="1"/>
              <a:t>bakal</a:t>
            </a:r>
            <a:r>
              <a:rPr lang="en-US" altLang="en-US" sz="2276" dirty="0"/>
              <a:t> </a:t>
            </a:r>
            <a:r>
              <a:rPr lang="en-US" altLang="en-US" sz="2276" dirty="0" err="1"/>
              <a:t>monoloyalitas</a:t>
            </a:r>
            <a:r>
              <a:rPr lang="en-US" altLang="en-US" sz="2276" dirty="0"/>
              <a:t> PNS </a:t>
            </a:r>
            <a:r>
              <a:rPr lang="en-US" altLang="en-US" sz="2276" dirty="0" err="1"/>
              <a:t>terhadap</a:t>
            </a:r>
            <a:r>
              <a:rPr lang="en-US" altLang="en-US" sz="2276" dirty="0"/>
              <a:t> </a:t>
            </a:r>
            <a:r>
              <a:rPr lang="en-US" altLang="en-US" sz="2276" dirty="0" err="1"/>
              <a:t>Golkar</a:t>
            </a:r>
            <a:r>
              <a:rPr lang="en-US" altLang="en-US" sz="2276" dirty="0"/>
              <a:t>.</a:t>
            </a:r>
          </a:p>
          <a:p>
            <a:pPr marL="866973" indent="-866973">
              <a:lnSpc>
                <a:spcPct val="80000"/>
              </a:lnSpc>
              <a:spcBef>
                <a:spcPts val="600"/>
              </a:spcBef>
              <a:buFontTx/>
              <a:buChar char="-"/>
            </a:pPr>
            <a:r>
              <a:rPr lang="en-US" altLang="en-US" sz="2276" dirty="0" err="1"/>
              <a:t>Struktur</a:t>
            </a:r>
            <a:r>
              <a:rPr lang="en-US" altLang="en-US" sz="2276" dirty="0"/>
              <a:t> </a:t>
            </a:r>
            <a:r>
              <a:rPr lang="en-US" altLang="en-US" sz="2276" dirty="0" err="1"/>
              <a:t>organisasi</a:t>
            </a:r>
            <a:r>
              <a:rPr lang="en-US" altLang="en-US" sz="2276" dirty="0"/>
              <a:t> </a:t>
            </a:r>
            <a:r>
              <a:rPr lang="en-US" altLang="en-US" sz="2276" dirty="0" err="1"/>
              <a:t>militer</a:t>
            </a:r>
            <a:r>
              <a:rPr lang="en-US" altLang="en-US" sz="2276" dirty="0"/>
              <a:t> </a:t>
            </a:r>
            <a:r>
              <a:rPr lang="en-US" altLang="en-US" sz="2276" dirty="0" err="1"/>
              <a:t>tingkat</a:t>
            </a:r>
            <a:r>
              <a:rPr lang="en-US" altLang="en-US" sz="2276" dirty="0"/>
              <a:t> </a:t>
            </a:r>
            <a:r>
              <a:rPr lang="en-US" altLang="en-US" sz="2276" dirty="0" err="1"/>
              <a:t>komando</a:t>
            </a:r>
            <a:r>
              <a:rPr lang="en-US" altLang="en-US" sz="2276" dirty="0"/>
              <a:t> </a:t>
            </a:r>
            <a:r>
              <a:rPr lang="en-US" altLang="en-US" sz="2276" dirty="0" err="1"/>
              <a:t>teritorial</a:t>
            </a:r>
            <a:r>
              <a:rPr lang="en-US" altLang="en-US" sz="2276" dirty="0"/>
              <a:t> yang </a:t>
            </a:r>
            <a:r>
              <a:rPr lang="en-US" altLang="en-US" sz="2276" dirty="0" err="1"/>
              <a:t>sejajar</a:t>
            </a:r>
            <a:r>
              <a:rPr lang="en-US" altLang="en-US" sz="2276" dirty="0"/>
              <a:t> </a:t>
            </a:r>
            <a:r>
              <a:rPr lang="en-US" altLang="en-US" sz="2276" dirty="0" err="1"/>
              <a:t>dengan</a:t>
            </a:r>
            <a:r>
              <a:rPr lang="en-US" altLang="en-US" sz="2276" dirty="0"/>
              <a:t> </a:t>
            </a:r>
            <a:r>
              <a:rPr lang="en-US" altLang="en-US" sz="2276" dirty="0" err="1"/>
              <a:t>pemerintahan</a:t>
            </a:r>
            <a:r>
              <a:rPr lang="en-US" altLang="en-US" sz="2276" dirty="0"/>
              <a:t> </a:t>
            </a:r>
            <a:r>
              <a:rPr lang="en-US" altLang="en-US" sz="2276" dirty="0" err="1"/>
              <a:t>daerah</a:t>
            </a:r>
            <a:r>
              <a:rPr lang="en-US" altLang="en-US" sz="2276" dirty="0"/>
              <a:t>. </a:t>
            </a:r>
            <a:r>
              <a:rPr lang="en-US" altLang="en-US" sz="2276" dirty="0" err="1"/>
              <a:t>Kodam</a:t>
            </a:r>
            <a:r>
              <a:rPr lang="en-US" altLang="en-US" sz="2276" dirty="0"/>
              <a:t> </a:t>
            </a:r>
            <a:r>
              <a:rPr lang="en-US" altLang="en-US" sz="2276" dirty="0" err="1"/>
              <a:t>sejajar</a:t>
            </a:r>
            <a:r>
              <a:rPr lang="en-US" altLang="en-US" sz="2276" dirty="0"/>
              <a:t> </a:t>
            </a:r>
            <a:r>
              <a:rPr lang="en-US" altLang="en-US" sz="2276" dirty="0" err="1"/>
              <a:t>Gubernur</a:t>
            </a:r>
            <a:r>
              <a:rPr lang="en-US" altLang="en-US" sz="2276" dirty="0"/>
              <a:t>. </a:t>
            </a:r>
            <a:r>
              <a:rPr lang="en-US" altLang="en-US" sz="2276" dirty="0" err="1"/>
              <a:t>Korem</a:t>
            </a:r>
            <a:r>
              <a:rPr lang="en-US" altLang="en-US" sz="2276" dirty="0"/>
              <a:t> </a:t>
            </a:r>
            <a:r>
              <a:rPr lang="en-US" altLang="en-US" sz="2276" dirty="0" err="1"/>
              <a:t>sejajar</a:t>
            </a:r>
            <a:r>
              <a:rPr lang="en-US" altLang="en-US" sz="2276" dirty="0"/>
              <a:t> </a:t>
            </a:r>
            <a:r>
              <a:rPr lang="en-US" altLang="en-US" sz="2276" dirty="0" err="1"/>
              <a:t>Walikota</a:t>
            </a:r>
            <a:r>
              <a:rPr lang="en-US" altLang="en-US" sz="2276" dirty="0"/>
              <a:t>, </a:t>
            </a:r>
            <a:r>
              <a:rPr lang="en-US" altLang="en-US" sz="2276" dirty="0" err="1"/>
              <a:t>Kodim</a:t>
            </a:r>
            <a:r>
              <a:rPr lang="en-US" altLang="en-US" sz="2276" dirty="0"/>
              <a:t> </a:t>
            </a:r>
            <a:r>
              <a:rPr lang="en-US" altLang="en-US" sz="2276" dirty="0" err="1"/>
              <a:t>sejajar</a:t>
            </a:r>
            <a:r>
              <a:rPr lang="en-US" altLang="en-US" sz="2276" dirty="0"/>
              <a:t> </a:t>
            </a:r>
            <a:r>
              <a:rPr lang="en-US" altLang="en-US" sz="2276" dirty="0" err="1"/>
              <a:t>Kabupaten</a:t>
            </a:r>
            <a:r>
              <a:rPr lang="en-US" altLang="en-US" sz="2276" dirty="0"/>
              <a:t> </a:t>
            </a:r>
            <a:r>
              <a:rPr lang="en-US" altLang="en-US" sz="2276" dirty="0" err="1"/>
              <a:t>dan</a:t>
            </a:r>
            <a:r>
              <a:rPr lang="en-US" altLang="en-US" sz="2276" dirty="0"/>
              <a:t> </a:t>
            </a:r>
            <a:r>
              <a:rPr lang="en-US" altLang="en-US" sz="2276" dirty="0" err="1"/>
              <a:t>Koramil</a:t>
            </a:r>
            <a:r>
              <a:rPr lang="en-US" altLang="en-US" sz="2276" dirty="0"/>
              <a:t> </a:t>
            </a:r>
            <a:r>
              <a:rPr lang="en-US" altLang="en-US" sz="2276" dirty="0" err="1"/>
              <a:t>sejajar</a:t>
            </a:r>
            <a:r>
              <a:rPr lang="en-US" altLang="en-US" sz="2276" dirty="0"/>
              <a:t> </a:t>
            </a:r>
            <a:r>
              <a:rPr lang="en-US" altLang="en-US" sz="2276" dirty="0" err="1"/>
              <a:t>Kecamatan</a:t>
            </a:r>
            <a:r>
              <a:rPr lang="en-US" altLang="en-US" sz="2276" dirty="0"/>
              <a:t> </a:t>
            </a:r>
            <a:r>
              <a:rPr lang="en-US" altLang="en-US" sz="2276" dirty="0" err="1"/>
              <a:t>dan</a:t>
            </a:r>
            <a:r>
              <a:rPr lang="en-US" altLang="en-US" sz="2276" dirty="0"/>
              <a:t> </a:t>
            </a:r>
            <a:r>
              <a:rPr lang="en-US" altLang="en-US" sz="2276" dirty="0" err="1"/>
              <a:t>Babinsa</a:t>
            </a:r>
            <a:r>
              <a:rPr lang="en-US" altLang="en-US" sz="2276" dirty="0"/>
              <a:t> </a:t>
            </a:r>
            <a:r>
              <a:rPr lang="en-US" altLang="en-US" sz="2276" dirty="0" err="1"/>
              <a:t>sejajar</a:t>
            </a:r>
            <a:r>
              <a:rPr lang="en-US" altLang="en-US" sz="2276" dirty="0"/>
              <a:t> </a:t>
            </a:r>
            <a:r>
              <a:rPr lang="en-US" altLang="en-US" sz="2276" dirty="0" err="1"/>
              <a:t>Desa</a:t>
            </a:r>
            <a:r>
              <a:rPr lang="en-US" altLang="en-US" sz="2276" dirty="0"/>
              <a:t> </a:t>
            </a:r>
            <a:r>
              <a:rPr lang="en-US" altLang="en-US" sz="2276" dirty="0" err="1"/>
              <a:t>dan</a:t>
            </a:r>
            <a:r>
              <a:rPr lang="en-US" altLang="en-US" sz="2276" dirty="0"/>
              <a:t> </a:t>
            </a:r>
            <a:r>
              <a:rPr lang="en-US" altLang="en-US" sz="2276" dirty="0" err="1"/>
              <a:t>Kelurahan</a:t>
            </a:r>
            <a:r>
              <a:rPr lang="en-US" altLang="en-US" sz="2276" dirty="0"/>
              <a:t>.</a:t>
            </a:r>
          </a:p>
          <a:p>
            <a:pPr marL="866973" indent="-866973">
              <a:lnSpc>
                <a:spcPct val="80000"/>
              </a:lnSpc>
              <a:spcBef>
                <a:spcPts val="600"/>
              </a:spcBef>
              <a:buFontTx/>
              <a:buChar char="-"/>
            </a:pPr>
            <a:r>
              <a:rPr lang="en-US" altLang="en-US" sz="2276" dirty="0" err="1"/>
              <a:t>Militer</a:t>
            </a:r>
            <a:r>
              <a:rPr lang="en-US" altLang="en-US" sz="2276" dirty="0"/>
              <a:t> </a:t>
            </a:r>
            <a:r>
              <a:rPr lang="en-US" altLang="en-US" sz="2276" dirty="0" err="1"/>
              <a:t>sebagai</a:t>
            </a:r>
            <a:r>
              <a:rPr lang="en-US" altLang="en-US" sz="2276" dirty="0"/>
              <a:t> </a:t>
            </a:r>
            <a:r>
              <a:rPr lang="en-US" altLang="en-US" sz="2276" dirty="0" err="1"/>
              <a:t>mesin</a:t>
            </a:r>
            <a:r>
              <a:rPr lang="en-US" altLang="en-US" sz="2276" dirty="0"/>
              <a:t> </a:t>
            </a:r>
            <a:r>
              <a:rPr lang="en-US" altLang="en-US" sz="2276" dirty="0" err="1"/>
              <a:t>kelahiran</a:t>
            </a:r>
            <a:r>
              <a:rPr lang="en-US" altLang="en-US" sz="2276" dirty="0"/>
              <a:t> </a:t>
            </a:r>
            <a:r>
              <a:rPr lang="en-US" altLang="en-US" sz="2276" dirty="0" err="1"/>
              <a:t>Golkar</a:t>
            </a:r>
            <a:r>
              <a:rPr lang="en-US" altLang="en-US" sz="2276" dirty="0"/>
              <a:t>.</a:t>
            </a:r>
          </a:p>
          <a:p>
            <a:pPr marL="866973" indent="-866973">
              <a:lnSpc>
                <a:spcPct val="80000"/>
              </a:lnSpc>
              <a:spcBef>
                <a:spcPts val="600"/>
              </a:spcBef>
              <a:buFontTx/>
              <a:buChar char="-"/>
            </a:pPr>
            <a:r>
              <a:rPr lang="en-US" altLang="en-US" sz="2276" dirty="0"/>
              <a:t>ABRI di </a:t>
            </a:r>
            <a:r>
              <a:rPr lang="en-US" altLang="en-US" sz="2276" dirty="0" err="1"/>
              <a:t>legislatif</a:t>
            </a:r>
            <a:r>
              <a:rPr lang="en-US" altLang="en-US" sz="2276" dirty="0"/>
              <a:t> </a:t>
            </a:r>
            <a:r>
              <a:rPr lang="en-US" altLang="en-US" sz="2276" dirty="0" err="1"/>
              <a:t>dengan</a:t>
            </a:r>
            <a:r>
              <a:rPr lang="en-US" altLang="en-US" sz="2276" dirty="0"/>
              <a:t> 100 </a:t>
            </a:r>
            <a:r>
              <a:rPr lang="en-US" altLang="en-US" sz="2276" dirty="0" err="1"/>
              <a:t>kursi</a:t>
            </a:r>
            <a:r>
              <a:rPr lang="en-US" altLang="en-US" sz="2276" dirty="0"/>
              <a:t> (1971-1992) </a:t>
            </a:r>
            <a:r>
              <a:rPr lang="en-US" altLang="en-US" sz="2276" dirty="0" err="1"/>
              <a:t>dan</a:t>
            </a:r>
            <a:r>
              <a:rPr lang="en-US" altLang="en-US" sz="2276" dirty="0"/>
              <a:t> 75 </a:t>
            </a:r>
            <a:r>
              <a:rPr lang="en-US" altLang="en-US" sz="2276" dirty="0" err="1"/>
              <a:t>kursi</a:t>
            </a:r>
            <a:r>
              <a:rPr lang="en-US" altLang="en-US" sz="2276" dirty="0"/>
              <a:t> (1997)</a:t>
            </a:r>
          </a:p>
          <a:p>
            <a:pPr marL="866973" indent="-866973">
              <a:lnSpc>
                <a:spcPct val="80000"/>
              </a:lnSpc>
              <a:spcBef>
                <a:spcPts val="600"/>
              </a:spcBef>
              <a:buFontTx/>
              <a:buChar char="-"/>
            </a:pPr>
            <a:r>
              <a:rPr lang="en-US" altLang="en-US" sz="2276" dirty="0" err="1"/>
              <a:t>Peran</a:t>
            </a:r>
            <a:r>
              <a:rPr lang="en-US" altLang="en-US" sz="2276" dirty="0"/>
              <a:t> </a:t>
            </a:r>
            <a:r>
              <a:rPr lang="en-US" altLang="en-US" sz="2276" dirty="0" err="1"/>
              <a:t>Soeharto</a:t>
            </a:r>
            <a:r>
              <a:rPr lang="en-US" altLang="en-US" sz="2276" dirty="0"/>
              <a:t> </a:t>
            </a:r>
            <a:r>
              <a:rPr lang="en-US" altLang="en-US" sz="2276" dirty="0" err="1"/>
              <a:t>sangat</a:t>
            </a:r>
            <a:r>
              <a:rPr lang="en-US" altLang="en-US" sz="2276" dirty="0"/>
              <a:t> </a:t>
            </a:r>
            <a:r>
              <a:rPr lang="en-US" altLang="en-US" sz="2276" dirty="0" err="1"/>
              <a:t>kuat</a:t>
            </a:r>
            <a:r>
              <a:rPr lang="en-US" altLang="en-US" sz="2276" dirty="0"/>
              <a:t> </a:t>
            </a:r>
            <a:r>
              <a:rPr lang="en-US" altLang="en-US" sz="2276" dirty="0" err="1"/>
              <a:t>dalam</a:t>
            </a:r>
            <a:r>
              <a:rPr lang="en-US" altLang="en-US" sz="2276" dirty="0"/>
              <a:t> </a:t>
            </a:r>
            <a:r>
              <a:rPr lang="en-US" altLang="en-US" sz="2276" dirty="0" err="1"/>
              <a:t>mengangkat</a:t>
            </a:r>
            <a:r>
              <a:rPr lang="en-US" altLang="en-US" sz="2276" dirty="0"/>
              <a:t> </a:t>
            </a:r>
            <a:r>
              <a:rPr lang="en-US" altLang="en-US" sz="2276" dirty="0" err="1"/>
              <a:t>Panglima</a:t>
            </a:r>
            <a:r>
              <a:rPr lang="en-US" altLang="en-US" sz="2276" dirty="0"/>
              <a:t> TNI </a:t>
            </a:r>
            <a:r>
              <a:rPr lang="en-US" altLang="en-US" sz="2276" dirty="0" err="1"/>
              <a:t>dan</a:t>
            </a:r>
            <a:r>
              <a:rPr lang="en-US" altLang="en-US" sz="2276" dirty="0"/>
              <a:t> </a:t>
            </a:r>
            <a:r>
              <a:rPr lang="en-US" altLang="en-US" sz="2276" dirty="0" err="1"/>
              <a:t>Kepala-Kepala</a:t>
            </a:r>
            <a:r>
              <a:rPr lang="en-US" altLang="en-US" sz="2276" dirty="0"/>
              <a:t> </a:t>
            </a:r>
            <a:r>
              <a:rPr lang="en-US" altLang="en-US" sz="2276" dirty="0" err="1"/>
              <a:t>Staf</a:t>
            </a:r>
            <a:r>
              <a:rPr lang="en-US" altLang="en-US" sz="2276" dirty="0"/>
              <a:t> </a:t>
            </a:r>
            <a:r>
              <a:rPr lang="en-US" altLang="en-US" sz="2276" dirty="0" err="1"/>
              <a:t>Angkatan</a:t>
            </a:r>
            <a:r>
              <a:rPr lang="en-US" altLang="en-US" sz="2276" dirty="0"/>
              <a:t>.</a:t>
            </a:r>
          </a:p>
          <a:p>
            <a:pPr marL="866973" indent="-866973">
              <a:lnSpc>
                <a:spcPct val="80000"/>
              </a:lnSpc>
              <a:spcBef>
                <a:spcPts val="600"/>
              </a:spcBef>
              <a:buFontTx/>
              <a:buChar char="-"/>
            </a:pPr>
            <a:endParaRPr lang="en-US" altLang="en-US" sz="2276" dirty="0"/>
          </a:p>
          <a:p>
            <a:pPr marL="866973" indent="-866973">
              <a:lnSpc>
                <a:spcPct val="80000"/>
              </a:lnSpc>
              <a:spcBef>
                <a:spcPts val="600"/>
              </a:spcBef>
              <a:buFontTx/>
              <a:buChar char="-"/>
            </a:pPr>
            <a:endParaRPr lang="en-US" altLang="en-US" sz="1707" dirty="0"/>
          </a:p>
        </p:txBody>
      </p:sp>
    </p:spTree>
    <p:extLst>
      <p:ext uri="{BB962C8B-B14F-4D97-AF65-F5344CB8AC3E}">
        <p14:creationId xmlns:p14="http://schemas.microsoft.com/office/powerpoint/2010/main" val="2563356559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ID" sz="5400" dirty="0" smtClean="0"/>
              <a:t>   </a:t>
            </a:r>
            <a:r>
              <a:rPr lang="en-ID" sz="5400" dirty="0" err="1" smtClean="0"/>
              <a:t>Militer</a:t>
            </a:r>
            <a:r>
              <a:rPr lang="en-ID" sz="5400" dirty="0" smtClean="0"/>
              <a:t> Indonesia</a:t>
            </a:r>
            <a:r>
              <a:rPr lang="en-ID" sz="5400" dirty="0"/>
              <a:t/>
            </a:r>
            <a:br>
              <a:rPr lang="en-ID" sz="5400" dirty="0"/>
            </a:br>
            <a:r>
              <a:rPr lang="en-ID" sz="5400" dirty="0"/>
              <a:t>   </a:t>
            </a:r>
            <a:r>
              <a:rPr lang="en-ID" sz="5400" dirty="0" smtClean="0"/>
              <a:t>Era </a:t>
            </a:r>
            <a:r>
              <a:rPr lang="en-ID" sz="5400" dirty="0" err="1" smtClean="0"/>
              <a:t>Reformasi</a:t>
            </a:r>
            <a:endParaRPr lang="en-US" altLang="en-US" sz="5689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3768" y="2768600"/>
            <a:ext cx="11809312" cy="6140648"/>
          </a:xfrm>
        </p:spPr>
        <p:txBody>
          <a:bodyPr/>
          <a:lstStyle/>
          <a:p>
            <a:pPr marL="866973" indent="-866973">
              <a:lnSpc>
                <a:spcPct val="80000"/>
              </a:lnSpc>
              <a:spcBef>
                <a:spcPts val="600"/>
              </a:spcBef>
              <a:buFontTx/>
              <a:buAutoNum type="arabicPeriod"/>
            </a:pPr>
            <a:r>
              <a:rPr lang="en-US" altLang="en-US" sz="3500" b="1" dirty="0" smtClean="0"/>
              <a:t>B.J </a:t>
            </a:r>
            <a:r>
              <a:rPr lang="en-US" altLang="en-US" sz="3500" b="1" dirty="0"/>
              <a:t>Habibie</a:t>
            </a:r>
          </a:p>
          <a:p>
            <a:pPr marL="866973" indent="-866973">
              <a:lnSpc>
                <a:spcPct val="80000"/>
              </a:lnSpc>
              <a:spcBef>
                <a:spcPts val="600"/>
              </a:spcBef>
              <a:buFontTx/>
              <a:buChar char="-"/>
            </a:pPr>
            <a:r>
              <a:rPr lang="en-US" altLang="en-US" sz="2600" dirty="0"/>
              <a:t>ABRI </a:t>
            </a:r>
            <a:r>
              <a:rPr lang="en-US" altLang="en-US" sz="2600" dirty="0" err="1"/>
              <a:t>mulai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menerapkan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paradigma</a:t>
            </a:r>
            <a:r>
              <a:rPr lang="en-US" altLang="en-US" sz="2600" dirty="0"/>
              <a:t> </a:t>
            </a:r>
            <a:r>
              <a:rPr lang="en-US" altLang="en-US" sz="2600" dirty="0" err="1"/>
              <a:t>baru</a:t>
            </a:r>
            <a:r>
              <a:rPr lang="en-US" altLang="en-US" sz="2600" dirty="0"/>
              <a:t> </a:t>
            </a:r>
            <a:r>
              <a:rPr lang="en-US" altLang="en-US" sz="2600" dirty="0" err="1"/>
              <a:t>dengan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meredefinisi</a:t>
            </a:r>
            <a:r>
              <a:rPr lang="en-US" altLang="en-US" sz="2600" dirty="0"/>
              <a:t>, </a:t>
            </a:r>
            <a:r>
              <a:rPr lang="en-US" altLang="en-US" sz="2600" dirty="0" err="1"/>
              <a:t>reposisi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dan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reaktualisasi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peran</a:t>
            </a:r>
            <a:r>
              <a:rPr lang="en-US" altLang="en-US" sz="2600" dirty="0"/>
              <a:t> ABRI di Indonesia. </a:t>
            </a:r>
            <a:r>
              <a:rPr lang="en-US" altLang="en-US" sz="2600" dirty="0" err="1"/>
              <a:t>Ini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ditunjukkan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dengan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melakukan</a:t>
            </a:r>
            <a:r>
              <a:rPr lang="en-US" altLang="en-US" sz="2600" dirty="0"/>
              <a:t> 14 </a:t>
            </a:r>
            <a:r>
              <a:rPr lang="en-US" altLang="en-US" sz="2600" dirty="0" err="1"/>
              <a:t>perubahan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khususnya</a:t>
            </a:r>
            <a:r>
              <a:rPr lang="en-US" altLang="en-US" sz="2600" dirty="0"/>
              <a:t> </a:t>
            </a:r>
            <a:r>
              <a:rPr lang="en-US" altLang="en-US" sz="2600" dirty="0" err="1"/>
              <a:t>terkait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persoalan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ekses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peran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sosial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politik</a:t>
            </a:r>
            <a:r>
              <a:rPr lang="en-US" altLang="en-US" sz="2600" dirty="0"/>
              <a:t> ABRI </a:t>
            </a:r>
            <a:r>
              <a:rPr lang="en-US" altLang="en-US" sz="2600" dirty="0" err="1"/>
              <a:t>dalam</a:t>
            </a:r>
            <a:r>
              <a:rPr lang="en-US" altLang="en-US" sz="2600" dirty="0"/>
              <a:t> </a:t>
            </a:r>
            <a:r>
              <a:rPr lang="en-US" altLang="en-US" sz="2600" dirty="0" err="1"/>
              <a:t>Dwi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Fungsi</a:t>
            </a:r>
            <a:r>
              <a:rPr lang="en-US" altLang="en-US" sz="2600" dirty="0"/>
              <a:t> ABRI, </a:t>
            </a:r>
            <a:r>
              <a:rPr lang="en-US" altLang="en-US" sz="2600" dirty="0" err="1"/>
              <a:t>misalnya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perubahan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Staf</a:t>
            </a:r>
            <a:r>
              <a:rPr lang="en-US" altLang="en-US" sz="2600" dirty="0"/>
              <a:t> </a:t>
            </a:r>
            <a:r>
              <a:rPr lang="en-US" altLang="en-US" sz="2600" dirty="0" err="1"/>
              <a:t>Sospol</a:t>
            </a:r>
            <a:r>
              <a:rPr lang="en-US" altLang="en-US" sz="2600" dirty="0"/>
              <a:t> </a:t>
            </a:r>
            <a:r>
              <a:rPr lang="en-US" altLang="en-US" sz="2600" dirty="0" err="1"/>
              <a:t>menjadi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Staf</a:t>
            </a:r>
            <a:r>
              <a:rPr lang="en-US" altLang="en-US" sz="2600" dirty="0"/>
              <a:t> </a:t>
            </a:r>
            <a:r>
              <a:rPr lang="en-US" altLang="en-US" sz="2600" dirty="0" err="1"/>
              <a:t>Teritorial</a:t>
            </a:r>
            <a:r>
              <a:rPr lang="en-US" altLang="en-US" sz="2600" dirty="0"/>
              <a:t>, </a:t>
            </a:r>
            <a:r>
              <a:rPr lang="en-US" altLang="en-US" sz="2600" dirty="0" err="1"/>
              <a:t>demiliterisasi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jabatan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birokrasi</a:t>
            </a:r>
            <a:r>
              <a:rPr lang="en-US" altLang="en-US" sz="2600" dirty="0"/>
              <a:t>, </a:t>
            </a:r>
            <a:r>
              <a:rPr lang="en-US" altLang="en-US" sz="2600" dirty="0" err="1"/>
              <a:t>pemisahan</a:t>
            </a:r>
            <a:r>
              <a:rPr lang="en-US" altLang="en-US" sz="2600" dirty="0"/>
              <a:t> POLRI </a:t>
            </a:r>
            <a:r>
              <a:rPr lang="en-US" altLang="en-US" sz="2600" dirty="0" err="1"/>
              <a:t>dari</a:t>
            </a:r>
            <a:r>
              <a:rPr lang="en-US" altLang="en-US" sz="2600" dirty="0"/>
              <a:t> ABRI, </a:t>
            </a:r>
            <a:r>
              <a:rPr lang="en-US" altLang="en-US" sz="2600" dirty="0" err="1"/>
              <a:t>Perubahan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nama</a:t>
            </a:r>
            <a:r>
              <a:rPr lang="en-US" altLang="en-US" sz="2600" dirty="0"/>
              <a:t> ABRI </a:t>
            </a:r>
            <a:r>
              <a:rPr lang="en-US" altLang="en-US" sz="2600" dirty="0" err="1"/>
              <a:t>menjadi</a:t>
            </a:r>
            <a:r>
              <a:rPr lang="en-US" altLang="en-US" sz="2600" dirty="0"/>
              <a:t> TNI, </a:t>
            </a:r>
            <a:r>
              <a:rPr lang="en-US" altLang="en-US" sz="2600" dirty="0" err="1"/>
              <a:t>penghapusan</a:t>
            </a:r>
            <a:r>
              <a:rPr lang="en-US" altLang="en-US" sz="2600" dirty="0"/>
              <a:t> DOM, </a:t>
            </a:r>
            <a:r>
              <a:rPr lang="en-US" altLang="en-US" sz="2600" dirty="0" err="1"/>
              <a:t>dll</a:t>
            </a:r>
            <a:r>
              <a:rPr lang="en-US" altLang="en-US" sz="2600" dirty="0"/>
              <a:t>.</a:t>
            </a:r>
          </a:p>
          <a:p>
            <a:pPr marL="866973" indent="-866973">
              <a:lnSpc>
                <a:spcPct val="80000"/>
              </a:lnSpc>
              <a:spcBef>
                <a:spcPts val="600"/>
              </a:spcBef>
              <a:buFontTx/>
              <a:buChar char="-"/>
            </a:pPr>
            <a:r>
              <a:rPr lang="en-US" altLang="en-US" sz="2600" dirty="0" err="1"/>
              <a:t>Pengurangan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jumlah</a:t>
            </a:r>
            <a:r>
              <a:rPr lang="en-US" altLang="en-US" sz="2600" dirty="0"/>
              <a:t> </a:t>
            </a:r>
            <a:r>
              <a:rPr lang="en-US" altLang="en-US" sz="2600" dirty="0" err="1"/>
              <a:t>anggota</a:t>
            </a:r>
            <a:r>
              <a:rPr lang="en-US" altLang="en-US" sz="2600" dirty="0"/>
              <a:t> </a:t>
            </a:r>
            <a:r>
              <a:rPr lang="en-US" altLang="en-US" sz="2600" dirty="0" err="1"/>
              <a:t>fraksi</a:t>
            </a:r>
            <a:r>
              <a:rPr lang="en-US" altLang="en-US" sz="2600" dirty="0"/>
              <a:t> TNI </a:t>
            </a:r>
            <a:r>
              <a:rPr lang="en-US" altLang="en-US" sz="2600" dirty="0" err="1"/>
              <a:t>dan</a:t>
            </a:r>
            <a:r>
              <a:rPr lang="en-US" altLang="en-US" sz="2600" dirty="0"/>
              <a:t> POLRI di MPR </a:t>
            </a:r>
            <a:r>
              <a:rPr lang="en-US" altLang="en-US" sz="2600" dirty="0" err="1"/>
              <a:t>secara</a:t>
            </a:r>
            <a:r>
              <a:rPr lang="en-US" altLang="en-US" sz="2600" dirty="0"/>
              <a:t> </a:t>
            </a:r>
            <a:r>
              <a:rPr lang="en-US" altLang="en-US" sz="2600" dirty="0" err="1"/>
              <a:t>bertahap</a:t>
            </a:r>
            <a:r>
              <a:rPr lang="en-US" altLang="en-US" sz="2600" dirty="0"/>
              <a:t> </a:t>
            </a:r>
            <a:r>
              <a:rPr lang="en-US" altLang="en-US" sz="2600" dirty="0" err="1"/>
              <a:t>sampai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tahun</a:t>
            </a:r>
            <a:r>
              <a:rPr lang="en-US" altLang="en-US" sz="2600" dirty="0"/>
              <a:t> 2009 (</a:t>
            </a:r>
            <a:r>
              <a:rPr lang="en-US" altLang="en-US" sz="2600" dirty="0" err="1"/>
              <a:t>pada</a:t>
            </a:r>
            <a:r>
              <a:rPr lang="en-US" altLang="en-US" sz="2600" dirty="0"/>
              <a:t> </a:t>
            </a:r>
            <a:r>
              <a:rPr lang="en-US" altLang="en-US" sz="2600" dirty="0" err="1"/>
              <a:t>kenyataannya</a:t>
            </a:r>
            <a:r>
              <a:rPr lang="en-US" altLang="en-US" sz="2600" dirty="0"/>
              <a:t> </a:t>
            </a:r>
            <a:r>
              <a:rPr lang="en-US" altLang="en-US" sz="2600" dirty="0" err="1"/>
              <a:t>dipercepat</a:t>
            </a:r>
            <a:r>
              <a:rPr lang="en-US" altLang="en-US" sz="2600" dirty="0"/>
              <a:t> </a:t>
            </a:r>
            <a:r>
              <a:rPr lang="en-US" altLang="en-US" sz="2600" dirty="0" err="1"/>
              <a:t>sampai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tahun</a:t>
            </a:r>
            <a:r>
              <a:rPr lang="en-US" altLang="en-US" sz="2600" dirty="0"/>
              <a:t> 2004)</a:t>
            </a:r>
          </a:p>
          <a:p>
            <a:pPr marL="866973" indent="-866973">
              <a:lnSpc>
                <a:spcPct val="80000"/>
              </a:lnSpc>
              <a:spcBef>
                <a:spcPts val="600"/>
              </a:spcBef>
              <a:buFontTx/>
              <a:buChar char="-"/>
            </a:pPr>
            <a:r>
              <a:rPr lang="en-US" altLang="en-US" sz="2600" dirty="0" err="1"/>
              <a:t>Masih</a:t>
            </a:r>
            <a:r>
              <a:rPr lang="en-US" altLang="en-US" sz="2600" dirty="0"/>
              <a:t> </a:t>
            </a:r>
            <a:r>
              <a:rPr lang="en-US" altLang="en-US" sz="2600" dirty="0" err="1"/>
              <a:t>terdapat</a:t>
            </a:r>
            <a:r>
              <a:rPr lang="en-US" altLang="en-US" sz="2600" dirty="0"/>
              <a:t> </a:t>
            </a:r>
            <a:r>
              <a:rPr lang="en-US" altLang="en-US" sz="2600" dirty="0" err="1"/>
              <a:t>rangkap</a:t>
            </a:r>
            <a:r>
              <a:rPr lang="en-US" altLang="en-US" sz="2600" dirty="0"/>
              <a:t> </a:t>
            </a:r>
            <a:r>
              <a:rPr lang="en-US" altLang="en-US" sz="2600" dirty="0" err="1"/>
              <a:t>jabatan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Menhan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dan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Pangab</a:t>
            </a:r>
            <a:r>
              <a:rPr lang="en-US" altLang="en-US" sz="2600" dirty="0"/>
              <a:t> yang </a:t>
            </a:r>
            <a:r>
              <a:rPr lang="en-US" altLang="en-US" sz="2600" dirty="0" err="1"/>
              <a:t>dipegang</a:t>
            </a:r>
            <a:r>
              <a:rPr lang="en-US" altLang="en-US" sz="2600" dirty="0"/>
              <a:t> </a:t>
            </a:r>
            <a:r>
              <a:rPr lang="en-US" altLang="en-US" sz="2600" dirty="0" err="1"/>
              <a:t>oleh</a:t>
            </a:r>
            <a:r>
              <a:rPr lang="en-US" altLang="en-US" sz="2600" dirty="0"/>
              <a:t> </a:t>
            </a:r>
            <a:r>
              <a:rPr lang="en-US" altLang="en-US" sz="2600" dirty="0" err="1"/>
              <a:t>Jenderal</a:t>
            </a:r>
            <a:r>
              <a:rPr lang="en-US" altLang="en-US" sz="2600" dirty="0"/>
              <a:t> </a:t>
            </a:r>
            <a:r>
              <a:rPr lang="en-US" altLang="en-US" sz="2600" dirty="0" err="1"/>
              <a:t>Wiranto</a:t>
            </a:r>
            <a:r>
              <a:rPr lang="en-US" altLang="en-US" sz="2600" dirty="0"/>
              <a:t>. </a:t>
            </a:r>
            <a:r>
              <a:rPr lang="en-US" altLang="en-US" sz="2600" dirty="0" err="1"/>
              <a:t>Kekuasaan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militer</a:t>
            </a:r>
            <a:r>
              <a:rPr lang="en-US" altLang="en-US" sz="2600" dirty="0"/>
              <a:t> </a:t>
            </a:r>
            <a:r>
              <a:rPr lang="en-US" altLang="en-US" sz="2600" dirty="0" err="1"/>
              <a:t>masih</a:t>
            </a:r>
            <a:r>
              <a:rPr lang="en-US" altLang="en-US" sz="2600" dirty="0"/>
              <a:t> </a:t>
            </a:r>
            <a:r>
              <a:rPr lang="en-US" altLang="en-US" sz="2600" dirty="0" err="1"/>
              <a:t>relatif</a:t>
            </a:r>
            <a:r>
              <a:rPr lang="en-US" altLang="en-US" sz="2600" dirty="0"/>
              <a:t> </a:t>
            </a:r>
            <a:r>
              <a:rPr lang="en-US" altLang="en-US" sz="2600" dirty="0" err="1"/>
              <a:t>besar</a:t>
            </a:r>
            <a:r>
              <a:rPr lang="en-US" altLang="en-US" sz="2600" dirty="0"/>
              <a:t> </a:t>
            </a:r>
            <a:r>
              <a:rPr lang="en-US" altLang="en-US" sz="2600" dirty="0" err="1"/>
              <a:t>dan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signifikan</a:t>
            </a:r>
            <a:r>
              <a:rPr lang="en-US" altLang="en-US" sz="2600" dirty="0"/>
              <a:t>.</a:t>
            </a:r>
          </a:p>
          <a:p>
            <a:pPr marL="866973" indent="-866973">
              <a:lnSpc>
                <a:spcPct val="80000"/>
              </a:lnSpc>
              <a:spcBef>
                <a:spcPts val="600"/>
              </a:spcBef>
              <a:buFontTx/>
              <a:buChar char="-"/>
            </a:pPr>
            <a:r>
              <a:rPr lang="en-US" altLang="en-US" sz="2600" dirty="0"/>
              <a:t>TNI </a:t>
            </a:r>
            <a:r>
              <a:rPr lang="en-US" altLang="en-US" sz="2600" dirty="0" err="1"/>
              <a:t>sudah</a:t>
            </a:r>
            <a:r>
              <a:rPr lang="en-US" altLang="en-US" sz="2600" dirty="0"/>
              <a:t> </a:t>
            </a:r>
            <a:r>
              <a:rPr lang="en-US" altLang="en-US" sz="2600" dirty="0" err="1"/>
              <a:t>mulai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melepaskan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diri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dari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Keluarga</a:t>
            </a:r>
            <a:r>
              <a:rPr lang="en-US" altLang="en-US" sz="2600" dirty="0"/>
              <a:t> </a:t>
            </a:r>
            <a:r>
              <a:rPr lang="en-US" altLang="en-US" sz="2600" dirty="0" err="1"/>
              <a:t>Besar</a:t>
            </a:r>
            <a:r>
              <a:rPr lang="en-US" altLang="en-US" sz="2600" dirty="0"/>
              <a:t> ABRI </a:t>
            </a:r>
            <a:r>
              <a:rPr lang="en-US" altLang="en-US" sz="2600" dirty="0" err="1"/>
              <a:t>sehingga</a:t>
            </a:r>
            <a:r>
              <a:rPr lang="en-US" altLang="en-US" sz="2600" dirty="0"/>
              <a:t> </a:t>
            </a:r>
            <a:r>
              <a:rPr lang="en-US" altLang="en-US" sz="2600" dirty="0" err="1"/>
              <a:t>kemudian</a:t>
            </a:r>
            <a:r>
              <a:rPr lang="en-US" altLang="en-US" sz="2600" dirty="0"/>
              <a:t> para </a:t>
            </a:r>
            <a:r>
              <a:rPr lang="en-US" altLang="en-US" sz="2600" dirty="0" err="1"/>
              <a:t>purnawirawan</a:t>
            </a:r>
            <a:r>
              <a:rPr lang="en-US" altLang="en-US" sz="2600" dirty="0"/>
              <a:t> ABRI </a:t>
            </a:r>
            <a:r>
              <a:rPr lang="en-US" altLang="en-US" sz="2600" dirty="0" err="1"/>
              <a:t>menyebar</a:t>
            </a:r>
            <a:r>
              <a:rPr lang="en-US" altLang="en-US" sz="2600" dirty="0"/>
              <a:t> </a:t>
            </a:r>
            <a:r>
              <a:rPr lang="en-US" altLang="en-US" sz="2600" dirty="0" err="1"/>
              <a:t>ke</a:t>
            </a:r>
            <a:r>
              <a:rPr lang="en-US" altLang="en-US" sz="2600" dirty="0"/>
              <a:t> </a:t>
            </a:r>
            <a:r>
              <a:rPr lang="en-US" altLang="en-US" sz="2600" dirty="0" err="1"/>
              <a:t>banyak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partai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politik</a:t>
            </a:r>
            <a:r>
              <a:rPr lang="en-US" altLang="en-US" sz="2600" dirty="0"/>
              <a:t>.</a:t>
            </a:r>
          </a:p>
          <a:p>
            <a:pPr marL="866973" indent="-866973">
              <a:lnSpc>
                <a:spcPct val="80000"/>
              </a:lnSpc>
              <a:spcBef>
                <a:spcPts val="600"/>
              </a:spcBef>
              <a:buFontTx/>
              <a:buChar char="-"/>
            </a:pPr>
            <a:r>
              <a:rPr lang="en-US" altLang="en-US" sz="2600" dirty="0" err="1"/>
              <a:t>Dalam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Pengangkatan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Kepala</a:t>
            </a:r>
            <a:r>
              <a:rPr lang="en-US" altLang="en-US" sz="2600" dirty="0"/>
              <a:t> </a:t>
            </a:r>
            <a:r>
              <a:rPr lang="en-US" altLang="en-US" sz="2600" dirty="0" err="1"/>
              <a:t>Staf</a:t>
            </a:r>
            <a:r>
              <a:rPr lang="en-US" altLang="en-US" sz="2600" dirty="0"/>
              <a:t> </a:t>
            </a:r>
            <a:r>
              <a:rPr lang="en-US" altLang="en-US" sz="2600" dirty="0" err="1"/>
              <a:t>Angkatan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dan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pejabat-pejabat</a:t>
            </a:r>
            <a:r>
              <a:rPr lang="en-US" altLang="en-US" sz="2600" dirty="0"/>
              <a:t> </a:t>
            </a:r>
            <a:r>
              <a:rPr lang="en-US" altLang="en-US" sz="2600" dirty="0" err="1"/>
              <a:t>dibawahnya</a:t>
            </a:r>
            <a:r>
              <a:rPr lang="en-US" altLang="en-US" sz="2600" dirty="0"/>
              <a:t>, Habibie </a:t>
            </a:r>
            <a:r>
              <a:rPr lang="en-US" altLang="en-US" sz="2600" dirty="0" err="1"/>
              <a:t>hanya</a:t>
            </a:r>
            <a:r>
              <a:rPr lang="en-US" altLang="en-US" sz="2600" dirty="0"/>
              <a:t> </a:t>
            </a:r>
            <a:r>
              <a:rPr lang="en-US" altLang="en-US" sz="2600" dirty="0" err="1"/>
              <a:t>menyerahkan</a:t>
            </a:r>
            <a:r>
              <a:rPr lang="en-US" altLang="en-US" sz="2600" dirty="0"/>
              <a:t> “</a:t>
            </a:r>
            <a:r>
              <a:rPr lang="en-US" altLang="en-US" sz="2600" dirty="0" err="1"/>
              <a:t>blanko</a:t>
            </a:r>
            <a:r>
              <a:rPr lang="en-US" altLang="en-US" sz="2600" dirty="0"/>
              <a:t> </a:t>
            </a:r>
            <a:r>
              <a:rPr lang="en-US" altLang="en-US" sz="2600" dirty="0" err="1"/>
              <a:t>kosong</a:t>
            </a:r>
            <a:r>
              <a:rPr lang="en-US" altLang="en-US" sz="2600" dirty="0"/>
              <a:t>” </a:t>
            </a:r>
            <a:r>
              <a:rPr lang="en-US" altLang="en-US" sz="2600" dirty="0" err="1"/>
              <a:t>kepada</a:t>
            </a:r>
            <a:r>
              <a:rPr lang="en-US" altLang="en-US" sz="2600" dirty="0"/>
              <a:t> </a:t>
            </a:r>
            <a:r>
              <a:rPr lang="en-US" altLang="en-US" sz="2600" dirty="0" err="1"/>
              <a:t>Jenderal</a:t>
            </a:r>
            <a:r>
              <a:rPr lang="en-US" altLang="en-US" sz="2600" dirty="0"/>
              <a:t> </a:t>
            </a:r>
            <a:r>
              <a:rPr lang="en-US" altLang="en-US" sz="2600" dirty="0" err="1"/>
              <a:t>Wiranto</a:t>
            </a:r>
            <a:r>
              <a:rPr lang="en-US" altLang="en-US" sz="2600" dirty="0"/>
              <a:t> </a:t>
            </a:r>
            <a:r>
              <a:rPr lang="en-US" altLang="en-US" sz="2600" dirty="0" err="1"/>
              <a:t>dan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Wanjakti</a:t>
            </a:r>
            <a:r>
              <a:rPr lang="en-US" altLang="en-US" sz="2600" dirty="0"/>
              <a:t> (</a:t>
            </a:r>
            <a:r>
              <a:rPr lang="en-US" altLang="en-US" sz="2600" dirty="0" err="1"/>
              <a:t>Dewan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Jabatan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dan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Kepangkatan</a:t>
            </a:r>
            <a:r>
              <a:rPr lang="en-US" altLang="en-US" sz="2600" dirty="0"/>
              <a:t> Tinggi)</a:t>
            </a:r>
          </a:p>
        </p:txBody>
      </p:sp>
    </p:spTree>
    <p:extLst>
      <p:ext uri="{BB962C8B-B14F-4D97-AF65-F5344CB8AC3E}">
        <p14:creationId xmlns:p14="http://schemas.microsoft.com/office/powerpoint/2010/main" val="351949543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6600" dirty="0" smtClean="0"/>
              <a:t>      </a:t>
            </a:r>
            <a:r>
              <a:rPr lang="en-US" altLang="en-US" sz="6600" dirty="0" err="1" smtClean="0"/>
              <a:t>Konsep</a:t>
            </a:r>
            <a:r>
              <a:rPr lang="en-US" altLang="en-US" sz="6600" dirty="0" smtClean="0"/>
              <a:t> </a:t>
            </a:r>
            <a:r>
              <a:rPr lang="en-US" altLang="en-US" sz="6600" dirty="0" err="1"/>
              <a:t>Birokrasi</a:t>
            </a:r>
            <a:r>
              <a:rPr lang="en-US" altLang="en-US" sz="6600" dirty="0"/>
              <a:t> (2)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0000" y="2768600"/>
            <a:ext cx="10464800" cy="6068640"/>
          </a:xfrm>
        </p:spPr>
        <p:txBody>
          <a:bodyPr/>
          <a:lstStyle/>
          <a:p>
            <a:pPr marL="266700" indent="0">
              <a:spcBef>
                <a:spcPts val="1200"/>
              </a:spcBef>
              <a:buNone/>
            </a:pPr>
            <a:r>
              <a:rPr lang="en-US" altLang="en-US" sz="5689" dirty="0" err="1"/>
              <a:t>Definisi</a:t>
            </a:r>
            <a:r>
              <a:rPr lang="en-US" altLang="en-US" sz="5689" dirty="0"/>
              <a:t> </a:t>
            </a:r>
          </a:p>
          <a:p>
            <a:pPr lvl="1"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en-US" altLang="en-US" sz="4409" dirty="0"/>
              <a:t>	“</a:t>
            </a:r>
            <a:r>
              <a:rPr lang="en-US" altLang="en-US" sz="4409" dirty="0" err="1"/>
              <a:t>Keseluruhan</a:t>
            </a:r>
            <a:r>
              <a:rPr lang="en-US" altLang="en-US" sz="4409" dirty="0"/>
              <a:t> </a:t>
            </a:r>
            <a:r>
              <a:rPr lang="en-US" altLang="en-US" sz="4409" dirty="0" err="1"/>
              <a:t>aparat</a:t>
            </a:r>
            <a:r>
              <a:rPr lang="en-US" altLang="en-US" sz="4409" dirty="0"/>
              <a:t> </a:t>
            </a:r>
            <a:r>
              <a:rPr lang="en-US" altLang="en-US" sz="4409" dirty="0" err="1"/>
              <a:t>pemerintah</a:t>
            </a:r>
            <a:r>
              <a:rPr lang="en-US" altLang="en-US" sz="4409" dirty="0"/>
              <a:t> –</a:t>
            </a:r>
            <a:r>
              <a:rPr lang="en-US" altLang="en-US" sz="4409" dirty="0" err="1"/>
              <a:t>baik</a:t>
            </a:r>
            <a:r>
              <a:rPr lang="en-US" altLang="en-US" sz="4409" dirty="0"/>
              <a:t> </a:t>
            </a:r>
            <a:r>
              <a:rPr lang="en-US" altLang="en-US" sz="4409" dirty="0" err="1"/>
              <a:t>sipil</a:t>
            </a:r>
            <a:r>
              <a:rPr lang="en-US" altLang="en-US" sz="4409" dirty="0"/>
              <a:t> </a:t>
            </a:r>
            <a:r>
              <a:rPr lang="en-US" altLang="en-US" sz="4409" dirty="0" err="1"/>
              <a:t>ataupun</a:t>
            </a:r>
            <a:r>
              <a:rPr lang="en-US" altLang="en-US" sz="4409" dirty="0"/>
              <a:t> </a:t>
            </a:r>
            <a:r>
              <a:rPr lang="en-US" altLang="en-US" sz="4409" dirty="0" err="1"/>
              <a:t>militer</a:t>
            </a:r>
            <a:r>
              <a:rPr lang="en-US" altLang="en-US" sz="4409" dirty="0"/>
              <a:t>– yang </a:t>
            </a:r>
            <a:r>
              <a:rPr lang="en-US" altLang="en-US" sz="4409" dirty="0" err="1"/>
              <a:t>melakukan</a:t>
            </a:r>
            <a:r>
              <a:rPr lang="en-US" altLang="en-US" sz="4409" dirty="0"/>
              <a:t> </a:t>
            </a:r>
            <a:r>
              <a:rPr lang="en-US" altLang="en-US" sz="4409" dirty="0" err="1"/>
              <a:t>tugas</a:t>
            </a:r>
            <a:r>
              <a:rPr lang="en-US" altLang="en-US" sz="4409" dirty="0"/>
              <a:t> </a:t>
            </a:r>
            <a:r>
              <a:rPr lang="en-US" altLang="en-US" sz="4409" dirty="0" err="1"/>
              <a:t>membantu</a:t>
            </a:r>
            <a:r>
              <a:rPr lang="en-US" altLang="en-US" sz="4409" dirty="0"/>
              <a:t> </a:t>
            </a:r>
            <a:r>
              <a:rPr lang="en-US" altLang="en-US" sz="4409" dirty="0" err="1"/>
              <a:t>pemerintah</a:t>
            </a:r>
            <a:r>
              <a:rPr lang="en-US" altLang="en-US" sz="4409" dirty="0"/>
              <a:t> </a:t>
            </a:r>
            <a:r>
              <a:rPr lang="en-US" altLang="en-US" sz="4409" dirty="0" err="1"/>
              <a:t>dan</a:t>
            </a:r>
            <a:r>
              <a:rPr lang="en-US" altLang="en-US" sz="4409" dirty="0"/>
              <a:t> </a:t>
            </a:r>
            <a:r>
              <a:rPr lang="en-US" altLang="en-US" sz="4409" dirty="0" err="1"/>
              <a:t>menerima</a:t>
            </a:r>
            <a:r>
              <a:rPr lang="en-US" altLang="en-US" sz="4409" dirty="0"/>
              <a:t> </a:t>
            </a:r>
            <a:r>
              <a:rPr lang="en-US" altLang="en-US" sz="4409" dirty="0" err="1"/>
              <a:t>gaji</a:t>
            </a:r>
            <a:r>
              <a:rPr lang="en-US" altLang="en-US" sz="4409" dirty="0"/>
              <a:t> </a:t>
            </a:r>
            <a:r>
              <a:rPr lang="en-US" altLang="en-US" sz="4409" dirty="0" err="1"/>
              <a:t>dari</a:t>
            </a:r>
            <a:r>
              <a:rPr lang="en-US" altLang="en-US" sz="4409" dirty="0"/>
              <a:t> </a:t>
            </a:r>
            <a:r>
              <a:rPr lang="en-US" altLang="en-US" sz="4409" dirty="0" err="1"/>
              <a:t>pemerintah</a:t>
            </a:r>
            <a:r>
              <a:rPr lang="en-US" altLang="en-US" sz="4409" dirty="0"/>
              <a:t> </a:t>
            </a:r>
            <a:r>
              <a:rPr lang="en-US" altLang="en-US" sz="4409" dirty="0" err="1"/>
              <a:t>karena</a:t>
            </a:r>
            <a:r>
              <a:rPr lang="en-US" altLang="en-US" sz="4409" dirty="0"/>
              <a:t> </a:t>
            </a:r>
            <a:r>
              <a:rPr lang="en-US" altLang="en-US" sz="4409" dirty="0" err="1"/>
              <a:t>statusnya</a:t>
            </a:r>
            <a:r>
              <a:rPr lang="en-US" altLang="en-US" sz="4409" dirty="0"/>
              <a:t> </a:t>
            </a:r>
            <a:r>
              <a:rPr lang="en-US" altLang="en-US" sz="4409" dirty="0" err="1"/>
              <a:t>tersebut</a:t>
            </a:r>
            <a:r>
              <a:rPr lang="en-US" altLang="en-US" sz="4409" dirty="0"/>
              <a:t>.”</a:t>
            </a:r>
          </a:p>
          <a:p>
            <a:pPr lvl="1"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en-US" altLang="en-US" sz="4409" dirty="0"/>
              <a:t>				</a:t>
            </a:r>
            <a:r>
              <a:rPr lang="en-US" altLang="en-US" sz="4409" dirty="0" smtClean="0"/>
              <a:t>(</a:t>
            </a:r>
            <a:r>
              <a:rPr lang="en-US" altLang="en-US" sz="4409" dirty="0" err="1"/>
              <a:t>Yahya</a:t>
            </a:r>
            <a:r>
              <a:rPr lang="en-US" altLang="en-US" sz="4409" dirty="0"/>
              <a:t> </a:t>
            </a:r>
            <a:r>
              <a:rPr lang="en-US" altLang="en-US" sz="4409" dirty="0" err="1"/>
              <a:t>Muhaimin</a:t>
            </a:r>
            <a:r>
              <a:rPr lang="en-US" altLang="en-US" sz="4409" dirty="0"/>
              <a:t>, 1980)</a:t>
            </a:r>
          </a:p>
          <a:p>
            <a:endParaRPr lang="en-US" altLang="en-US" sz="4409" dirty="0"/>
          </a:p>
        </p:txBody>
      </p:sp>
    </p:spTree>
    <p:extLst>
      <p:ext uri="{BB962C8B-B14F-4D97-AF65-F5344CB8AC3E}">
        <p14:creationId xmlns:p14="http://schemas.microsoft.com/office/powerpoint/2010/main" val="3219901101"/>
      </p:ext>
    </p:extLst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ID" sz="6000" dirty="0"/>
              <a:t> </a:t>
            </a:r>
            <a:r>
              <a:rPr lang="en-ID" sz="6000" dirty="0" err="1"/>
              <a:t>Militer</a:t>
            </a:r>
            <a:r>
              <a:rPr lang="en-ID" sz="6000" dirty="0"/>
              <a:t> Indonesia</a:t>
            </a:r>
            <a:br>
              <a:rPr lang="en-ID" sz="6000" dirty="0"/>
            </a:br>
            <a:r>
              <a:rPr lang="en-ID" sz="6000" dirty="0"/>
              <a:t>   Era </a:t>
            </a:r>
            <a:r>
              <a:rPr lang="en-ID" sz="6000" dirty="0" err="1"/>
              <a:t>Reformasi</a:t>
            </a:r>
            <a:endParaRPr lang="en-US" altLang="en-US" sz="5689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7784" y="2768600"/>
            <a:ext cx="11593288" cy="57150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3500" b="1" dirty="0"/>
              <a:t>2. Abdurrahman Wahid</a:t>
            </a:r>
          </a:p>
          <a:p>
            <a:pPr>
              <a:lnSpc>
                <a:spcPct val="80000"/>
              </a:lnSpc>
              <a:spcBef>
                <a:spcPts val="600"/>
              </a:spcBef>
              <a:buFontTx/>
              <a:buChar char="-"/>
            </a:pPr>
            <a:r>
              <a:rPr lang="en-US" altLang="en-US" sz="2560" dirty="0" err="1"/>
              <a:t>Kebijakannya</a:t>
            </a:r>
            <a:r>
              <a:rPr lang="en-US" altLang="en-US" sz="2560" dirty="0"/>
              <a:t> </a:t>
            </a:r>
            <a:r>
              <a:rPr lang="en-US" altLang="en-US" sz="2560" dirty="0" err="1"/>
              <a:t>memperlihatkan</a:t>
            </a:r>
            <a:r>
              <a:rPr lang="en-US" altLang="en-US" sz="2560" dirty="0"/>
              <a:t> </a:t>
            </a:r>
            <a:r>
              <a:rPr lang="en-US" altLang="en-US" sz="2560" dirty="0" err="1"/>
              <a:t>supremasi</a:t>
            </a:r>
            <a:r>
              <a:rPr lang="en-US" altLang="en-US" sz="2560" dirty="0"/>
              <a:t> </a:t>
            </a:r>
            <a:r>
              <a:rPr lang="en-US" altLang="en-US" sz="2560" dirty="0" err="1"/>
              <a:t>sipil</a:t>
            </a:r>
            <a:r>
              <a:rPr lang="en-US" altLang="en-US" sz="2560" dirty="0"/>
              <a:t> </a:t>
            </a:r>
            <a:r>
              <a:rPr lang="en-US" altLang="en-US" sz="2560" dirty="0" err="1"/>
              <a:t>atas</a:t>
            </a:r>
            <a:r>
              <a:rPr lang="en-US" altLang="en-US" sz="2560" dirty="0"/>
              <a:t> </a:t>
            </a:r>
            <a:r>
              <a:rPr lang="en-US" altLang="en-US" sz="2560" dirty="0" err="1"/>
              <a:t>militer</a:t>
            </a:r>
            <a:r>
              <a:rPr lang="en-US" altLang="en-US" sz="2560" dirty="0"/>
              <a:t> </a:t>
            </a:r>
            <a:r>
              <a:rPr lang="en-US" altLang="en-US" sz="2560" dirty="0" err="1"/>
              <a:t>yaitu</a:t>
            </a:r>
            <a:r>
              <a:rPr lang="en-US" altLang="en-US" sz="2560" dirty="0"/>
              <a:t> </a:t>
            </a:r>
            <a:r>
              <a:rPr lang="en-US" altLang="en-US" sz="2560" dirty="0" err="1"/>
              <a:t>dengan</a:t>
            </a:r>
            <a:r>
              <a:rPr lang="en-US" altLang="en-US" sz="2560" dirty="0"/>
              <a:t> </a:t>
            </a:r>
            <a:r>
              <a:rPr lang="en-US" altLang="en-US" sz="2560" dirty="0" err="1"/>
              <a:t>menunjuk</a:t>
            </a:r>
            <a:r>
              <a:rPr lang="en-US" altLang="en-US" sz="2560" dirty="0"/>
              <a:t> </a:t>
            </a:r>
            <a:r>
              <a:rPr lang="en-US" altLang="en-US" sz="2560" dirty="0" err="1"/>
              <a:t>Menhan</a:t>
            </a:r>
            <a:r>
              <a:rPr lang="en-US" altLang="en-US" sz="2560" dirty="0"/>
              <a:t> </a:t>
            </a:r>
            <a:r>
              <a:rPr lang="en-US" altLang="en-US" sz="2560" dirty="0" err="1"/>
              <a:t>dari</a:t>
            </a:r>
            <a:r>
              <a:rPr lang="en-US" altLang="en-US" sz="2560" dirty="0"/>
              <a:t> </a:t>
            </a:r>
            <a:r>
              <a:rPr lang="en-US" altLang="en-US" sz="2560" dirty="0" err="1"/>
              <a:t>kalangan</a:t>
            </a:r>
            <a:r>
              <a:rPr lang="en-US" altLang="en-US" sz="2560" dirty="0"/>
              <a:t> </a:t>
            </a:r>
            <a:r>
              <a:rPr lang="en-US" altLang="en-US" sz="2560" dirty="0" err="1"/>
              <a:t>sipil</a:t>
            </a:r>
            <a:r>
              <a:rPr lang="en-US" altLang="en-US" sz="2560" dirty="0"/>
              <a:t> </a:t>
            </a:r>
            <a:r>
              <a:rPr lang="en-US" altLang="en-US" sz="2560" dirty="0" err="1"/>
              <a:t>yaitu</a:t>
            </a:r>
            <a:r>
              <a:rPr lang="en-US" altLang="en-US" sz="2560" dirty="0"/>
              <a:t>  Prof. </a:t>
            </a:r>
            <a:r>
              <a:rPr lang="en-US" altLang="en-US" sz="2560" dirty="0" err="1"/>
              <a:t>Dr</a:t>
            </a:r>
            <a:r>
              <a:rPr lang="en-US" altLang="en-US" sz="2560" dirty="0"/>
              <a:t> </a:t>
            </a:r>
            <a:r>
              <a:rPr lang="en-US" altLang="en-US" sz="2560" dirty="0" err="1"/>
              <a:t>Juwono</a:t>
            </a:r>
            <a:r>
              <a:rPr lang="en-US" altLang="en-US" sz="2560" dirty="0"/>
              <a:t> </a:t>
            </a:r>
            <a:r>
              <a:rPr lang="en-US" altLang="en-US" sz="2560" dirty="0" err="1"/>
              <a:t>Sudarsono</a:t>
            </a:r>
            <a:r>
              <a:rPr lang="en-US" altLang="en-US" sz="2560" dirty="0"/>
              <a:t> </a:t>
            </a:r>
            <a:r>
              <a:rPr lang="en-US" altLang="en-US" sz="2560" dirty="0" err="1"/>
              <a:t>dan</a:t>
            </a:r>
            <a:r>
              <a:rPr lang="en-US" altLang="en-US" sz="2560" dirty="0"/>
              <a:t> </a:t>
            </a:r>
            <a:r>
              <a:rPr lang="en-US" altLang="en-US" sz="2560" dirty="0" err="1"/>
              <a:t>kemudian</a:t>
            </a:r>
            <a:r>
              <a:rPr lang="en-US" altLang="en-US" sz="2560" dirty="0"/>
              <a:t> </a:t>
            </a:r>
            <a:r>
              <a:rPr lang="en-US" altLang="en-US" sz="2560" dirty="0" err="1"/>
              <a:t>Mahfud</a:t>
            </a:r>
            <a:r>
              <a:rPr lang="en-US" altLang="en-US" sz="2560" dirty="0"/>
              <a:t> MD, </a:t>
            </a:r>
            <a:r>
              <a:rPr lang="en-US" altLang="en-US" sz="2560" dirty="0" err="1"/>
              <a:t>namun</a:t>
            </a:r>
            <a:r>
              <a:rPr lang="en-US" altLang="en-US" sz="2560" dirty="0"/>
              <a:t> </a:t>
            </a:r>
            <a:r>
              <a:rPr lang="en-US" altLang="en-US" sz="2560" dirty="0" err="1"/>
              <a:t>ini</a:t>
            </a:r>
            <a:r>
              <a:rPr lang="en-US" altLang="en-US" sz="2560" dirty="0"/>
              <a:t> </a:t>
            </a:r>
            <a:r>
              <a:rPr lang="en-US" altLang="en-US" sz="2560" dirty="0" err="1"/>
              <a:t>tidak</a:t>
            </a:r>
            <a:r>
              <a:rPr lang="en-US" altLang="en-US" sz="2560" dirty="0"/>
              <a:t> </a:t>
            </a:r>
            <a:r>
              <a:rPr lang="en-US" altLang="en-US" sz="2560" dirty="0" err="1"/>
              <a:t>berpengaruh</a:t>
            </a:r>
            <a:r>
              <a:rPr lang="en-US" altLang="en-US" sz="2560" dirty="0"/>
              <a:t> </a:t>
            </a:r>
            <a:r>
              <a:rPr lang="en-US" altLang="en-US" sz="2560" dirty="0" err="1"/>
              <a:t>signifikan</a:t>
            </a:r>
            <a:r>
              <a:rPr lang="en-US" altLang="en-US" sz="2560" dirty="0"/>
              <a:t> di </a:t>
            </a:r>
            <a:r>
              <a:rPr lang="en-US" altLang="en-US" sz="2560" dirty="0" err="1"/>
              <a:t>kalangan</a:t>
            </a:r>
            <a:r>
              <a:rPr lang="en-US" altLang="en-US" sz="2560" dirty="0"/>
              <a:t> TNI</a:t>
            </a:r>
          </a:p>
          <a:p>
            <a:pPr>
              <a:lnSpc>
                <a:spcPct val="80000"/>
              </a:lnSpc>
              <a:spcBef>
                <a:spcPts val="600"/>
              </a:spcBef>
              <a:buFontTx/>
              <a:buChar char="-"/>
            </a:pPr>
            <a:r>
              <a:rPr lang="en-US" altLang="en-US" sz="2560" dirty="0" err="1"/>
              <a:t>Mengangkat</a:t>
            </a:r>
            <a:r>
              <a:rPr lang="en-US" altLang="en-US" sz="2560" dirty="0"/>
              <a:t> </a:t>
            </a:r>
            <a:r>
              <a:rPr lang="en-US" altLang="en-US" sz="2560" dirty="0" err="1"/>
              <a:t>Panglima</a:t>
            </a:r>
            <a:r>
              <a:rPr lang="en-US" altLang="en-US" sz="2560" dirty="0"/>
              <a:t> TNI </a:t>
            </a:r>
            <a:r>
              <a:rPr lang="en-US" altLang="en-US" sz="2560" dirty="0" err="1"/>
              <a:t>dari</a:t>
            </a:r>
            <a:r>
              <a:rPr lang="en-US" altLang="en-US" sz="2560" dirty="0"/>
              <a:t> AU </a:t>
            </a:r>
            <a:r>
              <a:rPr lang="en-US" altLang="en-US" sz="2560" dirty="0" err="1"/>
              <a:t>yaitu</a:t>
            </a:r>
            <a:r>
              <a:rPr lang="en-US" altLang="en-US" sz="2560" dirty="0"/>
              <a:t> </a:t>
            </a:r>
            <a:r>
              <a:rPr lang="en-US" altLang="en-US" sz="2560" dirty="0" err="1"/>
              <a:t>Laksamana</a:t>
            </a:r>
            <a:r>
              <a:rPr lang="en-US" altLang="en-US" sz="2560" dirty="0"/>
              <a:t> Widodo AS </a:t>
            </a:r>
            <a:r>
              <a:rPr lang="en-US" altLang="en-US" sz="2560" dirty="0" err="1"/>
              <a:t>dimana</a:t>
            </a:r>
            <a:r>
              <a:rPr lang="en-US" altLang="en-US" sz="2560" dirty="0"/>
              <a:t> </a:t>
            </a:r>
            <a:r>
              <a:rPr lang="en-US" altLang="en-US" sz="2560" dirty="0" err="1"/>
              <a:t>selama</a:t>
            </a:r>
            <a:r>
              <a:rPr lang="en-US" altLang="en-US" sz="2560" dirty="0"/>
              <a:t> </a:t>
            </a:r>
            <a:r>
              <a:rPr lang="en-US" altLang="en-US" sz="2560" dirty="0" err="1"/>
              <a:t>ini</a:t>
            </a:r>
            <a:r>
              <a:rPr lang="en-US" altLang="en-US" sz="2560" dirty="0"/>
              <a:t> yang </a:t>
            </a:r>
            <a:r>
              <a:rPr lang="en-US" altLang="en-US" sz="2560" dirty="0" err="1"/>
              <a:t>menjadi</a:t>
            </a:r>
            <a:r>
              <a:rPr lang="en-US" altLang="en-US" sz="2560" dirty="0"/>
              <a:t> PANGAB </a:t>
            </a:r>
            <a:r>
              <a:rPr lang="en-US" altLang="en-US" sz="2560" dirty="0" err="1"/>
              <a:t>atau</a:t>
            </a:r>
            <a:r>
              <a:rPr lang="en-US" altLang="en-US" sz="2560" dirty="0"/>
              <a:t> </a:t>
            </a:r>
            <a:r>
              <a:rPr lang="en-US" altLang="en-US" sz="2560" dirty="0" err="1"/>
              <a:t>Panglima</a:t>
            </a:r>
            <a:r>
              <a:rPr lang="en-US" altLang="en-US" sz="2560" dirty="0"/>
              <a:t> TNI </a:t>
            </a:r>
            <a:r>
              <a:rPr lang="en-US" altLang="en-US" sz="2560" dirty="0" err="1"/>
              <a:t>selalu</a:t>
            </a:r>
            <a:r>
              <a:rPr lang="en-US" altLang="en-US" sz="2560" dirty="0"/>
              <a:t> </a:t>
            </a:r>
            <a:r>
              <a:rPr lang="en-US" altLang="en-US" sz="2560" dirty="0" err="1"/>
              <a:t>berasal</a:t>
            </a:r>
            <a:r>
              <a:rPr lang="en-US" altLang="en-US" sz="2560" dirty="0"/>
              <a:t> </a:t>
            </a:r>
            <a:r>
              <a:rPr lang="en-US" altLang="en-US" sz="2560" dirty="0" err="1"/>
              <a:t>dari</a:t>
            </a:r>
            <a:r>
              <a:rPr lang="en-US" altLang="en-US" sz="2560" dirty="0"/>
              <a:t> </a:t>
            </a:r>
            <a:r>
              <a:rPr lang="en-US" altLang="en-US" sz="2560" dirty="0" err="1"/>
              <a:t>Angkatan</a:t>
            </a:r>
            <a:r>
              <a:rPr lang="en-US" altLang="en-US" sz="2560" dirty="0"/>
              <a:t> </a:t>
            </a:r>
            <a:r>
              <a:rPr lang="en-US" altLang="en-US" sz="2560" dirty="0" err="1"/>
              <a:t>Darat</a:t>
            </a:r>
            <a:r>
              <a:rPr lang="en-US" altLang="en-US" sz="2560" dirty="0"/>
              <a:t>.</a:t>
            </a:r>
          </a:p>
          <a:p>
            <a:pPr>
              <a:lnSpc>
                <a:spcPct val="80000"/>
              </a:lnSpc>
              <a:spcBef>
                <a:spcPts val="600"/>
              </a:spcBef>
              <a:buFontTx/>
              <a:buChar char="-"/>
            </a:pPr>
            <a:r>
              <a:rPr lang="en-US" altLang="en-US" sz="2560" dirty="0" err="1"/>
              <a:t>Bersifat</a:t>
            </a:r>
            <a:r>
              <a:rPr lang="en-US" altLang="en-US" sz="2560" dirty="0"/>
              <a:t> </a:t>
            </a:r>
            <a:r>
              <a:rPr lang="en-US" altLang="en-US" sz="2560" dirty="0" err="1"/>
              <a:t>intervensionis</a:t>
            </a:r>
            <a:r>
              <a:rPr lang="en-US" altLang="en-US" sz="2560" dirty="0"/>
              <a:t> (</a:t>
            </a:r>
            <a:r>
              <a:rPr lang="en-US" altLang="en-US" sz="2560" dirty="0" err="1"/>
              <a:t>seperti</a:t>
            </a:r>
            <a:r>
              <a:rPr lang="en-US" altLang="en-US" sz="2560" dirty="0"/>
              <a:t> </a:t>
            </a:r>
            <a:r>
              <a:rPr lang="en-US" altLang="en-US" sz="2560" dirty="0" err="1"/>
              <a:t>peran</a:t>
            </a:r>
            <a:r>
              <a:rPr lang="en-US" altLang="en-US" sz="2560" dirty="0"/>
              <a:t> </a:t>
            </a:r>
            <a:r>
              <a:rPr lang="en-US" altLang="en-US" sz="2560" dirty="0" err="1"/>
              <a:t>Soeharto</a:t>
            </a:r>
            <a:r>
              <a:rPr lang="en-US" altLang="en-US" sz="2560" dirty="0"/>
              <a:t>) yang </a:t>
            </a:r>
            <a:r>
              <a:rPr lang="en-US" altLang="en-US" sz="2560" dirty="0" err="1"/>
              <a:t>ikut</a:t>
            </a:r>
            <a:r>
              <a:rPr lang="en-US" altLang="en-US" sz="2560" dirty="0"/>
              <a:t> </a:t>
            </a:r>
            <a:r>
              <a:rPr lang="en-US" altLang="en-US" sz="2560" dirty="0" err="1"/>
              <a:t>menentukan</a:t>
            </a:r>
            <a:r>
              <a:rPr lang="en-US" altLang="en-US" sz="2560" dirty="0"/>
              <a:t> </a:t>
            </a:r>
            <a:r>
              <a:rPr lang="en-US" altLang="en-US" sz="2560" dirty="0" err="1"/>
              <a:t>jabatan</a:t>
            </a:r>
            <a:r>
              <a:rPr lang="en-US" altLang="en-US" sz="2560" dirty="0"/>
              <a:t> </a:t>
            </a:r>
            <a:r>
              <a:rPr lang="en-US" altLang="en-US" sz="2560" dirty="0" err="1"/>
              <a:t>strategis</a:t>
            </a:r>
            <a:r>
              <a:rPr lang="en-US" altLang="en-US" sz="2560" dirty="0"/>
              <a:t> </a:t>
            </a:r>
            <a:r>
              <a:rPr lang="en-US" altLang="en-US" sz="2560" dirty="0" err="1"/>
              <a:t>militer</a:t>
            </a:r>
            <a:r>
              <a:rPr lang="en-US" altLang="en-US" sz="2560" dirty="0"/>
              <a:t>. </a:t>
            </a:r>
            <a:r>
              <a:rPr lang="en-US" altLang="en-US" sz="2560" dirty="0" err="1"/>
              <a:t>Ini</a:t>
            </a:r>
            <a:r>
              <a:rPr lang="en-US" altLang="en-US" sz="2560" dirty="0"/>
              <a:t> </a:t>
            </a:r>
            <a:r>
              <a:rPr lang="en-US" altLang="en-US" sz="2560" dirty="0" err="1"/>
              <a:t>ditunjukkan</a:t>
            </a:r>
            <a:r>
              <a:rPr lang="en-US" altLang="en-US" sz="2560" dirty="0"/>
              <a:t> </a:t>
            </a:r>
            <a:r>
              <a:rPr lang="en-US" altLang="en-US" sz="2560" dirty="0" err="1"/>
              <a:t>dengan</a:t>
            </a:r>
            <a:r>
              <a:rPr lang="en-US" altLang="en-US" sz="2560" dirty="0"/>
              <a:t> </a:t>
            </a:r>
            <a:r>
              <a:rPr lang="en-US" altLang="en-US" sz="2560" dirty="0" err="1"/>
              <a:t>menunjuk</a:t>
            </a:r>
            <a:r>
              <a:rPr lang="en-US" altLang="en-US" sz="2560" dirty="0"/>
              <a:t> para </a:t>
            </a:r>
            <a:r>
              <a:rPr lang="en-US" altLang="en-US" sz="2560" dirty="0" err="1"/>
              <a:t>perwira</a:t>
            </a:r>
            <a:r>
              <a:rPr lang="en-US" altLang="en-US" sz="2560" dirty="0"/>
              <a:t> </a:t>
            </a:r>
            <a:r>
              <a:rPr lang="en-US" altLang="en-US" sz="2560" dirty="0" err="1"/>
              <a:t>reformis</a:t>
            </a:r>
            <a:r>
              <a:rPr lang="en-US" altLang="en-US" sz="2560" dirty="0"/>
              <a:t> </a:t>
            </a:r>
            <a:r>
              <a:rPr lang="en-US" altLang="en-US" sz="2560" dirty="0" err="1"/>
              <a:t>seperti</a:t>
            </a:r>
            <a:r>
              <a:rPr lang="en-US" altLang="en-US" sz="2560" dirty="0"/>
              <a:t> </a:t>
            </a:r>
            <a:r>
              <a:rPr lang="en-US" altLang="en-US" sz="2560" dirty="0" err="1"/>
              <a:t>Letjen</a:t>
            </a:r>
            <a:r>
              <a:rPr lang="en-US" altLang="en-US" sz="2560" dirty="0"/>
              <a:t> </a:t>
            </a:r>
            <a:r>
              <a:rPr lang="en-US" altLang="en-US" sz="2560" dirty="0" err="1"/>
              <a:t>Agus</a:t>
            </a:r>
            <a:r>
              <a:rPr lang="en-US" altLang="en-US" sz="2560" dirty="0"/>
              <a:t> </a:t>
            </a:r>
            <a:r>
              <a:rPr lang="en-US" altLang="en-US" sz="2560" dirty="0" err="1"/>
              <a:t>Wirahadikusuma</a:t>
            </a:r>
            <a:r>
              <a:rPr lang="en-US" altLang="en-US" sz="2560" dirty="0"/>
              <a:t> </a:t>
            </a:r>
            <a:r>
              <a:rPr lang="en-US" altLang="en-US" sz="2560" dirty="0" err="1"/>
              <a:t>untuk</a:t>
            </a:r>
            <a:r>
              <a:rPr lang="en-US" altLang="en-US" sz="2560" dirty="0"/>
              <a:t> </a:t>
            </a:r>
            <a:r>
              <a:rPr lang="en-US" altLang="en-US" sz="2560" dirty="0" err="1"/>
              <a:t>masuk</a:t>
            </a:r>
            <a:r>
              <a:rPr lang="en-US" altLang="en-US" sz="2560" dirty="0"/>
              <a:t> </a:t>
            </a:r>
            <a:r>
              <a:rPr lang="en-US" altLang="en-US" sz="2560" dirty="0" err="1"/>
              <a:t>dalam</a:t>
            </a:r>
            <a:r>
              <a:rPr lang="en-US" altLang="en-US" sz="2560" dirty="0"/>
              <a:t> </a:t>
            </a:r>
            <a:r>
              <a:rPr lang="en-US" altLang="en-US" sz="2560" dirty="0" err="1"/>
              <a:t>posisi</a:t>
            </a:r>
            <a:r>
              <a:rPr lang="en-US" altLang="en-US" sz="2560" dirty="0"/>
              <a:t> </a:t>
            </a:r>
            <a:r>
              <a:rPr lang="en-US" altLang="en-US" sz="2560" dirty="0" err="1"/>
              <a:t>penting</a:t>
            </a:r>
            <a:r>
              <a:rPr lang="en-US" altLang="en-US" sz="2560" dirty="0"/>
              <a:t> di </a:t>
            </a:r>
            <a:r>
              <a:rPr lang="en-US" altLang="en-US" sz="2560" dirty="0" err="1"/>
              <a:t>tubuh</a:t>
            </a:r>
            <a:r>
              <a:rPr lang="en-US" altLang="en-US" sz="2560" dirty="0"/>
              <a:t> </a:t>
            </a:r>
            <a:r>
              <a:rPr lang="en-US" altLang="en-US" sz="2560" dirty="0" err="1"/>
              <a:t>militer</a:t>
            </a:r>
            <a:r>
              <a:rPr lang="en-US" altLang="en-US" sz="2560" dirty="0"/>
              <a:t> </a:t>
            </a:r>
            <a:r>
              <a:rPr lang="en-US" altLang="en-US" sz="2560" dirty="0" err="1"/>
              <a:t>tanpa</a:t>
            </a:r>
            <a:r>
              <a:rPr lang="en-US" altLang="en-US" sz="2560" dirty="0"/>
              <a:t> </a:t>
            </a:r>
            <a:r>
              <a:rPr lang="en-US" altLang="en-US" sz="2560" dirty="0" err="1"/>
              <a:t>memperhatikan</a:t>
            </a:r>
            <a:r>
              <a:rPr lang="en-US" altLang="en-US" sz="2560" dirty="0"/>
              <a:t> “rank and file”.</a:t>
            </a:r>
          </a:p>
          <a:p>
            <a:pPr>
              <a:lnSpc>
                <a:spcPct val="80000"/>
              </a:lnSpc>
              <a:spcBef>
                <a:spcPts val="600"/>
              </a:spcBef>
              <a:buFontTx/>
              <a:buChar char="-"/>
            </a:pPr>
            <a:r>
              <a:rPr lang="en-US" altLang="en-US" sz="2560" dirty="0" err="1"/>
              <a:t>Akibatnya</a:t>
            </a:r>
            <a:r>
              <a:rPr lang="en-US" altLang="en-US" sz="2560" dirty="0"/>
              <a:t> </a:t>
            </a:r>
            <a:r>
              <a:rPr lang="en-US" altLang="en-US" sz="2560" dirty="0" err="1"/>
              <a:t>militer</a:t>
            </a:r>
            <a:r>
              <a:rPr lang="en-US" altLang="en-US" sz="2560" dirty="0"/>
              <a:t> </a:t>
            </a:r>
            <a:r>
              <a:rPr lang="en-US" altLang="en-US" sz="2560" dirty="0" err="1"/>
              <a:t>terpecah</a:t>
            </a:r>
            <a:r>
              <a:rPr lang="en-US" altLang="en-US" sz="2560" dirty="0"/>
              <a:t> </a:t>
            </a:r>
            <a:r>
              <a:rPr lang="en-US" altLang="en-US" sz="2560" dirty="0" err="1"/>
              <a:t>dalam</a:t>
            </a:r>
            <a:r>
              <a:rPr lang="en-US" altLang="en-US" sz="2560" dirty="0"/>
              <a:t> 2 </a:t>
            </a:r>
            <a:r>
              <a:rPr lang="en-US" altLang="en-US" sz="2560" dirty="0" err="1"/>
              <a:t>kubu</a:t>
            </a:r>
            <a:r>
              <a:rPr lang="en-US" altLang="en-US" sz="2560" dirty="0"/>
              <a:t> </a:t>
            </a:r>
            <a:r>
              <a:rPr lang="en-US" altLang="en-US" sz="2560" dirty="0" err="1"/>
              <a:t>yaitu</a:t>
            </a:r>
            <a:r>
              <a:rPr lang="en-US" altLang="en-US" sz="2560" dirty="0"/>
              <a:t> </a:t>
            </a:r>
            <a:r>
              <a:rPr lang="en-US" altLang="en-US" sz="2560" dirty="0" err="1"/>
              <a:t>Kubu</a:t>
            </a:r>
            <a:r>
              <a:rPr lang="en-US" altLang="en-US" sz="2560" dirty="0"/>
              <a:t> </a:t>
            </a:r>
            <a:r>
              <a:rPr lang="en-US" altLang="en-US" sz="2560" dirty="0" err="1"/>
              <a:t>Agus</a:t>
            </a:r>
            <a:r>
              <a:rPr lang="en-US" altLang="en-US" sz="2560" dirty="0"/>
              <a:t> </a:t>
            </a:r>
            <a:r>
              <a:rPr lang="en-US" altLang="en-US" sz="2560" dirty="0" err="1"/>
              <a:t>Wirahadikusuma</a:t>
            </a:r>
            <a:r>
              <a:rPr lang="en-US" altLang="en-US" sz="2560" dirty="0"/>
              <a:t> </a:t>
            </a:r>
            <a:r>
              <a:rPr lang="en-US" altLang="en-US" sz="2560" dirty="0" err="1"/>
              <a:t>dan</a:t>
            </a:r>
            <a:r>
              <a:rPr lang="en-US" altLang="en-US" sz="2560" dirty="0"/>
              <a:t> </a:t>
            </a:r>
            <a:r>
              <a:rPr lang="en-US" altLang="en-US" sz="2560" dirty="0" err="1"/>
              <a:t>kubu</a:t>
            </a:r>
            <a:r>
              <a:rPr lang="en-US" altLang="en-US" sz="2560" dirty="0"/>
              <a:t> </a:t>
            </a:r>
            <a:r>
              <a:rPr lang="en-US" altLang="en-US" sz="2560" dirty="0" err="1"/>
              <a:t>Wiranto</a:t>
            </a:r>
            <a:r>
              <a:rPr lang="en-US" altLang="en-US" sz="2560" dirty="0"/>
              <a:t>.</a:t>
            </a:r>
          </a:p>
          <a:p>
            <a:pPr>
              <a:lnSpc>
                <a:spcPct val="80000"/>
              </a:lnSpc>
              <a:spcBef>
                <a:spcPts val="600"/>
              </a:spcBef>
              <a:buFontTx/>
              <a:buChar char="-"/>
            </a:pPr>
            <a:r>
              <a:rPr lang="en-US" altLang="en-US" sz="2560" dirty="0" err="1"/>
              <a:t>Mengganti</a:t>
            </a:r>
            <a:r>
              <a:rPr lang="en-US" altLang="en-US" sz="2560" dirty="0"/>
              <a:t> </a:t>
            </a:r>
            <a:r>
              <a:rPr lang="en-US" altLang="en-US" sz="2560" dirty="0" err="1"/>
              <a:t>Kapolri</a:t>
            </a:r>
            <a:r>
              <a:rPr lang="en-US" altLang="en-US" sz="2560" dirty="0"/>
              <a:t> </a:t>
            </a:r>
            <a:r>
              <a:rPr lang="en-US" altLang="en-US" sz="2560" dirty="0" err="1"/>
              <a:t>Jenderal</a:t>
            </a:r>
            <a:r>
              <a:rPr lang="en-US" altLang="en-US" sz="2560" dirty="0"/>
              <a:t> </a:t>
            </a:r>
            <a:r>
              <a:rPr lang="en-US" altLang="en-US" sz="2560" dirty="0" err="1"/>
              <a:t>Suroyo</a:t>
            </a:r>
            <a:r>
              <a:rPr lang="en-US" altLang="en-US" sz="2560" dirty="0"/>
              <a:t> </a:t>
            </a:r>
            <a:r>
              <a:rPr lang="en-US" altLang="en-US" sz="2560" dirty="0" err="1"/>
              <a:t>Bimantoro</a:t>
            </a:r>
            <a:r>
              <a:rPr lang="en-US" altLang="en-US" sz="2560" dirty="0"/>
              <a:t> </a:t>
            </a:r>
            <a:r>
              <a:rPr lang="en-US" altLang="en-US" sz="2560" dirty="0" err="1"/>
              <a:t>secara</a:t>
            </a:r>
            <a:r>
              <a:rPr lang="en-US" altLang="en-US" sz="2560" dirty="0"/>
              <a:t> </a:t>
            </a:r>
            <a:r>
              <a:rPr lang="en-US" altLang="en-US" sz="2560" dirty="0" err="1"/>
              <a:t>sepihak</a:t>
            </a:r>
            <a:r>
              <a:rPr lang="en-US" altLang="en-US" sz="2560" dirty="0"/>
              <a:t> </a:t>
            </a:r>
            <a:r>
              <a:rPr lang="en-US" altLang="en-US" sz="2560" dirty="0" err="1"/>
              <a:t>tanpa</a:t>
            </a:r>
            <a:r>
              <a:rPr lang="en-US" altLang="en-US" sz="2560" dirty="0"/>
              <a:t> </a:t>
            </a:r>
            <a:r>
              <a:rPr lang="en-US" altLang="en-US" sz="2560" dirty="0" err="1"/>
              <a:t>ada</a:t>
            </a:r>
            <a:r>
              <a:rPr lang="en-US" altLang="en-US" sz="2560" dirty="0"/>
              <a:t> </a:t>
            </a:r>
            <a:r>
              <a:rPr lang="en-US" altLang="en-US" sz="2560" dirty="0" err="1"/>
              <a:t>koordinasi</a:t>
            </a:r>
            <a:r>
              <a:rPr lang="en-US" altLang="en-US" sz="2560" dirty="0"/>
              <a:t> </a:t>
            </a:r>
            <a:r>
              <a:rPr lang="en-US" altLang="en-US" sz="2560" dirty="0" err="1"/>
              <a:t>dengan</a:t>
            </a:r>
            <a:r>
              <a:rPr lang="en-US" altLang="en-US" sz="2560" dirty="0"/>
              <a:t> </a:t>
            </a:r>
            <a:r>
              <a:rPr lang="en-US" altLang="en-US" sz="2560" dirty="0" err="1"/>
              <a:t>ybs</a:t>
            </a:r>
            <a:r>
              <a:rPr lang="en-US" altLang="en-US" sz="2560" dirty="0"/>
              <a:t> </a:t>
            </a:r>
            <a:r>
              <a:rPr lang="en-US" altLang="en-US" sz="2560" dirty="0" err="1"/>
              <a:t>dan</a:t>
            </a:r>
            <a:r>
              <a:rPr lang="en-US" altLang="en-US" sz="2560" dirty="0"/>
              <a:t> </a:t>
            </a:r>
            <a:r>
              <a:rPr lang="en-US" altLang="en-US" sz="2560" dirty="0" err="1"/>
              <a:t>tanpa</a:t>
            </a:r>
            <a:r>
              <a:rPr lang="en-US" altLang="en-US" sz="2560" dirty="0"/>
              <a:t> </a:t>
            </a:r>
            <a:r>
              <a:rPr lang="en-US" altLang="en-US" sz="2560" dirty="0" err="1"/>
              <a:t>persetujuan</a:t>
            </a:r>
            <a:r>
              <a:rPr lang="en-US" altLang="en-US" sz="2560" dirty="0"/>
              <a:t> DPR.</a:t>
            </a:r>
          </a:p>
          <a:p>
            <a:pPr>
              <a:lnSpc>
                <a:spcPct val="80000"/>
              </a:lnSpc>
              <a:spcBef>
                <a:spcPts val="600"/>
              </a:spcBef>
              <a:buFontTx/>
              <a:buNone/>
            </a:pPr>
            <a:endParaRPr lang="en-US" altLang="en-US" sz="2560" dirty="0"/>
          </a:p>
        </p:txBody>
      </p:sp>
    </p:spTree>
    <p:extLst>
      <p:ext uri="{BB962C8B-B14F-4D97-AF65-F5344CB8AC3E}">
        <p14:creationId xmlns:p14="http://schemas.microsoft.com/office/powerpoint/2010/main" val="1205053910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ID" sz="6000" dirty="0"/>
              <a:t> </a:t>
            </a:r>
            <a:r>
              <a:rPr lang="en-ID" sz="6000" dirty="0" smtClean="0"/>
              <a:t>  </a:t>
            </a:r>
            <a:r>
              <a:rPr lang="en-ID" sz="6000" dirty="0" err="1" smtClean="0"/>
              <a:t>Militer</a:t>
            </a:r>
            <a:r>
              <a:rPr lang="en-ID" sz="6000" dirty="0" smtClean="0"/>
              <a:t> </a:t>
            </a:r>
            <a:r>
              <a:rPr lang="en-ID" sz="6000" dirty="0"/>
              <a:t>Indonesia</a:t>
            </a:r>
            <a:br>
              <a:rPr lang="en-ID" sz="6000" dirty="0"/>
            </a:br>
            <a:r>
              <a:rPr lang="en-ID" sz="6000" dirty="0"/>
              <a:t>   Era </a:t>
            </a:r>
            <a:r>
              <a:rPr lang="en-ID" sz="6000" dirty="0" err="1"/>
              <a:t>Reformasi</a:t>
            </a:r>
            <a:endParaRPr lang="en-US" altLang="en-US" sz="5689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3768" y="2768600"/>
            <a:ext cx="11737304" cy="57150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3500" b="1" dirty="0"/>
              <a:t>3. Megawati </a:t>
            </a:r>
            <a:r>
              <a:rPr lang="en-US" altLang="en-US" sz="3500" b="1" dirty="0" err="1"/>
              <a:t>Soekarnoputri</a:t>
            </a:r>
            <a:endParaRPr lang="en-US" altLang="en-US" sz="3500" b="1" dirty="0"/>
          </a:p>
          <a:p>
            <a:pPr>
              <a:lnSpc>
                <a:spcPct val="80000"/>
              </a:lnSpc>
              <a:spcBef>
                <a:spcPts val="600"/>
              </a:spcBef>
              <a:buFontTx/>
              <a:buChar char="-"/>
            </a:pPr>
            <a:r>
              <a:rPr lang="en-US" altLang="en-US" sz="3413" dirty="0" err="1"/>
              <a:t>Lebih</a:t>
            </a:r>
            <a:r>
              <a:rPr lang="en-US" altLang="en-US" sz="3413" dirty="0"/>
              <a:t> </a:t>
            </a:r>
            <a:r>
              <a:rPr lang="en-US" altLang="en-US" sz="3413" dirty="0" err="1"/>
              <a:t>bersikap</a:t>
            </a:r>
            <a:r>
              <a:rPr lang="en-US" altLang="en-US" sz="3413" dirty="0"/>
              <a:t> </a:t>
            </a:r>
            <a:r>
              <a:rPr lang="en-US" altLang="en-US" sz="3413" dirty="0" err="1"/>
              <a:t>hati-hati</a:t>
            </a:r>
            <a:r>
              <a:rPr lang="en-US" altLang="en-US" sz="3413" dirty="0"/>
              <a:t> </a:t>
            </a:r>
            <a:r>
              <a:rPr lang="en-US" altLang="en-US" sz="3413" dirty="0" err="1"/>
              <a:t>dan</a:t>
            </a:r>
            <a:r>
              <a:rPr lang="en-US" altLang="en-US" sz="3413" dirty="0"/>
              <a:t> </a:t>
            </a:r>
            <a:r>
              <a:rPr lang="en-US" altLang="en-US" sz="3413" dirty="0" err="1"/>
              <a:t>berusaha</a:t>
            </a:r>
            <a:r>
              <a:rPr lang="en-US" altLang="en-US" sz="3413" dirty="0"/>
              <a:t> “tut </a:t>
            </a:r>
            <a:r>
              <a:rPr lang="en-US" altLang="en-US" sz="3413" dirty="0" err="1"/>
              <a:t>wuri</a:t>
            </a:r>
            <a:r>
              <a:rPr lang="en-US" altLang="en-US" sz="3413" dirty="0"/>
              <a:t> </a:t>
            </a:r>
            <a:r>
              <a:rPr lang="en-US" altLang="en-US" sz="3413" dirty="0" err="1"/>
              <a:t>handayani</a:t>
            </a:r>
            <a:r>
              <a:rPr lang="en-US" altLang="en-US" sz="3413" dirty="0"/>
              <a:t>” </a:t>
            </a:r>
            <a:r>
              <a:rPr lang="en-US" altLang="en-US" sz="3413" dirty="0" err="1"/>
              <a:t>dari</a:t>
            </a:r>
            <a:r>
              <a:rPr lang="en-US" altLang="en-US" sz="3413" dirty="0"/>
              <a:t> “mainstream” </a:t>
            </a:r>
            <a:r>
              <a:rPr lang="en-US" altLang="en-US" sz="3413" dirty="0" err="1"/>
              <a:t>militer</a:t>
            </a:r>
            <a:r>
              <a:rPr lang="en-US" altLang="en-US" sz="3413" dirty="0"/>
              <a:t>.</a:t>
            </a:r>
          </a:p>
          <a:p>
            <a:pPr>
              <a:lnSpc>
                <a:spcPct val="80000"/>
              </a:lnSpc>
              <a:spcBef>
                <a:spcPts val="600"/>
              </a:spcBef>
              <a:buFontTx/>
              <a:buChar char="-"/>
            </a:pPr>
            <a:r>
              <a:rPr lang="en-US" altLang="en-US" sz="3413" dirty="0" err="1"/>
              <a:t>Mengembalikan</a:t>
            </a:r>
            <a:r>
              <a:rPr lang="en-US" altLang="en-US" sz="3413" dirty="0"/>
              <a:t> </a:t>
            </a:r>
            <a:r>
              <a:rPr lang="en-US" altLang="en-US" sz="3413" dirty="0" err="1"/>
              <a:t>jabatan</a:t>
            </a:r>
            <a:r>
              <a:rPr lang="en-US" altLang="en-US" sz="3413" dirty="0"/>
              <a:t> </a:t>
            </a:r>
            <a:r>
              <a:rPr lang="en-US" altLang="en-US" sz="3413" dirty="0" err="1"/>
              <a:t>Panglima</a:t>
            </a:r>
            <a:r>
              <a:rPr lang="en-US" altLang="en-US" sz="3413" dirty="0"/>
              <a:t> TNI </a:t>
            </a:r>
            <a:r>
              <a:rPr lang="en-US" altLang="en-US" sz="3413" dirty="0" err="1"/>
              <a:t>ke</a:t>
            </a:r>
            <a:r>
              <a:rPr lang="en-US" altLang="en-US" sz="3413" dirty="0"/>
              <a:t> </a:t>
            </a:r>
            <a:r>
              <a:rPr lang="en-US" altLang="en-US" sz="3413" dirty="0" err="1"/>
              <a:t>tangan</a:t>
            </a:r>
            <a:r>
              <a:rPr lang="en-US" altLang="en-US" sz="3413" dirty="0"/>
              <a:t> TNI AD  </a:t>
            </a:r>
            <a:r>
              <a:rPr lang="en-US" altLang="en-US" sz="3413" dirty="0" err="1"/>
              <a:t>dengan</a:t>
            </a:r>
            <a:r>
              <a:rPr lang="en-US" altLang="en-US" sz="3413" dirty="0"/>
              <a:t> </a:t>
            </a:r>
            <a:r>
              <a:rPr lang="en-US" altLang="en-US" sz="3413" dirty="0" err="1"/>
              <a:t>mengangkat</a:t>
            </a:r>
            <a:r>
              <a:rPr lang="en-US" altLang="en-US" sz="3413" dirty="0"/>
              <a:t> </a:t>
            </a:r>
            <a:r>
              <a:rPr lang="en-US" altLang="en-US" sz="3413" dirty="0" err="1"/>
              <a:t>Jenderal</a:t>
            </a:r>
            <a:r>
              <a:rPr lang="en-US" altLang="en-US" sz="3413" dirty="0"/>
              <a:t> </a:t>
            </a:r>
            <a:r>
              <a:rPr lang="en-US" altLang="en-US" sz="3413" dirty="0" err="1"/>
              <a:t>Endriartono</a:t>
            </a:r>
            <a:r>
              <a:rPr lang="en-US" altLang="en-US" sz="3413" dirty="0"/>
              <a:t> </a:t>
            </a:r>
            <a:r>
              <a:rPr lang="en-US" altLang="en-US" sz="3413" dirty="0" err="1"/>
              <a:t>Sutarto</a:t>
            </a:r>
            <a:r>
              <a:rPr lang="en-US" altLang="en-US" sz="3413" dirty="0"/>
              <a:t>.</a:t>
            </a:r>
          </a:p>
          <a:p>
            <a:pPr>
              <a:lnSpc>
                <a:spcPct val="80000"/>
              </a:lnSpc>
              <a:spcBef>
                <a:spcPts val="600"/>
              </a:spcBef>
              <a:buFontTx/>
              <a:buChar char="-"/>
            </a:pPr>
            <a:r>
              <a:rPr lang="en-US" altLang="en-US" sz="3413" dirty="0" err="1"/>
              <a:t>Mengangkat</a:t>
            </a:r>
            <a:r>
              <a:rPr lang="en-US" altLang="en-US" sz="3413" dirty="0"/>
              <a:t> KASAD </a:t>
            </a:r>
            <a:r>
              <a:rPr lang="en-US" altLang="en-US" sz="3413" dirty="0" err="1"/>
              <a:t>berdasarkan</a:t>
            </a:r>
            <a:r>
              <a:rPr lang="en-US" altLang="en-US" sz="3413" dirty="0"/>
              <a:t> “rank and file” </a:t>
            </a:r>
            <a:r>
              <a:rPr lang="en-US" altLang="en-US" sz="3413" dirty="0" err="1"/>
              <a:t>prajurit</a:t>
            </a:r>
            <a:r>
              <a:rPr lang="en-US" altLang="en-US" sz="3413" dirty="0"/>
              <a:t> </a:t>
            </a:r>
            <a:r>
              <a:rPr lang="en-US" altLang="en-US" sz="3413" dirty="0" err="1"/>
              <a:t>yaitu</a:t>
            </a:r>
            <a:r>
              <a:rPr lang="en-US" altLang="en-US" sz="3413" dirty="0"/>
              <a:t> </a:t>
            </a:r>
            <a:r>
              <a:rPr lang="en-US" altLang="en-US" sz="3413" dirty="0" err="1"/>
              <a:t>Jenderal</a:t>
            </a:r>
            <a:r>
              <a:rPr lang="en-US" altLang="en-US" sz="3413" dirty="0"/>
              <a:t> </a:t>
            </a:r>
            <a:r>
              <a:rPr lang="en-US" altLang="en-US" sz="3413" dirty="0" err="1"/>
              <a:t>Ryamizard</a:t>
            </a:r>
            <a:r>
              <a:rPr lang="en-US" altLang="en-US" sz="3413" dirty="0"/>
              <a:t> </a:t>
            </a:r>
            <a:r>
              <a:rPr lang="en-US" altLang="en-US" sz="3413" dirty="0" err="1"/>
              <a:t>Ryacudu</a:t>
            </a:r>
            <a:r>
              <a:rPr lang="en-US" altLang="en-US" sz="3413" dirty="0"/>
              <a:t>.</a:t>
            </a:r>
          </a:p>
          <a:p>
            <a:pPr>
              <a:lnSpc>
                <a:spcPct val="80000"/>
              </a:lnSpc>
              <a:spcBef>
                <a:spcPts val="600"/>
              </a:spcBef>
              <a:buFontTx/>
              <a:buChar char="-"/>
            </a:pPr>
            <a:r>
              <a:rPr lang="en-US" altLang="en-US" sz="3413" dirty="0" err="1"/>
              <a:t>Tetap</a:t>
            </a:r>
            <a:r>
              <a:rPr lang="en-US" altLang="en-US" sz="3413" dirty="0"/>
              <a:t> </a:t>
            </a:r>
            <a:r>
              <a:rPr lang="en-US" altLang="en-US" sz="3413" dirty="0" err="1"/>
              <a:t>mengangkat</a:t>
            </a:r>
            <a:r>
              <a:rPr lang="en-US" altLang="en-US" sz="3413" dirty="0"/>
              <a:t> </a:t>
            </a:r>
            <a:r>
              <a:rPr lang="en-US" altLang="en-US" sz="3413" dirty="0" err="1"/>
              <a:t>Menhan</a:t>
            </a:r>
            <a:r>
              <a:rPr lang="en-US" altLang="en-US" sz="3413" dirty="0"/>
              <a:t> </a:t>
            </a:r>
            <a:r>
              <a:rPr lang="en-US" altLang="en-US" sz="3413" dirty="0" err="1"/>
              <a:t>dari</a:t>
            </a:r>
            <a:r>
              <a:rPr lang="en-US" altLang="en-US" sz="3413" dirty="0"/>
              <a:t> </a:t>
            </a:r>
            <a:r>
              <a:rPr lang="en-US" altLang="en-US" sz="3413" dirty="0" err="1"/>
              <a:t>kalangan</a:t>
            </a:r>
            <a:r>
              <a:rPr lang="en-US" altLang="en-US" sz="3413" dirty="0"/>
              <a:t> </a:t>
            </a:r>
            <a:r>
              <a:rPr lang="en-US" altLang="en-US" sz="3413" dirty="0" err="1"/>
              <a:t>sipil</a:t>
            </a:r>
            <a:r>
              <a:rPr lang="en-US" altLang="en-US" sz="3413" dirty="0"/>
              <a:t> </a:t>
            </a:r>
            <a:r>
              <a:rPr lang="en-US" altLang="en-US" sz="3413" dirty="0" err="1"/>
              <a:t>yaitu</a:t>
            </a:r>
            <a:r>
              <a:rPr lang="en-US" altLang="en-US" sz="3413" dirty="0"/>
              <a:t> </a:t>
            </a:r>
            <a:r>
              <a:rPr lang="en-US" altLang="en-US" sz="3413" dirty="0" err="1"/>
              <a:t>Matori</a:t>
            </a:r>
            <a:r>
              <a:rPr lang="en-US" altLang="en-US" sz="3413" dirty="0"/>
              <a:t> Abdul </a:t>
            </a:r>
            <a:r>
              <a:rPr lang="en-US" altLang="en-US" sz="3413" dirty="0" err="1"/>
              <a:t>Djalil</a:t>
            </a:r>
            <a:r>
              <a:rPr lang="en-US" altLang="en-US" sz="3413" dirty="0"/>
              <a:t>. </a:t>
            </a:r>
            <a:r>
              <a:rPr lang="en-US" altLang="en-US" sz="3413" dirty="0" err="1"/>
              <a:t>Namun</a:t>
            </a:r>
            <a:r>
              <a:rPr lang="en-US" altLang="en-US" sz="3413" dirty="0"/>
              <a:t> </a:t>
            </a:r>
            <a:r>
              <a:rPr lang="en-US" altLang="en-US" sz="3413" dirty="0" err="1"/>
              <a:t>ini</a:t>
            </a:r>
            <a:r>
              <a:rPr lang="en-US" altLang="en-US" sz="3413" dirty="0"/>
              <a:t> </a:t>
            </a:r>
            <a:r>
              <a:rPr lang="en-US" altLang="en-US" sz="3413" dirty="0" err="1"/>
              <a:t>tetap</a:t>
            </a:r>
            <a:r>
              <a:rPr lang="en-US" altLang="en-US" sz="3413" dirty="0"/>
              <a:t> </a:t>
            </a:r>
            <a:r>
              <a:rPr lang="en-US" altLang="en-US" sz="3413" dirty="0" err="1"/>
              <a:t>tidak</a:t>
            </a:r>
            <a:r>
              <a:rPr lang="en-US" altLang="en-US" sz="3413" dirty="0"/>
              <a:t> </a:t>
            </a:r>
            <a:r>
              <a:rPr lang="en-US" altLang="en-US" sz="3413" dirty="0" err="1"/>
              <a:t>signifikan</a:t>
            </a:r>
            <a:r>
              <a:rPr lang="en-US" altLang="en-US" sz="3413" dirty="0"/>
              <a:t> di </a:t>
            </a:r>
            <a:r>
              <a:rPr lang="en-US" altLang="en-US" sz="3413" dirty="0" err="1"/>
              <a:t>kalangan</a:t>
            </a:r>
            <a:r>
              <a:rPr lang="en-US" altLang="en-US" sz="3413" dirty="0"/>
              <a:t> TNI </a:t>
            </a:r>
            <a:r>
              <a:rPr lang="en-US" altLang="en-US" sz="3413" dirty="0" err="1"/>
              <a:t>karena</a:t>
            </a:r>
            <a:r>
              <a:rPr lang="en-US" altLang="en-US" sz="3413" dirty="0"/>
              <a:t> </a:t>
            </a:r>
            <a:r>
              <a:rPr lang="en-US" altLang="en-US" sz="3413" dirty="0" err="1"/>
              <a:t>Menhan</a:t>
            </a:r>
            <a:r>
              <a:rPr lang="en-US" altLang="en-US" sz="3413" dirty="0"/>
              <a:t> </a:t>
            </a:r>
            <a:r>
              <a:rPr lang="en-US" altLang="en-US" sz="3413" dirty="0" err="1"/>
              <a:t>hanya</a:t>
            </a:r>
            <a:r>
              <a:rPr lang="en-US" altLang="en-US" sz="3413" dirty="0"/>
              <a:t> </a:t>
            </a:r>
            <a:r>
              <a:rPr lang="en-US" altLang="en-US" sz="3413" dirty="0" err="1"/>
              <a:t>berfungsi</a:t>
            </a:r>
            <a:r>
              <a:rPr lang="en-US" altLang="en-US" sz="3413" dirty="0"/>
              <a:t> </a:t>
            </a:r>
            <a:r>
              <a:rPr lang="en-US" altLang="en-US" sz="3413" dirty="0" err="1"/>
              <a:t>secara</a:t>
            </a:r>
            <a:r>
              <a:rPr lang="en-US" altLang="en-US" sz="3413" dirty="0"/>
              <a:t> </a:t>
            </a:r>
            <a:r>
              <a:rPr lang="en-US" altLang="en-US" sz="3413" dirty="0" err="1"/>
              <a:t>administratif</a:t>
            </a:r>
            <a:r>
              <a:rPr lang="en-US" altLang="en-US" sz="3413" dirty="0"/>
              <a:t> </a:t>
            </a:r>
            <a:r>
              <a:rPr lang="en-US" altLang="en-US" sz="3413" dirty="0" err="1"/>
              <a:t>saja</a:t>
            </a:r>
            <a:r>
              <a:rPr lang="en-US" altLang="en-US" sz="3413" dirty="0"/>
              <a:t> </a:t>
            </a:r>
            <a:r>
              <a:rPr lang="en-US" altLang="en-US" sz="3413" dirty="0" err="1"/>
              <a:t>tanpa</a:t>
            </a:r>
            <a:r>
              <a:rPr lang="en-US" altLang="en-US" sz="3413" dirty="0"/>
              <a:t> </a:t>
            </a:r>
            <a:r>
              <a:rPr lang="en-US" altLang="en-US" sz="3413" dirty="0" err="1"/>
              <a:t>memiliki</a:t>
            </a:r>
            <a:r>
              <a:rPr lang="en-US" altLang="en-US" sz="3413" dirty="0"/>
              <a:t> </a:t>
            </a:r>
            <a:r>
              <a:rPr lang="en-US" altLang="en-US" sz="3413" dirty="0" err="1"/>
              <a:t>peran</a:t>
            </a:r>
            <a:r>
              <a:rPr lang="en-US" altLang="en-US" sz="3413" dirty="0"/>
              <a:t> </a:t>
            </a:r>
            <a:r>
              <a:rPr lang="en-US" altLang="en-US" sz="3413" dirty="0" err="1"/>
              <a:t>signifikan</a:t>
            </a:r>
            <a:r>
              <a:rPr lang="en-US" altLang="en-US" sz="3413" dirty="0"/>
              <a:t> </a:t>
            </a:r>
            <a:r>
              <a:rPr lang="en-US" altLang="en-US" sz="3413" dirty="0" err="1"/>
              <a:t>dalam</a:t>
            </a:r>
            <a:r>
              <a:rPr lang="en-US" altLang="en-US" sz="3413" dirty="0"/>
              <a:t> </a:t>
            </a:r>
            <a:r>
              <a:rPr lang="en-US" altLang="en-US" sz="3413" dirty="0" err="1"/>
              <a:t>wewenang</a:t>
            </a:r>
            <a:r>
              <a:rPr lang="en-US" altLang="en-US" sz="3413" dirty="0"/>
              <a:t> </a:t>
            </a:r>
            <a:r>
              <a:rPr lang="en-US" altLang="en-US" sz="3413" dirty="0" err="1"/>
              <a:t>komando</a:t>
            </a:r>
            <a:r>
              <a:rPr lang="en-US" altLang="en-US" sz="3413" dirty="0"/>
              <a:t> </a:t>
            </a:r>
            <a:r>
              <a:rPr lang="en-US" altLang="en-US" sz="3413" dirty="0" err="1"/>
              <a:t>atas</a:t>
            </a:r>
            <a:r>
              <a:rPr lang="en-US" altLang="en-US" sz="3413" dirty="0"/>
              <a:t> </a:t>
            </a:r>
            <a:r>
              <a:rPr lang="en-US" altLang="en-US" sz="3413" dirty="0" err="1"/>
              <a:t>pasukan-pasukan</a:t>
            </a:r>
            <a:r>
              <a:rPr lang="en-US" altLang="en-US" sz="3413" dirty="0"/>
              <a:t>. </a:t>
            </a:r>
            <a:r>
              <a:rPr lang="en-US" altLang="en-US" sz="3413" dirty="0" err="1"/>
              <a:t>Jabatan</a:t>
            </a:r>
            <a:r>
              <a:rPr lang="en-US" altLang="en-US" sz="3413" dirty="0"/>
              <a:t> </a:t>
            </a:r>
            <a:r>
              <a:rPr lang="en-US" altLang="en-US" sz="3413" dirty="0" err="1"/>
              <a:t>Panglima</a:t>
            </a:r>
            <a:r>
              <a:rPr lang="en-US" altLang="en-US" sz="3413" dirty="0"/>
              <a:t> TNI </a:t>
            </a:r>
            <a:r>
              <a:rPr lang="en-US" altLang="en-US" sz="3413" dirty="0" err="1"/>
              <a:t>tetap</a:t>
            </a:r>
            <a:r>
              <a:rPr lang="en-US" altLang="en-US" sz="3413" dirty="0"/>
              <a:t> </a:t>
            </a:r>
            <a:r>
              <a:rPr lang="en-US" altLang="en-US" sz="3413" dirty="0" err="1"/>
              <a:t>sejajar</a:t>
            </a:r>
            <a:r>
              <a:rPr lang="en-US" altLang="en-US" sz="3413" dirty="0"/>
              <a:t> </a:t>
            </a:r>
            <a:r>
              <a:rPr lang="en-US" altLang="en-US" sz="3413" dirty="0" err="1"/>
              <a:t>dengan</a:t>
            </a:r>
            <a:r>
              <a:rPr lang="en-US" altLang="en-US" sz="3413" dirty="0"/>
              <a:t> </a:t>
            </a:r>
            <a:r>
              <a:rPr lang="en-US" altLang="en-US" sz="3413" dirty="0" err="1"/>
              <a:t>Menhan</a:t>
            </a:r>
            <a:r>
              <a:rPr lang="en-US" altLang="en-US" sz="3413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07044381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ID" sz="6000" dirty="0"/>
              <a:t> </a:t>
            </a:r>
            <a:r>
              <a:rPr lang="en-ID" sz="6000" dirty="0" err="1"/>
              <a:t>Militer</a:t>
            </a:r>
            <a:r>
              <a:rPr lang="en-ID" sz="6000" dirty="0"/>
              <a:t> Indonesia</a:t>
            </a:r>
            <a:br>
              <a:rPr lang="en-ID" sz="6000" dirty="0"/>
            </a:br>
            <a:r>
              <a:rPr lang="en-ID" sz="6000" dirty="0"/>
              <a:t>   Era </a:t>
            </a:r>
            <a:r>
              <a:rPr lang="en-ID" sz="6000" dirty="0" err="1"/>
              <a:t>Reformasi</a:t>
            </a:r>
            <a:endParaRPr lang="en-US" altLang="en-US" sz="5689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1760" y="2500536"/>
            <a:ext cx="12025336" cy="6696744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3500" b="1" dirty="0"/>
              <a:t>4. </a:t>
            </a:r>
            <a:r>
              <a:rPr lang="en-US" altLang="en-US" sz="3500" b="1" dirty="0" err="1"/>
              <a:t>Soesilo</a:t>
            </a:r>
            <a:r>
              <a:rPr lang="en-US" altLang="en-US" sz="3500" b="1" dirty="0"/>
              <a:t> </a:t>
            </a:r>
            <a:r>
              <a:rPr lang="en-US" altLang="en-US" sz="3500" b="1" dirty="0" err="1"/>
              <a:t>Bambang</a:t>
            </a:r>
            <a:r>
              <a:rPr lang="en-US" altLang="en-US" sz="3500" b="1" dirty="0"/>
              <a:t> </a:t>
            </a:r>
            <a:r>
              <a:rPr lang="en-US" altLang="en-US" sz="3500" b="1" dirty="0" err="1"/>
              <a:t>Yudhoyono</a:t>
            </a:r>
            <a:endParaRPr lang="en-US" altLang="en-US" sz="3500" b="1" dirty="0"/>
          </a:p>
          <a:p>
            <a:pPr>
              <a:lnSpc>
                <a:spcPct val="80000"/>
              </a:lnSpc>
              <a:spcBef>
                <a:spcPts val="600"/>
              </a:spcBef>
              <a:buFontTx/>
              <a:buChar char="-"/>
            </a:pPr>
            <a:r>
              <a:rPr lang="en-US" altLang="en-US" sz="2560" dirty="0" err="1"/>
              <a:t>Seharusnya</a:t>
            </a:r>
            <a:r>
              <a:rPr lang="en-US" altLang="en-US" sz="2560" dirty="0"/>
              <a:t> </a:t>
            </a:r>
            <a:r>
              <a:rPr lang="en-US" altLang="en-US" sz="2560" dirty="0" err="1"/>
              <a:t>pada</a:t>
            </a:r>
            <a:r>
              <a:rPr lang="en-US" altLang="en-US" sz="2560" dirty="0"/>
              <a:t> </a:t>
            </a:r>
            <a:r>
              <a:rPr lang="en-US" altLang="en-US" sz="2560" dirty="0" err="1"/>
              <a:t>pemerintahan</a:t>
            </a:r>
            <a:r>
              <a:rPr lang="en-US" altLang="en-US" sz="2560" dirty="0"/>
              <a:t> SBY </a:t>
            </a:r>
            <a:r>
              <a:rPr lang="en-US" altLang="en-US" sz="2560" dirty="0" err="1"/>
              <a:t>sudah</a:t>
            </a:r>
            <a:r>
              <a:rPr lang="en-US" altLang="en-US" sz="2560" dirty="0"/>
              <a:t> </a:t>
            </a:r>
            <a:r>
              <a:rPr lang="en-US" altLang="en-US" sz="2560" dirty="0" err="1"/>
              <a:t>terlihat</a:t>
            </a:r>
            <a:r>
              <a:rPr lang="en-US" altLang="en-US" sz="2560" dirty="0"/>
              <a:t> </a:t>
            </a:r>
            <a:r>
              <a:rPr lang="en-US" altLang="en-US" sz="2560" dirty="0" err="1"/>
              <a:t>usaha</a:t>
            </a:r>
            <a:r>
              <a:rPr lang="en-US" altLang="en-US" sz="2560" dirty="0"/>
              <a:t> </a:t>
            </a:r>
            <a:r>
              <a:rPr lang="en-US" altLang="en-US" sz="2560" dirty="0" err="1"/>
              <a:t>reformasi</a:t>
            </a:r>
            <a:r>
              <a:rPr lang="en-US" altLang="en-US" sz="2560" dirty="0"/>
              <a:t> di </a:t>
            </a:r>
            <a:r>
              <a:rPr lang="en-US" altLang="en-US" sz="2560" dirty="0" err="1"/>
              <a:t>bidang</a:t>
            </a:r>
            <a:r>
              <a:rPr lang="en-US" altLang="en-US" sz="2560" dirty="0"/>
              <a:t> </a:t>
            </a:r>
            <a:r>
              <a:rPr lang="en-US" altLang="en-US" sz="2560" dirty="0" err="1"/>
              <a:t>militer</a:t>
            </a:r>
            <a:r>
              <a:rPr lang="en-US" altLang="en-US" sz="2560" dirty="0"/>
              <a:t>, </a:t>
            </a:r>
            <a:r>
              <a:rPr lang="en-US" altLang="en-US" sz="2560" dirty="0" err="1"/>
              <a:t>setidaknya</a:t>
            </a:r>
            <a:r>
              <a:rPr lang="en-US" altLang="en-US" sz="2560" dirty="0"/>
              <a:t> </a:t>
            </a:r>
            <a:r>
              <a:rPr lang="en-US" altLang="en-US" sz="2560" dirty="0" err="1"/>
              <a:t>dari</a:t>
            </a:r>
            <a:r>
              <a:rPr lang="en-US" altLang="en-US" sz="2560" dirty="0"/>
              <a:t> </a:t>
            </a:r>
            <a:r>
              <a:rPr lang="en-US" altLang="en-US" sz="2560" dirty="0" err="1"/>
              <a:t>sisi</a:t>
            </a:r>
            <a:r>
              <a:rPr lang="en-US" altLang="en-US" sz="2560" dirty="0"/>
              <a:t> </a:t>
            </a:r>
            <a:r>
              <a:rPr lang="en-US" altLang="en-US" sz="2560" dirty="0" err="1"/>
              <a:t>produk</a:t>
            </a:r>
            <a:r>
              <a:rPr lang="en-US" altLang="en-US" sz="2560" dirty="0"/>
              <a:t> </a:t>
            </a:r>
            <a:r>
              <a:rPr lang="en-US" altLang="en-US" sz="2560" dirty="0" err="1"/>
              <a:t>regulasi</a:t>
            </a:r>
            <a:r>
              <a:rPr lang="en-US" altLang="en-US" sz="2560" dirty="0"/>
              <a:t> yang </a:t>
            </a:r>
            <a:r>
              <a:rPr lang="en-US" altLang="en-US" sz="2560" dirty="0" err="1"/>
              <a:t>juga</a:t>
            </a:r>
            <a:r>
              <a:rPr lang="en-US" altLang="en-US" sz="2560" dirty="0"/>
              <a:t> </a:t>
            </a:r>
            <a:r>
              <a:rPr lang="en-US" altLang="en-US" sz="2560" dirty="0" err="1"/>
              <a:t>belum</a:t>
            </a:r>
            <a:r>
              <a:rPr lang="en-US" altLang="en-US" sz="2560" dirty="0"/>
              <a:t> </a:t>
            </a:r>
            <a:r>
              <a:rPr lang="en-US" altLang="en-US" sz="2560" dirty="0" err="1"/>
              <a:t>saling</a:t>
            </a:r>
            <a:r>
              <a:rPr lang="en-US" altLang="en-US" sz="2560" dirty="0"/>
              <a:t> </a:t>
            </a:r>
            <a:r>
              <a:rPr lang="en-US" altLang="en-US" sz="2560" dirty="0" err="1"/>
              <a:t>melengkapi</a:t>
            </a:r>
            <a:r>
              <a:rPr lang="en-US" altLang="en-US" sz="2560" dirty="0"/>
              <a:t>.</a:t>
            </a:r>
          </a:p>
          <a:p>
            <a:pPr>
              <a:lnSpc>
                <a:spcPct val="80000"/>
              </a:lnSpc>
              <a:spcBef>
                <a:spcPts val="600"/>
              </a:spcBef>
              <a:buFontTx/>
              <a:buChar char="-"/>
            </a:pPr>
            <a:r>
              <a:rPr lang="en-US" altLang="en-US" sz="2560" dirty="0"/>
              <a:t>Masa </a:t>
            </a:r>
            <a:r>
              <a:rPr lang="en-US" altLang="en-US" sz="2560" dirty="0" err="1"/>
              <a:t>ini</a:t>
            </a:r>
            <a:r>
              <a:rPr lang="en-US" altLang="en-US" sz="2560" dirty="0"/>
              <a:t> </a:t>
            </a:r>
            <a:r>
              <a:rPr lang="en-US" altLang="en-US" sz="2560" dirty="0" err="1"/>
              <a:t>ditandai</a:t>
            </a:r>
            <a:r>
              <a:rPr lang="en-US" altLang="en-US" sz="2560" dirty="0"/>
              <a:t> </a:t>
            </a:r>
            <a:r>
              <a:rPr lang="en-US" altLang="en-US" sz="2560" dirty="0" err="1"/>
              <a:t>dengan</a:t>
            </a:r>
            <a:r>
              <a:rPr lang="en-US" altLang="en-US" sz="2560" dirty="0"/>
              <a:t> </a:t>
            </a:r>
            <a:r>
              <a:rPr lang="en-US" altLang="en-US" sz="2560" dirty="0" err="1"/>
              <a:t>keluarnya</a:t>
            </a:r>
            <a:r>
              <a:rPr lang="en-US" altLang="en-US" sz="2560" dirty="0"/>
              <a:t> </a:t>
            </a:r>
            <a:r>
              <a:rPr lang="en-US" altLang="en-US" sz="2560" dirty="0" err="1"/>
              <a:t>fraksi</a:t>
            </a:r>
            <a:r>
              <a:rPr lang="en-US" altLang="en-US" sz="2560" dirty="0"/>
              <a:t> TNI/POLRI </a:t>
            </a:r>
            <a:r>
              <a:rPr lang="en-US" altLang="en-US" sz="2560" dirty="0" err="1"/>
              <a:t>dari</a:t>
            </a:r>
            <a:r>
              <a:rPr lang="en-US" altLang="en-US" sz="2560" dirty="0"/>
              <a:t> MPR RI</a:t>
            </a:r>
          </a:p>
          <a:p>
            <a:pPr>
              <a:lnSpc>
                <a:spcPct val="80000"/>
              </a:lnSpc>
              <a:spcBef>
                <a:spcPts val="600"/>
              </a:spcBef>
              <a:buFontTx/>
              <a:buChar char="-"/>
            </a:pPr>
            <a:r>
              <a:rPr lang="en-US" altLang="en-US" sz="2560" dirty="0" err="1"/>
              <a:t>Saat</a:t>
            </a:r>
            <a:r>
              <a:rPr lang="en-US" altLang="en-US" sz="2560" dirty="0"/>
              <a:t> </a:t>
            </a:r>
            <a:r>
              <a:rPr lang="en-US" altLang="en-US" sz="2560" dirty="0" err="1"/>
              <a:t>ini</a:t>
            </a:r>
            <a:r>
              <a:rPr lang="en-US" altLang="en-US" sz="2560" dirty="0"/>
              <a:t>, </a:t>
            </a:r>
            <a:r>
              <a:rPr lang="en-US" altLang="en-US" sz="2560" dirty="0" err="1"/>
              <a:t>ada</a:t>
            </a:r>
            <a:r>
              <a:rPr lang="en-US" altLang="en-US" sz="2560" dirty="0"/>
              <a:t> 2 UU yang </a:t>
            </a:r>
            <a:r>
              <a:rPr lang="en-US" altLang="en-US" sz="2560" dirty="0" err="1"/>
              <a:t>mengatur</a:t>
            </a:r>
            <a:r>
              <a:rPr lang="en-US" altLang="en-US" sz="2560" dirty="0"/>
              <a:t> </a:t>
            </a:r>
            <a:r>
              <a:rPr lang="en-US" altLang="en-US" sz="2560" dirty="0" err="1"/>
              <a:t>tentang</a:t>
            </a:r>
            <a:r>
              <a:rPr lang="en-US" altLang="en-US" sz="2560" dirty="0"/>
              <a:t> </a:t>
            </a:r>
            <a:r>
              <a:rPr lang="en-US" altLang="en-US" sz="2560" dirty="0" err="1"/>
              <a:t>militer</a:t>
            </a:r>
            <a:r>
              <a:rPr lang="en-US" altLang="en-US" sz="2560" dirty="0"/>
              <a:t> </a:t>
            </a:r>
            <a:r>
              <a:rPr lang="en-US" altLang="en-US" sz="2560" dirty="0" err="1"/>
              <a:t>yaitu</a:t>
            </a:r>
            <a:r>
              <a:rPr lang="en-US" altLang="en-US" sz="2560" dirty="0"/>
              <a:t> UU </a:t>
            </a:r>
            <a:r>
              <a:rPr lang="en-US" altLang="en-US" sz="2560" dirty="0" err="1"/>
              <a:t>Pertahanan</a:t>
            </a:r>
            <a:r>
              <a:rPr lang="en-US" altLang="en-US" sz="2560" dirty="0"/>
              <a:t> </a:t>
            </a:r>
            <a:r>
              <a:rPr lang="en-US" altLang="en-US" sz="2560" dirty="0" err="1"/>
              <a:t>negara</a:t>
            </a:r>
            <a:r>
              <a:rPr lang="en-US" altLang="en-US" sz="2560" dirty="0"/>
              <a:t> no.3/2002 </a:t>
            </a:r>
            <a:r>
              <a:rPr lang="en-US" altLang="en-US" sz="2560" dirty="0" err="1"/>
              <a:t>dan</a:t>
            </a:r>
            <a:r>
              <a:rPr lang="en-US" altLang="en-US" sz="2560" dirty="0"/>
              <a:t> UU TNI no.34/2004. </a:t>
            </a:r>
            <a:r>
              <a:rPr lang="en-US" altLang="en-US" sz="2560" dirty="0" err="1"/>
              <a:t>Disisi</a:t>
            </a:r>
            <a:r>
              <a:rPr lang="en-US" altLang="en-US" sz="2560" dirty="0"/>
              <a:t> lain, </a:t>
            </a:r>
            <a:r>
              <a:rPr lang="en-US" altLang="en-US" sz="2560" dirty="0" err="1"/>
              <a:t>perlu</a:t>
            </a:r>
            <a:r>
              <a:rPr lang="en-US" altLang="en-US" sz="2560" dirty="0"/>
              <a:t> </a:t>
            </a:r>
            <a:r>
              <a:rPr lang="en-US" altLang="en-US" sz="2560" dirty="0" err="1"/>
              <a:t>adanya</a:t>
            </a:r>
            <a:r>
              <a:rPr lang="en-US" altLang="en-US" sz="2560" dirty="0"/>
              <a:t> UU lain yang </a:t>
            </a:r>
            <a:r>
              <a:rPr lang="en-US" altLang="en-US" sz="2560" dirty="0" err="1"/>
              <a:t>mengisi</a:t>
            </a:r>
            <a:r>
              <a:rPr lang="en-US" altLang="en-US" sz="2560" dirty="0"/>
              <a:t> </a:t>
            </a:r>
            <a:r>
              <a:rPr lang="en-US" altLang="en-US" sz="2560" dirty="0" err="1"/>
              <a:t>kekosongan</a:t>
            </a:r>
            <a:r>
              <a:rPr lang="en-US" altLang="en-US" sz="2560" dirty="0"/>
              <a:t> UU yang </a:t>
            </a:r>
            <a:r>
              <a:rPr lang="en-US" altLang="en-US" sz="2560" dirty="0" err="1"/>
              <a:t>telah</a:t>
            </a:r>
            <a:r>
              <a:rPr lang="en-US" altLang="en-US" sz="2560" dirty="0"/>
              <a:t> </a:t>
            </a:r>
            <a:r>
              <a:rPr lang="en-US" altLang="en-US" sz="2560" dirty="0" err="1"/>
              <a:t>ada</a:t>
            </a:r>
            <a:r>
              <a:rPr lang="en-US" altLang="en-US" sz="2560" dirty="0"/>
              <a:t> </a:t>
            </a:r>
            <a:r>
              <a:rPr lang="en-US" altLang="en-US" sz="2560" dirty="0" err="1"/>
              <a:t>sebelumnya</a:t>
            </a:r>
            <a:r>
              <a:rPr lang="en-US" altLang="en-US" sz="2560" dirty="0"/>
              <a:t>; </a:t>
            </a:r>
            <a:r>
              <a:rPr lang="en-US" altLang="en-US" sz="2560" dirty="0" err="1"/>
              <a:t>seperti</a:t>
            </a:r>
            <a:r>
              <a:rPr lang="en-US" altLang="en-US" sz="2560" dirty="0"/>
              <a:t> UU </a:t>
            </a:r>
            <a:r>
              <a:rPr lang="en-US" altLang="en-US" sz="2560" dirty="0" err="1"/>
              <a:t>Komponen</a:t>
            </a:r>
            <a:r>
              <a:rPr lang="en-US" altLang="en-US" sz="2560" dirty="0"/>
              <a:t> </a:t>
            </a:r>
            <a:r>
              <a:rPr lang="en-US" altLang="en-US" sz="2560" dirty="0" err="1"/>
              <a:t>Cadangan</a:t>
            </a:r>
            <a:r>
              <a:rPr lang="en-US" altLang="en-US" sz="2560" dirty="0"/>
              <a:t>, UU </a:t>
            </a:r>
            <a:r>
              <a:rPr lang="en-US" altLang="en-US" sz="2560" dirty="0" err="1"/>
              <a:t>Keamanan</a:t>
            </a:r>
            <a:r>
              <a:rPr lang="en-US" altLang="en-US" sz="2560" dirty="0"/>
              <a:t> Negara, </a:t>
            </a:r>
            <a:r>
              <a:rPr lang="en-US" altLang="en-US" sz="2560" dirty="0" err="1"/>
              <a:t>namun</a:t>
            </a:r>
            <a:r>
              <a:rPr lang="en-US" altLang="en-US" sz="2560" dirty="0"/>
              <a:t> </a:t>
            </a:r>
            <a:r>
              <a:rPr lang="en-US" altLang="en-US" sz="2560" dirty="0" err="1"/>
              <a:t>pembahasan</a:t>
            </a:r>
            <a:r>
              <a:rPr lang="en-US" altLang="en-US" sz="2560" dirty="0"/>
              <a:t> </a:t>
            </a:r>
            <a:r>
              <a:rPr lang="en-US" altLang="en-US" sz="2560" dirty="0" err="1"/>
              <a:t>rencana</a:t>
            </a:r>
            <a:r>
              <a:rPr lang="en-US" altLang="en-US" sz="2560" dirty="0"/>
              <a:t> UU </a:t>
            </a:r>
            <a:r>
              <a:rPr lang="en-US" altLang="en-US" sz="2560" dirty="0" err="1"/>
              <a:t>tersebut</a:t>
            </a:r>
            <a:r>
              <a:rPr lang="en-US" altLang="en-US" sz="2560" dirty="0"/>
              <a:t> </a:t>
            </a:r>
            <a:r>
              <a:rPr lang="en-US" altLang="en-US" sz="2560" dirty="0" err="1"/>
              <a:t>belum</a:t>
            </a:r>
            <a:r>
              <a:rPr lang="en-US" altLang="en-US" sz="2560" dirty="0"/>
              <a:t> </a:t>
            </a:r>
            <a:r>
              <a:rPr lang="en-US" altLang="en-US" sz="2560" dirty="0" err="1"/>
              <a:t>tuntas</a:t>
            </a:r>
            <a:r>
              <a:rPr lang="en-US" altLang="en-US" sz="2560" dirty="0"/>
              <a:t> </a:t>
            </a:r>
            <a:r>
              <a:rPr lang="en-US" altLang="en-US" sz="2560" dirty="0" err="1"/>
              <a:t>karena</a:t>
            </a:r>
            <a:r>
              <a:rPr lang="en-US" altLang="en-US" sz="2560" dirty="0"/>
              <a:t> </a:t>
            </a:r>
            <a:r>
              <a:rPr lang="en-US" altLang="en-US" sz="2560" dirty="0" err="1"/>
              <a:t>adanya</a:t>
            </a:r>
            <a:r>
              <a:rPr lang="en-US" altLang="en-US" sz="2560" dirty="0"/>
              <a:t> </a:t>
            </a:r>
            <a:r>
              <a:rPr lang="en-US" altLang="en-US" sz="2560" dirty="0" err="1"/>
              <a:t>silang</a:t>
            </a:r>
            <a:r>
              <a:rPr lang="en-US" altLang="en-US" sz="2560" dirty="0"/>
              <a:t> </a:t>
            </a:r>
            <a:r>
              <a:rPr lang="en-US" altLang="en-US" sz="2560" dirty="0" err="1"/>
              <a:t>kepentingan</a:t>
            </a:r>
            <a:r>
              <a:rPr lang="en-US" altLang="en-US" sz="2560" dirty="0"/>
              <a:t> </a:t>
            </a:r>
            <a:r>
              <a:rPr lang="en-US" altLang="en-US" sz="2560" dirty="0" err="1"/>
              <a:t>tertentu</a:t>
            </a:r>
            <a:r>
              <a:rPr lang="en-US" altLang="en-US" sz="2560" dirty="0"/>
              <a:t>.</a:t>
            </a:r>
          </a:p>
          <a:p>
            <a:pPr>
              <a:lnSpc>
                <a:spcPct val="80000"/>
              </a:lnSpc>
              <a:spcBef>
                <a:spcPts val="600"/>
              </a:spcBef>
              <a:buFontTx/>
              <a:buChar char="-"/>
            </a:pPr>
            <a:r>
              <a:rPr lang="en-US" altLang="en-US" sz="2560" dirty="0" err="1"/>
              <a:t>Budaya</a:t>
            </a:r>
            <a:r>
              <a:rPr lang="en-US" altLang="en-US" sz="2560" dirty="0"/>
              <a:t> </a:t>
            </a:r>
            <a:r>
              <a:rPr lang="en-US" altLang="en-US" sz="2560" dirty="0" err="1"/>
              <a:t>politik</a:t>
            </a:r>
            <a:r>
              <a:rPr lang="en-US" altLang="en-US" sz="2560" dirty="0"/>
              <a:t> di </a:t>
            </a:r>
            <a:r>
              <a:rPr lang="en-US" altLang="en-US" sz="2560" dirty="0" err="1"/>
              <a:t>militer</a:t>
            </a:r>
            <a:r>
              <a:rPr lang="en-US" altLang="en-US" sz="2560" dirty="0"/>
              <a:t> </a:t>
            </a:r>
            <a:r>
              <a:rPr lang="en-US" altLang="en-US" sz="2560" dirty="0" err="1"/>
              <a:t>masih</a:t>
            </a:r>
            <a:r>
              <a:rPr lang="en-US" altLang="en-US" sz="2560" dirty="0"/>
              <a:t> </a:t>
            </a:r>
            <a:r>
              <a:rPr lang="en-US" altLang="en-US" sz="2560" dirty="0" err="1"/>
              <a:t>terlihat</a:t>
            </a:r>
            <a:r>
              <a:rPr lang="en-US" altLang="en-US" sz="2560" dirty="0"/>
              <a:t> </a:t>
            </a:r>
            <a:r>
              <a:rPr lang="en-US" altLang="en-US" sz="2560" dirty="0" err="1"/>
              <a:t>dimana</a:t>
            </a:r>
            <a:r>
              <a:rPr lang="en-US" altLang="en-US" sz="2560" dirty="0"/>
              <a:t> </a:t>
            </a:r>
            <a:r>
              <a:rPr lang="en-US" altLang="en-US" sz="2560" dirty="0" err="1"/>
              <a:t>Panglima</a:t>
            </a:r>
            <a:r>
              <a:rPr lang="en-US" altLang="en-US" sz="2560" dirty="0"/>
              <a:t> TNI </a:t>
            </a:r>
            <a:r>
              <a:rPr lang="en-US" altLang="en-US" sz="2560" dirty="0" err="1"/>
              <a:t>dan</a:t>
            </a:r>
            <a:r>
              <a:rPr lang="en-US" altLang="en-US" sz="2560" dirty="0"/>
              <a:t> </a:t>
            </a:r>
            <a:r>
              <a:rPr lang="en-US" altLang="en-US" sz="2560" dirty="0" err="1"/>
              <a:t>Kapolri</a:t>
            </a:r>
            <a:r>
              <a:rPr lang="en-US" altLang="en-US" sz="2560" dirty="0"/>
              <a:t> </a:t>
            </a:r>
            <a:r>
              <a:rPr lang="en-US" altLang="en-US" sz="2560" dirty="0" err="1"/>
              <a:t>seringkali</a:t>
            </a:r>
            <a:r>
              <a:rPr lang="en-US" altLang="en-US" sz="2560" dirty="0"/>
              <a:t> </a:t>
            </a:r>
            <a:r>
              <a:rPr lang="en-US" altLang="en-US" sz="2560" dirty="0" err="1"/>
              <a:t>membuat</a:t>
            </a:r>
            <a:r>
              <a:rPr lang="en-US" altLang="en-US" sz="2560" dirty="0"/>
              <a:t> </a:t>
            </a:r>
            <a:r>
              <a:rPr lang="en-US" altLang="en-US" sz="2560" dirty="0" err="1"/>
              <a:t>pernyataan-pernyataan</a:t>
            </a:r>
            <a:r>
              <a:rPr lang="en-US" altLang="en-US" sz="2560" dirty="0"/>
              <a:t> </a:t>
            </a:r>
            <a:r>
              <a:rPr lang="en-US" altLang="en-US" sz="2560" dirty="0" err="1"/>
              <a:t>politik</a:t>
            </a:r>
            <a:r>
              <a:rPr lang="en-US" altLang="en-US" sz="2560" dirty="0"/>
              <a:t> di </a:t>
            </a:r>
            <a:r>
              <a:rPr lang="en-US" altLang="en-US" sz="2560" dirty="0" err="1"/>
              <a:t>luar</a:t>
            </a:r>
            <a:r>
              <a:rPr lang="en-US" altLang="en-US" sz="2560" dirty="0"/>
              <a:t> </a:t>
            </a:r>
            <a:r>
              <a:rPr lang="en-US" altLang="en-US" sz="2560" dirty="0" err="1"/>
              <a:t>konteks</a:t>
            </a:r>
            <a:r>
              <a:rPr lang="en-US" altLang="en-US" sz="2560" dirty="0"/>
              <a:t> </a:t>
            </a:r>
            <a:r>
              <a:rPr lang="en-US" altLang="en-US" sz="2560" dirty="0" err="1"/>
              <a:t>organisasi</a:t>
            </a:r>
            <a:r>
              <a:rPr lang="en-US" altLang="en-US" sz="2560" dirty="0"/>
              <a:t> </a:t>
            </a:r>
            <a:r>
              <a:rPr lang="en-US" altLang="en-US" sz="2560" dirty="0" err="1"/>
              <a:t>militer</a:t>
            </a:r>
            <a:r>
              <a:rPr lang="en-US" altLang="en-US" sz="2560" dirty="0"/>
              <a:t> </a:t>
            </a:r>
            <a:r>
              <a:rPr lang="en-US" altLang="en-US" sz="2560" dirty="0" err="1"/>
              <a:t>itu</a:t>
            </a:r>
            <a:r>
              <a:rPr lang="en-US" altLang="en-US" sz="2560" dirty="0"/>
              <a:t> </a:t>
            </a:r>
            <a:r>
              <a:rPr lang="en-US" altLang="en-US" sz="2560" dirty="0" err="1"/>
              <a:t>sendiri</a:t>
            </a:r>
            <a:r>
              <a:rPr lang="en-US" altLang="en-US" sz="2560" dirty="0"/>
              <a:t> (</a:t>
            </a:r>
            <a:r>
              <a:rPr lang="en-US" altLang="en-US" sz="2560" dirty="0" err="1"/>
              <a:t>misalnya</a:t>
            </a:r>
            <a:r>
              <a:rPr lang="en-US" altLang="en-US" sz="2560" dirty="0"/>
              <a:t> </a:t>
            </a:r>
            <a:r>
              <a:rPr lang="en-US" altLang="en-US" sz="2560" dirty="0" err="1"/>
              <a:t>tentang</a:t>
            </a:r>
            <a:r>
              <a:rPr lang="en-US" altLang="en-US" sz="2560" dirty="0"/>
              <a:t> </a:t>
            </a:r>
            <a:r>
              <a:rPr lang="en-US" altLang="en-US" sz="2560" dirty="0" err="1"/>
              <a:t>pemilu</a:t>
            </a:r>
            <a:r>
              <a:rPr lang="en-US" altLang="en-US" sz="2560" dirty="0"/>
              <a:t>)</a:t>
            </a:r>
          </a:p>
          <a:p>
            <a:pPr>
              <a:lnSpc>
                <a:spcPct val="80000"/>
              </a:lnSpc>
              <a:spcBef>
                <a:spcPts val="600"/>
              </a:spcBef>
              <a:buFontTx/>
              <a:buChar char="-"/>
            </a:pPr>
            <a:r>
              <a:rPr lang="en-US" altLang="en-US" sz="2560" dirty="0" err="1"/>
              <a:t>Masalah</a:t>
            </a:r>
            <a:r>
              <a:rPr lang="en-US" altLang="en-US" sz="2560" dirty="0"/>
              <a:t> </a:t>
            </a:r>
            <a:r>
              <a:rPr lang="en-US" altLang="en-US" sz="2560" dirty="0" err="1"/>
              <a:t>bisnis</a:t>
            </a:r>
            <a:r>
              <a:rPr lang="en-US" altLang="en-US" sz="2560" dirty="0"/>
              <a:t> </a:t>
            </a:r>
            <a:r>
              <a:rPr lang="en-US" altLang="en-US" sz="2560" dirty="0" err="1"/>
              <a:t>militer</a:t>
            </a:r>
            <a:r>
              <a:rPr lang="en-US" altLang="en-US" sz="2560" dirty="0"/>
              <a:t> yang </a:t>
            </a:r>
            <a:r>
              <a:rPr lang="en-US" altLang="en-US" sz="2560" dirty="0" err="1"/>
              <a:t>belum</a:t>
            </a:r>
            <a:r>
              <a:rPr lang="en-US" altLang="en-US" sz="2560" dirty="0"/>
              <a:t> </a:t>
            </a:r>
            <a:r>
              <a:rPr lang="en-US" altLang="en-US" sz="2560" dirty="0" err="1"/>
              <a:t>selesai</a:t>
            </a:r>
            <a:r>
              <a:rPr lang="en-US" altLang="en-US" sz="2560" dirty="0"/>
              <a:t>.</a:t>
            </a:r>
          </a:p>
          <a:p>
            <a:pPr>
              <a:lnSpc>
                <a:spcPct val="80000"/>
              </a:lnSpc>
              <a:spcBef>
                <a:spcPts val="600"/>
              </a:spcBef>
              <a:buFontTx/>
              <a:buChar char="-"/>
            </a:pPr>
            <a:r>
              <a:rPr lang="en-US" altLang="en-US" sz="2560" dirty="0" err="1"/>
              <a:t>Persoalan</a:t>
            </a:r>
            <a:r>
              <a:rPr lang="en-US" altLang="en-US" sz="2560" dirty="0"/>
              <a:t> </a:t>
            </a:r>
            <a:r>
              <a:rPr lang="en-US" altLang="en-US" sz="2560" dirty="0" err="1"/>
              <a:t>pembangunan</a:t>
            </a:r>
            <a:r>
              <a:rPr lang="en-US" altLang="en-US" sz="2560" dirty="0"/>
              <a:t> </a:t>
            </a:r>
            <a:r>
              <a:rPr lang="en-US" altLang="en-US" sz="2560" dirty="0" err="1"/>
              <a:t>postur</a:t>
            </a:r>
            <a:r>
              <a:rPr lang="en-US" altLang="en-US" sz="2560" dirty="0"/>
              <a:t> </a:t>
            </a:r>
            <a:r>
              <a:rPr lang="en-US" altLang="en-US" sz="2560" dirty="0" err="1"/>
              <a:t>pertahanan</a:t>
            </a:r>
            <a:r>
              <a:rPr lang="en-US" altLang="en-US" sz="2560" dirty="0"/>
              <a:t> TNI yang </a:t>
            </a:r>
            <a:r>
              <a:rPr lang="en-US" altLang="en-US" sz="2560" dirty="0" err="1"/>
              <a:t>belum</a:t>
            </a:r>
            <a:r>
              <a:rPr lang="en-US" altLang="en-US" sz="2560" dirty="0"/>
              <a:t> </a:t>
            </a:r>
            <a:r>
              <a:rPr lang="en-US" altLang="en-US" sz="2560" dirty="0" err="1"/>
              <a:t>tuntas</a:t>
            </a:r>
            <a:r>
              <a:rPr lang="en-US" altLang="en-US" sz="2560" dirty="0"/>
              <a:t> </a:t>
            </a:r>
            <a:r>
              <a:rPr lang="en-US" altLang="en-US" sz="2560" dirty="0" err="1"/>
              <a:t>padahal</a:t>
            </a:r>
            <a:r>
              <a:rPr lang="en-US" altLang="en-US" sz="2560" dirty="0"/>
              <a:t> </a:t>
            </a:r>
            <a:r>
              <a:rPr lang="en-US" altLang="en-US" sz="2560" dirty="0" err="1"/>
              <a:t>ini</a:t>
            </a:r>
            <a:r>
              <a:rPr lang="en-US" altLang="en-US" sz="2560" dirty="0"/>
              <a:t> </a:t>
            </a:r>
            <a:r>
              <a:rPr lang="en-US" altLang="en-US" sz="2560" dirty="0" err="1"/>
              <a:t>penting</a:t>
            </a:r>
            <a:r>
              <a:rPr lang="en-US" altLang="en-US" sz="2560" dirty="0"/>
              <a:t> </a:t>
            </a:r>
            <a:r>
              <a:rPr lang="en-US" altLang="en-US" sz="2560" dirty="0" err="1"/>
              <a:t>untuk</a:t>
            </a:r>
            <a:r>
              <a:rPr lang="en-US" altLang="en-US" sz="2560" dirty="0"/>
              <a:t> </a:t>
            </a:r>
            <a:r>
              <a:rPr lang="en-US" altLang="en-US" sz="2560" dirty="0" err="1"/>
              <a:t>menciptakan</a:t>
            </a:r>
            <a:r>
              <a:rPr lang="en-US" altLang="en-US" sz="2560" dirty="0"/>
              <a:t> </a:t>
            </a:r>
            <a:r>
              <a:rPr lang="en-US" altLang="en-US" sz="2560" dirty="0" err="1"/>
              <a:t>militer</a:t>
            </a:r>
            <a:r>
              <a:rPr lang="en-US" altLang="en-US" sz="2560" dirty="0"/>
              <a:t> yang </a:t>
            </a:r>
            <a:r>
              <a:rPr lang="en-US" altLang="en-US" sz="2560" dirty="0" err="1"/>
              <a:t>profesional</a:t>
            </a:r>
            <a:r>
              <a:rPr lang="en-US" altLang="en-US" sz="2560" dirty="0"/>
              <a:t> di Indonesia.</a:t>
            </a:r>
          </a:p>
          <a:p>
            <a:pPr>
              <a:lnSpc>
                <a:spcPct val="80000"/>
              </a:lnSpc>
              <a:spcBef>
                <a:spcPts val="600"/>
              </a:spcBef>
              <a:buFontTx/>
              <a:buChar char="-"/>
            </a:pPr>
            <a:r>
              <a:rPr lang="en-US" altLang="en-US" sz="2560" dirty="0" err="1"/>
              <a:t>Peran</a:t>
            </a:r>
            <a:r>
              <a:rPr lang="en-US" altLang="en-US" sz="2560" dirty="0"/>
              <a:t> </a:t>
            </a:r>
            <a:r>
              <a:rPr lang="en-US" altLang="en-US" sz="2560" dirty="0" err="1"/>
              <a:t>militer</a:t>
            </a:r>
            <a:r>
              <a:rPr lang="en-US" altLang="en-US" sz="2560" dirty="0"/>
              <a:t> </a:t>
            </a:r>
            <a:r>
              <a:rPr lang="en-US" altLang="en-US" sz="2560" dirty="0" err="1"/>
              <a:t>dalam</a:t>
            </a:r>
            <a:r>
              <a:rPr lang="en-US" altLang="en-US" sz="2560" dirty="0"/>
              <a:t> </a:t>
            </a:r>
            <a:r>
              <a:rPr lang="en-US" altLang="en-US" sz="2560" dirty="0" err="1"/>
              <a:t>politik</a:t>
            </a:r>
            <a:r>
              <a:rPr lang="en-US" altLang="en-US" sz="2560" dirty="0"/>
              <a:t> </a:t>
            </a:r>
            <a:r>
              <a:rPr lang="en-US" altLang="en-US" sz="2560" dirty="0" err="1"/>
              <a:t>lokal</a:t>
            </a:r>
            <a:r>
              <a:rPr lang="en-US" altLang="en-US" sz="2560" dirty="0"/>
              <a:t> </a:t>
            </a:r>
            <a:r>
              <a:rPr lang="en-US" altLang="en-US" sz="2560" dirty="0" err="1"/>
              <a:t>masih</a:t>
            </a:r>
            <a:r>
              <a:rPr lang="en-US" altLang="en-US" sz="2560" dirty="0"/>
              <a:t> </a:t>
            </a:r>
            <a:r>
              <a:rPr lang="en-US" altLang="en-US" sz="2560" dirty="0" err="1"/>
              <a:t>sangat</a:t>
            </a:r>
            <a:r>
              <a:rPr lang="en-US" altLang="en-US" sz="2560" dirty="0"/>
              <a:t> </a:t>
            </a:r>
            <a:r>
              <a:rPr lang="en-US" altLang="en-US" sz="2560" dirty="0" err="1"/>
              <a:t>aktif</a:t>
            </a:r>
            <a:r>
              <a:rPr lang="en-US" altLang="en-US" sz="2560" dirty="0"/>
              <a:t>.</a:t>
            </a:r>
          </a:p>
          <a:p>
            <a:pPr>
              <a:lnSpc>
                <a:spcPct val="80000"/>
              </a:lnSpc>
              <a:buFontTx/>
              <a:buChar char="-"/>
            </a:pPr>
            <a:endParaRPr lang="en-US" altLang="en-US" sz="2560" dirty="0"/>
          </a:p>
        </p:txBody>
      </p:sp>
    </p:spTree>
    <p:extLst>
      <p:ext uri="{BB962C8B-B14F-4D97-AF65-F5344CB8AC3E}">
        <p14:creationId xmlns:p14="http://schemas.microsoft.com/office/powerpoint/2010/main" val="2523191912"/>
      </p:ext>
    </p:extLst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270000" y="254000"/>
            <a:ext cx="10464800" cy="2246536"/>
          </a:xfrm>
        </p:spPr>
        <p:txBody>
          <a:bodyPr/>
          <a:lstStyle/>
          <a:p>
            <a:r>
              <a:rPr lang="en-ID" sz="6000" dirty="0"/>
              <a:t> </a:t>
            </a:r>
            <a:r>
              <a:rPr lang="en-ID" sz="6000" dirty="0" err="1"/>
              <a:t>Militer</a:t>
            </a:r>
            <a:r>
              <a:rPr lang="en-ID" sz="6000" dirty="0"/>
              <a:t> Indonesia</a:t>
            </a:r>
            <a:br>
              <a:rPr lang="en-ID" sz="6000" dirty="0"/>
            </a:br>
            <a:r>
              <a:rPr lang="en-ID" sz="6000" dirty="0"/>
              <a:t>   Era </a:t>
            </a:r>
            <a:r>
              <a:rPr lang="en-ID" sz="6000" dirty="0" err="1"/>
              <a:t>Reformasi</a:t>
            </a:r>
            <a:endParaRPr lang="en-US" altLang="en-US" sz="5689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1760" y="2500536"/>
            <a:ext cx="11593288" cy="6336704"/>
          </a:xfrm>
        </p:spPr>
        <p:txBody>
          <a:bodyPr/>
          <a:lstStyle/>
          <a:p>
            <a:pPr marL="266700" indent="0">
              <a:lnSpc>
                <a:spcPct val="80000"/>
              </a:lnSpc>
              <a:spcBef>
                <a:spcPts val="600"/>
              </a:spcBef>
              <a:buNone/>
            </a:pPr>
            <a:r>
              <a:rPr lang="en-US" altLang="en-US" sz="2844" dirty="0" err="1"/>
              <a:t>Subordinasi</a:t>
            </a:r>
            <a:r>
              <a:rPr lang="en-US" altLang="en-US" sz="2844" dirty="0"/>
              <a:t> </a:t>
            </a:r>
            <a:r>
              <a:rPr lang="en-US" altLang="en-US" sz="2844" dirty="0" err="1"/>
              <a:t>terhadap</a:t>
            </a:r>
            <a:r>
              <a:rPr lang="en-US" altLang="en-US" sz="2844" dirty="0"/>
              <a:t> </a:t>
            </a:r>
            <a:r>
              <a:rPr lang="en-US" altLang="en-US" sz="2844" dirty="0" err="1"/>
              <a:t>supremasi</a:t>
            </a:r>
            <a:r>
              <a:rPr lang="en-US" altLang="en-US" sz="2844" dirty="0"/>
              <a:t> </a:t>
            </a:r>
            <a:r>
              <a:rPr lang="en-US" altLang="en-US" sz="2844" dirty="0" err="1"/>
              <a:t>sipil</a:t>
            </a:r>
            <a:endParaRPr lang="en-US" altLang="en-US" sz="2844" dirty="0"/>
          </a:p>
          <a:p>
            <a:pPr lvl="1">
              <a:lnSpc>
                <a:spcPct val="80000"/>
              </a:lnSpc>
              <a:spcBef>
                <a:spcPts val="600"/>
              </a:spcBef>
            </a:pPr>
            <a:r>
              <a:rPr lang="en-US" altLang="en-US" sz="2560" dirty="0" err="1"/>
              <a:t>Presiden</a:t>
            </a:r>
            <a:r>
              <a:rPr lang="en-US" altLang="en-US" sz="2560" dirty="0"/>
              <a:t> </a:t>
            </a:r>
            <a:r>
              <a:rPr lang="en-US" altLang="en-US" sz="2560" dirty="0" err="1"/>
              <a:t>berasal</a:t>
            </a:r>
            <a:r>
              <a:rPr lang="en-US" altLang="en-US" sz="2560" dirty="0"/>
              <a:t> </a:t>
            </a:r>
            <a:r>
              <a:rPr lang="en-US" altLang="en-US" sz="2560" dirty="0" err="1"/>
              <a:t>dari</a:t>
            </a:r>
            <a:r>
              <a:rPr lang="en-US" altLang="en-US" sz="2560" dirty="0"/>
              <a:t> </a:t>
            </a:r>
            <a:r>
              <a:rPr lang="en-US" altLang="en-US" sz="2560" dirty="0" err="1"/>
              <a:t>kalangan</a:t>
            </a:r>
            <a:r>
              <a:rPr lang="en-US" altLang="en-US" sz="2560" dirty="0"/>
              <a:t> </a:t>
            </a:r>
            <a:r>
              <a:rPr lang="en-US" altLang="en-US" sz="2560" dirty="0" err="1"/>
              <a:t>sipil</a:t>
            </a:r>
            <a:endParaRPr lang="en-US" altLang="en-US" sz="2560" dirty="0"/>
          </a:p>
          <a:p>
            <a:pPr lvl="1">
              <a:lnSpc>
                <a:spcPct val="80000"/>
              </a:lnSpc>
              <a:spcBef>
                <a:spcPts val="600"/>
              </a:spcBef>
            </a:pPr>
            <a:r>
              <a:rPr lang="en-US" altLang="en-US" sz="2560" dirty="0" err="1"/>
              <a:t>Menteri</a:t>
            </a:r>
            <a:r>
              <a:rPr lang="en-US" altLang="en-US" sz="2560" dirty="0"/>
              <a:t> </a:t>
            </a:r>
            <a:r>
              <a:rPr lang="en-US" altLang="en-US" sz="2560" dirty="0" err="1"/>
              <a:t>Pertahanan</a:t>
            </a:r>
            <a:r>
              <a:rPr lang="en-US" altLang="en-US" sz="2560" dirty="0"/>
              <a:t> </a:t>
            </a:r>
            <a:r>
              <a:rPr lang="en-US" altLang="en-US" sz="2560" dirty="0" err="1"/>
              <a:t>berasal</a:t>
            </a:r>
            <a:r>
              <a:rPr lang="en-US" altLang="en-US" sz="2560" dirty="0"/>
              <a:t> </a:t>
            </a:r>
            <a:r>
              <a:rPr lang="en-US" altLang="en-US" sz="2560" dirty="0" err="1"/>
              <a:t>dari</a:t>
            </a:r>
            <a:r>
              <a:rPr lang="en-US" altLang="en-US" sz="2560" dirty="0"/>
              <a:t> </a:t>
            </a:r>
            <a:r>
              <a:rPr lang="en-US" altLang="en-US" sz="2560" dirty="0" err="1"/>
              <a:t>kalangan</a:t>
            </a:r>
            <a:r>
              <a:rPr lang="en-US" altLang="en-US" sz="2560" dirty="0"/>
              <a:t> </a:t>
            </a:r>
            <a:r>
              <a:rPr lang="en-US" altLang="en-US" sz="2560" dirty="0" err="1"/>
              <a:t>sipil</a:t>
            </a:r>
            <a:endParaRPr lang="en-US" altLang="en-US" sz="2560" dirty="0"/>
          </a:p>
          <a:p>
            <a:pPr lvl="1">
              <a:lnSpc>
                <a:spcPct val="80000"/>
              </a:lnSpc>
              <a:spcBef>
                <a:spcPts val="600"/>
              </a:spcBef>
            </a:pPr>
            <a:r>
              <a:rPr lang="en-US" altLang="en-US" sz="2560" dirty="0" err="1"/>
              <a:t>Personel</a:t>
            </a:r>
            <a:r>
              <a:rPr lang="en-US" altLang="en-US" sz="2560" dirty="0"/>
              <a:t> TNI yang </a:t>
            </a:r>
            <a:r>
              <a:rPr lang="en-US" altLang="en-US" sz="2560" dirty="0" err="1"/>
              <a:t>ingin</a:t>
            </a:r>
            <a:r>
              <a:rPr lang="en-US" altLang="en-US" sz="2560" dirty="0"/>
              <a:t> </a:t>
            </a:r>
            <a:r>
              <a:rPr lang="en-US" altLang="en-US" sz="2560" dirty="0" err="1"/>
              <a:t>berpartisipasi</a:t>
            </a:r>
            <a:r>
              <a:rPr lang="en-US" altLang="en-US" sz="2560" dirty="0"/>
              <a:t> </a:t>
            </a:r>
            <a:r>
              <a:rPr lang="en-US" altLang="en-US" sz="2560" dirty="0" err="1"/>
              <a:t>dalam</a:t>
            </a:r>
            <a:r>
              <a:rPr lang="en-US" altLang="en-US" sz="2560" dirty="0"/>
              <a:t> </a:t>
            </a:r>
            <a:r>
              <a:rPr lang="en-US" altLang="en-US" sz="2560" dirty="0" err="1"/>
              <a:t>politik</a:t>
            </a:r>
            <a:r>
              <a:rPr lang="en-US" altLang="en-US" sz="2560" dirty="0"/>
              <a:t> </a:t>
            </a:r>
            <a:r>
              <a:rPr lang="en-US" altLang="en-US" sz="2560" dirty="0" err="1"/>
              <a:t>mengundurkan</a:t>
            </a:r>
            <a:r>
              <a:rPr lang="en-US" altLang="en-US" sz="2560" dirty="0"/>
              <a:t> </a:t>
            </a:r>
            <a:r>
              <a:rPr lang="en-US" altLang="en-US" sz="2560" dirty="0" err="1"/>
              <a:t>diri</a:t>
            </a:r>
            <a:r>
              <a:rPr lang="en-US" altLang="en-US" sz="2560" dirty="0"/>
              <a:t> (</a:t>
            </a:r>
            <a:r>
              <a:rPr lang="en-US" altLang="en-US" sz="2560" dirty="0" err="1"/>
              <a:t>pensiun</a:t>
            </a:r>
            <a:r>
              <a:rPr lang="en-US" altLang="en-US" sz="2560" dirty="0"/>
              <a:t>) </a:t>
            </a:r>
            <a:r>
              <a:rPr lang="en-US" altLang="en-US" sz="2560" dirty="0" err="1"/>
              <a:t>dari</a:t>
            </a:r>
            <a:r>
              <a:rPr lang="en-US" altLang="en-US" sz="2560" dirty="0"/>
              <a:t> TNI.</a:t>
            </a:r>
          </a:p>
          <a:p>
            <a:pPr marL="266700" indent="0">
              <a:lnSpc>
                <a:spcPct val="80000"/>
              </a:lnSpc>
              <a:spcBef>
                <a:spcPts val="600"/>
              </a:spcBef>
              <a:buNone/>
            </a:pPr>
            <a:r>
              <a:rPr lang="en-US" altLang="en-US" sz="2844" dirty="0" err="1"/>
              <a:t>Penghapusan</a:t>
            </a:r>
            <a:r>
              <a:rPr lang="en-US" altLang="en-US" sz="2844" dirty="0"/>
              <a:t> </a:t>
            </a:r>
            <a:r>
              <a:rPr lang="en-US" altLang="en-US" sz="2844" dirty="0" err="1"/>
              <a:t>Komando</a:t>
            </a:r>
            <a:r>
              <a:rPr lang="en-US" altLang="en-US" sz="2844" dirty="0"/>
              <a:t> </a:t>
            </a:r>
            <a:r>
              <a:rPr lang="en-US" altLang="en-US" sz="2844" dirty="0" err="1"/>
              <a:t>Teritorial</a:t>
            </a:r>
            <a:endParaRPr lang="en-US" altLang="en-US" sz="2844" dirty="0"/>
          </a:p>
          <a:p>
            <a:pPr marL="711200" lvl="1" indent="0">
              <a:lnSpc>
                <a:spcPct val="80000"/>
              </a:lnSpc>
              <a:spcBef>
                <a:spcPts val="600"/>
              </a:spcBef>
              <a:buNone/>
            </a:pPr>
            <a:r>
              <a:rPr lang="en-US" altLang="en-US" sz="2560" dirty="0" err="1"/>
              <a:t>Fungsi</a:t>
            </a:r>
            <a:r>
              <a:rPr lang="en-US" altLang="en-US" sz="2560" dirty="0"/>
              <a:t> </a:t>
            </a:r>
            <a:r>
              <a:rPr lang="en-US" altLang="en-US" sz="2560" dirty="0" err="1"/>
              <a:t>Koter</a:t>
            </a:r>
            <a:endParaRPr lang="en-US" altLang="en-US" sz="2560" dirty="0"/>
          </a:p>
          <a:p>
            <a:pPr lvl="2">
              <a:lnSpc>
                <a:spcPct val="80000"/>
              </a:lnSpc>
              <a:spcBef>
                <a:spcPts val="600"/>
              </a:spcBef>
            </a:pPr>
            <a:r>
              <a:rPr lang="en-US" altLang="en-US" sz="2276" dirty="0" err="1"/>
              <a:t>Mengelola</a:t>
            </a:r>
            <a:r>
              <a:rPr lang="en-US" altLang="en-US" sz="2276" dirty="0"/>
              <a:t> </a:t>
            </a:r>
            <a:r>
              <a:rPr lang="en-US" altLang="en-US" sz="2276" dirty="0" err="1"/>
              <a:t>Satuan-satuan</a:t>
            </a:r>
            <a:r>
              <a:rPr lang="en-US" altLang="en-US" sz="2276" dirty="0"/>
              <a:t> di </a:t>
            </a:r>
            <a:r>
              <a:rPr lang="en-US" altLang="en-US" sz="2276" dirty="0" err="1"/>
              <a:t>bawah</a:t>
            </a:r>
            <a:r>
              <a:rPr lang="en-US" altLang="en-US" sz="2276" dirty="0"/>
              <a:t> </a:t>
            </a:r>
            <a:r>
              <a:rPr lang="en-US" altLang="en-US" sz="2276" dirty="0" err="1"/>
              <a:t>komando</a:t>
            </a:r>
            <a:r>
              <a:rPr lang="en-US" altLang="en-US" sz="2276" dirty="0"/>
              <a:t> TNI</a:t>
            </a:r>
          </a:p>
          <a:p>
            <a:pPr lvl="2">
              <a:lnSpc>
                <a:spcPct val="80000"/>
              </a:lnSpc>
              <a:spcBef>
                <a:spcPts val="600"/>
              </a:spcBef>
            </a:pPr>
            <a:r>
              <a:rPr lang="en-US" altLang="en-US" sz="2276" dirty="0" err="1"/>
              <a:t>Melatih</a:t>
            </a:r>
            <a:r>
              <a:rPr lang="en-US" altLang="en-US" sz="2276" dirty="0"/>
              <a:t> </a:t>
            </a:r>
            <a:r>
              <a:rPr lang="en-US" altLang="en-US" sz="2276" dirty="0" err="1"/>
              <a:t>rakyat</a:t>
            </a:r>
            <a:r>
              <a:rPr lang="en-US" altLang="en-US" sz="2276" dirty="0"/>
              <a:t> </a:t>
            </a:r>
            <a:r>
              <a:rPr lang="en-US" altLang="en-US" sz="2276" dirty="0" err="1"/>
              <a:t>sebagai</a:t>
            </a:r>
            <a:r>
              <a:rPr lang="en-US" altLang="en-US" sz="2276" dirty="0"/>
              <a:t> </a:t>
            </a:r>
            <a:r>
              <a:rPr lang="en-US" altLang="en-US" sz="2276" dirty="0" err="1"/>
              <a:t>komponen</a:t>
            </a:r>
            <a:r>
              <a:rPr lang="en-US" altLang="en-US" sz="2276" dirty="0"/>
              <a:t> </a:t>
            </a:r>
            <a:r>
              <a:rPr lang="en-US" altLang="en-US" sz="2276" dirty="0" err="1"/>
              <a:t>pertahanan</a:t>
            </a:r>
            <a:endParaRPr lang="en-US" altLang="en-US" sz="2276" dirty="0"/>
          </a:p>
          <a:p>
            <a:pPr lvl="2">
              <a:lnSpc>
                <a:spcPct val="80000"/>
              </a:lnSpc>
              <a:spcBef>
                <a:spcPts val="600"/>
              </a:spcBef>
            </a:pPr>
            <a:r>
              <a:rPr lang="en-US" altLang="en-US" sz="2276" dirty="0" err="1"/>
              <a:t>Menyiapkan</a:t>
            </a:r>
            <a:r>
              <a:rPr lang="en-US" altLang="en-US" sz="2276" dirty="0"/>
              <a:t> </a:t>
            </a:r>
            <a:r>
              <a:rPr lang="en-US" altLang="en-US" sz="2276" dirty="0" err="1"/>
              <a:t>dan</a:t>
            </a:r>
            <a:r>
              <a:rPr lang="en-US" altLang="en-US" sz="2276" dirty="0"/>
              <a:t> </a:t>
            </a:r>
            <a:r>
              <a:rPr lang="en-US" altLang="en-US" sz="2276" dirty="0" err="1"/>
              <a:t>melaksanakan</a:t>
            </a:r>
            <a:r>
              <a:rPr lang="en-US" altLang="en-US" sz="2276" dirty="0"/>
              <a:t> </a:t>
            </a:r>
            <a:r>
              <a:rPr lang="en-US" altLang="en-US" sz="2276" dirty="0" err="1"/>
              <a:t>kampanye</a:t>
            </a:r>
            <a:r>
              <a:rPr lang="en-US" altLang="en-US" sz="2276" dirty="0"/>
              <a:t> </a:t>
            </a:r>
            <a:r>
              <a:rPr lang="en-US" altLang="en-US" sz="2276" dirty="0" err="1"/>
              <a:t>militer</a:t>
            </a:r>
            <a:r>
              <a:rPr lang="en-US" altLang="en-US" sz="2276" dirty="0"/>
              <a:t> </a:t>
            </a:r>
            <a:r>
              <a:rPr lang="en-US" altLang="en-US" sz="2276" dirty="0" err="1"/>
              <a:t>untuk</a:t>
            </a:r>
            <a:r>
              <a:rPr lang="en-US" altLang="en-US" sz="2276" dirty="0"/>
              <a:t> </a:t>
            </a:r>
            <a:r>
              <a:rPr lang="en-US" altLang="en-US" sz="2276" dirty="0" err="1"/>
              <a:t>mempertahankan</a:t>
            </a:r>
            <a:r>
              <a:rPr lang="en-US" altLang="en-US" sz="2276" dirty="0"/>
              <a:t> </a:t>
            </a:r>
            <a:r>
              <a:rPr lang="en-US" altLang="en-US" sz="2276" dirty="0" err="1"/>
              <a:t>daerah</a:t>
            </a:r>
            <a:r>
              <a:rPr lang="en-US" altLang="en-US" sz="2276" dirty="0"/>
              <a:t> </a:t>
            </a:r>
            <a:r>
              <a:rPr lang="en-US" altLang="en-US" sz="2276" dirty="0" err="1"/>
              <a:t>menghadapi</a:t>
            </a:r>
            <a:r>
              <a:rPr lang="en-US" altLang="en-US" sz="2276" dirty="0"/>
              <a:t> </a:t>
            </a:r>
            <a:r>
              <a:rPr lang="en-US" altLang="en-US" sz="2276" dirty="0" err="1"/>
              <a:t>ancaman</a:t>
            </a:r>
            <a:r>
              <a:rPr lang="en-US" altLang="en-US" sz="2276" dirty="0"/>
              <a:t> </a:t>
            </a:r>
            <a:r>
              <a:rPr lang="en-US" altLang="en-US" sz="2276" dirty="0" err="1"/>
              <a:t>dari</a:t>
            </a:r>
            <a:r>
              <a:rPr lang="en-US" altLang="en-US" sz="2276" dirty="0"/>
              <a:t> </a:t>
            </a:r>
            <a:r>
              <a:rPr lang="en-US" altLang="en-US" sz="2276" dirty="0" err="1"/>
              <a:t>luar</a:t>
            </a:r>
            <a:endParaRPr lang="en-US" altLang="en-US" sz="2276" dirty="0"/>
          </a:p>
          <a:p>
            <a:pPr lvl="2">
              <a:lnSpc>
                <a:spcPct val="80000"/>
              </a:lnSpc>
              <a:spcBef>
                <a:spcPts val="600"/>
              </a:spcBef>
            </a:pPr>
            <a:r>
              <a:rPr lang="en-US" altLang="en-US" sz="2276" dirty="0" err="1"/>
              <a:t>Membantu</a:t>
            </a:r>
            <a:r>
              <a:rPr lang="en-US" altLang="en-US" sz="2276" dirty="0"/>
              <a:t> </a:t>
            </a:r>
            <a:r>
              <a:rPr lang="en-US" altLang="en-US" sz="2276" dirty="0" err="1"/>
              <a:t>pemerintah</a:t>
            </a:r>
            <a:r>
              <a:rPr lang="en-US" altLang="en-US" sz="2276" dirty="0"/>
              <a:t> </a:t>
            </a:r>
            <a:r>
              <a:rPr lang="en-US" altLang="en-US" sz="2276" dirty="0" err="1"/>
              <a:t>daerah</a:t>
            </a:r>
            <a:r>
              <a:rPr lang="en-US" altLang="en-US" sz="2276" dirty="0"/>
              <a:t> </a:t>
            </a:r>
            <a:r>
              <a:rPr lang="en-US" altLang="en-US" sz="2276" dirty="0" err="1"/>
              <a:t>dalam</a:t>
            </a:r>
            <a:r>
              <a:rPr lang="en-US" altLang="en-US" sz="2276" dirty="0"/>
              <a:t> </a:t>
            </a:r>
            <a:r>
              <a:rPr lang="en-US" altLang="en-US" sz="2276" dirty="0" err="1"/>
              <a:t>masalah</a:t>
            </a:r>
            <a:r>
              <a:rPr lang="en-US" altLang="en-US" sz="2276" dirty="0"/>
              <a:t> </a:t>
            </a:r>
            <a:r>
              <a:rPr lang="en-US" altLang="en-US" sz="2276" dirty="0" err="1" smtClean="0"/>
              <a:t>pertahanan</a:t>
            </a:r>
            <a:r>
              <a:rPr lang="en-US" altLang="en-US" sz="2276" dirty="0" smtClean="0"/>
              <a:t>.</a:t>
            </a:r>
          </a:p>
          <a:p>
            <a:pPr marL="711200" lvl="1" indent="0">
              <a:lnSpc>
                <a:spcPct val="80000"/>
              </a:lnSpc>
              <a:spcBef>
                <a:spcPts val="600"/>
              </a:spcBef>
              <a:buNone/>
            </a:pPr>
            <a:r>
              <a:rPr lang="en-US" altLang="en-US" sz="2560" dirty="0" err="1" smtClean="0"/>
              <a:t>Alasan</a:t>
            </a:r>
            <a:r>
              <a:rPr lang="en-US" altLang="en-US" sz="2560" dirty="0" smtClean="0"/>
              <a:t> </a:t>
            </a:r>
            <a:r>
              <a:rPr lang="en-US" altLang="en-US" sz="2560" dirty="0" err="1" smtClean="0"/>
              <a:t>Penghapusan</a:t>
            </a:r>
            <a:r>
              <a:rPr lang="en-US" altLang="en-US" sz="2560" dirty="0" smtClean="0"/>
              <a:t> </a:t>
            </a:r>
            <a:r>
              <a:rPr lang="en-US" altLang="en-US" sz="2560" dirty="0" err="1" smtClean="0"/>
              <a:t>Koter</a:t>
            </a:r>
            <a:endParaRPr lang="en-US" altLang="en-US" sz="2560" dirty="0" smtClean="0"/>
          </a:p>
          <a:p>
            <a:pPr lvl="2">
              <a:lnSpc>
                <a:spcPct val="80000"/>
              </a:lnSpc>
              <a:spcBef>
                <a:spcPts val="600"/>
              </a:spcBef>
            </a:pPr>
            <a:r>
              <a:rPr lang="en-US" altLang="en-US" sz="2276" dirty="0" err="1" smtClean="0"/>
              <a:t>Respons</a:t>
            </a:r>
            <a:r>
              <a:rPr lang="en-US" altLang="en-US" sz="2276" dirty="0" smtClean="0"/>
              <a:t> </a:t>
            </a:r>
            <a:r>
              <a:rPr lang="en-US" altLang="en-US" sz="2276" dirty="0" err="1"/>
              <a:t>terhadap</a:t>
            </a:r>
            <a:r>
              <a:rPr lang="en-US" altLang="en-US" sz="2276" dirty="0"/>
              <a:t> </a:t>
            </a:r>
            <a:r>
              <a:rPr lang="en-US" altLang="en-US" sz="2276" dirty="0" err="1"/>
              <a:t>tuntutan</a:t>
            </a:r>
            <a:r>
              <a:rPr lang="en-US" altLang="en-US" sz="2276" dirty="0"/>
              <a:t> </a:t>
            </a:r>
            <a:r>
              <a:rPr lang="en-US" altLang="en-US" sz="2276" dirty="0" err="1"/>
              <a:t>masyarakat</a:t>
            </a:r>
            <a:endParaRPr lang="en-US" altLang="en-US" sz="2276" dirty="0"/>
          </a:p>
          <a:p>
            <a:pPr lvl="2">
              <a:lnSpc>
                <a:spcPct val="80000"/>
              </a:lnSpc>
              <a:spcBef>
                <a:spcPts val="600"/>
              </a:spcBef>
            </a:pPr>
            <a:r>
              <a:rPr lang="en-US" altLang="en-US" sz="2276" dirty="0" err="1"/>
              <a:t>Mendorong</a:t>
            </a:r>
            <a:r>
              <a:rPr lang="en-US" altLang="en-US" sz="2276" dirty="0"/>
              <a:t> </a:t>
            </a:r>
            <a:r>
              <a:rPr lang="en-US" altLang="en-US" sz="2276" dirty="0" err="1"/>
              <a:t>percepatan</a:t>
            </a:r>
            <a:r>
              <a:rPr lang="en-US" altLang="en-US" sz="2276" dirty="0"/>
              <a:t> </a:t>
            </a:r>
            <a:r>
              <a:rPr lang="en-US" altLang="en-US" sz="2276" dirty="0" err="1"/>
              <a:t>demokrasi</a:t>
            </a:r>
            <a:endParaRPr lang="en-US" altLang="en-US" sz="2276" dirty="0"/>
          </a:p>
          <a:p>
            <a:pPr lvl="2">
              <a:lnSpc>
                <a:spcPct val="80000"/>
              </a:lnSpc>
              <a:spcBef>
                <a:spcPts val="600"/>
              </a:spcBef>
            </a:pPr>
            <a:r>
              <a:rPr lang="en-US" altLang="en-US" sz="2276" dirty="0" err="1"/>
              <a:t>Sejalan</a:t>
            </a:r>
            <a:r>
              <a:rPr lang="en-US" altLang="en-US" sz="2276" dirty="0"/>
              <a:t> </a:t>
            </a:r>
            <a:r>
              <a:rPr lang="en-US" altLang="en-US" sz="2276" dirty="0" err="1"/>
              <a:t>dengan</a:t>
            </a:r>
            <a:r>
              <a:rPr lang="en-US" altLang="en-US" sz="2276" dirty="0"/>
              <a:t> </a:t>
            </a:r>
            <a:r>
              <a:rPr lang="en-US" altLang="en-US" sz="2276" dirty="0" err="1"/>
              <a:t>kebijakan</a:t>
            </a:r>
            <a:r>
              <a:rPr lang="en-US" altLang="en-US" sz="2276" dirty="0"/>
              <a:t> </a:t>
            </a:r>
            <a:r>
              <a:rPr lang="en-US" altLang="en-US" sz="2276" dirty="0" err="1"/>
              <a:t>otonomi</a:t>
            </a:r>
            <a:r>
              <a:rPr lang="en-US" altLang="en-US" sz="2276" dirty="0"/>
              <a:t> </a:t>
            </a:r>
            <a:r>
              <a:rPr lang="en-US" altLang="en-US" sz="2276" dirty="0" err="1"/>
              <a:t>daerah</a:t>
            </a:r>
            <a:endParaRPr lang="en-US" altLang="en-US" sz="2276" dirty="0"/>
          </a:p>
          <a:p>
            <a:pPr lvl="2">
              <a:lnSpc>
                <a:spcPct val="80000"/>
              </a:lnSpc>
              <a:spcBef>
                <a:spcPts val="600"/>
              </a:spcBef>
            </a:pPr>
            <a:r>
              <a:rPr lang="en-US" altLang="en-US" sz="2276" dirty="0" err="1"/>
              <a:t>Koter</a:t>
            </a:r>
            <a:r>
              <a:rPr lang="en-US" altLang="en-US" sz="2276" dirty="0"/>
              <a:t> </a:t>
            </a:r>
            <a:r>
              <a:rPr lang="en-US" altLang="en-US" sz="2276" dirty="0" err="1"/>
              <a:t>sering</a:t>
            </a:r>
            <a:r>
              <a:rPr lang="en-US" altLang="en-US" sz="2276" dirty="0"/>
              <a:t> </a:t>
            </a:r>
            <a:r>
              <a:rPr lang="en-US" altLang="en-US" sz="2276" dirty="0" err="1"/>
              <a:t>dianggap</a:t>
            </a:r>
            <a:r>
              <a:rPr lang="en-US" altLang="en-US" sz="2276" dirty="0"/>
              <a:t> </a:t>
            </a:r>
            <a:r>
              <a:rPr lang="en-US" altLang="en-US" sz="2276" dirty="0" err="1"/>
              <a:t>sebagai</a:t>
            </a:r>
            <a:r>
              <a:rPr lang="en-US" altLang="en-US" sz="2276" dirty="0"/>
              <a:t> </a:t>
            </a:r>
            <a:r>
              <a:rPr lang="en-US" altLang="en-US" sz="2276" dirty="0" err="1"/>
              <a:t>alat</a:t>
            </a:r>
            <a:r>
              <a:rPr lang="en-US" altLang="en-US" sz="2276" dirty="0"/>
              <a:t> </a:t>
            </a:r>
            <a:r>
              <a:rPr lang="en-US" altLang="en-US" sz="2276" dirty="0" err="1"/>
              <a:t>kekuasaan</a:t>
            </a:r>
            <a:r>
              <a:rPr lang="en-US" altLang="en-US" sz="2276" dirty="0"/>
              <a:t> </a:t>
            </a:r>
            <a:r>
              <a:rPr lang="en-US" altLang="en-US" sz="2276" dirty="0" err="1"/>
              <a:t>rejim</a:t>
            </a:r>
            <a:r>
              <a:rPr lang="en-US" altLang="en-US" sz="2276" dirty="0"/>
              <a:t> </a:t>
            </a:r>
            <a:r>
              <a:rPr lang="en-US" altLang="en-US" sz="2276" dirty="0" err="1"/>
              <a:t>Orde</a:t>
            </a:r>
            <a:r>
              <a:rPr lang="en-US" altLang="en-US" sz="2276" dirty="0"/>
              <a:t> </a:t>
            </a:r>
            <a:r>
              <a:rPr lang="en-US" altLang="en-US" sz="2276" dirty="0" err="1"/>
              <a:t>Baru</a:t>
            </a:r>
            <a:r>
              <a:rPr lang="en-US" altLang="en-US" sz="2276" dirty="0"/>
              <a:t>.</a:t>
            </a:r>
          </a:p>
          <a:p>
            <a:pPr>
              <a:lnSpc>
                <a:spcPct val="80000"/>
              </a:lnSpc>
              <a:spcBef>
                <a:spcPts val="600"/>
              </a:spcBef>
            </a:pPr>
            <a:endParaRPr lang="en-US" altLang="en-US" sz="2844" dirty="0"/>
          </a:p>
        </p:txBody>
      </p:sp>
    </p:spTree>
    <p:extLst>
      <p:ext uri="{BB962C8B-B14F-4D97-AF65-F5344CB8AC3E}">
        <p14:creationId xmlns:p14="http://schemas.microsoft.com/office/powerpoint/2010/main" val="2445077332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6600" dirty="0" smtClean="0"/>
              <a:t>     </a:t>
            </a:r>
            <a:r>
              <a:rPr lang="en-US" altLang="en-US" sz="6600" dirty="0" err="1" smtClean="0"/>
              <a:t>Asal</a:t>
            </a:r>
            <a:r>
              <a:rPr lang="en-US" altLang="en-US" sz="6600" dirty="0" smtClean="0"/>
              <a:t> </a:t>
            </a:r>
            <a:r>
              <a:rPr lang="en-US" altLang="en-US" sz="6600" dirty="0" err="1"/>
              <a:t>Usul</a:t>
            </a:r>
            <a:r>
              <a:rPr lang="en-US" altLang="en-US" sz="6600" dirty="0"/>
              <a:t> </a:t>
            </a:r>
            <a:r>
              <a:rPr lang="en-US" altLang="en-US" sz="6600" dirty="0" err="1"/>
              <a:t>Birokrasi</a:t>
            </a:r>
            <a:endParaRPr lang="en-US" altLang="en-US" sz="6600" dirty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0000" y="2768600"/>
            <a:ext cx="11065048" cy="57150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altLang="en-US" dirty="0" err="1"/>
              <a:t>Birokrasi</a:t>
            </a:r>
            <a:r>
              <a:rPr lang="en-US" altLang="en-US" dirty="0"/>
              <a:t> </a:t>
            </a:r>
            <a:r>
              <a:rPr lang="en-US" altLang="en-US" dirty="0" err="1"/>
              <a:t>lahir</a:t>
            </a:r>
            <a:r>
              <a:rPr lang="en-US" altLang="en-US" dirty="0"/>
              <a:t> </a:t>
            </a:r>
            <a:r>
              <a:rPr lang="en-US" altLang="en-US" dirty="0" err="1"/>
              <a:t>sebagai</a:t>
            </a:r>
            <a:r>
              <a:rPr lang="en-US" altLang="en-US" dirty="0"/>
              <a:t> </a:t>
            </a:r>
            <a:r>
              <a:rPr lang="en-US" altLang="en-US" dirty="0" err="1"/>
              <a:t>alat</a:t>
            </a:r>
            <a:r>
              <a:rPr lang="en-US" altLang="en-US" dirty="0"/>
              <a:t> </a:t>
            </a:r>
            <a:r>
              <a:rPr lang="en-US" altLang="en-US" dirty="0" err="1"/>
              <a:t>kekuasaan</a:t>
            </a:r>
            <a:r>
              <a:rPr lang="en-US" altLang="en-US" dirty="0"/>
              <a:t> 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en-US" altLang="en-US" dirty="0"/>
              <a:t>	</a:t>
            </a:r>
            <a:r>
              <a:rPr lang="en-US" altLang="en-US" sz="3129" dirty="0" err="1"/>
              <a:t>Untuk</a:t>
            </a:r>
            <a:r>
              <a:rPr lang="en-US" altLang="en-US" sz="3129" dirty="0"/>
              <a:t> </a:t>
            </a:r>
            <a:r>
              <a:rPr lang="en-US" altLang="en-US" sz="3129" dirty="0" err="1"/>
              <a:t>menjalankan</a:t>
            </a:r>
            <a:r>
              <a:rPr lang="en-US" altLang="en-US" sz="3129" dirty="0"/>
              <a:t> </a:t>
            </a:r>
            <a:r>
              <a:rPr lang="en-US" altLang="en-US" sz="3129" dirty="0" err="1"/>
              <a:t>kekuasaan</a:t>
            </a:r>
            <a:r>
              <a:rPr lang="en-US" altLang="en-US" sz="3129" dirty="0"/>
              <a:t> </a:t>
            </a:r>
            <a:r>
              <a:rPr lang="en-US" altLang="en-US" sz="3129" dirty="0" err="1"/>
              <a:t>dengan</a:t>
            </a:r>
            <a:r>
              <a:rPr lang="en-US" altLang="en-US" sz="3129" dirty="0"/>
              <a:t> </a:t>
            </a:r>
            <a:r>
              <a:rPr lang="en-US" altLang="en-US" sz="3129" dirty="0" err="1"/>
              <a:t>efektif</a:t>
            </a:r>
            <a:r>
              <a:rPr lang="en-US" altLang="en-US" sz="3129" dirty="0"/>
              <a:t>, Machiavelli </a:t>
            </a:r>
            <a:r>
              <a:rPr lang="en-US" altLang="en-US" sz="3129" dirty="0" err="1"/>
              <a:t>menyarankan</a:t>
            </a:r>
            <a:r>
              <a:rPr lang="en-US" altLang="en-US" sz="3129" dirty="0"/>
              <a:t> </a:t>
            </a:r>
            <a:r>
              <a:rPr lang="en-US" altLang="en-US" sz="3129" dirty="0" err="1"/>
              <a:t>penguasa</a:t>
            </a:r>
            <a:r>
              <a:rPr lang="en-US" altLang="en-US" sz="3129" dirty="0"/>
              <a:t> </a:t>
            </a:r>
            <a:r>
              <a:rPr lang="en-US" altLang="en-US" sz="3129" dirty="0" err="1"/>
              <a:t>memiliki</a:t>
            </a:r>
            <a:r>
              <a:rPr lang="en-US" altLang="en-US" sz="3129" dirty="0"/>
              <a:t> </a:t>
            </a:r>
            <a:r>
              <a:rPr lang="en-US" altLang="en-US" sz="3129" dirty="0" err="1"/>
              <a:t>aparat</a:t>
            </a:r>
            <a:r>
              <a:rPr lang="en-US" altLang="en-US" sz="3129" dirty="0"/>
              <a:t> yang solid, </a:t>
            </a:r>
            <a:r>
              <a:rPr lang="en-US" altLang="en-US" sz="3129" dirty="0" err="1"/>
              <a:t>kuat</a:t>
            </a:r>
            <a:r>
              <a:rPr lang="en-US" altLang="en-US" sz="3129" dirty="0"/>
              <a:t>, </a:t>
            </a:r>
            <a:r>
              <a:rPr lang="en-US" altLang="en-US" sz="3129" dirty="0" err="1"/>
              <a:t>profesional</a:t>
            </a:r>
            <a:r>
              <a:rPr lang="en-US" altLang="en-US" sz="3129" dirty="0"/>
              <a:t> </a:t>
            </a:r>
            <a:r>
              <a:rPr lang="en-US" altLang="en-US" sz="3129" dirty="0" err="1"/>
              <a:t>dan</a:t>
            </a:r>
            <a:r>
              <a:rPr lang="en-US" altLang="en-US" sz="3129" dirty="0"/>
              <a:t> </a:t>
            </a:r>
            <a:r>
              <a:rPr lang="en-US" altLang="en-US" sz="3129" dirty="0" err="1"/>
              <a:t>kokoh</a:t>
            </a:r>
            <a:r>
              <a:rPr lang="en-US" altLang="en-US" sz="3129" dirty="0"/>
              <a:t>. </a:t>
            </a:r>
            <a:r>
              <a:rPr lang="en-US" altLang="en-US" sz="3129" dirty="0" err="1"/>
              <a:t>Birokrasi</a:t>
            </a:r>
            <a:r>
              <a:rPr lang="en-US" altLang="en-US" sz="3129" dirty="0"/>
              <a:t> </a:t>
            </a:r>
            <a:r>
              <a:rPr lang="en-US" altLang="en-US" sz="3129" dirty="0" err="1"/>
              <a:t>dibentuk</a:t>
            </a:r>
            <a:r>
              <a:rPr lang="en-US" altLang="en-US" sz="3129" dirty="0"/>
              <a:t> </a:t>
            </a:r>
            <a:r>
              <a:rPr lang="en-US" altLang="en-US" sz="3129" dirty="0" err="1"/>
              <a:t>untuk</a:t>
            </a:r>
            <a:r>
              <a:rPr lang="en-US" altLang="en-US" sz="3129" dirty="0"/>
              <a:t> </a:t>
            </a:r>
            <a:r>
              <a:rPr lang="en-US" altLang="en-US" sz="3129" dirty="0" err="1"/>
              <a:t>mengimplementasikan</a:t>
            </a:r>
            <a:r>
              <a:rPr lang="en-US" altLang="en-US" sz="3129" dirty="0"/>
              <a:t> </a:t>
            </a:r>
            <a:r>
              <a:rPr lang="en-US" altLang="en-US" sz="3129" dirty="0" err="1"/>
              <a:t>kekuasaan</a:t>
            </a:r>
            <a:r>
              <a:rPr lang="en-US" altLang="en-US" sz="3129" dirty="0"/>
              <a:t> </a:t>
            </a:r>
            <a:r>
              <a:rPr lang="en-US" altLang="en-US" sz="3129" dirty="0" err="1"/>
              <a:t>dan</a:t>
            </a:r>
            <a:r>
              <a:rPr lang="en-US" altLang="en-US" sz="3129" dirty="0"/>
              <a:t> </a:t>
            </a:r>
            <a:r>
              <a:rPr lang="en-US" altLang="en-US" sz="3129" dirty="0" err="1"/>
              <a:t>kepentingan</a:t>
            </a:r>
            <a:r>
              <a:rPr lang="en-US" altLang="en-US" sz="3129" dirty="0"/>
              <a:t> </a:t>
            </a:r>
            <a:r>
              <a:rPr lang="en-US" altLang="en-US" sz="3129" dirty="0" err="1"/>
              <a:t>penguasa</a:t>
            </a:r>
            <a:r>
              <a:rPr lang="en-US" altLang="en-US" sz="3129" dirty="0"/>
              <a:t> </a:t>
            </a:r>
            <a:r>
              <a:rPr lang="en-US" altLang="en-US" sz="3129" dirty="0" err="1"/>
              <a:t>dalam</a:t>
            </a:r>
            <a:r>
              <a:rPr lang="en-US" altLang="en-US" sz="3129" dirty="0"/>
              <a:t> </a:t>
            </a:r>
            <a:r>
              <a:rPr lang="en-US" altLang="en-US" sz="3129" dirty="0" err="1"/>
              <a:t>mengatur</a:t>
            </a:r>
            <a:r>
              <a:rPr lang="en-US" altLang="en-US" sz="3129" dirty="0"/>
              <a:t> </a:t>
            </a:r>
            <a:r>
              <a:rPr lang="en-US" altLang="en-US" sz="3129" dirty="0" err="1"/>
              <a:t>kehidupan</a:t>
            </a:r>
            <a:r>
              <a:rPr lang="en-US" altLang="en-US" sz="3129" dirty="0"/>
              <a:t> </a:t>
            </a:r>
            <a:r>
              <a:rPr lang="en-US" altLang="en-US" sz="3129" dirty="0" err="1"/>
              <a:t>negara</a:t>
            </a:r>
            <a:r>
              <a:rPr lang="en-US" altLang="en-US" sz="3129" dirty="0" smtClean="0"/>
              <a:t>.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None/>
            </a:pPr>
            <a:endParaRPr lang="en-US" altLang="en-US" sz="3129" dirty="0"/>
          </a:p>
          <a:p>
            <a:pPr>
              <a:spcBef>
                <a:spcPts val="1200"/>
              </a:spcBef>
            </a:pPr>
            <a:r>
              <a:rPr lang="en-US" altLang="en-US" dirty="0" err="1"/>
              <a:t>Birokrasi</a:t>
            </a:r>
            <a:r>
              <a:rPr lang="en-US" altLang="en-US" dirty="0"/>
              <a:t> </a:t>
            </a:r>
            <a:r>
              <a:rPr lang="en-US" altLang="en-US" dirty="0" err="1"/>
              <a:t>lahir</a:t>
            </a:r>
            <a:r>
              <a:rPr lang="en-US" altLang="en-US" dirty="0"/>
              <a:t> </a:t>
            </a:r>
            <a:r>
              <a:rPr lang="en-US" altLang="en-US" dirty="0" err="1"/>
              <a:t>karena</a:t>
            </a:r>
            <a:r>
              <a:rPr lang="en-US" altLang="en-US" dirty="0"/>
              <a:t> </a:t>
            </a:r>
            <a:r>
              <a:rPr lang="en-US" altLang="en-US" dirty="0" err="1"/>
              <a:t>kebutuhan</a:t>
            </a:r>
            <a:r>
              <a:rPr lang="en-US" altLang="en-US" dirty="0"/>
              <a:t> </a:t>
            </a:r>
            <a:r>
              <a:rPr lang="en-US" altLang="en-US" dirty="0" err="1"/>
              <a:t>masyarakat</a:t>
            </a:r>
            <a:r>
              <a:rPr lang="en-US" altLang="en-US" dirty="0"/>
              <a:t> 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en-US" altLang="en-US" dirty="0"/>
              <a:t>	</a:t>
            </a:r>
            <a:r>
              <a:rPr lang="en-US" altLang="en-US" sz="3129" dirty="0" err="1"/>
              <a:t>Kebutuhan</a:t>
            </a:r>
            <a:r>
              <a:rPr lang="en-US" altLang="en-US" sz="3129" dirty="0"/>
              <a:t> </a:t>
            </a:r>
            <a:r>
              <a:rPr lang="en-US" altLang="en-US" sz="3129" dirty="0" err="1"/>
              <a:t>masyarakat</a:t>
            </a:r>
            <a:r>
              <a:rPr lang="en-US" altLang="en-US" sz="3129" dirty="0"/>
              <a:t> </a:t>
            </a:r>
            <a:r>
              <a:rPr lang="en-US" altLang="en-US" sz="3129" dirty="0" err="1"/>
              <a:t>akan</a:t>
            </a:r>
            <a:r>
              <a:rPr lang="en-US" altLang="en-US" sz="3129" dirty="0"/>
              <a:t> </a:t>
            </a:r>
            <a:r>
              <a:rPr lang="en-US" altLang="en-US" sz="3129" dirty="0" err="1"/>
              <a:t>pelayanan</a:t>
            </a:r>
            <a:r>
              <a:rPr lang="en-US" altLang="en-US" sz="3129" dirty="0"/>
              <a:t> </a:t>
            </a:r>
            <a:r>
              <a:rPr lang="en-US" altLang="en-US" sz="3129" dirty="0" err="1"/>
              <a:t>publik</a:t>
            </a:r>
            <a:r>
              <a:rPr lang="en-US" altLang="en-US" sz="3129" dirty="0"/>
              <a:t> yang </a:t>
            </a:r>
            <a:r>
              <a:rPr lang="en-US" altLang="en-US" sz="3129" dirty="0" err="1"/>
              <a:t>dianggap</a:t>
            </a:r>
            <a:r>
              <a:rPr lang="en-US" altLang="en-US" sz="3129" dirty="0"/>
              <a:t> </a:t>
            </a:r>
            <a:r>
              <a:rPr lang="en-US" altLang="en-US" sz="3129" dirty="0" err="1"/>
              <a:t>sebagai</a:t>
            </a:r>
            <a:r>
              <a:rPr lang="en-US" altLang="en-US" sz="3129" dirty="0"/>
              <a:t> </a:t>
            </a:r>
            <a:r>
              <a:rPr lang="en-US" altLang="en-US" sz="3129" dirty="0" err="1"/>
              <a:t>faktor</a:t>
            </a:r>
            <a:r>
              <a:rPr lang="en-US" altLang="en-US" sz="3129" dirty="0"/>
              <a:t> </a:t>
            </a:r>
            <a:r>
              <a:rPr lang="en-US" altLang="en-US" sz="3129" dirty="0" err="1"/>
              <a:t>lahirnya</a:t>
            </a:r>
            <a:r>
              <a:rPr lang="en-US" altLang="en-US" sz="3129" dirty="0"/>
              <a:t> </a:t>
            </a:r>
            <a:r>
              <a:rPr lang="en-US" altLang="en-US" sz="3129" dirty="0" err="1"/>
              <a:t>birokrasi</a:t>
            </a:r>
            <a:r>
              <a:rPr lang="en-US" altLang="en-US" sz="3129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39991197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1270000" y="254000"/>
            <a:ext cx="10464800" cy="2174528"/>
          </a:xfrm>
        </p:spPr>
        <p:txBody>
          <a:bodyPr/>
          <a:lstStyle/>
          <a:p>
            <a:r>
              <a:rPr lang="en-US" altLang="en-US" sz="6600" dirty="0" smtClean="0"/>
              <a:t>    </a:t>
            </a:r>
            <a:r>
              <a:rPr lang="en-US" altLang="en-US" sz="6600" dirty="0" err="1" smtClean="0"/>
              <a:t>Tipe</a:t>
            </a:r>
            <a:r>
              <a:rPr lang="en-US" altLang="en-US" sz="6600" dirty="0" smtClean="0"/>
              <a:t> </a:t>
            </a:r>
            <a:r>
              <a:rPr lang="en-US" altLang="en-US" sz="6600" dirty="0"/>
              <a:t>Ideal </a:t>
            </a:r>
            <a:r>
              <a:rPr lang="en-US" altLang="en-US" sz="6600" dirty="0" err="1"/>
              <a:t>Birokrasi</a:t>
            </a:r>
            <a:endParaRPr lang="en-US" altLang="en-US" sz="66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29792" y="2428528"/>
            <a:ext cx="11665296" cy="6055072"/>
          </a:xfrm>
        </p:spPr>
        <p:txBody>
          <a:bodyPr/>
          <a:lstStyle/>
          <a:p>
            <a:pPr marL="0" indent="0">
              <a:lnSpc>
                <a:spcPct val="80000"/>
              </a:lnSpc>
              <a:spcBef>
                <a:spcPts val="600"/>
              </a:spcBef>
              <a:buNone/>
            </a:pPr>
            <a:r>
              <a:rPr lang="en-US" altLang="en-US" sz="2987" dirty="0" err="1"/>
              <a:t>Otoritas</a:t>
            </a:r>
            <a:r>
              <a:rPr lang="en-US" altLang="en-US" sz="2987" dirty="0"/>
              <a:t> </a:t>
            </a:r>
            <a:r>
              <a:rPr lang="en-US" altLang="en-US" sz="2987" dirty="0" err="1"/>
              <a:t>birokrasi</a:t>
            </a:r>
            <a:r>
              <a:rPr lang="en-US" altLang="en-US" sz="2987" dirty="0"/>
              <a:t> </a:t>
            </a:r>
            <a:r>
              <a:rPr lang="en-US" altLang="en-US" sz="2987" dirty="0" err="1"/>
              <a:t>menurut</a:t>
            </a:r>
            <a:r>
              <a:rPr lang="en-US" altLang="en-US" sz="2987" dirty="0"/>
              <a:t> Weber </a:t>
            </a:r>
            <a:r>
              <a:rPr lang="en-US" altLang="en-US" sz="2987" dirty="0" err="1"/>
              <a:t>idealnya</a:t>
            </a:r>
            <a:r>
              <a:rPr lang="en-US" altLang="en-US" sz="2987" dirty="0"/>
              <a:t> </a:t>
            </a:r>
            <a:r>
              <a:rPr lang="en-US" altLang="en-US" sz="2987" dirty="0" err="1"/>
              <a:t>berdasarkan</a:t>
            </a:r>
            <a:r>
              <a:rPr lang="en-US" altLang="en-US" sz="2987" dirty="0"/>
              <a:t> </a:t>
            </a:r>
            <a:r>
              <a:rPr lang="en-US" altLang="en-US" sz="2987" dirty="0" err="1"/>
              <a:t>otoritas</a:t>
            </a:r>
            <a:r>
              <a:rPr lang="en-US" altLang="en-US" sz="2987" dirty="0"/>
              <a:t> legal, </a:t>
            </a:r>
            <a:r>
              <a:rPr lang="en-US" altLang="en-US" sz="2987" dirty="0" err="1"/>
              <a:t>bukan</a:t>
            </a:r>
            <a:r>
              <a:rPr lang="en-US" altLang="en-US" sz="2987" dirty="0"/>
              <a:t> </a:t>
            </a:r>
            <a:r>
              <a:rPr lang="en-US" altLang="en-US" sz="2987" dirty="0" err="1"/>
              <a:t>tradisional</a:t>
            </a:r>
            <a:r>
              <a:rPr lang="en-US" altLang="en-US" sz="2987" dirty="0"/>
              <a:t> </a:t>
            </a:r>
            <a:r>
              <a:rPr lang="en-US" altLang="en-US" sz="2987" dirty="0" err="1"/>
              <a:t>atau</a:t>
            </a:r>
            <a:r>
              <a:rPr lang="en-US" altLang="en-US" sz="2987" dirty="0"/>
              <a:t> </a:t>
            </a:r>
            <a:r>
              <a:rPr lang="en-US" altLang="en-US" sz="2987" dirty="0" err="1"/>
              <a:t>kharismatis</a:t>
            </a:r>
            <a:r>
              <a:rPr lang="en-US" altLang="en-US" sz="2987" dirty="0"/>
              <a:t>. </a:t>
            </a:r>
            <a:r>
              <a:rPr lang="en-US" altLang="en-US" sz="2987" dirty="0" err="1"/>
              <a:t>Ciri</a:t>
            </a:r>
            <a:r>
              <a:rPr lang="en-US" altLang="en-US" sz="2987" dirty="0"/>
              <a:t> </a:t>
            </a:r>
            <a:r>
              <a:rPr lang="en-US" altLang="en-US" sz="2987" dirty="0" err="1"/>
              <a:t>otoritas</a:t>
            </a:r>
            <a:r>
              <a:rPr lang="en-US" altLang="en-US" sz="2987" dirty="0"/>
              <a:t> legal </a:t>
            </a:r>
            <a:r>
              <a:rPr lang="en-US" altLang="en-US" sz="2987" dirty="0" err="1"/>
              <a:t>birokrasi</a:t>
            </a:r>
            <a:r>
              <a:rPr lang="en-US" altLang="en-US" sz="2987" dirty="0"/>
              <a:t> </a:t>
            </a:r>
            <a:r>
              <a:rPr lang="en-US" altLang="en-US" sz="2987" dirty="0" err="1"/>
              <a:t>adalah</a:t>
            </a:r>
            <a:r>
              <a:rPr lang="en-US" altLang="en-US" sz="2987" dirty="0"/>
              <a:t>: </a:t>
            </a:r>
          </a:p>
          <a:p>
            <a:pPr marL="947131" lvl="1" indent="-457200">
              <a:lnSpc>
                <a:spcPct val="80000"/>
              </a:lnSpc>
              <a:spcBef>
                <a:spcPts val="600"/>
              </a:spcBef>
            </a:pPr>
            <a:r>
              <a:rPr lang="en-US" altLang="en-US" sz="2844" dirty="0" err="1"/>
              <a:t>Tugas-tugas</a:t>
            </a:r>
            <a:r>
              <a:rPr lang="en-US" altLang="en-US" sz="2844" dirty="0"/>
              <a:t> </a:t>
            </a:r>
            <a:r>
              <a:rPr lang="en-US" altLang="en-US" sz="2844" dirty="0" err="1"/>
              <a:t>pejabat</a:t>
            </a:r>
            <a:r>
              <a:rPr lang="en-US" altLang="en-US" sz="2844" dirty="0"/>
              <a:t> </a:t>
            </a:r>
            <a:r>
              <a:rPr lang="en-US" altLang="en-US" sz="2844" dirty="0" err="1"/>
              <a:t>diorganisir</a:t>
            </a:r>
            <a:r>
              <a:rPr lang="en-US" altLang="en-US" sz="2844" dirty="0"/>
              <a:t> </a:t>
            </a:r>
            <a:r>
              <a:rPr lang="en-US" altLang="en-US" sz="2844" dirty="0" err="1"/>
              <a:t>secara</a:t>
            </a:r>
            <a:r>
              <a:rPr lang="en-US" altLang="en-US" sz="2844" dirty="0"/>
              <a:t> </a:t>
            </a:r>
            <a:r>
              <a:rPr lang="en-US" altLang="en-US" sz="2844" dirty="0" err="1"/>
              <a:t>teratur</a:t>
            </a:r>
            <a:r>
              <a:rPr lang="en-US" altLang="en-US" sz="2844" dirty="0"/>
              <a:t> </a:t>
            </a:r>
            <a:r>
              <a:rPr lang="en-US" altLang="en-US" sz="2844" dirty="0" err="1"/>
              <a:t>dan</a:t>
            </a:r>
            <a:r>
              <a:rPr lang="en-US" altLang="en-US" sz="2844" dirty="0"/>
              <a:t> </a:t>
            </a:r>
            <a:r>
              <a:rPr lang="en-US" altLang="en-US" sz="2844" dirty="0" err="1"/>
              <a:t>berkelanjutan</a:t>
            </a:r>
            <a:r>
              <a:rPr lang="en-US" altLang="en-US" sz="2844" dirty="0"/>
              <a:t>. </a:t>
            </a:r>
          </a:p>
          <a:p>
            <a:pPr marL="947131" lvl="1" indent="-457200">
              <a:lnSpc>
                <a:spcPct val="80000"/>
              </a:lnSpc>
              <a:spcBef>
                <a:spcPts val="600"/>
              </a:spcBef>
            </a:pPr>
            <a:r>
              <a:rPr lang="en-US" altLang="en-US" sz="2844" dirty="0" err="1"/>
              <a:t>Tugas</a:t>
            </a:r>
            <a:r>
              <a:rPr lang="en-US" altLang="en-US" sz="2844" dirty="0"/>
              <a:t> </a:t>
            </a:r>
            <a:r>
              <a:rPr lang="en-US" altLang="en-US" sz="2844" dirty="0" err="1"/>
              <a:t>dibagi</a:t>
            </a:r>
            <a:r>
              <a:rPr lang="en-US" altLang="en-US" sz="2844" dirty="0"/>
              <a:t> </a:t>
            </a:r>
            <a:r>
              <a:rPr lang="en-US" altLang="en-US" sz="2844" dirty="0" err="1"/>
              <a:t>secara</a:t>
            </a:r>
            <a:r>
              <a:rPr lang="en-US" altLang="en-US" sz="2844" dirty="0"/>
              <a:t> </a:t>
            </a:r>
            <a:r>
              <a:rPr lang="en-US" altLang="en-US" sz="2844" dirty="0" err="1"/>
              <a:t>fungsional</a:t>
            </a:r>
            <a:r>
              <a:rPr lang="en-US" altLang="en-US" sz="2844" dirty="0"/>
              <a:t> </a:t>
            </a:r>
            <a:r>
              <a:rPr lang="en-US" altLang="en-US" sz="2844" dirty="0" err="1"/>
              <a:t>dan</a:t>
            </a:r>
            <a:r>
              <a:rPr lang="en-US" altLang="en-US" sz="2844" dirty="0"/>
              <a:t> </a:t>
            </a:r>
            <a:r>
              <a:rPr lang="en-US" altLang="en-US" sz="2844" dirty="0" err="1"/>
              <a:t>disertai</a:t>
            </a:r>
            <a:r>
              <a:rPr lang="en-US" altLang="en-US" sz="2844" dirty="0"/>
              <a:t> </a:t>
            </a:r>
            <a:r>
              <a:rPr lang="en-US" altLang="en-US" sz="2844" dirty="0" err="1"/>
              <a:t>dengan</a:t>
            </a:r>
            <a:r>
              <a:rPr lang="en-US" altLang="en-US" sz="2844" dirty="0"/>
              <a:t> </a:t>
            </a:r>
            <a:r>
              <a:rPr lang="en-US" altLang="en-US" sz="2844" dirty="0" err="1"/>
              <a:t>kewenangan</a:t>
            </a:r>
            <a:r>
              <a:rPr lang="en-US" altLang="en-US" sz="2844" dirty="0"/>
              <a:t> </a:t>
            </a:r>
            <a:r>
              <a:rPr lang="en-US" altLang="en-US" sz="2844" dirty="0" err="1"/>
              <a:t>serta</a:t>
            </a:r>
            <a:r>
              <a:rPr lang="en-US" altLang="en-US" sz="2844" dirty="0"/>
              <a:t> </a:t>
            </a:r>
            <a:r>
              <a:rPr lang="en-US" altLang="en-US" sz="2844" dirty="0" err="1"/>
              <a:t>sanksi</a:t>
            </a:r>
            <a:r>
              <a:rPr lang="en-US" altLang="en-US" sz="2844" dirty="0"/>
              <a:t> </a:t>
            </a:r>
            <a:r>
              <a:rPr lang="en-US" altLang="en-US" sz="2844" dirty="0" err="1"/>
              <a:t>sesuai</a:t>
            </a:r>
            <a:r>
              <a:rPr lang="en-US" altLang="en-US" sz="2844" dirty="0"/>
              <a:t> </a:t>
            </a:r>
            <a:r>
              <a:rPr lang="en-US" altLang="en-US" sz="2844" dirty="0" err="1"/>
              <a:t>tingkatannya</a:t>
            </a:r>
            <a:r>
              <a:rPr lang="en-US" altLang="en-US" sz="2844" dirty="0"/>
              <a:t>. </a:t>
            </a:r>
          </a:p>
          <a:p>
            <a:pPr marL="947131" lvl="1" indent="-457200">
              <a:lnSpc>
                <a:spcPct val="80000"/>
              </a:lnSpc>
              <a:spcBef>
                <a:spcPts val="600"/>
              </a:spcBef>
            </a:pPr>
            <a:r>
              <a:rPr lang="en-US" altLang="en-US" sz="2844" dirty="0" err="1"/>
              <a:t>Jabatan</a:t>
            </a:r>
            <a:r>
              <a:rPr lang="en-US" altLang="en-US" sz="2844" dirty="0"/>
              <a:t> </a:t>
            </a:r>
            <a:r>
              <a:rPr lang="en-US" altLang="en-US" sz="2844" dirty="0" err="1"/>
              <a:t>diatur</a:t>
            </a:r>
            <a:r>
              <a:rPr lang="en-US" altLang="en-US" sz="2844" dirty="0"/>
              <a:t> </a:t>
            </a:r>
            <a:r>
              <a:rPr lang="en-US" altLang="en-US" sz="2844" dirty="0" err="1"/>
              <a:t>secara</a:t>
            </a:r>
            <a:r>
              <a:rPr lang="en-US" altLang="en-US" sz="2844" dirty="0"/>
              <a:t> </a:t>
            </a:r>
            <a:r>
              <a:rPr lang="en-US" altLang="en-US" sz="2844" dirty="0" err="1"/>
              <a:t>hirarkis</a:t>
            </a:r>
            <a:r>
              <a:rPr lang="en-US" altLang="en-US" sz="2844" dirty="0"/>
              <a:t>. </a:t>
            </a:r>
          </a:p>
          <a:p>
            <a:pPr marL="947131" lvl="1" indent="-457200">
              <a:lnSpc>
                <a:spcPct val="80000"/>
              </a:lnSpc>
              <a:spcBef>
                <a:spcPts val="600"/>
              </a:spcBef>
            </a:pPr>
            <a:r>
              <a:rPr lang="en-US" altLang="en-US" sz="2844" dirty="0" err="1"/>
              <a:t>Aturan</a:t>
            </a:r>
            <a:r>
              <a:rPr lang="en-US" altLang="en-US" sz="2844" dirty="0"/>
              <a:t> </a:t>
            </a:r>
            <a:r>
              <a:rPr lang="en-US" altLang="en-US" sz="2844" dirty="0" err="1"/>
              <a:t>tentang</a:t>
            </a:r>
            <a:r>
              <a:rPr lang="en-US" altLang="en-US" sz="2844" dirty="0"/>
              <a:t> </a:t>
            </a:r>
            <a:r>
              <a:rPr lang="en-US" altLang="en-US" sz="2844" dirty="0" err="1"/>
              <a:t>pekerjaan</a:t>
            </a:r>
            <a:r>
              <a:rPr lang="en-US" altLang="en-US" sz="2844" dirty="0"/>
              <a:t> </a:t>
            </a:r>
            <a:r>
              <a:rPr lang="en-US" altLang="en-US" sz="2844" dirty="0" err="1"/>
              <a:t>bisa</a:t>
            </a:r>
            <a:r>
              <a:rPr lang="en-US" altLang="en-US" sz="2844" dirty="0"/>
              <a:t> </a:t>
            </a:r>
            <a:r>
              <a:rPr lang="en-US" altLang="en-US" sz="2844" dirty="0" err="1"/>
              <a:t>bersifat</a:t>
            </a:r>
            <a:r>
              <a:rPr lang="en-US" altLang="en-US" sz="2844" dirty="0"/>
              <a:t> </a:t>
            </a:r>
            <a:r>
              <a:rPr lang="en-US" altLang="en-US" sz="2844" dirty="0" err="1"/>
              <a:t>teknis</a:t>
            </a:r>
            <a:r>
              <a:rPr lang="en-US" altLang="en-US" sz="2844" dirty="0"/>
              <a:t> </a:t>
            </a:r>
            <a:r>
              <a:rPr lang="en-US" altLang="en-US" sz="2844" dirty="0" err="1"/>
              <a:t>maupun</a:t>
            </a:r>
            <a:r>
              <a:rPr lang="en-US" altLang="en-US" sz="2844" dirty="0"/>
              <a:t> legal. </a:t>
            </a:r>
          </a:p>
          <a:p>
            <a:pPr marL="947131" lvl="1" indent="-457200">
              <a:lnSpc>
                <a:spcPct val="80000"/>
              </a:lnSpc>
              <a:spcBef>
                <a:spcPts val="600"/>
              </a:spcBef>
            </a:pPr>
            <a:r>
              <a:rPr lang="en-US" altLang="en-US" sz="2844" dirty="0" err="1"/>
              <a:t>Sumberdaya</a:t>
            </a:r>
            <a:r>
              <a:rPr lang="en-US" altLang="en-US" sz="2844" dirty="0"/>
              <a:t> </a:t>
            </a:r>
            <a:r>
              <a:rPr lang="en-US" altLang="en-US" sz="2844" dirty="0" err="1"/>
              <a:t>institusi</a:t>
            </a:r>
            <a:r>
              <a:rPr lang="en-US" altLang="en-US" sz="2844" dirty="0"/>
              <a:t> </a:t>
            </a:r>
            <a:r>
              <a:rPr lang="en-US" altLang="en-US" sz="2844" dirty="0" err="1"/>
              <a:t>dibedakan</a:t>
            </a:r>
            <a:r>
              <a:rPr lang="en-US" altLang="en-US" sz="2844" dirty="0"/>
              <a:t> </a:t>
            </a:r>
            <a:r>
              <a:rPr lang="en-US" altLang="en-US" sz="2844" dirty="0" err="1"/>
              <a:t>dari</a:t>
            </a:r>
            <a:r>
              <a:rPr lang="en-US" altLang="en-US" sz="2844" dirty="0"/>
              <a:t> </a:t>
            </a:r>
            <a:r>
              <a:rPr lang="en-US" altLang="en-US" sz="2844" dirty="0" err="1"/>
              <a:t>sumberdaya</a:t>
            </a:r>
            <a:r>
              <a:rPr lang="en-US" altLang="en-US" sz="2844" dirty="0"/>
              <a:t> </a:t>
            </a:r>
            <a:r>
              <a:rPr lang="en-US" altLang="en-US" sz="2844" dirty="0" err="1"/>
              <a:t>individu</a:t>
            </a:r>
            <a:r>
              <a:rPr lang="en-US" altLang="en-US" sz="2844" dirty="0"/>
              <a:t>. </a:t>
            </a:r>
          </a:p>
          <a:p>
            <a:pPr marL="947131" lvl="1" indent="-457200">
              <a:lnSpc>
                <a:spcPct val="80000"/>
              </a:lnSpc>
              <a:spcBef>
                <a:spcPts val="600"/>
              </a:spcBef>
            </a:pPr>
            <a:r>
              <a:rPr lang="en-US" altLang="en-US" sz="2844" dirty="0" err="1"/>
              <a:t>Jabatan</a:t>
            </a:r>
            <a:r>
              <a:rPr lang="en-US" altLang="en-US" sz="2844" dirty="0"/>
              <a:t> </a:t>
            </a:r>
            <a:r>
              <a:rPr lang="en-US" altLang="en-US" sz="2844" dirty="0" err="1"/>
              <a:t>bukan</a:t>
            </a:r>
            <a:r>
              <a:rPr lang="en-US" altLang="en-US" sz="2844" dirty="0"/>
              <a:t> </a:t>
            </a:r>
            <a:r>
              <a:rPr lang="en-US" altLang="en-US" sz="2844" dirty="0" err="1"/>
              <a:t>merupakan</a:t>
            </a:r>
            <a:r>
              <a:rPr lang="en-US" altLang="en-US" sz="2844" dirty="0"/>
              <a:t> </a:t>
            </a:r>
            <a:r>
              <a:rPr lang="en-US" altLang="en-US" sz="2844" dirty="0" err="1"/>
              <a:t>hak</a:t>
            </a:r>
            <a:r>
              <a:rPr lang="en-US" altLang="en-US" sz="2844" dirty="0"/>
              <a:t> </a:t>
            </a:r>
            <a:r>
              <a:rPr lang="en-US" altLang="en-US" sz="2844" dirty="0" err="1"/>
              <a:t>pribadi</a:t>
            </a:r>
            <a:r>
              <a:rPr lang="en-US" altLang="en-US" sz="2844" dirty="0"/>
              <a:t>. </a:t>
            </a:r>
          </a:p>
          <a:p>
            <a:pPr marL="947131" lvl="1" indent="-457200">
              <a:lnSpc>
                <a:spcPct val="80000"/>
              </a:lnSpc>
              <a:spcBef>
                <a:spcPts val="600"/>
              </a:spcBef>
            </a:pPr>
            <a:r>
              <a:rPr lang="en-US" altLang="en-US" sz="2844" dirty="0" err="1"/>
              <a:t>Administrasi</a:t>
            </a:r>
            <a:r>
              <a:rPr lang="en-US" altLang="en-US" sz="2844" dirty="0"/>
              <a:t> </a:t>
            </a:r>
            <a:r>
              <a:rPr lang="en-US" altLang="en-US" sz="2844" dirty="0" err="1"/>
              <a:t>dijalankan</a:t>
            </a:r>
            <a:r>
              <a:rPr lang="en-US" altLang="en-US" sz="2844" dirty="0"/>
              <a:t> </a:t>
            </a:r>
            <a:r>
              <a:rPr lang="en-US" altLang="en-US" sz="2844" dirty="0" err="1"/>
              <a:t>dengan</a:t>
            </a:r>
            <a:r>
              <a:rPr lang="en-US" altLang="en-US" sz="2844" dirty="0"/>
              <a:t> </a:t>
            </a:r>
            <a:r>
              <a:rPr lang="en-US" altLang="en-US" sz="2844" dirty="0" err="1"/>
              <a:t>dokumen</a:t>
            </a:r>
            <a:r>
              <a:rPr lang="en-US" altLang="en-US" sz="2844" dirty="0"/>
              <a:t> </a:t>
            </a:r>
            <a:r>
              <a:rPr lang="en-US" altLang="en-US" sz="2844" dirty="0" err="1"/>
              <a:t>tertulis</a:t>
            </a:r>
            <a:r>
              <a:rPr lang="en-US" altLang="en-US" sz="2844" dirty="0"/>
              <a:t>. </a:t>
            </a:r>
          </a:p>
          <a:p>
            <a:pPr marL="947131" lvl="1" indent="-457200">
              <a:lnSpc>
                <a:spcPct val="80000"/>
              </a:lnSpc>
              <a:spcBef>
                <a:spcPts val="600"/>
              </a:spcBef>
            </a:pPr>
            <a:r>
              <a:rPr lang="en-US" altLang="en-US" sz="2844" dirty="0" err="1"/>
              <a:t>Sistem</a:t>
            </a:r>
            <a:r>
              <a:rPr lang="en-US" altLang="en-US" sz="2844" dirty="0"/>
              <a:t> </a:t>
            </a:r>
            <a:r>
              <a:rPr lang="en-US" altLang="en-US" sz="2844" dirty="0" err="1"/>
              <a:t>kekuasaan</a:t>
            </a:r>
            <a:r>
              <a:rPr lang="en-US" altLang="en-US" sz="2844" dirty="0"/>
              <a:t> legal </a:t>
            </a:r>
            <a:r>
              <a:rPr lang="en-US" altLang="en-US" sz="2844" dirty="0" err="1"/>
              <a:t>dapat</a:t>
            </a:r>
            <a:r>
              <a:rPr lang="en-US" altLang="en-US" sz="2844" dirty="0"/>
              <a:t> </a:t>
            </a:r>
            <a:r>
              <a:rPr lang="en-US" altLang="en-US" sz="2844" dirty="0" err="1"/>
              <a:t>memiliki</a:t>
            </a:r>
            <a:r>
              <a:rPr lang="en-US" altLang="en-US" sz="2844" dirty="0"/>
              <a:t> </a:t>
            </a:r>
            <a:r>
              <a:rPr lang="en-US" altLang="en-US" sz="2844" dirty="0" err="1"/>
              <a:t>banyak</a:t>
            </a:r>
            <a:r>
              <a:rPr lang="en-US" altLang="en-US" sz="2844" dirty="0"/>
              <a:t> </a:t>
            </a:r>
            <a:r>
              <a:rPr lang="en-US" altLang="en-US" sz="2844" dirty="0" err="1"/>
              <a:t>bentuk</a:t>
            </a:r>
            <a:r>
              <a:rPr lang="en-US" altLang="en-US" sz="2844" dirty="0"/>
              <a:t>, </a:t>
            </a:r>
            <a:r>
              <a:rPr lang="en-US" altLang="en-US" sz="2844" dirty="0" err="1"/>
              <a:t>tapi</a:t>
            </a:r>
            <a:r>
              <a:rPr lang="en-US" altLang="en-US" sz="2844" dirty="0"/>
              <a:t> yang paling </a:t>
            </a:r>
            <a:r>
              <a:rPr lang="en-US" altLang="en-US" sz="2844" dirty="0" err="1"/>
              <a:t>murni</a:t>
            </a:r>
            <a:r>
              <a:rPr lang="en-US" altLang="en-US" sz="2844" dirty="0"/>
              <a:t> </a:t>
            </a:r>
            <a:r>
              <a:rPr lang="en-US" altLang="en-US" sz="2844" dirty="0" err="1"/>
              <a:t>adalah</a:t>
            </a:r>
            <a:r>
              <a:rPr lang="en-US" altLang="en-US" sz="2844" dirty="0"/>
              <a:t> </a:t>
            </a:r>
            <a:r>
              <a:rPr lang="en-US" altLang="en-US" sz="2844" dirty="0" err="1"/>
              <a:t>staf</a:t>
            </a:r>
            <a:r>
              <a:rPr lang="en-US" altLang="en-US" sz="2844" dirty="0"/>
              <a:t> </a:t>
            </a:r>
            <a:r>
              <a:rPr lang="en-US" altLang="en-US" sz="2844" dirty="0" err="1"/>
              <a:t>administrasi</a:t>
            </a:r>
            <a:r>
              <a:rPr lang="en-US" altLang="en-US" sz="2844" dirty="0"/>
              <a:t> </a:t>
            </a:r>
            <a:r>
              <a:rPr lang="en-US" altLang="en-US" sz="2844" dirty="0" err="1"/>
              <a:t>birokratis</a:t>
            </a:r>
            <a:r>
              <a:rPr lang="en-US" altLang="en-US" sz="2844" dirty="0"/>
              <a:t>. </a:t>
            </a:r>
          </a:p>
          <a:p>
            <a:pPr marL="568951" indent="-568951">
              <a:lnSpc>
                <a:spcPct val="80000"/>
              </a:lnSpc>
              <a:spcBef>
                <a:spcPts val="600"/>
              </a:spcBef>
              <a:buNone/>
            </a:pPr>
            <a:r>
              <a:rPr lang="en-US" altLang="en-US" sz="2987" dirty="0"/>
              <a:t> </a:t>
            </a:r>
            <a:r>
              <a:rPr lang="en-US" altLang="en-US" sz="2987" dirty="0">
                <a:sym typeface="Wingdings" panose="05000000000000000000" pitchFamily="2" charset="2"/>
              </a:rPr>
              <a:t> </a:t>
            </a:r>
            <a:r>
              <a:rPr lang="en-US" altLang="en-US" sz="2987" dirty="0" err="1"/>
              <a:t>Birokrasi</a:t>
            </a:r>
            <a:r>
              <a:rPr lang="en-US" altLang="en-US" sz="2987" dirty="0"/>
              <a:t> </a:t>
            </a:r>
            <a:r>
              <a:rPr lang="en-US" altLang="en-US" sz="2987" dirty="0" err="1"/>
              <a:t>bersifat</a:t>
            </a:r>
            <a:r>
              <a:rPr lang="en-US" altLang="en-US" sz="2987" dirty="0"/>
              <a:t> </a:t>
            </a:r>
            <a:r>
              <a:rPr lang="en-US" altLang="en-US" sz="2987" dirty="0" err="1"/>
              <a:t>rasional</a:t>
            </a:r>
            <a:r>
              <a:rPr lang="en-US" altLang="en-US" sz="2987" dirty="0"/>
              <a:t>, </a:t>
            </a:r>
            <a:r>
              <a:rPr lang="en-US" altLang="en-US" sz="2987" dirty="0" err="1"/>
              <a:t>hirarkis</a:t>
            </a:r>
            <a:r>
              <a:rPr lang="en-US" altLang="en-US" sz="2987" dirty="0"/>
              <a:t>, </a:t>
            </a:r>
            <a:r>
              <a:rPr lang="en-US" altLang="en-US" sz="2987" dirty="0" err="1"/>
              <a:t>dan</a:t>
            </a:r>
            <a:r>
              <a:rPr lang="en-US" altLang="en-US" sz="2987" dirty="0"/>
              <a:t> </a:t>
            </a:r>
            <a:r>
              <a:rPr lang="en-US" altLang="en-US" sz="2987" dirty="0" err="1"/>
              <a:t>netral</a:t>
            </a:r>
            <a:r>
              <a:rPr lang="en-US" altLang="en-US" sz="2987" dirty="0"/>
              <a:t> (</a:t>
            </a:r>
            <a:r>
              <a:rPr lang="en-US" altLang="en-US" sz="2987" dirty="0" err="1"/>
              <a:t>apolitis</a:t>
            </a:r>
            <a:r>
              <a:rPr lang="en-US" altLang="en-US" sz="2987" dirty="0"/>
              <a:t>).</a:t>
            </a:r>
          </a:p>
          <a:p>
            <a:pPr marL="568951" indent="-568951">
              <a:lnSpc>
                <a:spcPct val="80000"/>
              </a:lnSpc>
              <a:spcBef>
                <a:spcPts val="600"/>
              </a:spcBef>
            </a:pPr>
            <a:endParaRPr lang="en-US" altLang="en-US" sz="2987" dirty="0"/>
          </a:p>
        </p:txBody>
      </p:sp>
    </p:spTree>
    <p:extLst>
      <p:ext uri="{BB962C8B-B14F-4D97-AF65-F5344CB8AC3E}">
        <p14:creationId xmlns:p14="http://schemas.microsoft.com/office/powerpoint/2010/main" val="1101032680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6600" dirty="0" err="1"/>
              <a:t>Kritik</a:t>
            </a:r>
            <a:r>
              <a:rPr lang="en-US" altLang="en-US" sz="6600" dirty="0"/>
              <a:t> </a:t>
            </a:r>
            <a:r>
              <a:rPr lang="en-US" altLang="en-US" sz="6600" dirty="0" err="1"/>
              <a:t>Terhadap</a:t>
            </a:r>
            <a:r>
              <a:rPr lang="en-US" altLang="en-US" sz="6600" dirty="0"/>
              <a:t> </a:t>
            </a:r>
            <a:r>
              <a:rPr lang="en-US" altLang="en-US" sz="6600" dirty="0" smtClean="0"/>
              <a:t/>
            </a:r>
            <a:br>
              <a:rPr lang="en-US" altLang="en-US" sz="6600" dirty="0" smtClean="0"/>
            </a:br>
            <a:r>
              <a:rPr lang="en-US" altLang="en-US" sz="6600" dirty="0" smtClean="0"/>
              <a:t>      </a:t>
            </a:r>
            <a:r>
              <a:rPr lang="en-US" altLang="en-US" sz="6600" dirty="0" err="1" smtClean="0"/>
              <a:t>Tipe</a:t>
            </a:r>
            <a:r>
              <a:rPr lang="en-US" altLang="en-US" sz="6600" dirty="0" smtClean="0"/>
              <a:t> </a:t>
            </a:r>
            <a:r>
              <a:rPr lang="en-US" altLang="en-US" sz="6600" dirty="0"/>
              <a:t>Ideal </a:t>
            </a:r>
            <a:r>
              <a:rPr lang="en-US" altLang="en-US" sz="6600" dirty="0" err="1"/>
              <a:t>Birokrasi</a:t>
            </a:r>
            <a:endParaRPr lang="en-US" altLang="en-US" sz="6600" dirty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29792" y="2692400"/>
            <a:ext cx="11975008" cy="5791200"/>
          </a:xfrm>
        </p:spPr>
        <p:txBody>
          <a:bodyPr/>
          <a:lstStyle/>
          <a:p>
            <a:pPr marL="266700" indent="0">
              <a:lnSpc>
                <a:spcPct val="80000"/>
              </a:lnSpc>
              <a:spcBef>
                <a:spcPts val="600"/>
              </a:spcBef>
              <a:buNone/>
            </a:pPr>
            <a:r>
              <a:rPr lang="en-US" altLang="en-US" sz="2560" b="1" dirty="0" err="1"/>
              <a:t>Struktur</a:t>
            </a:r>
            <a:r>
              <a:rPr lang="en-US" altLang="en-US" sz="2560" b="1" dirty="0"/>
              <a:t> </a:t>
            </a:r>
            <a:r>
              <a:rPr lang="en-US" altLang="en-US" sz="2560" b="1" dirty="0" err="1"/>
              <a:t>berjenjang</a:t>
            </a:r>
            <a:r>
              <a:rPr lang="en-US" altLang="en-US" sz="2560" b="1" dirty="0"/>
              <a:t> </a:t>
            </a:r>
            <a:r>
              <a:rPr lang="en-US" altLang="en-US" sz="2560" b="1" dirty="0" err="1"/>
              <a:t>dan</a:t>
            </a:r>
            <a:r>
              <a:rPr lang="en-US" altLang="en-US" sz="2560" b="1" dirty="0"/>
              <a:t> </a:t>
            </a:r>
            <a:r>
              <a:rPr lang="en-US" altLang="en-US" sz="2560" b="1" dirty="0" err="1"/>
              <a:t>eksklusifitas</a:t>
            </a:r>
            <a:r>
              <a:rPr lang="en-US" altLang="en-US" sz="2560" dirty="0"/>
              <a:t> </a:t>
            </a:r>
          </a:p>
          <a:p>
            <a:pPr lvl="1">
              <a:lnSpc>
                <a:spcPct val="80000"/>
              </a:lnSpc>
              <a:spcBef>
                <a:spcPts val="600"/>
              </a:spcBef>
            </a:pPr>
            <a:r>
              <a:rPr lang="en-US" altLang="en-US" sz="2560" dirty="0" err="1"/>
              <a:t>Seringkali</a:t>
            </a:r>
            <a:r>
              <a:rPr lang="en-US" altLang="en-US" sz="2560" dirty="0"/>
              <a:t> </a:t>
            </a:r>
            <a:r>
              <a:rPr lang="en-US" altLang="en-US" sz="2560" dirty="0" err="1"/>
              <a:t>struktur</a:t>
            </a:r>
            <a:r>
              <a:rPr lang="en-US" altLang="en-US" sz="2560" dirty="0"/>
              <a:t> </a:t>
            </a:r>
            <a:r>
              <a:rPr lang="en-US" altLang="en-US" sz="2560" dirty="0" err="1"/>
              <a:t>birokrasi</a:t>
            </a:r>
            <a:r>
              <a:rPr lang="en-US" altLang="en-US" sz="2560" dirty="0"/>
              <a:t> </a:t>
            </a:r>
            <a:r>
              <a:rPr lang="en-US" altLang="en-US" sz="2560" dirty="0" err="1"/>
              <a:t>menimbulkan</a:t>
            </a:r>
            <a:r>
              <a:rPr lang="en-US" altLang="en-US" sz="2560" dirty="0"/>
              <a:t> </a:t>
            </a:r>
            <a:r>
              <a:rPr lang="en-US" altLang="en-US" sz="2560" i="1" dirty="0"/>
              <a:t>red-tape</a:t>
            </a:r>
            <a:r>
              <a:rPr lang="en-US" altLang="en-US" sz="2560" dirty="0"/>
              <a:t> </a:t>
            </a:r>
          </a:p>
          <a:p>
            <a:pPr lvl="1">
              <a:lnSpc>
                <a:spcPct val="80000"/>
              </a:lnSpc>
              <a:spcBef>
                <a:spcPts val="600"/>
              </a:spcBef>
            </a:pPr>
            <a:r>
              <a:rPr lang="en-US" altLang="en-US" sz="2560" dirty="0" err="1"/>
              <a:t>Birokrasi</a:t>
            </a:r>
            <a:r>
              <a:rPr lang="en-US" altLang="en-US" sz="2560" dirty="0"/>
              <a:t> </a:t>
            </a:r>
            <a:r>
              <a:rPr lang="en-US" altLang="en-US" sz="2560" dirty="0" err="1"/>
              <a:t>sering</a:t>
            </a:r>
            <a:r>
              <a:rPr lang="en-US" altLang="en-US" sz="2560" dirty="0"/>
              <a:t> </a:t>
            </a:r>
            <a:r>
              <a:rPr lang="en-US" altLang="en-US" sz="2560" dirty="0" err="1"/>
              <a:t>berkembang</a:t>
            </a:r>
            <a:r>
              <a:rPr lang="en-US" altLang="en-US" sz="2560" dirty="0"/>
              <a:t> </a:t>
            </a:r>
            <a:r>
              <a:rPr lang="en-US" altLang="en-US" sz="2560" dirty="0" err="1"/>
              <a:t>sebagai</a:t>
            </a:r>
            <a:r>
              <a:rPr lang="en-US" altLang="en-US" sz="2560" dirty="0"/>
              <a:t> </a:t>
            </a:r>
            <a:r>
              <a:rPr lang="en-US" altLang="en-US" sz="2560" dirty="0" err="1"/>
              <a:t>kelompok</a:t>
            </a:r>
            <a:r>
              <a:rPr lang="en-US" altLang="en-US" sz="2560" dirty="0"/>
              <a:t> yang </a:t>
            </a:r>
            <a:r>
              <a:rPr lang="en-US" altLang="en-US" sz="2560" dirty="0" err="1"/>
              <a:t>memiliki</a:t>
            </a:r>
            <a:r>
              <a:rPr lang="en-US" altLang="en-US" sz="2560" dirty="0"/>
              <a:t> </a:t>
            </a:r>
            <a:r>
              <a:rPr lang="en-US" altLang="en-US" sz="2560" dirty="0" err="1"/>
              <a:t>solidaritas</a:t>
            </a:r>
            <a:r>
              <a:rPr lang="en-US" altLang="en-US" sz="2560" dirty="0"/>
              <a:t> </a:t>
            </a:r>
            <a:r>
              <a:rPr lang="en-US" altLang="en-US" sz="2560" dirty="0" err="1"/>
              <a:t>tinggi</a:t>
            </a:r>
            <a:r>
              <a:rPr lang="en-US" altLang="en-US" sz="2560" dirty="0"/>
              <a:t> </a:t>
            </a:r>
            <a:r>
              <a:rPr lang="en-US" altLang="en-US" sz="2560" dirty="0" err="1"/>
              <a:t>untuk</a:t>
            </a:r>
            <a:r>
              <a:rPr lang="en-US" altLang="en-US" sz="2560" dirty="0"/>
              <a:t> </a:t>
            </a:r>
            <a:r>
              <a:rPr lang="en-US" altLang="en-US" sz="2560" dirty="0" err="1"/>
              <a:t>melindungi</a:t>
            </a:r>
            <a:r>
              <a:rPr lang="en-US" altLang="en-US" sz="2560" dirty="0"/>
              <a:t> </a:t>
            </a:r>
            <a:r>
              <a:rPr lang="en-US" altLang="en-US" sz="2560" dirty="0" err="1"/>
              <a:t>kepentingannya</a:t>
            </a:r>
            <a:r>
              <a:rPr lang="en-US" altLang="en-US" sz="2560" dirty="0"/>
              <a:t>, </a:t>
            </a:r>
            <a:r>
              <a:rPr lang="en-US" altLang="en-US" sz="2560" dirty="0" err="1"/>
              <a:t>sehingga</a:t>
            </a:r>
            <a:r>
              <a:rPr lang="en-US" altLang="en-US" sz="2560" dirty="0"/>
              <a:t> </a:t>
            </a:r>
            <a:r>
              <a:rPr lang="en-US" altLang="en-US" sz="2560" dirty="0" err="1"/>
              <a:t>tidak</a:t>
            </a:r>
            <a:r>
              <a:rPr lang="en-US" altLang="en-US" sz="2560" dirty="0"/>
              <a:t> </a:t>
            </a:r>
            <a:r>
              <a:rPr lang="en-US" altLang="en-US" sz="2560" dirty="0" err="1"/>
              <a:t>berorientasi</a:t>
            </a:r>
            <a:r>
              <a:rPr lang="en-US" altLang="en-US" sz="2560" dirty="0"/>
              <a:t> </a:t>
            </a:r>
            <a:r>
              <a:rPr lang="en-US" altLang="en-US" sz="2560" dirty="0" err="1"/>
              <a:t>pada</a:t>
            </a:r>
            <a:r>
              <a:rPr lang="en-US" altLang="en-US" sz="2560" dirty="0"/>
              <a:t> </a:t>
            </a:r>
            <a:r>
              <a:rPr lang="en-US" altLang="en-US" sz="2560" dirty="0" err="1"/>
              <a:t>tugas</a:t>
            </a:r>
            <a:r>
              <a:rPr lang="en-US" altLang="en-US" sz="2560" dirty="0"/>
              <a:t> </a:t>
            </a:r>
            <a:r>
              <a:rPr lang="en-US" altLang="en-US" sz="2560" dirty="0" err="1"/>
              <a:t>dan</a:t>
            </a:r>
            <a:r>
              <a:rPr lang="en-US" altLang="en-US" sz="2560" dirty="0"/>
              <a:t> </a:t>
            </a:r>
            <a:r>
              <a:rPr lang="en-US" altLang="en-US" sz="2560" dirty="0" err="1"/>
              <a:t>fungsinya</a:t>
            </a:r>
            <a:r>
              <a:rPr lang="en-US" altLang="en-US" sz="2560" dirty="0"/>
              <a:t> (Robert K. Merton, 1968). </a:t>
            </a:r>
          </a:p>
          <a:p>
            <a:pPr marL="266700" indent="0">
              <a:lnSpc>
                <a:spcPct val="80000"/>
              </a:lnSpc>
              <a:spcBef>
                <a:spcPts val="600"/>
              </a:spcBef>
              <a:buNone/>
            </a:pPr>
            <a:r>
              <a:rPr lang="en-US" altLang="en-US" sz="2560" b="1" dirty="0" err="1"/>
              <a:t>Penekanan</a:t>
            </a:r>
            <a:r>
              <a:rPr lang="en-US" altLang="en-US" sz="2560" b="1" dirty="0"/>
              <a:t> </a:t>
            </a:r>
            <a:r>
              <a:rPr lang="en-US" altLang="en-US" sz="2560" b="1" dirty="0" err="1"/>
              <a:t>pada</a:t>
            </a:r>
            <a:r>
              <a:rPr lang="en-US" altLang="en-US" sz="2560" b="1" dirty="0"/>
              <a:t> </a:t>
            </a:r>
            <a:r>
              <a:rPr lang="en-US" altLang="en-US" sz="2560" b="1" dirty="0" err="1"/>
              <a:t>spesifikasi</a:t>
            </a:r>
            <a:r>
              <a:rPr lang="en-US" altLang="en-US" sz="2560" b="1" dirty="0"/>
              <a:t> unit-unit </a:t>
            </a:r>
            <a:r>
              <a:rPr lang="en-US" altLang="en-US" sz="2560" b="1" dirty="0" err="1"/>
              <a:t>kerja</a:t>
            </a:r>
            <a:r>
              <a:rPr lang="en-US" altLang="en-US" sz="2560" dirty="0"/>
              <a:t> </a:t>
            </a:r>
          </a:p>
          <a:p>
            <a:pPr lvl="1">
              <a:lnSpc>
                <a:spcPct val="80000"/>
              </a:lnSpc>
              <a:spcBef>
                <a:spcPts val="600"/>
              </a:spcBef>
            </a:pPr>
            <a:r>
              <a:rPr lang="en-US" altLang="en-US" sz="2560" dirty="0"/>
              <a:t>Ada </a:t>
            </a:r>
            <a:r>
              <a:rPr lang="en-US" altLang="en-US" sz="2560" dirty="0" err="1"/>
              <a:t>kemungkinan</a:t>
            </a:r>
            <a:r>
              <a:rPr lang="en-US" altLang="en-US" sz="2560" dirty="0"/>
              <a:t> unit-unit </a:t>
            </a:r>
            <a:r>
              <a:rPr lang="en-US" altLang="en-US" sz="2560" dirty="0" err="1"/>
              <a:t>mementingkan</a:t>
            </a:r>
            <a:r>
              <a:rPr lang="en-US" altLang="en-US" sz="2560" dirty="0"/>
              <a:t> </a:t>
            </a:r>
            <a:r>
              <a:rPr lang="en-US" altLang="en-US" sz="2560" dirty="0" err="1"/>
              <a:t>unitnya</a:t>
            </a:r>
            <a:r>
              <a:rPr lang="en-US" altLang="en-US" sz="2560" dirty="0"/>
              <a:t> </a:t>
            </a:r>
            <a:r>
              <a:rPr lang="en-US" altLang="en-US" sz="2560" dirty="0" err="1"/>
              <a:t>sendiri</a:t>
            </a:r>
            <a:r>
              <a:rPr lang="en-US" altLang="en-US" sz="2560" dirty="0"/>
              <a:t> (Merton, 1968). </a:t>
            </a:r>
          </a:p>
          <a:p>
            <a:pPr lvl="1">
              <a:lnSpc>
                <a:spcPct val="80000"/>
              </a:lnSpc>
              <a:spcBef>
                <a:spcPts val="600"/>
              </a:spcBef>
            </a:pPr>
            <a:r>
              <a:rPr lang="en-US" altLang="en-US" sz="2560" dirty="0"/>
              <a:t>Displacement of goals (Phillip Selznick, 1949). </a:t>
            </a:r>
          </a:p>
          <a:p>
            <a:pPr marL="266700" indent="0">
              <a:lnSpc>
                <a:spcPct val="80000"/>
              </a:lnSpc>
              <a:spcBef>
                <a:spcPts val="600"/>
              </a:spcBef>
              <a:buNone/>
            </a:pPr>
            <a:r>
              <a:rPr lang="en-US" altLang="en-US" sz="2560" b="1" dirty="0" err="1"/>
              <a:t>Bentuk</a:t>
            </a:r>
            <a:r>
              <a:rPr lang="en-US" altLang="en-US" sz="2560" b="1" dirty="0"/>
              <a:t> </a:t>
            </a:r>
            <a:r>
              <a:rPr lang="en-US" altLang="en-US" sz="2560" b="1" dirty="0" err="1"/>
              <a:t>birokasi</a:t>
            </a:r>
            <a:r>
              <a:rPr lang="en-US" altLang="en-US" sz="2560" b="1" dirty="0"/>
              <a:t> yang </a:t>
            </a:r>
            <a:r>
              <a:rPr lang="en-US" altLang="en-US" sz="2560" b="1" dirty="0" err="1"/>
              <a:t>mirip</a:t>
            </a:r>
            <a:r>
              <a:rPr lang="en-US" altLang="en-US" sz="2560" b="1" dirty="0"/>
              <a:t> </a:t>
            </a:r>
            <a:r>
              <a:rPr lang="en-US" altLang="en-US" sz="2560" b="1" dirty="0" err="1"/>
              <a:t>militer</a:t>
            </a:r>
            <a:r>
              <a:rPr lang="en-US" altLang="en-US" sz="2560" dirty="0"/>
              <a:t> </a:t>
            </a:r>
          </a:p>
          <a:p>
            <a:pPr lvl="1">
              <a:lnSpc>
                <a:spcPct val="80000"/>
              </a:lnSpc>
              <a:spcBef>
                <a:spcPts val="600"/>
              </a:spcBef>
            </a:pPr>
            <a:r>
              <a:rPr lang="en-US" altLang="en-US" sz="2560" dirty="0" err="1"/>
              <a:t>Menurut</a:t>
            </a:r>
            <a:r>
              <a:rPr lang="en-US" altLang="en-US" sz="2560" dirty="0"/>
              <a:t> Friedrich (1940), </a:t>
            </a:r>
            <a:r>
              <a:rPr lang="en-US" altLang="en-US" sz="2560" dirty="0" err="1"/>
              <a:t>otoritas</a:t>
            </a:r>
            <a:r>
              <a:rPr lang="en-US" altLang="en-US" sz="2560" dirty="0"/>
              <a:t> </a:t>
            </a:r>
            <a:r>
              <a:rPr lang="en-US" altLang="en-US" sz="2560" dirty="0" err="1"/>
              <a:t>birokrasi</a:t>
            </a:r>
            <a:r>
              <a:rPr lang="en-US" altLang="en-US" sz="2560" dirty="0"/>
              <a:t> Weber </a:t>
            </a:r>
            <a:r>
              <a:rPr lang="en-US" altLang="en-US" sz="2560" dirty="0" err="1"/>
              <a:t>mirip</a:t>
            </a:r>
            <a:r>
              <a:rPr lang="en-US" altLang="en-US" sz="2560" dirty="0"/>
              <a:t> </a:t>
            </a:r>
            <a:r>
              <a:rPr lang="en-US" altLang="en-US" sz="2560" dirty="0" err="1"/>
              <a:t>militer</a:t>
            </a:r>
            <a:r>
              <a:rPr lang="en-US" altLang="en-US" sz="2560" dirty="0"/>
              <a:t>, </a:t>
            </a:r>
            <a:r>
              <a:rPr lang="en-US" altLang="en-US" sz="2560" dirty="0" err="1"/>
              <a:t>cenderung</a:t>
            </a:r>
            <a:r>
              <a:rPr lang="en-US" altLang="en-US" sz="2560" dirty="0"/>
              <a:t> </a:t>
            </a:r>
            <a:r>
              <a:rPr lang="en-US" altLang="en-US" sz="2560" dirty="0" err="1"/>
              <a:t>tertutup</a:t>
            </a:r>
            <a:r>
              <a:rPr lang="en-US" altLang="en-US" sz="2560" dirty="0"/>
              <a:t> </a:t>
            </a:r>
            <a:r>
              <a:rPr lang="en-US" altLang="en-US" sz="2560" dirty="0" err="1"/>
              <a:t>pada</a:t>
            </a:r>
            <a:r>
              <a:rPr lang="en-US" altLang="en-US" sz="2560" dirty="0"/>
              <a:t> </a:t>
            </a:r>
            <a:r>
              <a:rPr lang="en-US" altLang="en-US" sz="2560" dirty="0" err="1"/>
              <a:t>pola</a:t>
            </a:r>
            <a:r>
              <a:rPr lang="en-US" altLang="en-US" sz="2560" dirty="0"/>
              <a:t> </a:t>
            </a:r>
            <a:r>
              <a:rPr lang="en-US" altLang="en-US" sz="2560" dirty="0" err="1"/>
              <a:t>konsultatif</a:t>
            </a:r>
            <a:r>
              <a:rPr lang="en-US" altLang="en-US" sz="2560" dirty="0"/>
              <a:t> </a:t>
            </a:r>
            <a:r>
              <a:rPr lang="en-US" altLang="en-US" sz="2560" dirty="0" err="1"/>
              <a:t>dan</a:t>
            </a:r>
            <a:r>
              <a:rPr lang="en-US" altLang="en-US" sz="2560" dirty="0"/>
              <a:t> </a:t>
            </a:r>
            <a:r>
              <a:rPr lang="en-US" altLang="en-US" sz="2560" dirty="0" err="1"/>
              <a:t>kooperatif</a:t>
            </a:r>
            <a:r>
              <a:rPr lang="en-US" altLang="en-US" sz="2560" dirty="0"/>
              <a:t>. Para </a:t>
            </a:r>
            <a:r>
              <a:rPr lang="en-US" altLang="en-US" sz="2560" dirty="0" err="1"/>
              <a:t>pejabat</a:t>
            </a:r>
            <a:r>
              <a:rPr lang="en-US" altLang="en-US" sz="2560" dirty="0"/>
              <a:t> </a:t>
            </a:r>
            <a:r>
              <a:rPr lang="en-US" altLang="en-US" sz="2560" dirty="0" err="1"/>
              <a:t>dan</a:t>
            </a:r>
            <a:r>
              <a:rPr lang="en-US" altLang="en-US" sz="2560" dirty="0"/>
              <a:t> </a:t>
            </a:r>
            <a:r>
              <a:rPr lang="en-US" altLang="en-US" sz="2560" dirty="0" err="1"/>
              <a:t>pegawai</a:t>
            </a:r>
            <a:r>
              <a:rPr lang="en-US" altLang="en-US" sz="2560" dirty="0"/>
              <a:t> </a:t>
            </a:r>
            <a:r>
              <a:rPr lang="en-US" altLang="en-US" sz="2560" dirty="0" err="1"/>
              <a:t>tidak</a:t>
            </a:r>
            <a:r>
              <a:rPr lang="en-US" altLang="en-US" sz="2560" dirty="0"/>
              <a:t> </a:t>
            </a:r>
            <a:r>
              <a:rPr lang="en-US" altLang="en-US" sz="2560" dirty="0" err="1"/>
              <a:t>berkembang</a:t>
            </a:r>
            <a:r>
              <a:rPr lang="en-US" altLang="en-US" sz="2560" dirty="0"/>
              <a:t> optimal </a:t>
            </a:r>
            <a:r>
              <a:rPr lang="en-US" altLang="en-US" sz="2560" dirty="0" err="1"/>
              <a:t>karena</a:t>
            </a:r>
            <a:r>
              <a:rPr lang="en-US" altLang="en-US" sz="2560" dirty="0"/>
              <a:t> </a:t>
            </a:r>
            <a:r>
              <a:rPr lang="en-US" altLang="en-US" sz="2560" dirty="0" err="1"/>
              <a:t>hanya</a:t>
            </a:r>
            <a:r>
              <a:rPr lang="en-US" altLang="en-US" sz="2560" dirty="0"/>
              <a:t> </a:t>
            </a:r>
            <a:r>
              <a:rPr lang="en-US" altLang="en-US" sz="2560" dirty="0" err="1"/>
              <a:t>menerima</a:t>
            </a:r>
            <a:r>
              <a:rPr lang="en-US" altLang="en-US" sz="2560" dirty="0"/>
              <a:t> </a:t>
            </a:r>
            <a:r>
              <a:rPr lang="en-US" altLang="en-US" sz="2560" dirty="0" err="1"/>
              <a:t>dan</a:t>
            </a:r>
            <a:r>
              <a:rPr lang="en-US" altLang="en-US" sz="2560" dirty="0"/>
              <a:t> </a:t>
            </a:r>
            <a:r>
              <a:rPr lang="en-US" altLang="en-US" sz="2560" dirty="0" err="1"/>
              <a:t>menjalankan</a:t>
            </a:r>
            <a:r>
              <a:rPr lang="en-US" altLang="en-US" sz="2560" dirty="0"/>
              <a:t> </a:t>
            </a:r>
            <a:r>
              <a:rPr lang="en-US" altLang="en-US" sz="2560" dirty="0" err="1"/>
              <a:t>perintah</a:t>
            </a:r>
            <a:r>
              <a:rPr lang="en-US" altLang="en-US" sz="2560" dirty="0"/>
              <a:t>. </a:t>
            </a:r>
          </a:p>
          <a:p>
            <a:pPr marL="266700" indent="0">
              <a:lnSpc>
                <a:spcPct val="80000"/>
              </a:lnSpc>
              <a:spcBef>
                <a:spcPts val="600"/>
              </a:spcBef>
              <a:buNone/>
            </a:pPr>
            <a:r>
              <a:rPr lang="en-US" altLang="en-US" sz="2560" b="1" dirty="0" err="1"/>
              <a:t>Penekanan</a:t>
            </a:r>
            <a:r>
              <a:rPr lang="en-US" altLang="en-US" sz="2560" b="1" dirty="0"/>
              <a:t> </a:t>
            </a:r>
            <a:r>
              <a:rPr lang="en-US" altLang="en-US" sz="2560" b="1" dirty="0" err="1"/>
              <a:t>pada</a:t>
            </a:r>
            <a:r>
              <a:rPr lang="en-US" altLang="en-US" sz="2560" b="1" dirty="0"/>
              <a:t> </a:t>
            </a:r>
            <a:r>
              <a:rPr lang="en-US" altLang="en-US" sz="2560" b="1" dirty="0" err="1"/>
              <a:t>aspek</a:t>
            </a:r>
            <a:r>
              <a:rPr lang="en-US" altLang="en-US" sz="2560" b="1" dirty="0"/>
              <a:t> </a:t>
            </a:r>
            <a:r>
              <a:rPr lang="en-US" altLang="en-US" sz="2560" b="1" dirty="0" err="1"/>
              <a:t>legalitas</a:t>
            </a:r>
            <a:r>
              <a:rPr lang="en-US" altLang="en-US" sz="2560" dirty="0"/>
              <a:t> </a:t>
            </a:r>
          </a:p>
          <a:p>
            <a:pPr lvl="1">
              <a:lnSpc>
                <a:spcPct val="80000"/>
              </a:lnSpc>
              <a:spcBef>
                <a:spcPts val="600"/>
              </a:spcBef>
            </a:pPr>
            <a:r>
              <a:rPr lang="en-US" altLang="en-US" sz="2560" dirty="0" err="1"/>
              <a:t>Orientasi</a:t>
            </a:r>
            <a:r>
              <a:rPr lang="en-US" altLang="en-US" sz="2560" dirty="0"/>
              <a:t> </a:t>
            </a:r>
            <a:r>
              <a:rPr lang="en-US" altLang="en-US" sz="2560" dirty="0" err="1"/>
              <a:t>pada</a:t>
            </a:r>
            <a:r>
              <a:rPr lang="en-US" altLang="en-US" sz="2560" dirty="0"/>
              <a:t> </a:t>
            </a:r>
            <a:r>
              <a:rPr lang="en-US" altLang="en-US" sz="2560" dirty="0" err="1"/>
              <a:t>tugas</a:t>
            </a:r>
            <a:r>
              <a:rPr lang="en-US" altLang="en-US" sz="2560" dirty="0"/>
              <a:t> </a:t>
            </a:r>
            <a:r>
              <a:rPr lang="en-US" altLang="en-US" sz="2560" dirty="0" err="1"/>
              <a:t>dan</a:t>
            </a:r>
            <a:r>
              <a:rPr lang="en-US" altLang="en-US" sz="2560" dirty="0"/>
              <a:t> </a:t>
            </a:r>
            <a:r>
              <a:rPr lang="en-US" altLang="en-US" sz="2560" dirty="0" err="1"/>
              <a:t>formalitas</a:t>
            </a:r>
            <a:r>
              <a:rPr lang="en-US" altLang="en-US" sz="2560" dirty="0"/>
              <a:t> </a:t>
            </a:r>
            <a:r>
              <a:rPr lang="en-US" altLang="en-US" sz="2560" dirty="0" err="1"/>
              <a:t>menghilangkan</a:t>
            </a:r>
            <a:r>
              <a:rPr lang="en-US" altLang="en-US" sz="2560" dirty="0"/>
              <a:t> </a:t>
            </a:r>
            <a:r>
              <a:rPr lang="en-US" altLang="en-US" sz="2560" dirty="0" err="1"/>
              <a:t>esensi</a:t>
            </a:r>
            <a:r>
              <a:rPr lang="en-US" altLang="en-US" sz="2560" dirty="0"/>
              <a:t> </a:t>
            </a:r>
            <a:r>
              <a:rPr lang="en-US" altLang="en-US" sz="2560" dirty="0" err="1"/>
              <a:t>pelayanan</a:t>
            </a:r>
            <a:r>
              <a:rPr lang="en-US" altLang="en-US" sz="2560" dirty="0"/>
              <a:t> </a:t>
            </a:r>
            <a:r>
              <a:rPr lang="en-US" altLang="en-US" sz="2560" dirty="0" err="1"/>
              <a:t>publik</a:t>
            </a:r>
            <a:r>
              <a:rPr lang="en-US" altLang="en-US" sz="2560" dirty="0"/>
              <a:t> yang </a:t>
            </a:r>
            <a:r>
              <a:rPr lang="en-US" altLang="en-US" sz="2560" dirty="0" err="1"/>
              <a:t>berorientasi</a:t>
            </a:r>
            <a:r>
              <a:rPr lang="en-US" altLang="en-US" sz="2560" dirty="0"/>
              <a:t> </a:t>
            </a:r>
            <a:r>
              <a:rPr lang="en-US" altLang="en-US" sz="2560" dirty="0" err="1"/>
              <a:t>pada</a:t>
            </a:r>
            <a:r>
              <a:rPr lang="en-US" altLang="en-US" sz="2560" dirty="0"/>
              <a:t> </a:t>
            </a:r>
            <a:r>
              <a:rPr lang="en-US" altLang="en-US" sz="2560" dirty="0" err="1"/>
              <a:t>masyarakat</a:t>
            </a:r>
            <a:r>
              <a:rPr lang="en-US" altLang="en-US" sz="2560" dirty="0"/>
              <a:t> (Rudolf </a:t>
            </a:r>
            <a:r>
              <a:rPr lang="en-US" altLang="en-US" sz="2560" dirty="0" err="1"/>
              <a:t>Smed</a:t>
            </a:r>
            <a:r>
              <a:rPr lang="en-US" altLang="en-US" sz="2560" dirty="0"/>
              <a:t>, 1928). </a:t>
            </a:r>
          </a:p>
          <a:p>
            <a:pPr>
              <a:lnSpc>
                <a:spcPct val="80000"/>
              </a:lnSpc>
              <a:spcBef>
                <a:spcPts val="600"/>
              </a:spcBef>
            </a:pPr>
            <a:endParaRPr lang="en-US" altLang="en-US" sz="2560" dirty="0"/>
          </a:p>
        </p:txBody>
      </p:sp>
    </p:spTree>
    <p:extLst>
      <p:ext uri="{BB962C8B-B14F-4D97-AF65-F5344CB8AC3E}">
        <p14:creationId xmlns:p14="http://schemas.microsoft.com/office/powerpoint/2010/main" val="752306183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1270000" y="254000"/>
            <a:ext cx="11409680" cy="2438400"/>
          </a:xfrm>
        </p:spPr>
        <p:txBody>
          <a:bodyPr/>
          <a:lstStyle/>
          <a:p>
            <a:r>
              <a:rPr lang="en-US" altLang="en-US" sz="6600" dirty="0" smtClean="0"/>
              <a:t>      </a:t>
            </a:r>
            <a:r>
              <a:rPr lang="en-US" altLang="en-US" sz="6600" dirty="0" err="1" smtClean="0"/>
              <a:t>Birokrasi</a:t>
            </a:r>
            <a:r>
              <a:rPr lang="en-US" altLang="en-US" sz="6600" dirty="0" smtClean="0"/>
              <a:t> </a:t>
            </a:r>
            <a:r>
              <a:rPr lang="en-US" altLang="en-US" sz="6600" dirty="0" err="1"/>
              <a:t>dalam</a:t>
            </a:r>
            <a:r>
              <a:rPr lang="en-US" altLang="en-US" sz="6600" dirty="0"/>
              <a:t> </a:t>
            </a:r>
            <a:r>
              <a:rPr lang="en-US" altLang="en-US" sz="6600" dirty="0" err="1"/>
              <a:t>Politik</a:t>
            </a:r>
            <a:r>
              <a:rPr lang="en-US" altLang="en-US" sz="6600" dirty="0"/>
              <a:t> (1)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0240" y="2445174"/>
            <a:ext cx="12029440" cy="6274364"/>
          </a:xfrm>
        </p:spPr>
        <p:txBody>
          <a:bodyPr/>
          <a:lstStyle/>
          <a:p>
            <a:pPr marL="266700" indent="0">
              <a:spcBef>
                <a:spcPts val="600"/>
              </a:spcBef>
              <a:buNone/>
            </a:pPr>
            <a:r>
              <a:rPr lang="en-US" altLang="en-US" sz="3698" dirty="0" err="1"/>
              <a:t>Mengapa</a:t>
            </a:r>
            <a:r>
              <a:rPr lang="en-US" altLang="en-US" sz="3698" dirty="0"/>
              <a:t> </a:t>
            </a:r>
            <a:r>
              <a:rPr lang="en-US" altLang="en-US" sz="3698" dirty="0" err="1"/>
              <a:t>birokrasi</a:t>
            </a:r>
            <a:r>
              <a:rPr lang="en-US" altLang="en-US" sz="3698" dirty="0"/>
              <a:t> </a:t>
            </a:r>
            <a:r>
              <a:rPr lang="en-US" altLang="en-US" sz="3698" dirty="0" err="1"/>
              <a:t>kuat</a:t>
            </a:r>
            <a:r>
              <a:rPr lang="en-US" altLang="en-US" sz="3698" dirty="0"/>
              <a:t> </a:t>
            </a:r>
            <a:r>
              <a:rPr lang="en-US" altLang="en-US" sz="3698" dirty="0" err="1"/>
              <a:t>secara</a:t>
            </a:r>
            <a:r>
              <a:rPr lang="en-US" altLang="en-US" sz="3698" dirty="0"/>
              <a:t> </a:t>
            </a:r>
            <a:r>
              <a:rPr lang="en-US" altLang="en-US" sz="3698" dirty="0" err="1"/>
              <a:t>politik</a:t>
            </a:r>
            <a:r>
              <a:rPr lang="en-US" altLang="en-US" sz="3698" dirty="0"/>
              <a:t> (</a:t>
            </a:r>
            <a:r>
              <a:rPr lang="en-US" altLang="en-US" sz="3698" dirty="0" err="1"/>
              <a:t>Setiono</a:t>
            </a:r>
            <a:r>
              <a:rPr lang="en-US" altLang="en-US" sz="3698" dirty="0"/>
              <a:t>, 2002) </a:t>
            </a:r>
          </a:p>
          <a:p>
            <a:pPr lvl="1">
              <a:spcBef>
                <a:spcPts val="600"/>
              </a:spcBef>
            </a:pPr>
            <a:r>
              <a:rPr lang="en-US" altLang="en-US" sz="3129" dirty="0" err="1"/>
              <a:t>Pemilikan</a:t>
            </a:r>
            <a:r>
              <a:rPr lang="en-US" altLang="en-US" sz="3129" dirty="0"/>
              <a:t> </a:t>
            </a:r>
            <a:r>
              <a:rPr lang="en-US" altLang="en-US" sz="3129" dirty="0" err="1"/>
              <a:t>aset</a:t>
            </a:r>
            <a:r>
              <a:rPr lang="en-US" altLang="en-US" sz="3129" dirty="0"/>
              <a:t> </a:t>
            </a:r>
            <a:r>
              <a:rPr lang="en-US" altLang="en-US" sz="3129" dirty="0" err="1"/>
              <a:t>sumberdaya</a:t>
            </a:r>
            <a:r>
              <a:rPr lang="en-US" altLang="en-US" sz="3129" dirty="0"/>
              <a:t> </a:t>
            </a:r>
            <a:r>
              <a:rPr lang="en-US" altLang="en-US" sz="3129" dirty="0" err="1"/>
              <a:t>kekuasaan</a:t>
            </a:r>
            <a:r>
              <a:rPr lang="en-US" altLang="en-US" sz="3129" dirty="0"/>
              <a:t> </a:t>
            </a:r>
          </a:p>
          <a:p>
            <a:pPr lvl="1">
              <a:spcBef>
                <a:spcPts val="600"/>
              </a:spcBef>
            </a:pPr>
            <a:r>
              <a:rPr lang="en-US" altLang="en-US" sz="3129" dirty="0" err="1"/>
              <a:t>Peran</a:t>
            </a:r>
            <a:r>
              <a:rPr lang="en-US" altLang="en-US" sz="3129" dirty="0"/>
              <a:t> </a:t>
            </a:r>
            <a:r>
              <a:rPr lang="en-US" altLang="en-US" sz="3129" dirty="0" err="1"/>
              <a:t>birokrasi</a:t>
            </a:r>
            <a:r>
              <a:rPr lang="en-US" altLang="en-US" sz="3129" dirty="0"/>
              <a:t> yang </a:t>
            </a:r>
            <a:r>
              <a:rPr lang="en-US" altLang="en-US" sz="3129" dirty="0" err="1"/>
              <a:t>penting</a:t>
            </a:r>
            <a:r>
              <a:rPr lang="en-US" altLang="en-US" sz="3129" dirty="0"/>
              <a:t> di </a:t>
            </a:r>
            <a:r>
              <a:rPr lang="en-US" altLang="en-US" sz="3129" dirty="0" err="1"/>
              <a:t>dalam</a:t>
            </a:r>
            <a:r>
              <a:rPr lang="en-US" altLang="en-US" sz="3129" dirty="0"/>
              <a:t> </a:t>
            </a:r>
            <a:r>
              <a:rPr lang="en-US" altLang="en-US" sz="3129" dirty="0" err="1"/>
              <a:t>masyarakat</a:t>
            </a:r>
            <a:r>
              <a:rPr lang="en-US" altLang="en-US" sz="3129" dirty="0"/>
              <a:t> </a:t>
            </a:r>
          </a:p>
          <a:p>
            <a:pPr lvl="1">
              <a:spcBef>
                <a:spcPts val="600"/>
              </a:spcBef>
            </a:pPr>
            <a:r>
              <a:rPr lang="en-US" altLang="en-US" sz="3129" dirty="0" err="1"/>
              <a:t>Peran</a:t>
            </a:r>
            <a:r>
              <a:rPr lang="en-US" altLang="en-US" sz="3129" dirty="0"/>
              <a:t> </a:t>
            </a:r>
            <a:r>
              <a:rPr lang="en-US" altLang="en-US" sz="3129" dirty="0" err="1"/>
              <a:t>strategis</a:t>
            </a:r>
            <a:r>
              <a:rPr lang="en-US" altLang="en-US" sz="3129" dirty="0"/>
              <a:t> </a:t>
            </a:r>
            <a:r>
              <a:rPr lang="en-US" altLang="en-US" sz="3129" dirty="0" err="1"/>
              <a:t>birokrasi</a:t>
            </a:r>
            <a:r>
              <a:rPr lang="en-US" altLang="en-US" sz="3129" dirty="0"/>
              <a:t> </a:t>
            </a:r>
            <a:r>
              <a:rPr lang="en-US" altLang="en-US" sz="3129" dirty="0" err="1"/>
              <a:t>dalam</a:t>
            </a:r>
            <a:r>
              <a:rPr lang="en-US" altLang="en-US" sz="3129" dirty="0"/>
              <a:t> </a:t>
            </a:r>
            <a:r>
              <a:rPr lang="en-US" altLang="en-US" sz="3129" dirty="0" err="1"/>
              <a:t>hubungan</a:t>
            </a:r>
            <a:r>
              <a:rPr lang="en-US" altLang="en-US" sz="3129" dirty="0"/>
              <a:t> </a:t>
            </a:r>
            <a:r>
              <a:rPr lang="en-US" altLang="en-US" sz="3129" dirty="0" err="1"/>
              <a:t>penguasa</a:t>
            </a:r>
            <a:r>
              <a:rPr lang="en-US" altLang="en-US" sz="3129" dirty="0"/>
              <a:t> </a:t>
            </a:r>
            <a:r>
              <a:rPr lang="en-US" altLang="en-US" sz="3129" dirty="0" err="1"/>
              <a:t>dan</a:t>
            </a:r>
            <a:r>
              <a:rPr lang="en-US" altLang="en-US" sz="3129" dirty="0"/>
              <a:t> </a:t>
            </a:r>
            <a:r>
              <a:rPr lang="en-US" altLang="en-US" sz="3129" dirty="0" err="1"/>
              <a:t>masyarakat</a:t>
            </a:r>
            <a:r>
              <a:rPr lang="en-US" altLang="en-US" sz="3129" dirty="0"/>
              <a:t>. </a:t>
            </a:r>
            <a:endParaRPr lang="en-US" altLang="en-US" sz="3129" dirty="0" smtClean="0"/>
          </a:p>
          <a:p>
            <a:pPr marL="266700" indent="0">
              <a:spcBef>
                <a:spcPts val="600"/>
              </a:spcBef>
              <a:buNone/>
            </a:pPr>
            <a:endParaRPr lang="en-US" altLang="en-US" sz="3129" dirty="0"/>
          </a:p>
          <a:p>
            <a:pPr marL="266700" indent="0">
              <a:spcBef>
                <a:spcPts val="600"/>
              </a:spcBef>
              <a:buNone/>
            </a:pPr>
            <a:r>
              <a:rPr lang="en-US" altLang="en-US" sz="3698" dirty="0" err="1" smtClean="0"/>
              <a:t>Sumber</a:t>
            </a:r>
            <a:r>
              <a:rPr lang="en-US" altLang="en-US" sz="3698" dirty="0" smtClean="0"/>
              <a:t> </a:t>
            </a:r>
            <a:r>
              <a:rPr lang="en-US" altLang="en-US" sz="3698" dirty="0" err="1"/>
              <a:t>kekuasaan</a:t>
            </a:r>
            <a:r>
              <a:rPr lang="en-US" altLang="en-US" sz="3698" dirty="0"/>
              <a:t> </a:t>
            </a:r>
            <a:r>
              <a:rPr lang="en-US" altLang="en-US" sz="3698" dirty="0" err="1"/>
              <a:t>birokrasi</a:t>
            </a:r>
            <a:r>
              <a:rPr lang="en-US" altLang="en-US" sz="3698" dirty="0"/>
              <a:t> (B. Guy Peters, 1978) </a:t>
            </a:r>
          </a:p>
          <a:p>
            <a:pPr lvl="1">
              <a:spcBef>
                <a:spcPts val="600"/>
              </a:spcBef>
            </a:pPr>
            <a:r>
              <a:rPr lang="en-US" altLang="en-US" sz="3129" dirty="0" err="1"/>
              <a:t>Penguasaan</a:t>
            </a:r>
            <a:r>
              <a:rPr lang="en-US" altLang="en-US" sz="3129" dirty="0"/>
              <a:t> </a:t>
            </a:r>
            <a:r>
              <a:rPr lang="en-US" altLang="en-US" sz="3129" dirty="0" err="1"/>
              <a:t>informasi</a:t>
            </a:r>
            <a:r>
              <a:rPr lang="en-US" altLang="en-US" sz="3129" dirty="0"/>
              <a:t> </a:t>
            </a:r>
            <a:r>
              <a:rPr lang="en-US" altLang="en-US" sz="3129" dirty="0" err="1"/>
              <a:t>dan</a:t>
            </a:r>
            <a:r>
              <a:rPr lang="en-US" altLang="en-US" sz="3129" dirty="0"/>
              <a:t> </a:t>
            </a:r>
            <a:r>
              <a:rPr lang="en-US" altLang="en-US" sz="3129" dirty="0" err="1"/>
              <a:t>keahlian</a:t>
            </a:r>
            <a:r>
              <a:rPr lang="en-US" altLang="en-US" sz="3129" dirty="0"/>
              <a:t> </a:t>
            </a:r>
          </a:p>
          <a:p>
            <a:pPr lvl="1">
              <a:spcBef>
                <a:spcPts val="600"/>
              </a:spcBef>
            </a:pPr>
            <a:r>
              <a:rPr lang="en-US" altLang="en-US" sz="3129" dirty="0" err="1"/>
              <a:t>Kewenangan</a:t>
            </a:r>
            <a:r>
              <a:rPr lang="en-US" altLang="en-US" sz="3129" dirty="0"/>
              <a:t> yang </a:t>
            </a:r>
            <a:r>
              <a:rPr lang="en-US" altLang="en-US" sz="3129" dirty="0" err="1"/>
              <a:t>berkaitan</a:t>
            </a:r>
            <a:r>
              <a:rPr lang="en-US" altLang="en-US" sz="3129" dirty="0"/>
              <a:t> </a:t>
            </a:r>
            <a:r>
              <a:rPr lang="en-US" altLang="en-US" sz="3129" dirty="0" err="1"/>
              <a:t>dengan</a:t>
            </a:r>
            <a:r>
              <a:rPr lang="en-US" altLang="en-US" sz="3129" dirty="0"/>
              <a:t> </a:t>
            </a:r>
            <a:r>
              <a:rPr lang="en-US" altLang="en-US" sz="3129" dirty="0" err="1"/>
              <a:t>pengambilan</a:t>
            </a:r>
            <a:r>
              <a:rPr lang="en-US" altLang="en-US" sz="3129" dirty="0"/>
              <a:t> </a:t>
            </a:r>
            <a:r>
              <a:rPr lang="en-US" altLang="en-US" sz="3129" dirty="0" err="1"/>
              <a:t>kebijakan</a:t>
            </a:r>
            <a:r>
              <a:rPr lang="en-US" altLang="en-US" sz="3129" dirty="0"/>
              <a:t> </a:t>
            </a:r>
          </a:p>
          <a:p>
            <a:pPr lvl="1">
              <a:spcBef>
                <a:spcPts val="600"/>
              </a:spcBef>
            </a:pPr>
            <a:r>
              <a:rPr lang="en-US" altLang="en-US" sz="3129" dirty="0" err="1"/>
              <a:t>Legitimasi</a:t>
            </a:r>
            <a:r>
              <a:rPr lang="en-US" altLang="en-US" sz="3129" dirty="0"/>
              <a:t> </a:t>
            </a:r>
          </a:p>
          <a:p>
            <a:pPr lvl="1">
              <a:spcBef>
                <a:spcPts val="600"/>
              </a:spcBef>
            </a:pPr>
            <a:r>
              <a:rPr lang="en-US" altLang="en-US" sz="3129" dirty="0" err="1"/>
              <a:t>Permanen</a:t>
            </a:r>
            <a:r>
              <a:rPr lang="en-US" altLang="en-US" sz="3129" dirty="0"/>
              <a:t> </a:t>
            </a:r>
            <a:r>
              <a:rPr lang="en-US" altLang="en-US" sz="3129" dirty="0" err="1"/>
              <a:t>dan</a:t>
            </a:r>
            <a:r>
              <a:rPr lang="en-US" altLang="en-US" sz="3129" dirty="0"/>
              <a:t> </a:t>
            </a:r>
            <a:r>
              <a:rPr lang="en-US" altLang="en-US" sz="3129" dirty="0" err="1"/>
              <a:t>stabil</a:t>
            </a:r>
            <a:r>
              <a:rPr lang="en-US" altLang="en-US" sz="3129" dirty="0"/>
              <a:t>. </a:t>
            </a:r>
          </a:p>
          <a:p>
            <a:endParaRPr lang="en-US" altLang="en-US" sz="3698" dirty="0"/>
          </a:p>
        </p:txBody>
      </p:sp>
    </p:spTree>
    <p:extLst>
      <p:ext uri="{BB962C8B-B14F-4D97-AF65-F5344CB8AC3E}">
        <p14:creationId xmlns:p14="http://schemas.microsoft.com/office/powerpoint/2010/main" val="3972126589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1270000" y="254000"/>
            <a:ext cx="11497096" cy="2438400"/>
          </a:xfrm>
        </p:spPr>
        <p:txBody>
          <a:bodyPr/>
          <a:lstStyle/>
          <a:p>
            <a:r>
              <a:rPr lang="en-US" altLang="en-US" sz="6600" dirty="0" smtClean="0"/>
              <a:t>      </a:t>
            </a:r>
            <a:r>
              <a:rPr lang="en-US" altLang="en-US" sz="6600" dirty="0" err="1" smtClean="0"/>
              <a:t>Birokrasi</a:t>
            </a:r>
            <a:r>
              <a:rPr lang="en-US" altLang="en-US" sz="6600" dirty="0" smtClean="0"/>
              <a:t> </a:t>
            </a:r>
            <a:r>
              <a:rPr lang="en-US" altLang="en-US" sz="6600" dirty="0" err="1"/>
              <a:t>dalam</a:t>
            </a:r>
            <a:r>
              <a:rPr lang="en-US" altLang="en-US" sz="6600" dirty="0"/>
              <a:t> </a:t>
            </a:r>
            <a:r>
              <a:rPr lang="en-US" altLang="en-US" sz="6600" dirty="0" err="1"/>
              <a:t>Politik</a:t>
            </a:r>
            <a:r>
              <a:rPr lang="en-US" altLang="en-US" sz="6600" dirty="0"/>
              <a:t> (2)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5776" y="2768600"/>
            <a:ext cx="11593288" cy="6140648"/>
          </a:xfrm>
        </p:spPr>
        <p:txBody>
          <a:bodyPr/>
          <a:lstStyle/>
          <a:p>
            <a:pPr marL="266700" indent="0">
              <a:lnSpc>
                <a:spcPct val="90000"/>
              </a:lnSpc>
              <a:spcBef>
                <a:spcPts val="600"/>
              </a:spcBef>
              <a:buNone/>
            </a:pPr>
            <a:r>
              <a:rPr lang="en-US" altLang="en-US" sz="4409" dirty="0" err="1"/>
              <a:t>Aset</a:t>
            </a:r>
            <a:r>
              <a:rPr lang="en-US" altLang="en-US" sz="4409" dirty="0"/>
              <a:t> </a:t>
            </a:r>
            <a:r>
              <a:rPr lang="en-US" altLang="en-US" sz="4409" dirty="0" err="1"/>
              <a:t>kekuasaan</a:t>
            </a:r>
            <a:r>
              <a:rPr lang="en-US" altLang="en-US" sz="4409" dirty="0"/>
              <a:t> </a:t>
            </a:r>
            <a:r>
              <a:rPr lang="en-US" altLang="en-US" sz="4409" dirty="0" err="1"/>
              <a:t>birokrasi</a:t>
            </a:r>
            <a:r>
              <a:rPr lang="en-US" altLang="en-US" sz="4409" dirty="0"/>
              <a:t> (</a:t>
            </a:r>
            <a:r>
              <a:rPr lang="en-US" altLang="en-US" sz="4409" dirty="0" err="1"/>
              <a:t>Setiono</a:t>
            </a:r>
            <a:r>
              <a:rPr lang="en-US" altLang="en-US" sz="4409" dirty="0"/>
              <a:t>, 2002) </a:t>
            </a:r>
          </a:p>
          <a:p>
            <a:pPr lvl="1">
              <a:lnSpc>
                <a:spcPct val="90000"/>
              </a:lnSpc>
              <a:spcBef>
                <a:spcPts val="600"/>
              </a:spcBef>
            </a:pPr>
            <a:r>
              <a:rPr lang="en-US" altLang="en-US" sz="3840" dirty="0" err="1"/>
              <a:t>Legitimasi</a:t>
            </a:r>
            <a:r>
              <a:rPr lang="en-US" altLang="en-US" sz="3840" dirty="0"/>
              <a:t> </a:t>
            </a:r>
            <a:r>
              <a:rPr lang="en-US" altLang="en-US" sz="3840" dirty="0" err="1"/>
              <a:t>personifikasi</a:t>
            </a:r>
            <a:r>
              <a:rPr lang="en-US" altLang="en-US" sz="3840" dirty="0"/>
              <a:t> </a:t>
            </a:r>
            <a:r>
              <a:rPr lang="en-US" altLang="en-US" sz="3840" dirty="0" err="1"/>
              <a:t>negara</a:t>
            </a:r>
            <a:r>
              <a:rPr lang="en-US" altLang="en-US" sz="3840" dirty="0"/>
              <a:t> yang </a:t>
            </a:r>
            <a:r>
              <a:rPr lang="en-US" altLang="en-US" sz="3840" dirty="0" err="1"/>
              <a:t>dijamin</a:t>
            </a:r>
            <a:r>
              <a:rPr lang="en-US" altLang="en-US" sz="3840" dirty="0"/>
              <a:t> UU </a:t>
            </a:r>
          </a:p>
          <a:p>
            <a:pPr lvl="1">
              <a:lnSpc>
                <a:spcPct val="90000"/>
              </a:lnSpc>
              <a:spcBef>
                <a:spcPts val="600"/>
              </a:spcBef>
            </a:pPr>
            <a:r>
              <a:rPr lang="en-US" altLang="en-US" sz="3840" dirty="0" err="1"/>
              <a:t>Penguasaan</a:t>
            </a:r>
            <a:r>
              <a:rPr lang="en-US" altLang="en-US" sz="3840" dirty="0"/>
              <a:t> </a:t>
            </a:r>
            <a:r>
              <a:rPr lang="en-US" altLang="en-US" sz="3840" dirty="0" err="1"/>
              <a:t>informasi</a:t>
            </a:r>
            <a:r>
              <a:rPr lang="en-US" altLang="en-US" sz="3840" dirty="0"/>
              <a:t> </a:t>
            </a:r>
          </a:p>
          <a:p>
            <a:pPr lvl="1">
              <a:lnSpc>
                <a:spcPct val="90000"/>
              </a:lnSpc>
              <a:spcBef>
                <a:spcPts val="600"/>
              </a:spcBef>
            </a:pPr>
            <a:r>
              <a:rPr lang="en-US" altLang="en-US" sz="3840" dirty="0" err="1"/>
              <a:t>Keahlian</a:t>
            </a:r>
            <a:r>
              <a:rPr lang="en-US" altLang="en-US" sz="3840" dirty="0"/>
              <a:t> </a:t>
            </a:r>
            <a:r>
              <a:rPr lang="en-US" altLang="en-US" sz="3840" dirty="0" err="1"/>
              <a:t>teknis</a:t>
            </a:r>
            <a:r>
              <a:rPr lang="en-US" altLang="en-US" sz="3840" dirty="0"/>
              <a:t> </a:t>
            </a:r>
          </a:p>
          <a:p>
            <a:pPr lvl="1">
              <a:lnSpc>
                <a:spcPct val="90000"/>
              </a:lnSpc>
              <a:spcBef>
                <a:spcPts val="600"/>
              </a:spcBef>
            </a:pPr>
            <a:r>
              <a:rPr lang="en-US" altLang="en-US" sz="3840" dirty="0"/>
              <a:t>Status </a:t>
            </a:r>
            <a:r>
              <a:rPr lang="en-US" altLang="en-US" sz="3840" dirty="0" err="1"/>
              <a:t>sosial</a:t>
            </a:r>
            <a:r>
              <a:rPr lang="en-US" altLang="en-US" sz="3840" dirty="0"/>
              <a:t> yang </a:t>
            </a:r>
            <a:r>
              <a:rPr lang="en-US" altLang="en-US" sz="3840" dirty="0" err="1"/>
              <a:t>tinggi</a:t>
            </a:r>
            <a:r>
              <a:rPr lang="en-US" altLang="en-US" sz="3840" dirty="0"/>
              <a:t> </a:t>
            </a:r>
          </a:p>
          <a:p>
            <a:pPr lvl="1">
              <a:lnSpc>
                <a:spcPct val="90000"/>
              </a:lnSpc>
              <a:spcBef>
                <a:spcPts val="600"/>
              </a:spcBef>
            </a:pPr>
            <a:r>
              <a:rPr lang="en-US" altLang="en-US" sz="3840" dirty="0" err="1"/>
              <a:t>Kesinambungan</a:t>
            </a:r>
            <a:r>
              <a:rPr lang="en-US" altLang="en-US" sz="3840" dirty="0"/>
              <a:t> </a:t>
            </a:r>
            <a:r>
              <a:rPr lang="en-US" altLang="en-US" sz="3840" dirty="0" err="1"/>
              <a:t>lembaga</a:t>
            </a:r>
            <a:r>
              <a:rPr lang="en-US" altLang="en-US" sz="3840" dirty="0"/>
              <a:t> </a:t>
            </a:r>
          </a:p>
          <a:p>
            <a:pPr lvl="1">
              <a:lnSpc>
                <a:spcPct val="90000"/>
              </a:lnSpc>
              <a:spcBef>
                <a:spcPts val="600"/>
              </a:spcBef>
            </a:pPr>
            <a:r>
              <a:rPr lang="en-US" altLang="en-US" sz="3840" dirty="0" err="1"/>
              <a:t>Peran</a:t>
            </a:r>
            <a:r>
              <a:rPr lang="en-US" altLang="en-US" sz="3840" dirty="0"/>
              <a:t> </a:t>
            </a:r>
            <a:r>
              <a:rPr lang="en-US" altLang="en-US" sz="3840" dirty="0" err="1"/>
              <a:t>dalam</a:t>
            </a:r>
            <a:r>
              <a:rPr lang="en-US" altLang="en-US" sz="3840" dirty="0"/>
              <a:t> </a:t>
            </a:r>
            <a:r>
              <a:rPr lang="en-US" altLang="en-US" sz="3840" dirty="0" err="1"/>
              <a:t>formulasi</a:t>
            </a:r>
            <a:r>
              <a:rPr lang="en-US" altLang="en-US" sz="3840" dirty="0"/>
              <a:t> </a:t>
            </a:r>
            <a:r>
              <a:rPr lang="en-US" altLang="en-US" sz="3840" dirty="0" err="1"/>
              <a:t>dan</a:t>
            </a:r>
            <a:r>
              <a:rPr lang="en-US" altLang="en-US" sz="3840" dirty="0"/>
              <a:t> </a:t>
            </a:r>
            <a:r>
              <a:rPr lang="en-US" altLang="en-US" sz="3840" dirty="0" err="1"/>
              <a:t>implementasi</a:t>
            </a:r>
            <a:r>
              <a:rPr lang="en-US" altLang="en-US" sz="3840" dirty="0"/>
              <a:t> </a:t>
            </a:r>
            <a:r>
              <a:rPr lang="en-US" altLang="en-US" sz="3840" dirty="0" err="1"/>
              <a:t>kebijakan</a:t>
            </a:r>
            <a:r>
              <a:rPr lang="en-US" altLang="en-US" sz="3840" dirty="0"/>
              <a:t> </a:t>
            </a:r>
          </a:p>
          <a:p>
            <a:pPr lvl="1">
              <a:lnSpc>
                <a:spcPct val="90000"/>
              </a:lnSpc>
              <a:spcBef>
                <a:spcPts val="600"/>
              </a:spcBef>
            </a:pPr>
            <a:r>
              <a:rPr lang="en-US" altLang="en-US" sz="3840" dirty="0" err="1"/>
              <a:t>Kepermanenan</a:t>
            </a:r>
            <a:r>
              <a:rPr lang="en-US" altLang="en-US" sz="3840" dirty="0"/>
              <a:t> </a:t>
            </a:r>
            <a:r>
              <a:rPr lang="en-US" altLang="en-US" sz="3840" dirty="0" err="1"/>
              <a:t>lembaga</a:t>
            </a:r>
            <a:r>
              <a:rPr lang="en-US" altLang="en-US" sz="3840" dirty="0"/>
              <a:t>.</a:t>
            </a:r>
            <a:r>
              <a:rPr lang="en-US" altLang="en-US" sz="4267" dirty="0"/>
              <a:t> </a:t>
            </a:r>
          </a:p>
          <a:p>
            <a:pPr>
              <a:lnSpc>
                <a:spcPct val="90000"/>
              </a:lnSpc>
              <a:spcBef>
                <a:spcPts val="60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86839436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1270000" y="254000"/>
            <a:ext cx="11734800" cy="2438400"/>
          </a:xfrm>
        </p:spPr>
        <p:txBody>
          <a:bodyPr/>
          <a:lstStyle/>
          <a:p>
            <a:r>
              <a:rPr lang="en-US" altLang="en-US" sz="6600" dirty="0" smtClean="0"/>
              <a:t>     </a:t>
            </a:r>
            <a:r>
              <a:rPr lang="en-US" altLang="en-US" sz="6600" dirty="0" err="1" smtClean="0"/>
              <a:t>Birokrasi</a:t>
            </a:r>
            <a:r>
              <a:rPr lang="en-US" altLang="en-US" sz="6600" dirty="0" smtClean="0"/>
              <a:t> </a:t>
            </a:r>
            <a:r>
              <a:rPr lang="en-US" altLang="en-US" sz="6600" dirty="0" err="1"/>
              <a:t>dalam</a:t>
            </a:r>
            <a:r>
              <a:rPr lang="en-US" altLang="en-US" sz="6600" dirty="0"/>
              <a:t> </a:t>
            </a:r>
            <a:r>
              <a:rPr lang="en-US" altLang="en-US" sz="6600" dirty="0" err="1"/>
              <a:t>Politik</a:t>
            </a:r>
            <a:r>
              <a:rPr lang="en-US" altLang="en-US" sz="6600" dirty="0"/>
              <a:t> (3)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0000" y="2768600"/>
            <a:ext cx="10993040" cy="6212656"/>
          </a:xfrm>
        </p:spPr>
        <p:txBody>
          <a:bodyPr/>
          <a:lstStyle/>
          <a:p>
            <a:pPr marL="266700" indent="0">
              <a:lnSpc>
                <a:spcPct val="90000"/>
              </a:lnSpc>
              <a:spcBef>
                <a:spcPts val="600"/>
              </a:spcBef>
              <a:buNone/>
            </a:pPr>
            <a:r>
              <a:rPr lang="en-US" altLang="en-US" sz="3698" dirty="0" err="1"/>
              <a:t>Peran</a:t>
            </a:r>
            <a:r>
              <a:rPr lang="en-US" altLang="en-US" sz="3698" dirty="0"/>
              <a:t> </a:t>
            </a:r>
            <a:r>
              <a:rPr lang="en-US" altLang="en-US" sz="3698" dirty="0" err="1"/>
              <a:t>Birokrasi</a:t>
            </a:r>
            <a:r>
              <a:rPr lang="en-US" altLang="en-US" sz="3698" dirty="0"/>
              <a:t> </a:t>
            </a:r>
            <a:r>
              <a:rPr lang="en-US" altLang="en-US" sz="3698" dirty="0" err="1"/>
              <a:t>dalam</a:t>
            </a:r>
            <a:r>
              <a:rPr lang="en-US" altLang="en-US" sz="3698" dirty="0"/>
              <a:t> </a:t>
            </a:r>
            <a:r>
              <a:rPr lang="en-US" altLang="en-US" sz="3698" dirty="0" err="1"/>
              <a:t>Sistem</a:t>
            </a:r>
            <a:r>
              <a:rPr lang="en-US" altLang="en-US" sz="3698" dirty="0"/>
              <a:t> </a:t>
            </a:r>
            <a:r>
              <a:rPr lang="en-US" altLang="en-US" sz="3698" dirty="0" err="1"/>
              <a:t>Politik</a:t>
            </a:r>
            <a:r>
              <a:rPr lang="en-US" altLang="en-US" sz="3698" dirty="0"/>
              <a:t> </a:t>
            </a:r>
          </a:p>
          <a:p>
            <a:pPr lvl="1">
              <a:lnSpc>
                <a:spcPct val="90000"/>
              </a:lnSpc>
              <a:spcBef>
                <a:spcPts val="600"/>
              </a:spcBef>
            </a:pPr>
            <a:r>
              <a:rPr lang="en-US" altLang="en-US" sz="3129" dirty="0"/>
              <a:t>Proses input </a:t>
            </a:r>
          </a:p>
          <a:p>
            <a:pPr lvl="1">
              <a:lnSpc>
                <a:spcPct val="90000"/>
              </a:lnSpc>
              <a:spcBef>
                <a:spcPts val="600"/>
              </a:spcBef>
            </a:pPr>
            <a:r>
              <a:rPr lang="en-US" altLang="en-US" sz="3129" dirty="0"/>
              <a:t>Proses </a:t>
            </a:r>
            <a:r>
              <a:rPr lang="en-US" altLang="en-US" sz="3129" dirty="0" err="1"/>
              <a:t>legislatif</a:t>
            </a:r>
            <a:r>
              <a:rPr lang="en-US" altLang="en-US" sz="3129" dirty="0"/>
              <a:t> </a:t>
            </a:r>
          </a:p>
          <a:p>
            <a:pPr lvl="1">
              <a:lnSpc>
                <a:spcPct val="90000"/>
              </a:lnSpc>
              <a:spcBef>
                <a:spcPts val="600"/>
              </a:spcBef>
            </a:pPr>
            <a:r>
              <a:rPr lang="en-US" altLang="en-US" sz="3129" dirty="0" err="1"/>
              <a:t>Penerjemah</a:t>
            </a:r>
            <a:r>
              <a:rPr lang="en-US" altLang="en-US" sz="3129" dirty="0"/>
              <a:t> </a:t>
            </a:r>
            <a:r>
              <a:rPr lang="en-US" altLang="en-US" sz="3129" dirty="0" err="1"/>
              <a:t>produk</a:t>
            </a:r>
            <a:r>
              <a:rPr lang="en-US" altLang="en-US" sz="3129" dirty="0"/>
              <a:t> </a:t>
            </a:r>
            <a:r>
              <a:rPr lang="en-US" altLang="en-US" sz="3129" dirty="0" err="1"/>
              <a:t>legislatif</a:t>
            </a:r>
            <a:r>
              <a:rPr lang="en-US" altLang="en-US" sz="3129" dirty="0"/>
              <a:t> </a:t>
            </a:r>
          </a:p>
          <a:p>
            <a:pPr lvl="1">
              <a:lnSpc>
                <a:spcPct val="90000"/>
              </a:lnSpc>
              <a:spcBef>
                <a:spcPts val="600"/>
              </a:spcBef>
            </a:pPr>
            <a:r>
              <a:rPr lang="en-US" altLang="en-US" sz="3129" dirty="0" err="1"/>
              <a:t>Pelaksana</a:t>
            </a:r>
            <a:r>
              <a:rPr lang="en-US" altLang="en-US" sz="3129" dirty="0"/>
              <a:t> </a:t>
            </a:r>
            <a:r>
              <a:rPr lang="en-US" altLang="en-US" sz="3129" dirty="0" err="1"/>
              <a:t>keputusan</a:t>
            </a:r>
            <a:r>
              <a:rPr lang="en-US" altLang="en-US" sz="3129" dirty="0"/>
              <a:t> </a:t>
            </a:r>
            <a:r>
              <a:rPr lang="en-US" altLang="en-US" sz="3129" dirty="0" err="1"/>
              <a:t>politik</a:t>
            </a:r>
            <a:r>
              <a:rPr lang="en-US" altLang="en-US" sz="3129" dirty="0"/>
              <a:t> </a:t>
            </a:r>
            <a:endParaRPr lang="en-US" altLang="en-US" sz="3129" dirty="0" smtClean="0"/>
          </a:p>
          <a:p>
            <a:pPr lvl="1">
              <a:lnSpc>
                <a:spcPct val="90000"/>
              </a:lnSpc>
              <a:spcBef>
                <a:spcPts val="600"/>
              </a:spcBef>
            </a:pPr>
            <a:endParaRPr lang="en-US" altLang="en-US" sz="3129" dirty="0"/>
          </a:p>
          <a:p>
            <a:pPr marL="266700" indent="0">
              <a:lnSpc>
                <a:spcPct val="90000"/>
              </a:lnSpc>
              <a:spcBef>
                <a:spcPts val="600"/>
              </a:spcBef>
              <a:buNone/>
            </a:pPr>
            <a:r>
              <a:rPr lang="en-US" altLang="en-US" sz="3698" dirty="0" err="1"/>
              <a:t>Penyalahgunaan</a:t>
            </a:r>
            <a:r>
              <a:rPr lang="en-US" altLang="en-US" sz="3698" dirty="0"/>
              <a:t> </a:t>
            </a:r>
            <a:r>
              <a:rPr lang="en-US" altLang="en-US" sz="3698" dirty="0" err="1"/>
              <a:t>kekuasaan</a:t>
            </a:r>
            <a:r>
              <a:rPr lang="en-US" altLang="en-US" sz="3698" dirty="0"/>
              <a:t> </a:t>
            </a:r>
            <a:r>
              <a:rPr lang="en-US" altLang="en-US" sz="3698" dirty="0" err="1"/>
              <a:t>birokrasi</a:t>
            </a:r>
            <a:r>
              <a:rPr lang="en-US" altLang="en-US" sz="3698" dirty="0"/>
              <a:t> </a:t>
            </a:r>
          </a:p>
          <a:p>
            <a:pPr lvl="1">
              <a:lnSpc>
                <a:spcPct val="90000"/>
              </a:lnSpc>
              <a:spcBef>
                <a:spcPts val="600"/>
              </a:spcBef>
            </a:pPr>
            <a:r>
              <a:rPr lang="en-US" altLang="en-US" sz="3129" dirty="0" err="1"/>
              <a:t>Penggunaan</a:t>
            </a:r>
            <a:r>
              <a:rPr lang="en-US" altLang="en-US" sz="3129" dirty="0"/>
              <a:t> </a:t>
            </a:r>
            <a:r>
              <a:rPr lang="en-US" altLang="en-US" sz="3129" dirty="0" err="1"/>
              <a:t>aset</a:t>
            </a:r>
            <a:r>
              <a:rPr lang="en-US" altLang="en-US" sz="3129" dirty="0"/>
              <a:t> </a:t>
            </a:r>
            <a:r>
              <a:rPr lang="en-US" altLang="en-US" sz="3129" dirty="0" err="1"/>
              <a:t>dan</a:t>
            </a:r>
            <a:r>
              <a:rPr lang="en-US" altLang="en-US" sz="3129" dirty="0"/>
              <a:t> </a:t>
            </a:r>
            <a:r>
              <a:rPr lang="en-US" altLang="en-US" sz="3129" dirty="0" err="1"/>
              <a:t>infrastruktur</a:t>
            </a:r>
            <a:r>
              <a:rPr lang="en-US" altLang="en-US" sz="3129" dirty="0"/>
              <a:t> </a:t>
            </a:r>
            <a:r>
              <a:rPr lang="en-US" altLang="en-US" sz="3129" dirty="0" err="1"/>
              <a:t>untuk</a:t>
            </a:r>
            <a:r>
              <a:rPr lang="en-US" altLang="en-US" sz="3129" dirty="0"/>
              <a:t> </a:t>
            </a:r>
            <a:r>
              <a:rPr lang="en-US" altLang="en-US" sz="3129" dirty="0" err="1"/>
              <a:t>mendukung</a:t>
            </a:r>
            <a:r>
              <a:rPr lang="en-US" altLang="en-US" sz="3129" dirty="0"/>
              <a:t> </a:t>
            </a:r>
            <a:r>
              <a:rPr lang="en-US" altLang="en-US" sz="3129" dirty="0" err="1"/>
              <a:t>kekuasaan</a:t>
            </a:r>
            <a:r>
              <a:rPr lang="en-US" altLang="en-US" sz="3129" dirty="0"/>
              <a:t> </a:t>
            </a:r>
            <a:r>
              <a:rPr lang="en-US" altLang="en-US" sz="3129" dirty="0" err="1"/>
              <a:t>politik</a:t>
            </a:r>
            <a:r>
              <a:rPr lang="en-US" altLang="en-US" sz="3129" dirty="0"/>
              <a:t> </a:t>
            </a:r>
            <a:r>
              <a:rPr lang="en-US" altLang="en-US" sz="3129" dirty="0" err="1"/>
              <a:t>tertentu</a:t>
            </a:r>
            <a:r>
              <a:rPr lang="en-US" altLang="en-US" sz="3129" dirty="0"/>
              <a:t> </a:t>
            </a:r>
          </a:p>
          <a:p>
            <a:pPr lvl="1">
              <a:lnSpc>
                <a:spcPct val="90000"/>
              </a:lnSpc>
              <a:spcBef>
                <a:spcPts val="600"/>
              </a:spcBef>
            </a:pPr>
            <a:r>
              <a:rPr lang="en-US" altLang="en-US" sz="3129" dirty="0" err="1"/>
              <a:t>Korupsi</a:t>
            </a:r>
            <a:r>
              <a:rPr lang="en-US" altLang="en-US" sz="3129" dirty="0"/>
              <a:t>, </a:t>
            </a:r>
            <a:r>
              <a:rPr lang="en-US" altLang="en-US" sz="3129" dirty="0" err="1"/>
              <a:t>kolusi</a:t>
            </a:r>
            <a:r>
              <a:rPr lang="en-US" altLang="en-US" sz="3129" dirty="0"/>
              <a:t> </a:t>
            </a:r>
            <a:r>
              <a:rPr lang="en-US" altLang="en-US" sz="3129" dirty="0" err="1"/>
              <a:t>dan</a:t>
            </a:r>
            <a:r>
              <a:rPr lang="en-US" altLang="en-US" sz="3129" dirty="0"/>
              <a:t> </a:t>
            </a:r>
            <a:r>
              <a:rPr lang="en-US" altLang="en-US" sz="3129" dirty="0" err="1"/>
              <a:t>nepotisme</a:t>
            </a:r>
            <a:r>
              <a:rPr lang="en-US" altLang="en-US" sz="3129" dirty="0"/>
              <a:t> </a:t>
            </a:r>
          </a:p>
          <a:p>
            <a:pPr lvl="1">
              <a:lnSpc>
                <a:spcPct val="90000"/>
              </a:lnSpc>
              <a:spcBef>
                <a:spcPts val="600"/>
              </a:spcBef>
            </a:pPr>
            <a:r>
              <a:rPr lang="en-US" altLang="en-US" sz="3129" dirty="0" err="1"/>
              <a:t>Penggunaan</a:t>
            </a:r>
            <a:r>
              <a:rPr lang="en-US" altLang="en-US" sz="3129" dirty="0"/>
              <a:t> </a:t>
            </a:r>
            <a:r>
              <a:rPr lang="en-US" altLang="en-US" sz="3129" dirty="0" err="1"/>
              <a:t>fasilitas</a:t>
            </a:r>
            <a:r>
              <a:rPr lang="en-US" altLang="en-US" sz="3129" dirty="0"/>
              <a:t> </a:t>
            </a:r>
            <a:r>
              <a:rPr lang="en-US" altLang="en-US" sz="3129" dirty="0" err="1"/>
              <a:t>dinas</a:t>
            </a:r>
            <a:r>
              <a:rPr lang="en-US" altLang="en-US" sz="3129" dirty="0"/>
              <a:t> </a:t>
            </a:r>
            <a:r>
              <a:rPr lang="en-US" altLang="en-US" sz="3129" dirty="0" err="1"/>
              <a:t>untuk</a:t>
            </a:r>
            <a:r>
              <a:rPr lang="en-US" altLang="en-US" sz="3129" dirty="0"/>
              <a:t> </a:t>
            </a:r>
            <a:r>
              <a:rPr lang="en-US" altLang="en-US" sz="3129" dirty="0" err="1"/>
              <a:t>kepentingan</a:t>
            </a:r>
            <a:r>
              <a:rPr lang="en-US" altLang="en-US" sz="3129" dirty="0"/>
              <a:t> </a:t>
            </a:r>
            <a:r>
              <a:rPr lang="en-US" altLang="en-US" sz="3129" dirty="0" err="1"/>
              <a:t>pribadi</a:t>
            </a:r>
            <a:r>
              <a:rPr lang="en-US" altLang="en-US" sz="3129" dirty="0"/>
              <a:t> </a:t>
            </a:r>
          </a:p>
          <a:p>
            <a:pPr lvl="1">
              <a:lnSpc>
                <a:spcPct val="90000"/>
              </a:lnSpc>
              <a:spcBef>
                <a:spcPts val="600"/>
              </a:spcBef>
            </a:pPr>
            <a:r>
              <a:rPr lang="en-US" altLang="en-US" sz="3129" dirty="0" err="1"/>
              <a:t>Arogansi</a:t>
            </a:r>
            <a:r>
              <a:rPr lang="en-US" altLang="en-US" sz="3129" dirty="0"/>
              <a:t> </a:t>
            </a:r>
            <a:r>
              <a:rPr lang="en-US" altLang="en-US" sz="3129" dirty="0" err="1"/>
              <a:t>sikap</a:t>
            </a:r>
            <a:r>
              <a:rPr lang="en-US" altLang="en-US" sz="3129" dirty="0"/>
              <a:t>. </a:t>
            </a:r>
          </a:p>
          <a:p>
            <a:pPr>
              <a:lnSpc>
                <a:spcPct val="90000"/>
              </a:lnSpc>
            </a:pPr>
            <a:endParaRPr lang="en-US" altLang="en-US" sz="3698" dirty="0"/>
          </a:p>
        </p:txBody>
      </p:sp>
    </p:spTree>
    <p:extLst>
      <p:ext uri="{BB962C8B-B14F-4D97-AF65-F5344CB8AC3E}">
        <p14:creationId xmlns:p14="http://schemas.microsoft.com/office/powerpoint/2010/main" val="978398998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b44e663bd468ed97ce8eaafb5ef46aa90474a9d"/>
  <p:tag name="ISPRING_RESOURCE_PATHS_HASH_PRESENTER" val="7a43c722c2fdab5e9ba4506e6d69bdc3cd5d216"/>
</p:tagLst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itle &amp; Bullets - 2 Column">
  <a:themeElements>
    <a:clrScheme name="Title &amp; Bullets - 2 Colum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2 Column">
      <a:majorFont>
        <a:latin typeface="Gill Sans"/>
        <a:ea typeface="ヒラギノ角ゴ ProN W3"/>
        <a:cs typeface=""/>
      </a:majorFont>
      <a:minorFont>
        <a:latin typeface="Gill Sans"/>
        <a:ea typeface="ヒラギノ角ゴ ProN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lnDef>
  </a:objectDefaults>
  <a:extraClrSchemeLst>
    <a:extraClrScheme>
      <a:clrScheme name="Title &amp; Bullets - 2 Colum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1749</TotalTime>
  <Pages>0</Pages>
  <Words>2414</Words>
  <Characters>0</Characters>
  <Application>Microsoft Office PowerPoint</Application>
  <PresentationFormat>Custom</PresentationFormat>
  <Lines>0</Lines>
  <Paragraphs>271</Paragraphs>
  <Slides>33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33</vt:i4>
      </vt:variant>
    </vt:vector>
  </HeadingPairs>
  <TitlesOfParts>
    <vt:vector size="41" baseType="lpstr">
      <vt:lpstr>Arial</vt:lpstr>
      <vt:lpstr>Calibri</vt:lpstr>
      <vt:lpstr>Calibri Light</vt:lpstr>
      <vt:lpstr>Gill Sans</vt:lpstr>
      <vt:lpstr>Wingdings</vt:lpstr>
      <vt:lpstr>ヒラギノ角ゴ ProN W3</vt:lpstr>
      <vt:lpstr>Custom Design</vt:lpstr>
      <vt:lpstr>Title &amp; Bullets - 2 Column</vt:lpstr>
      <vt:lpstr>Modul 6 Birokrasi dan Militer di Indonesia</vt:lpstr>
      <vt:lpstr>      Konsep Birokrasi (1)</vt:lpstr>
      <vt:lpstr>      Konsep Birokrasi (2)</vt:lpstr>
      <vt:lpstr>     Asal Usul Birokrasi</vt:lpstr>
      <vt:lpstr>    Tipe Ideal Birokrasi</vt:lpstr>
      <vt:lpstr>Kritik Terhadap        Tipe Ideal Birokrasi</vt:lpstr>
      <vt:lpstr>      Birokrasi dalam Politik (1)</vt:lpstr>
      <vt:lpstr>      Birokrasi dalam Politik (2)</vt:lpstr>
      <vt:lpstr>     Birokrasi dalam Politik (3)</vt:lpstr>
      <vt:lpstr>    Politisasi Birokrasi</vt:lpstr>
      <vt:lpstr>          Karakteristik Bureaucratic  Polity Indonesia  </vt:lpstr>
      <vt:lpstr>    Dampak Negatif          Politisasi Birokrasi  </vt:lpstr>
      <vt:lpstr>     Pengendalian Birokrasi</vt:lpstr>
      <vt:lpstr>Birokratisasi</vt:lpstr>
      <vt:lpstr>    Isu dalam Birokratisasi</vt:lpstr>
      <vt:lpstr>     Militer di Indonesia</vt:lpstr>
      <vt:lpstr>     Batasan Konseptual</vt:lpstr>
      <vt:lpstr>     Peran Militer dan Sipil</vt:lpstr>
      <vt:lpstr>       Militer dan Politik (1)</vt:lpstr>
      <vt:lpstr>      Militer dan Politik (2)</vt:lpstr>
      <vt:lpstr>      Militer dan Politik (3)</vt:lpstr>
      <vt:lpstr>     Militer dan Politik (4)</vt:lpstr>
      <vt:lpstr>      Militer dan Politik (5)</vt:lpstr>
      <vt:lpstr>      Militer dan Politik (6)</vt:lpstr>
      <vt:lpstr>   Militer Indonesia Era         Demokrasi Parlementer </vt:lpstr>
      <vt:lpstr>   Militer Indonesia Era         Demokrasi Parlementer </vt:lpstr>
      <vt:lpstr>      Militer Indonesia Era         Demokrasi Terpimpin</vt:lpstr>
      <vt:lpstr>Militer Indonesia Era Orde Baru</vt:lpstr>
      <vt:lpstr>   Militer Indonesia    Era Reformasi</vt:lpstr>
      <vt:lpstr> Militer Indonesia    Era Reformasi</vt:lpstr>
      <vt:lpstr>   Militer Indonesia    Era Reformasi</vt:lpstr>
      <vt:lpstr> Militer Indonesia    Era Reformasi</vt:lpstr>
      <vt:lpstr> Militer Indonesia    Era Reformasi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KARTONO</dc:creator>
  <cp:lastModifiedBy>Evida Kartini</cp:lastModifiedBy>
  <cp:revision>195</cp:revision>
  <dcterms:modified xsi:type="dcterms:W3CDTF">2019-03-05T15:23:38Z</dcterms:modified>
</cp:coreProperties>
</file>