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6" r:id="rId1"/>
  </p:sldMasterIdLst>
  <p:sldIdLst>
    <p:sldId id="256" r:id="rId2"/>
    <p:sldId id="257" r:id="rId3"/>
    <p:sldId id="268" r:id="rId4"/>
    <p:sldId id="289" r:id="rId5"/>
    <p:sldId id="290" r:id="rId6"/>
    <p:sldId id="293" r:id="rId7"/>
    <p:sldId id="358" r:id="rId8"/>
    <p:sldId id="294" r:id="rId9"/>
    <p:sldId id="295" r:id="rId10"/>
    <p:sldId id="296" r:id="rId11"/>
    <p:sldId id="352" r:id="rId12"/>
    <p:sldId id="351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15" autoAdjust="0"/>
    <p:restoredTop sz="94660"/>
  </p:normalViewPr>
  <p:slideViewPr>
    <p:cSldViewPr snapToGrid="0">
      <p:cViewPr varScale="1">
        <p:scale>
          <a:sx n="60" d="100"/>
          <a:sy n="60" d="100"/>
        </p:scale>
        <p:origin x="56" y="1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_rels/data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4" Type="http://schemas.openxmlformats.org/officeDocument/2006/relationships/image" Target="../media/image6.svg"/></Relationships>
</file>

<file path=ppt/diagrams/_rels/drawing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4" Type="http://schemas.openxmlformats.org/officeDocument/2006/relationships/image" Target="../media/image6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A8A867B-8945-44AC-A519-0ACBC70486E2}" type="doc">
      <dgm:prSet loTypeId="urn:microsoft.com/office/officeart/2005/8/layout/hierarchy1" loCatId="hierarchy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F2E233C3-CC76-4969-B3EB-2E4C5A5AA657}">
      <dgm:prSet/>
      <dgm:spPr/>
      <dgm:t>
        <a:bodyPr/>
        <a:lstStyle/>
        <a:p>
          <a:r>
            <a:rPr lang="en-US"/>
            <a:t>PERTEMUAN KE-3</a:t>
          </a:r>
        </a:p>
      </dgm:t>
    </dgm:pt>
    <dgm:pt modelId="{B7542B7E-2B44-4316-937E-4092378DBB1C}" type="parTrans" cxnId="{9C3F899F-32F4-4F74-9950-D7BC52E9B927}">
      <dgm:prSet/>
      <dgm:spPr/>
      <dgm:t>
        <a:bodyPr/>
        <a:lstStyle/>
        <a:p>
          <a:endParaRPr lang="en-US"/>
        </a:p>
      </dgm:t>
    </dgm:pt>
    <dgm:pt modelId="{5A906037-14F9-463A-94D5-BC55623CED6C}" type="sibTrans" cxnId="{9C3F899F-32F4-4F74-9950-D7BC52E9B927}">
      <dgm:prSet/>
      <dgm:spPr/>
      <dgm:t>
        <a:bodyPr/>
        <a:lstStyle/>
        <a:p>
          <a:endParaRPr lang="en-US"/>
        </a:p>
      </dgm:t>
    </dgm:pt>
    <dgm:pt modelId="{0DC3139F-1EC1-493F-ABE6-474651F8E1F9}">
      <dgm:prSet/>
      <dgm:spPr/>
      <dgm:t>
        <a:bodyPr/>
        <a:lstStyle/>
        <a:p>
          <a:r>
            <a:rPr lang="en-US"/>
            <a:t>PARTISIPASI POLITIK</a:t>
          </a:r>
        </a:p>
      </dgm:t>
    </dgm:pt>
    <dgm:pt modelId="{2E0F1715-C2E0-4BD1-AB1C-7977B5843C2A}" type="parTrans" cxnId="{49B5E9A7-2189-40C3-BD21-D05DFF38017E}">
      <dgm:prSet/>
      <dgm:spPr/>
      <dgm:t>
        <a:bodyPr/>
        <a:lstStyle/>
        <a:p>
          <a:endParaRPr lang="en-US"/>
        </a:p>
      </dgm:t>
    </dgm:pt>
    <dgm:pt modelId="{75C35DBE-11C7-43C9-97D5-13BB30E2888E}" type="sibTrans" cxnId="{49B5E9A7-2189-40C3-BD21-D05DFF38017E}">
      <dgm:prSet/>
      <dgm:spPr/>
      <dgm:t>
        <a:bodyPr/>
        <a:lstStyle/>
        <a:p>
          <a:endParaRPr lang="en-US"/>
        </a:p>
      </dgm:t>
    </dgm:pt>
    <dgm:pt modelId="{5944BDBB-7DFC-4CA8-8FA7-811D0F07C183}" type="pres">
      <dgm:prSet presAssocID="{4A8A867B-8945-44AC-A519-0ACBC70486E2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21EDC3C8-C682-4209-916B-7843F9F22E44}" type="pres">
      <dgm:prSet presAssocID="{F2E233C3-CC76-4969-B3EB-2E4C5A5AA657}" presName="hierRoot1" presStyleCnt="0"/>
      <dgm:spPr/>
    </dgm:pt>
    <dgm:pt modelId="{5877E995-677D-47C8-B090-7B0021ABE216}" type="pres">
      <dgm:prSet presAssocID="{F2E233C3-CC76-4969-B3EB-2E4C5A5AA657}" presName="composite" presStyleCnt="0"/>
      <dgm:spPr/>
    </dgm:pt>
    <dgm:pt modelId="{E9AE1DD3-A070-4F0B-B80D-B6D5F6CCF16A}" type="pres">
      <dgm:prSet presAssocID="{F2E233C3-CC76-4969-B3EB-2E4C5A5AA657}" presName="background" presStyleLbl="node0" presStyleIdx="0" presStyleCnt="2"/>
      <dgm:spPr/>
    </dgm:pt>
    <dgm:pt modelId="{24E1B724-4E92-42F6-BCA6-062E8D833083}" type="pres">
      <dgm:prSet presAssocID="{F2E233C3-CC76-4969-B3EB-2E4C5A5AA657}" presName="text" presStyleLbl="fgAcc0" presStyleIdx="0" presStyleCnt="2">
        <dgm:presLayoutVars>
          <dgm:chPref val="3"/>
        </dgm:presLayoutVars>
      </dgm:prSet>
      <dgm:spPr/>
    </dgm:pt>
    <dgm:pt modelId="{DF712D45-AA24-4E76-83D5-96E32A5EEA50}" type="pres">
      <dgm:prSet presAssocID="{F2E233C3-CC76-4969-B3EB-2E4C5A5AA657}" presName="hierChild2" presStyleCnt="0"/>
      <dgm:spPr/>
    </dgm:pt>
    <dgm:pt modelId="{93F79A1A-3C24-4E12-8B08-454C73732E43}" type="pres">
      <dgm:prSet presAssocID="{0DC3139F-1EC1-493F-ABE6-474651F8E1F9}" presName="hierRoot1" presStyleCnt="0"/>
      <dgm:spPr/>
    </dgm:pt>
    <dgm:pt modelId="{1D0E5C33-D829-415B-82CA-99DCEC881307}" type="pres">
      <dgm:prSet presAssocID="{0DC3139F-1EC1-493F-ABE6-474651F8E1F9}" presName="composite" presStyleCnt="0"/>
      <dgm:spPr/>
    </dgm:pt>
    <dgm:pt modelId="{423C1D91-0DC7-47EB-B2AB-6452ED245804}" type="pres">
      <dgm:prSet presAssocID="{0DC3139F-1EC1-493F-ABE6-474651F8E1F9}" presName="background" presStyleLbl="node0" presStyleIdx="1" presStyleCnt="2"/>
      <dgm:spPr/>
    </dgm:pt>
    <dgm:pt modelId="{AB3E5A70-364B-42A1-8E1C-2E9FD4EE4E60}" type="pres">
      <dgm:prSet presAssocID="{0DC3139F-1EC1-493F-ABE6-474651F8E1F9}" presName="text" presStyleLbl="fgAcc0" presStyleIdx="1" presStyleCnt="2">
        <dgm:presLayoutVars>
          <dgm:chPref val="3"/>
        </dgm:presLayoutVars>
      </dgm:prSet>
      <dgm:spPr/>
    </dgm:pt>
    <dgm:pt modelId="{2BB31ACA-ABCF-43A2-B422-9F39C6F7BDB2}" type="pres">
      <dgm:prSet presAssocID="{0DC3139F-1EC1-493F-ABE6-474651F8E1F9}" presName="hierChild2" presStyleCnt="0"/>
      <dgm:spPr/>
    </dgm:pt>
  </dgm:ptLst>
  <dgm:cxnLst>
    <dgm:cxn modelId="{CDA7F720-BEF1-4FE8-9058-F6FBAF2B941D}" type="presOf" srcId="{0DC3139F-1EC1-493F-ABE6-474651F8E1F9}" destId="{AB3E5A70-364B-42A1-8E1C-2E9FD4EE4E60}" srcOrd="0" destOrd="0" presId="urn:microsoft.com/office/officeart/2005/8/layout/hierarchy1"/>
    <dgm:cxn modelId="{F457A029-9982-49E4-A245-11CD9A181626}" type="presOf" srcId="{4A8A867B-8945-44AC-A519-0ACBC70486E2}" destId="{5944BDBB-7DFC-4CA8-8FA7-811D0F07C183}" srcOrd="0" destOrd="0" presId="urn:microsoft.com/office/officeart/2005/8/layout/hierarchy1"/>
    <dgm:cxn modelId="{5F2ED751-1841-4427-A060-472AD95434C1}" type="presOf" srcId="{F2E233C3-CC76-4969-B3EB-2E4C5A5AA657}" destId="{24E1B724-4E92-42F6-BCA6-062E8D833083}" srcOrd="0" destOrd="0" presId="urn:microsoft.com/office/officeart/2005/8/layout/hierarchy1"/>
    <dgm:cxn modelId="{9C3F899F-32F4-4F74-9950-D7BC52E9B927}" srcId="{4A8A867B-8945-44AC-A519-0ACBC70486E2}" destId="{F2E233C3-CC76-4969-B3EB-2E4C5A5AA657}" srcOrd="0" destOrd="0" parTransId="{B7542B7E-2B44-4316-937E-4092378DBB1C}" sibTransId="{5A906037-14F9-463A-94D5-BC55623CED6C}"/>
    <dgm:cxn modelId="{49B5E9A7-2189-40C3-BD21-D05DFF38017E}" srcId="{4A8A867B-8945-44AC-A519-0ACBC70486E2}" destId="{0DC3139F-1EC1-493F-ABE6-474651F8E1F9}" srcOrd="1" destOrd="0" parTransId="{2E0F1715-C2E0-4BD1-AB1C-7977B5843C2A}" sibTransId="{75C35DBE-11C7-43C9-97D5-13BB30E2888E}"/>
    <dgm:cxn modelId="{B302D0A1-7318-4737-B00B-402AD4C8EAC6}" type="presParOf" srcId="{5944BDBB-7DFC-4CA8-8FA7-811D0F07C183}" destId="{21EDC3C8-C682-4209-916B-7843F9F22E44}" srcOrd="0" destOrd="0" presId="urn:microsoft.com/office/officeart/2005/8/layout/hierarchy1"/>
    <dgm:cxn modelId="{AF9569D4-43A6-4F70-AF5B-EFAE92E569FB}" type="presParOf" srcId="{21EDC3C8-C682-4209-916B-7843F9F22E44}" destId="{5877E995-677D-47C8-B090-7B0021ABE216}" srcOrd="0" destOrd="0" presId="urn:microsoft.com/office/officeart/2005/8/layout/hierarchy1"/>
    <dgm:cxn modelId="{F35429CF-395C-4445-A5DE-81E2C8623075}" type="presParOf" srcId="{5877E995-677D-47C8-B090-7B0021ABE216}" destId="{E9AE1DD3-A070-4F0B-B80D-B6D5F6CCF16A}" srcOrd="0" destOrd="0" presId="urn:microsoft.com/office/officeart/2005/8/layout/hierarchy1"/>
    <dgm:cxn modelId="{356EB936-244F-4398-8E33-8768E3BAFEAC}" type="presParOf" srcId="{5877E995-677D-47C8-B090-7B0021ABE216}" destId="{24E1B724-4E92-42F6-BCA6-062E8D833083}" srcOrd="1" destOrd="0" presId="urn:microsoft.com/office/officeart/2005/8/layout/hierarchy1"/>
    <dgm:cxn modelId="{62163DCD-CFB3-4A39-B93C-36DBC6437ACC}" type="presParOf" srcId="{21EDC3C8-C682-4209-916B-7843F9F22E44}" destId="{DF712D45-AA24-4E76-83D5-96E32A5EEA50}" srcOrd="1" destOrd="0" presId="urn:microsoft.com/office/officeart/2005/8/layout/hierarchy1"/>
    <dgm:cxn modelId="{AD235A96-F487-4089-AB17-331FDD634E29}" type="presParOf" srcId="{5944BDBB-7DFC-4CA8-8FA7-811D0F07C183}" destId="{93F79A1A-3C24-4E12-8B08-454C73732E43}" srcOrd="1" destOrd="0" presId="urn:microsoft.com/office/officeart/2005/8/layout/hierarchy1"/>
    <dgm:cxn modelId="{3206E541-0B94-4BEF-822C-CECB6C52D143}" type="presParOf" srcId="{93F79A1A-3C24-4E12-8B08-454C73732E43}" destId="{1D0E5C33-D829-415B-82CA-99DCEC881307}" srcOrd="0" destOrd="0" presId="urn:microsoft.com/office/officeart/2005/8/layout/hierarchy1"/>
    <dgm:cxn modelId="{0FCC0E46-5271-4937-A730-1B3AF59BAADE}" type="presParOf" srcId="{1D0E5C33-D829-415B-82CA-99DCEC881307}" destId="{423C1D91-0DC7-47EB-B2AB-6452ED245804}" srcOrd="0" destOrd="0" presId="urn:microsoft.com/office/officeart/2005/8/layout/hierarchy1"/>
    <dgm:cxn modelId="{9BE71AAE-40C4-4A7F-B779-EEE110E33666}" type="presParOf" srcId="{1D0E5C33-D829-415B-82CA-99DCEC881307}" destId="{AB3E5A70-364B-42A1-8E1C-2E9FD4EE4E60}" srcOrd="1" destOrd="0" presId="urn:microsoft.com/office/officeart/2005/8/layout/hierarchy1"/>
    <dgm:cxn modelId="{FDDA613E-3D42-4F93-B6C9-4E58E74E7736}" type="presParOf" srcId="{93F79A1A-3C24-4E12-8B08-454C73732E43}" destId="{2BB31ACA-ABCF-43A2-B422-9F39C6F7BDB2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A484B68-581B-40C8-9FA5-38F9F1EEED13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742A638C-A130-4D35-9B8E-AFDD592A254A}">
      <dgm:prSet/>
      <dgm:spPr/>
      <dgm:t>
        <a:bodyPr/>
        <a:lstStyle/>
        <a:p>
          <a:r>
            <a:rPr lang="en-US" dirty="0" err="1"/>
            <a:t>Isu</a:t>
          </a:r>
          <a:r>
            <a:rPr lang="en-US" dirty="0"/>
            <a:t> </a:t>
          </a:r>
          <a:r>
            <a:rPr lang="en-US" dirty="0" err="1"/>
            <a:t>atau</a:t>
          </a:r>
          <a:r>
            <a:rPr lang="en-US" dirty="0"/>
            <a:t> </a:t>
          </a:r>
          <a:r>
            <a:rPr lang="en-US" dirty="0" err="1"/>
            <a:t>kajian</a:t>
          </a:r>
          <a:r>
            <a:rPr lang="en-US" dirty="0"/>
            <a:t> </a:t>
          </a:r>
          <a:r>
            <a:rPr lang="en-US" dirty="0" err="1"/>
            <a:t>tentang</a:t>
          </a:r>
          <a:r>
            <a:rPr lang="en-US" dirty="0"/>
            <a:t> </a:t>
          </a:r>
          <a:r>
            <a:rPr lang="en-US" dirty="0" err="1"/>
            <a:t>partisipasi</a:t>
          </a:r>
          <a:r>
            <a:rPr lang="en-US" dirty="0"/>
            <a:t> </a:t>
          </a:r>
          <a:r>
            <a:rPr lang="en-US" dirty="0" err="1"/>
            <a:t>politik</a:t>
          </a:r>
          <a:r>
            <a:rPr lang="en-US" dirty="0"/>
            <a:t> </a:t>
          </a:r>
          <a:r>
            <a:rPr lang="en-US" dirty="0" err="1"/>
            <a:t>merupakan</a:t>
          </a:r>
          <a:r>
            <a:rPr lang="en-US" dirty="0"/>
            <a:t> wilayah </a:t>
          </a:r>
          <a:r>
            <a:rPr lang="en-US" dirty="0" err="1"/>
            <a:t>kajian</a:t>
          </a:r>
          <a:r>
            <a:rPr lang="en-US" dirty="0"/>
            <a:t> </a:t>
          </a:r>
          <a:r>
            <a:rPr lang="en-US" dirty="0" err="1"/>
            <a:t>substansial</a:t>
          </a:r>
          <a:r>
            <a:rPr lang="en-US" dirty="0"/>
            <a:t> yang </a:t>
          </a:r>
          <a:r>
            <a:rPr lang="en-US" dirty="0" err="1"/>
            <a:t>menjadi</a:t>
          </a:r>
          <a:r>
            <a:rPr lang="en-US" dirty="0"/>
            <a:t> </a:t>
          </a:r>
          <a:r>
            <a:rPr lang="en-US" dirty="0" err="1"/>
            <a:t>ketertarikan</a:t>
          </a:r>
          <a:r>
            <a:rPr lang="en-US" dirty="0"/>
            <a:t> para </a:t>
          </a:r>
          <a:r>
            <a:rPr lang="en-US" dirty="0" err="1"/>
            <a:t>ilmuan</a:t>
          </a:r>
          <a:r>
            <a:rPr lang="en-US" dirty="0"/>
            <a:t> </a:t>
          </a:r>
          <a:r>
            <a:rPr lang="en-US" dirty="0" err="1"/>
            <a:t>politik</a:t>
          </a:r>
          <a:r>
            <a:rPr lang="en-US" dirty="0"/>
            <a:t> dan </a:t>
          </a:r>
          <a:r>
            <a:rPr lang="en-US" dirty="0" err="1"/>
            <a:t>sosiolog</a:t>
          </a:r>
          <a:r>
            <a:rPr lang="en-US" dirty="0"/>
            <a:t>;</a:t>
          </a:r>
        </a:p>
      </dgm:t>
    </dgm:pt>
    <dgm:pt modelId="{390CCC48-5762-41AC-A224-26DA3439A74F}" type="parTrans" cxnId="{8575A1DA-2521-48DC-ADFF-06539C45C0BE}">
      <dgm:prSet/>
      <dgm:spPr/>
      <dgm:t>
        <a:bodyPr/>
        <a:lstStyle/>
        <a:p>
          <a:endParaRPr lang="en-US"/>
        </a:p>
      </dgm:t>
    </dgm:pt>
    <dgm:pt modelId="{D933707B-2B3B-4086-9898-0B13015D6D8D}" type="sibTrans" cxnId="{8575A1DA-2521-48DC-ADFF-06539C45C0BE}">
      <dgm:prSet/>
      <dgm:spPr/>
      <dgm:t>
        <a:bodyPr/>
        <a:lstStyle/>
        <a:p>
          <a:endParaRPr lang="en-US"/>
        </a:p>
      </dgm:t>
    </dgm:pt>
    <dgm:pt modelId="{A4EAE95D-E5C8-4DEF-A8BC-45D255A13A9A}">
      <dgm:prSet/>
      <dgm:spPr/>
      <dgm:t>
        <a:bodyPr/>
        <a:lstStyle/>
        <a:p>
          <a:r>
            <a:rPr lang="en-US"/>
            <a:t>Hal ini disebabkan karena partisipasi politik bersentuhan dengan inti dari proses demokratisasi masyarakat. </a:t>
          </a:r>
        </a:p>
      </dgm:t>
    </dgm:pt>
    <dgm:pt modelId="{D5D32F86-7C28-47E0-8010-ECD8E88DA0FC}" type="parTrans" cxnId="{8E649270-1D7E-47D1-8F03-4CFC4D97F9A3}">
      <dgm:prSet/>
      <dgm:spPr/>
      <dgm:t>
        <a:bodyPr/>
        <a:lstStyle/>
        <a:p>
          <a:endParaRPr lang="en-US"/>
        </a:p>
      </dgm:t>
    </dgm:pt>
    <dgm:pt modelId="{E4C539EA-4A03-472D-9F95-5AC1E70C9D8D}" type="sibTrans" cxnId="{8E649270-1D7E-47D1-8F03-4CFC4D97F9A3}">
      <dgm:prSet/>
      <dgm:spPr/>
      <dgm:t>
        <a:bodyPr/>
        <a:lstStyle/>
        <a:p>
          <a:endParaRPr lang="en-US"/>
        </a:p>
      </dgm:t>
    </dgm:pt>
    <dgm:pt modelId="{1283AB7B-A2D7-4F18-9C6D-C4DCF87FAC2C}">
      <dgm:prSet/>
      <dgm:spPr/>
      <dgm:t>
        <a:bodyPr/>
        <a:lstStyle/>
        <a:p>
          <a:r>
            <a:rPr lang="en-US"/>
            <a:t>Ketika proses pemilihan dan perilaku pemilih telah menarik banyak perhatian para peneliti sosial,maka manifestasi serta bentuk-bentuk nhyata yang berhubungan dengan keterlibatan rakyat dalam politik dalam arti yang lebih luas juga telah menjadi perhatian banyak kalangan ilmuan sosial dan politik.</a:t>
          </a:r>
        </a:p>
      </dgm:t>
    </dgm:pt>
    <dgm:pt modelId="{2F35225D-0AB3-4AB1-9641-05ED4E149D22}" type="parTrans" cxnId="{B50EE6BC-041C-4688-9199-870814E61BFB}">
      <dgm:prSet/>
      <dgm:spPr/>
      <dgm:t>
        <a:bodyPr/>
        <a:lstStyle/>
        <a:p>
          <a:endParaRPr lang="en-US"/>
        </a:p>
      </dgm:t>
    </dgm:pt>
    <dgm:pt modelId="{0A60B500-22C1-42D8-830C-4C3310BAEDC4}" type="sibTrans" cxnId="{B50EE6BC-041C-4688-9199-870814E61BFB}">
      <dgm:prSet/>
      <dgm:spPr/>
      <dgm:t>
        <a:bodyPr/>
        <a:lstStyle/>
        <a:p>
          <a:endParaRPr lang="en-US"/>
        </a:p>
      </dgm:t>
    </dgm:pt>
    <dgm:pt modelId="{C968D943-2205-410A-87B9-287E66BE1DBC}" type="pres">
      <dgm:prSet presAssocID="{DA484B68-581B-40C8-9FA5-38F9F1EEED13}" presName="linear" presStyleCnt="0">
        <dgm:presLayoutVars>
          <dgm:animLvl val="lvl"/>
          <dgm:resizeHandles val="exact"/>
        </dgm:presLayoutVars>
      </dgm:prSet>
      <dgm:spPr/>
    </dgm:pt>
    <dgm:pt modelId="{3095584B-AC5D-4F5E-9E94-9367F962D48C}" type="pres">
      <dgm:prSet presAssocID="{742A638C-A130-4D35-9B8E-AFDD592A254A}" presName="parentText" presStyleLbl="node1" presStyleIdx="0" presStyleCnt="3" custScaleY="150724">
        <dgm:presLayoutVars>
          <dgm:chMax val="0"/>
          <dgm:bulletEnabled val="1"/>
        </dgm:presLayoutVars>
      </dgm:prSet>
      <dgm:spPr/>
    </dgm:pt>
    <dgm:pt modelId="{494B0B2A-5520-478F-8AB6-C27AF6E0A9C1}" type="pres">
      <dgm:prSet presAssocID="{D933707B-2B3B-4086-9898-0B13015D6D8D}" presName="spacer" presStyleCnt="0"/>
      <dgm:spPr/>
    </dgm:pt>
    <dgm:pt modelId="{2ADA1952-D8FA-43B2-AEF6-DC97884488B2}" type="pres">
      <dgm:prSet presAssocID="{A4EAE95D-E5C8-4DEF-A8BC-45D255A13A9A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D4C9BDD7-84C6-4730-8FEA-6AA9AEA1DD31}" type="pres">
      <dgm:prSet presAssocID="{E4C539EA-4A03-472D-9F95-5AC1E70C9D8D}" presName="spacer" presStyleCnt="0"/>
      <dgm:spPr/>
    </dgm:pt>
    <dgm:pt modelId="{E5323E40-FBEE-4719-B43C-A5E81D52F03D}" type="pres">
      <dgm:prSet presAssocID="{1283AB7B-A2D7-4F18-9C6D-C4DCF87FAC2C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F576AB46-D22A-48B5-BE1A-10B20D5CD804}" type="presOf" srcId="{742A638C-A130-4D35-9B8E-AFDD592A254A}" destId="{3095584B-AC5D-4F5E-9E94-9367F962D48C}" srcOrd="0" destOrd="0" presId="urn:microsoft.com/office/officeart/2005/8/layout/vList2"/>
    <dgm:cxn modelId="{5106E16A-F838-43EC-938D-05494047411E}" type="presOf" srcId="{A4EAE95D-E5C8-4DEF-A8BC-45D255A13A9A}" destId="{2ADA1952-D8FA-43B2-AEF6-DC97884488B2}" srcOrd="0" destOrd="0" presId="urn:microsoft.com/office/officeart/2005/8/layout/vList2"/>
    <dgm:cxn modelId="{8E649270-1D7E-47D1-8F03-4CFC4D97F9A3}" srcId="{DA484B68-581B-40C8-9FA5-38F9F1EEED13}" destId="{A4EAE95D-E5C8-4DEF-A8BC-45D255A13A9A}" srcOrd="1" destOrd="0" parTransId="{D5D32F86-7C28-47E0-8010-ECD8E88DA0FC}" sibTransId="{E4C539EA-4A03-472D-9F95-5AC1E70C9D8D}"/>
    <dgm:cxn modelId="{33B5FE9F-2741-4ACE-BEDF-5CB1948841C4}" type="presOf" srcId="{DA484B68-581B-40C8-9FA5-38F9F1EEED13}" destId="{C968D943-2205-410A-87B9-287E66BE1DBC}" srcOrd="0" destOrd="0" presId="urn:microsoft.com/office/officeart/2005/8/layout/vList2"/>
    <dgm:cxn modelId="{92B960A0-817A-4F82-87E2-9A23CC9A3EE5}" type="presOf" srcId="{1283AB7B-A2D7-4F18-9C6D-C4DCF87FAC2C}" destId="{E5323E40-FBEE-4719-B43C-A5E81D52F03D}" srcOrd="0" destOrd="0" presId="urn:microsoft.com/office/officeart/2005/8/layout/vList2"/>
    <dgm:cxn modelId="{B50EE6BC-041C-4688-9199-870814E61BFB}" srcId="{DA484B68-581B-40C8-9FA5-38F9F1EEED13}" destId="{1283AB7B-A2D7-4F18-9C6D-C4DCF87FAC2C}" srcOrd="2" destOrd="0" parTransId="{2F35225D-0AB3-4AB1-9641-05ED4E149D22}" sibTransId="{0A60B500-22C1-42D8-830C-4C3310BAEDC4}"/>
    <dgm:cxn modelId="{8575A1DA-2521-48DC-ADFF-06539C45C0BE}" srcId="{DA484B68-581B-40C8-9FA5-38F9F1EEED13}" destId="{742A638C-A130-4D35-9B8E-AFDD592A254A}" srcOrd="0" destOrd="0" parTransId="{390CCC48-5762-41AC-A224-26DA3439A74F}" sibTransId="{D933707B-2B3B-4086-9898-0B13015D6D8D}"/>
    <dgm:cxn modelId="{F81D62D6-6BCD-4941-956E-87ACF2193091}" type="presParOf" srcId="{C968D943-2205-410A-87B9-287E66BE1DBC}" destId="{3095584B-AC5D-4F5E-9E94-9367F962D48C}" srcOrd="0" destOrd="0" presId="urn:microsoft.com/office/officeart/2005/8/layout/vList2"/>
    <dgm:cxn modelId="{5D146D80-40B2-426B-97A0-5F1CA08CC495}" type="presParOf" srcId="{C968D943-2205-410A-87B9-287E66BE1DBC}" destId="{494B0B2A-5520-478F-8AB6-C27AF6E0A9C1}" srcOrd="1" destOrd="0" presId="urn:microsoft.com/office/officeart/2005/8/layout/vList2"/>
    <dgm:cxn modelId="{CCFE749B-1580-48B5-A6E4-EE98243CFB79}" type="presParOf" srcId="{C968D943-2205-410A-87B9-287E66BE1DBC}" destId="{2ADA1952-D8FA-43B2-AEF6-DC97884488B2}" srcOrd="2" destOrd="0" presId="urn:microsoft.com/office/officeart/2005/8/layout/vList2"/>
    <dgm:cxn modelId="{65A92E2F-04D3-48DB-92B3-C0295160C68D}" type="presParOf" srcId="{C968D943-2205-410A-87B9-287E66BE1DBC}" destId="{D4C9BDD7-84C6-4730-8FEA-6AA9AEA1DD31}" srcOrd="3" destOrd="0" presId="urn:microsoft.com/office/officeart/2005/8/layout/vList2"/>
    <dgm:cxn modelId="{EE787E65-C7E7-4FC0-A7D4-F52AB17ABB13}" type="presParOf" srcId="{C968D943-2205-410A-87B9-287E66BE1DBC}" destId="{E5323E40-FBEE-4719-B43C-A5E81D52F03D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3BED96A-4B8D-4605-9AC8-805774C06CE2}" type="doc">
      <dgm:prSet loTypeId="urn:microsoft.com/office/officeart/2018/2/layout/IconLabel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232E65E0-6834-4FAB-BBFA-90F99DE173AF}">
      <dgm:prSet/>
      <dgm:spPr/>
      <dgm:t>
        <a:bodyPr/>
        <a:lstStyle/>
        <a:p>
          <a:r>
            <a:rPr lang="en-US"/>
            <a:t>THE END</a:t>
          </a:r>
        </a:p>
      </dgm:t>
    </dgm:pt>
    <dgm:pt modelId="{801D71F3-0D65-4CB8-A202-E50814E7C525}" type="parTrans" cxnId="{90DD4534-3CD9-4A37-BC63-5B143C9EF5F4}">
      <dgm:prSet/>
      <dgm:spPr/>
      <dgm:t>
        <a:bodyPr/>
        <a:lstStyle/>
        <a:p>
          <a:endParaRPr lang="en-US"/>
        </a:p>
      </dgm:t>
    </dgm:pt>
    <dgm:pt modelId="{09B48E7D-B24B-41D2-ABEC-9348B306C00D}" type="sibTrans" cxnId="{90DD4534-3CD9-4A37-BC63-5B143C9EF5F4}">
      <dgm:prSet/>
      <dgm:spPr/>
      <dgm:t>
        <a:bodyPr/>
        <a:lstStyle/>
        <a:p>
          <a:endParaRPr lang="en-US"/>
        </a:p>
      </dgm:t>
    </dgm:pt>
    <dgm:pt modelId="{32DDE2AF-936D-4451-B6ED-7E04E4C10013}">
      <dgm:prSet/>
      <dgm:spPr/>
      <dgm:t>
        <a:bodyPr/>
        <a:lstStyle/>
        <a:p>
          <a:r>
            <a:rPr lang="en-US"/>
            <a:t>TERIMA KASIH</a:t>
          </a:r>
        </a:p>
      </dgm:t>
    </dgm:pt>
    <dgm:pt modelId="{7BFFD092-5CB7-4F47-9BC5-A93EE14F6774}" type="parTrans" cxnId="{57FF45CC-CA4A-4D84-97AD-73AA2FA807BE}">
      <dgm:prSet/>
      <dgm:spPr/>
      <dgm:t>
        <a:bodyPr/>
        <a:lstStyle/>
        <a:p>
          <a:endParaRPr lang="en-US"/>
        </a:p>
      </dgm:t>
    </dgm:pt>
    <dgm:pt modelId="{A46F1650-5A08-46B7-AD09-D3F238CB9A83}" type="sibTrans" cxnId="{57FF45CC-CA4A-4D84-97AD-73AA2FA807BE}">
      <dgm:prSet/>
      <dgm:spPr/>
      <dgm:t>
        <a:bodyPr/>
        <a:lstStyle/>
        <a:p>
          <a:endParaRPr lang="en-US"/>
        </a:p>
      </dgm:t>
    </dgm:pt>
    <dgm:pt modelId="{39571582-15F9-4C5F-928B-DF0F483C9BC4}" type="pres">
      <dgm:prSet presAssocID="{83BED96A-4B8D-4605-9AC8-805774C06CE2}" presName="root" presStyleCnt="0">
        <dgm:presLayoutVars>
          <dgm:dir/>
          <dgm:resizeHandles val="exact"/>
        </dgm:presLayoutVars>
      </dgm:prSet>
      <dgm:spPr/>
    </dgm:pt>
    <dgm:pt modelId="{63F9E19A-CF15-4E8C-B598-59445D293252}" type="pres">
      <dgm:prSet presAssocID="{232E65E0-6834-4FAB-BBFA-90F99DE173AF}" presName="compNode" presStyleCnt="0"/>
      <dgm:spPr/>
    </dgm:pt>
    <dgm:pt modelId="{926AEABE-496F-4F41-BA17-C005490F0C51}" type="pres">
      <dgm:prSet presAssocID="{232E65E0-6834-4FAB-BBFA-90F99DE173AF}" presName="iconRect" presStyleLbl="node1" presStyleIdx="0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miling Face with No Fill"/>
        </a:ext>
      </dgm:extLst>
    </dgm:pt>
    <dgm:pt modelId="{BB6E62A9-7655-4C1A-ACB9-2F4912820515}" type="pres">
      <dgm:prSet presAssocID="{232E65E0-6834-4FAB-BBFA-90F99DE173AF}" presName="spaceRect" presStyleCnt="0"/>
      <dgm:spPr/>
    </dgm:pt>
    <dgm:pt modelId="{0E1AF2A6-045B-4CA6-9548-DDF7780E2F96}" type="pres">
      <dgm:prSet presAssocID="{232E65E0-6834-4FAB-BBFA-90F99DE173AF}" presName="textRect" presStyleLbl="revTx" presStyleIdx="0" presStyleCnt="2">
        <dgm:presLayoutVars>
          <dgm:chMax val="1"/>
          <dgm:chPref val="1"/>
        </dgm:presLayoutVars>
      </dgm:prSet>
      <dgm:spPr/>
    </dgm:pt>
    <dgm:pt modelId="{235EC259-92B4-4AE9-B74F-A861875390F4}" type="pres">
      <dgm:prSet presAssocID="{09B48E7D-B24B-41D2-ABEC-9348B306C00D}" presName="sibTrans" presStyleCnt="0"/>
      <dgm:spPr/>
    </dgm:pt>
    <dgm:pt modelId="{B05E6F87-846C-472A-BD9C-07FE3548BEB9}" type="pres">
      <dgm:prSet presAssocID="{32DDE2AF-936D-4451-B6ED-7E04E4C10013}" presName="compNode" presStyleCnt="0"/>
      <dgm:spPr/>
    </dgm:pt>
    <dgm:pt modelId="{41963D9D-6087-468F-B68C-3A3145FBF6CA}" type="pres">
      <dgm:prSet presAssocID="{32DDE2AF-936D-4451-B6ED-7E04E4C10013}" presName="iconRect" presStyleLbl="node1" presStyleIdx="1" presStyleCnt="2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heckmark"/>
        </a:ext>
      </dgm:extLst>
    </dgm:pt>
    <dgm:pt modelId="{581415CB-277E-4300-9AAB-33923F132605}" type="pres">
      <dgm:prSet presAssocID="{32DDE2AF-936D-4451-B6ED-7E04E4C10013}" presName="spaceRect" presStyleCnt="0"/>
      <dgm:spPr/>
    </dgm:pt>
    <dgm:pt modelId="{4D012056-01FB-43C5-9302-456490B8F98A}" type="pres">
      <dgm:prSet presAssocID="{32DDE2AF-936D-4451-B6ED-7E04E4C10013}" presName="textRect" presStyleLbl="revTx" presStyleIdx="1" presStyleCnt="2">
        <dgm:presLayoutVars>
          <dgm:chMax val="1"/>
          <dgm:chPref val="1"/>
        </dgm:presLayoutVars>
      </dgm:prSet>
      <dgm:spPr/>
    </dgm:pt>
  </dgm:ptLst>
  <dgm:cxnLst>
    <dgm:cxn modelId="{90DD4534-3CD9-4A37-BC63-5B143C9EF5F4}" srcId="{83BED96A-4B8D-4605-9AC8-805774C06CE2}" destId="{232E65E0-6834-4FAB-BBFA-90F99DE173AF}" srcOrd="0" destOrd="0" parTransId="{801D71F3-0D65-4CB8-A202-E50814E7C525}" sibTransId="{09B48E7D-B24B-41D2-ABEC-9348B306C00D}"/>
    <dgm:cxn modelId="{E1524146-30B8-4D25-B853-6D80491A50E7}" type="presOf" srcId="{32DDE2AF-936D-4451-B6ED-7E04E4C10013}" destId="{4D012056-01FB-43C5-9302-456490B8F98A}" srcOrd="0" destOrd="0" presId="urn:microsoft.com/office/officeart/2018/2/layout/IconLabelList"/>
    <dgm:cxn modelId="{57FF45CC-CA4A-4D84-97AD-73AA2FA807BE}" srcId="{83BED96A-4B8D-4605-9AC8-805774C06CE2}" destId="{32DDE2AF-936D-4451-B6ED-7E04E4C10013}" srcOrd="1" destOrd="0" parTransId="{7BFFD092-5CB7-4F47-9BC5-A93EE14F6774}" sibTransId="{A46F1650-5A08-46B7-AD09-D3F238CB9A83}"/>
    <dgm:cxn modelId="{1E89B2DF-C5F5-45D4-8B5F-0038711F1593}" type="presOf" srcId="{83BED96A-4B8D-4605-9AC8-805774C06CE2}" destId="{39571582-15F9-4C5F-928B-DF0F483C9BC4}" srcOrd="0" destOrd="0" presId="urn:microsoft.com/office/officeart/2018/2/layout/IconLabelList"/>
    <dgm:cxn modelId="{1BC50DEB-E259-4489-91ED-6E27F2D94333}" type="presOf" srcId="{232E65E0-6834-4FAB-BBFA-90F99DE173AF}" destId="{0E1AF2A6-045B-4CA6-9548-DDF7780E2F96}" srcOrd="0" destOrd="0" presId="urn:microsoft.com/office/officeart/2018/2/layout/IconLabelList"/>
    <dgm:cxn modelId="{4688FD88-AD7C-49BC-BC47-1607147476F6}" type="presParOf" srcId="{39571582-15F9-4C5F-928B-DF0F483C9BC4}" destId="{63F9E19A-CF15-4E8C-B598-59445D293252}" srcOrd="0" destOrd="0" presId="urn:microsoft.com/office/officeart/2018/2/layout/IconLabelList"/>
    <dgm:cxn modelId="{E6986453-0E8F-4357-9B39-6077DD1C1123}" type="presParOf" srcId="{63F9E19A-CF15-4E8C-B598-59445D293252}" destId="{926AEABE-496F-4F41-BA17-C005490F0C51}" srcOrd="0" destOrd="0" presId="urn:microsoft.com/office/officeart/2018/2/layout/IconLabelList"/>
    <dgm:cxn modelId="{3515B4B3-1780-4609-B07B-704989E36BCF}" type="presParOf" srcId="{63F9E19A-CF15-4E8C-B598-59445D293252}" destId="{BB6E62A9-7655-4C1A-ACB9-2F4912820515}" srcOrd="1" destOrd="0" presId="urn:microsoft.com/office/officeart/2018/2/layout/IconLabelList"/>
    <dgm:cxn modelId="{BAD8E47F-655C-4779-A079-1224E9BD0899}" type="presParOf" srcId="{63F9E19A-CF15-4E8C-B598-59445D293252}" destId="{0E1AF2A6-045B-4CA6-9548-DDF7780E2F96}" srcOrd="2" destOrd="0" presId="urn:microsoft.com/office/officeart/2018/2/layout/IconLabelList"/>
    <dgm:cxn modelId="{404E6661-3682-4005-9A3C-6B9BC0463D82}" type="presParOf" srcId="{39571582-15F9-4C5F-928B-DF0F483C9BC4}" destId="{235EC259-92B4-4AE9-B74F-A861875390F4}" srcOrd="1" destOrd="0" presId="urn:microsoft.com/office/officeart/2018/2/layout/IconLabelList"/>
    <dgm:cxn modelId="{7A41D133-73A1-462C-A32A-0D3029E73A0B}" type="presParOf" srcId="{39571582-15F9-4C5F-928B-DF0F483C9BC4}" destId="{B05E6F87-846C-472A-BD9C-07FE3548BEB9}" srcOrd="2" destOrd="0" presId="urn:microsoft.com/office/officeart/2018/2/layout/IconLabelList"/>
    <dgm:cxn modelId="{E6432C21-BD79-49FA-AF45-5030A5FB9204}" type="presParOf" srcId="{B05E6F87-846C-472A-BD9C-07FE3548BEB9}" destId="{41963D9D-6087-468F-B68C-3A3145FBF6CA}" srcOrd="0" destOrd="0" presId="urn:microsoft.com/office/officeart/2018/2/layout/IconLabelList"/>
    <dgm:cxn modelId="{26ED763B-4940-4BF8-A500-3980EAFA40A5}" type="presParOf" srcId="{B05E6F87-846C-472A-BD9C-07FE3548BEB9}" destId="{581415CB-277E-4300-9AAB-33923F132605}" srcOrd="1" destOrd="0" presId="urn:microsoft.com/office/officeart/2018/2/layout/IconLabelList"/>
    <dgm:cxn modelId="{39EA9743-EE59-448F-9E19-443BF5287460}" type="presParOf" srcId="{B05E6F87-846C-472A-BD9C-07FE3548BEB9}" destId="{4D012056-01FB-43C5-9302-456490B8F98A}" srcOrd="2" destOrd="0" presId="urn:microsoft.com/office/officeart/2018/2/layout/Icon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9AE1DD3-A070-4F0B-B80D-B6D5F6CCF16A}">
      <dsp:nvSpPr>
        <dsp:cNvPr id="0" name=""/>
        <dsp:cNvSpPr/>
      </dsp:nvSpPr>
      <dsp:spPr>
        <a:xfrm>
          <a:off x="134291" y="612"/>
          <a:ext cx="4332795" cy="275132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4E1B724-4E92-42F6-BCA6-062E8D833083}">
      <dsp:nvSpPr>
        <dsp:cNvPr id="0" name=""/>
        <dsp:cNvSpPr/>
      </dsp:nvSpPr>
      <dsp:spPr>
        <a:xfrm>
          <a:off x="615713" y="457963"/>
          <a:ext cx="4332795" cy="275132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3360" tIns="213360" rIns="213360" bIns="213360" numCol="1" spcCol="1270" anchor="ctr" anchorCtr="0">
          <a:noAutofit/>
        </a:bodyPr>
        <a:lstStyle/>
        <a:p>
          <a:pPr marL="0" lvl="0" indent="0" algn="ctr" defTabSz="2489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600" kern="1200"/>
            <a:t>PERTEMUAN KE-3</a:t>
          </a:r>
        </a:p>
      </dsp:txBody>
      <dsp:txXfrm>
        <a:off x="696297" y="538547"/>
        <a:ext cx="4171627" cy="2590157"/>
      </dsp:txXfrm>
    </dsp:sp>
    <dsp:sp modelId="{423C1D91-0DC7-47EB-B2AB-6452ED245804}">
      <dsp:nvSpPr>
        <dsp:cNvPr id="0" name=""/>
        <dsp:cNvSpPr/>
      </dsp:nvSpPr>
      <dsp:spPr>
        <a:xfrm>
          <a:off x="5429930" y="612"/>
          <a:ext cx="4332795" cy="275132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B3E5A70-364B-42A1-8E1C-2E9FD4EE4E60}">
      <dsp:nvSpPr>
        <dsp:cNvPr id="0" name=""/>
        <dsp:cNvSpPr/>
      </dsp:nvSpPr>
      <dsp:spPr>
        <a:xfrm>
          <a:off x="5911352" y="457963"/>
          <a:ext cx="4332795" cy="275132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3360" tIns="213360" rIns="213360" bIns="213360" numCol="1" spcCol="1270" anchor="ctr" anchorCtr="0">
          <a:noAutofit/>
        </a:bodyPr>
        <a:lstStyle/>
        <a:p>
          <a:pPr marL="0" lvl="0" indent="0" algn="ctr" defTabSz="2489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600" kern="1200"/>
            <a:t>PARTISIPASI POLITIK</a:t>
          </a:r>
        </a:p>
      </dsp:txBody>
      <dsp:txXfrm>
        <a:off x="5991936" y="538547"/>
        <a:ext cx="4171627" cy="259015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095584B-AC5D-4F5E-9E94-9367F962D48C}">
      <dsp:nvSpPr>
        <dsp:cNvPr id="0" name=""/>
        <dsp:cNvSpPr/>
      </dsp:nvSpPr>
      <dsp:spPr>
        <a:xfrm>
          <a:off x="0" y="162779"/>
          <a:ext cx="6891187" cy="1708803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 err="1"/>
            <a:t>Isu</a:t>
          </a:r>
          <a:r>
            <a:rPr lang="en-US" sz="1600" kern="1200" dirty="0"/>
            <a:t> </a:t>
          </a:r>
          <a:r>
            <a:rPr lang="en-US" sz="1600" kern="1200" dirty="0" err="1"/>
            <a:t>atau</a:t>
          </a:r>
          <a:r>
            <a:rPr lang="en-US" sz="1600" kern="1200" dirty="0"/>
            <a:t> </a:t>
          </a:r>
          <a:r>
            <a:rPr lang="en-US" sz="1600" kern="1200" dirty="0" err="1"/>
            <a:t>kajian</a:t>
          </a:r>
          <a:r>
            <a:rPr lang="en-US" sz="1600" kern="1200" dirty="0"/>
            <a:t> </a:t>
          </a:r>
          <a:r>
            <a:rPr lang="en-US" sz="1600" kern="1200" dirty="0" err="1"/>
            <a:t>tentang</a:t>
          </a:r>
          <a:r>
            <a:rPr lang="en-US" sz="1600" kern="1200" dirty="0"/>
            <a:t> </a:t>
          </a:r>
          <a:r>
            <a:rPr lang="en-US" sz="1600" kern="1200" dirty="0" err="1"/>
            <a:t>partisipasi</a:t>
          </a:r>
          <a:r>
            <a:rPr lang="en-US" sz="1600" kern="1200" dirty="0"/>
            <a:t> </a:t>
          </a:r>
          <a:r>
            <a:rPr lang="en-US" sz="1600" kern="1200" dirty="0" err="1"/>
            <a:t>politik</a:t>
          </a:r>
          <a:r>
            <a:rPr lang="en-US" sz="1600" kern="1200" dirty="0"/>
            <a:t> </a:t>
          </a:r>
          <a:r>
            <a:rPr lang="en-US" sz="1600" kern="1200" dirty="0" err="1"/>
            <a:t>merupakan</a:t>
          </a:r>
          <a:r>
            <a:rPr lang="en-US" sz="1600" kern="1200" dirty="0"/>
            <a:t> wilayah </a:t>
          </a:r>
          <a:r>
            <a:rPr lang="en-US" sz="1600" kern="1200" dirty="0" err="1"/>
            <a:t>kajian</a:t>
          </a:r>
          <a:r>
            <a:rPr lang="en-US" sz="1600" kern="1200" dirty="0"/>
            <a:t> </a:t>
          </a:r>
          <a:r>
            <a:rPr lang="en-US" sz="1600" kern="1200" dirty="0" err="1"/>
            <a:t>substansial</a:t>
          </a:r>
          <a:r>
            <a:rPr lang="en-US" sz="1600" kern="1200" dirty="0"/>
            <a:t> yang </a:t>
          </a:r>
          <a:r>
            <a:rPr lang="en-US" sz="1600" kern="1200" dirty="0" err="1"/>
            <a:t>menjadi</a:t>
          </a:r>
          <a:r>
            <a:rPr lang="en-US" sz="1600" kern="1200" dirty="0"/>
            <a:t> </a:t>
          </a:r>
          <a:r>
            <a:rPr lang="en-US" sz="1600" kern="1200" dirty="0" err="1"/>
            <a:t>ketertarikan</a:t>
          </a:r>
          <a:r>
            <a:rPr lang="en-US" sz="1600" kern="1200" dirty="0"/>
            <a:t> para </a:t>
          </a:r>
          <a:r>
            <a:rPr lang="en-US" sz="1600" kern="1200" dirty="0" err="1"/>
            <a:t>ilmuan</a:t>
          </a:r>
          <a:r>
            <a:rPr lang="en-US" sz="1600" kern="1200" dirty="0"/>
            <a:t> </a:t>
          </a:r>
          <a:r>
            <a:rPr lang="en-US" sz="1600" kern="1200" dirty="0" err="1"/>
            <a:t>politik</a:t>
          </a:r>
          <a:r>
            <a:rPr lang="en-US" sz="1600" kern="1200" dirty="0"/>
            <a:t> dan </a:t>
          </a:r>
          <a:r>
            <a:rPr lang="en-US" sz="1600" kern="1200" dirty="0" err="1"/>
            <a:t>sosiolog</a:t>
          </a:r>
          <a:r>
            <a:rPr lang="en-US" sz="1600" kern="1200" dirty="0"/>
            <a:t>;</a:t>
          </a:r>
        </a:p>
      </dsp:txBody>
      <dsp:txXfrm>
        <a:off x="83417" y="246196"/>
        <a:ext cx="6724353" cy="1541969"/>
      </dsp:txXfrm>
    </dsp:sp>
    <dsp:sp modelId="{2ADA1952-D8FA-43B2-AEF6-DC97884488B2}">
      <dsp:nvSpPr>
        <dsp:cNvPr id="0" name=""/>
        <dsp:cNvSpPr/>
      </dsp:nvSpPr>
      <dsp:spPr>
        <a:xfrm>
          <a:off x="0" y="1917662"/>
          <a:ext cx="6891187" cy="1133730"/>
        </a:xfrm>
        <a:prstGeom prst="roundRect">
          <a:avLst/>
        </a:prstGeom>
        <a:solidFill>
          <a:schemeClr val="accent5">
            <a:hueOff val="-3379271"/>
            <a:satOff val="-8710"/>
            <a:lumOff val="-588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/>
            <a:t>Hal ini disebabkan karena partisipasi politik bersentuhan dengan inti dari proses demokratisasi masyarakat. </a:t>
          </a:r>
        </a:p>
      </dsp:txBody>
      <dsp:txXfrm>
        <a:off x="55344" y="1973006"/>
        <a:ext cx="6780499" cy="1023042"/>
      </dsp:txXfrm>
    </dsp:sp>
    <dsp:sp modelId="{E5323E40-FBEE-4719-B43C-A5E81D52F03D}">
      <dsp:nvSpPr>
        <dsp:cNvPr id="0" name=""/>
        <dsp:cNvSpPr/>
      </dsp:nvSpPr>
      <dsp:spPr>
        <a:xfrm>
          <a:off x="0" y="3097472"/>
          <a:ext cx="6891187" cy="1133730"/>
        </a:xfrm>
        <a:prstGeom prst="roundRect">
          <a:avLst/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/>
            <a:t>Ketika proses pemilihan dan perilaku pemilih telah menarik banyak perhatian para peneliti sosial,maka manifestasi serta bentuk-bentuk nhyata yang berhubungan dengan keterlibatan rakyat dalam politik dalam arti yang lebih luas juga telah menjadi perhatian banyak kalangan ilmuan sosial dan politik.</a:t>
          </a:r>
        </a:p>
      </dsp:txBody>
      <dsp:txXfrm>
        <a:off x="55344" y="3152816"/>
        <a:ext cx="6780499" cy="102304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26AEABE-496F-4F41-BA17-C005490F0C51}">
      <dsp:nvSpPr>
        <dsp:cNvPr id="0" name=""/>
        <dsp:cNvSpPr/>
      </dsp:nvSpPr>
      <dsp:spPr>
        <a:xfrm>
          <a:off x="1953914" y="529294"/>
          <a:ext cx="1944000" cy="194400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E1AF2A6-045B-4CA6-9548-DDF7780E2F96}">
      <dsp:nvSpPr>
        <dsp:cNvPr id="0" name=""/>
        <dsp:cNvSpPr/>
      </dsp:nvSpPr>
      <dsp:spPr>
        <a:xfrm>
          <a:off x="765914" y="2943510"/>
          <a:ext cx="43200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2222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0" kern="1200"/>
            <a:t>THE END</a:t>
          </a:r>
        </a:p>
      </dsp:txBody>
      <dsp:txXfrm>
        <a:off x="765914" y="2943510"/>
        <a:ext cx="4320000" cy="720000"/>
      </dsp:txXfrm>
    </dsp:sp>
    <dsp:sp modelId="{41963D9D-6087-468F-B68C-3A3145FBF6CA}">
      <dsp:nvSpPr>
        <dsp:cNvPr id="0" name=""/>
        <dsp:cNvSpPr/>
      </dsp:nvSpPr>
      <dsp:spPr>
        <a:xfrm>
          <a:off x="7029914" y="529294"/>
          <a:ext cx="1944000" cy="1944000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D012056-01FB-43C5-9302-456490B8F98A}">
      <dsp:nvSpPr>
        <dsp:cNvPr id="0" name=""/>
        <dsp:cNvSpPr/>
      </dsp:nvSpPr>
      <dsp:spPr>
        <a:xfrm>
          <a:off x="5841914" y="2943510"/>
          <a:ext cx="43200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2222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0" kern="1200"/>
            <a:t>TERIMA KASIH</a:t>
          </a:r>
        </a:p>
      </dsp:txBody>
      <dsp:txXfrm>
        <a:off x="5841914" y="2943510"/>
        <a:ext cx="4320000" cy="7200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18/2/layout/IconLabelList">
  <dgm:title val="Icon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2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50"/>
          <dgm:constr type="h" for="des" forName="compNode" op="equ"/>
          <dgm:constr type="h" for="des" forName="textRect" op="equ"/>
        </dgm:constrLst>
      </dgm:if>
      <dgm:if name="Name5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6"/>
          <dgm:constr type="h" for="des" forName="compNode" op="equ"/>
          <dgm:constr type="h" for="des" forName="textRect" op="equ"/>
        </dgm:constrLst>
      </dgm:if>
      <dgm:else name="Name6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7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45"/>
          <dgm:constr type="h" for="ch" forName="iconRect" refType="w" refFor="ch" refForName="iconRect"/>
          <dgm:constr type="ctrX" for="ch" forName="iconRect" refType="w" fact="0.5"/>
          <dgm:constr type="t" for="ch" forName="iconRect"/>
          <dgm:constr type="h" for="ch" forName="spaceRect" refType="h" fact="0.15"/>
          <dgm:constr type="w" for="ch" forName="spaceRect" refType="w"/>
          <dgm:constr type="l" for="ch" forName="spaceRect"/>
          <dgm:constr type="t" for="ch" forName="spaceRect" refType="b" refFor="ch" refForName="icon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8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F2D015-7E87-4579-9285-F1E36594EE0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3F0FC30-63ED-419D-8413-66E92F6FAA5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EE4CE5-F487-45B8-BD68-24AEC40DAA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5437DC-3FA5-4AE3-8323-ECAB5897FFFA}" type="datetimeFigureOut">
              <a:rPr lang="en-US" smtClean="0"/>
              <a:t>8/28/2021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7CBCA5-6307-4ABD-A667-44E37D8F42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97AEFA-639E-4199-93EA-88019C826E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A2EF4-F6FC-4F8B-AC0B-53B75E216E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03037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C14BD2-3840-4BA2-9F59-6EB87D92B2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53825AA-D958-4329-A4EB-F5016D6BB6A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2F000C-480F-44C1-AD35-9E4A9DDF1F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5437DC-3FA5-4AE3-8323-ECAB5897FFFA}" type="datetimeFigureOut">
              <a:rPr lang="en-US" smtClean="0"/>
              <a:t>8/28/2021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B74823-FE17-45F1-AB26-DB26D64D8C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BBF30A-09AF-4FB8-8179-AEED65CC58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A2EF4-F6FC-4F8B-AC0B-53B75E216E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14951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A8B2FAB-3B67-47E8-BDDC-1E9EEE8C878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81D368E-A9BA-4281-9E17-A9926874D82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535B97-5471-47D8-880D-4BF6C1E790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5437DC-3FA5-4AE3-8323-ECAB5897FFFA}" type="datetimeFigureOut">
              <a:rPr lang="en-US" smtClean="0"/>
              <a:t>8/28/2021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D843DB-F1E5-4E1A-B4CF-D4243F08B8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B9C52A6-A531-4E54-B0A5-519572EF8B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A2EF4-F6FC-4F8B-AC0B-53B75E216E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52675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129B19DF-7C2F-49C4-B87F-49479E9A5287}"/>
              </a:ext>
            </a:extLst>
          </p:cNvPr>
          <p:cNvSpPr>
            <a:spLocks noGrp="1"/>
          </p:cNvSpPr>
          <p:nvPr>
            <p:ph/>
          </p:nvPr>
        </p:nvSpPr>
        <p:spPr>
          <a:xfrm>
            <a:off x="609600" y="277813"/>
            <a:ext cx="10972800" cy="58531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6DAD311-433F-49D0-955F-0383EDA2A76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243638"/>
            <a:ext cx="28448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05636E2-F3C9-4BD1-ABE5-FEE6344468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165600" y="6248400"/>
            <a:ext cx="38608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4B6EAB2-9230-41C3-9335-E113C4D648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7600" y="6243638"/>
            <a:ext cx="2844800" cy="457200"/>
          </a:xfrm>
        </p:spPr>
        <p:txBody>
          <a:bodyPr/>
          <a:lstStyle>
            <a:lvl1pPr>
              <a:defRPr/>
            </a:lvl1pPr>
          </a:lstStyle>
          <a:p>
            <a:fld id="{E60335A5-E344-4244-B4B2-CF2F0353904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674807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4A1F17-7957-4163-8CB8-D7824AE0E6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C84B95-75AB-4667-AA17-E63C374FBB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8B9A3A4-886C-4938-BD65-10B88D31C2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5437DC-3FA5-4AE3-8323-ECAB5897FFFA}" type="datetimeFigureOut">
              <a:rPr lang="en-US" smtClean="0"/>
              <a:t>8/28/2021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7C850F-0F1C-42E9-89D8-BF779A1DFC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0A6032-9777-4471-8B0A-7C8CE718DB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A2EF4-F6FC-4F8B-AC0B-53B75E216E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04248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B5FF82-C41F-45C7-A1D3-3EE4EC9D48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E854B8E-6B10-41E7-B2E4-099CF97601F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E51B51-6FF3-443A-A149-5910214F2F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5437DC-3FA5-4AE3-8323-ECAB5897FFFA}" type="datetimeFigureOut">
              <a:rPr lang="en-US" smtClean="0"/>
              <a:t>8/28/2021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0BAE77-B674-41B0-B796-41504FC8CB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77E241-ECFC-43AD-91CF-55D442AD8E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A2EF4-F6FC-4F8B-AC0B-53B75E216E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71458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BE3403-6942-4405-B92C-83E08EB81A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CC6D26-4B28-40CE-9099-9B56DA29524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5119338-809C-4195-A3AB-7E86418FF41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323A9CB-AE57-4DF2-B868-1D6BD724E1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5437DC-3FA5-4AE3-8323-ECAB5897FFFA}" type="datetimeFigureOut">
              <a:rPr lang="en-US" smtClean="0"/>
              <a:t>8/28/2021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6ACFEA2-9DA1-49E6-B84E-BB498DFC51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6AF4626-C6D5-4B05-9C19-FF96933BED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A2EF4-F6FC-4F8B-AC0B-53B75E216E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569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D99633-E616-4AAF-A0A0-7054930F75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0FC189C-F739-4AD8-BD9C-69E98B47F7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43F0D76-562D-487A-AF23-E152DC8EEA7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789FDBD-D382-4558-972F-3DD0A1BDD53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9FFD1B6-94E9-46AA-BF3C-4C47F8CA366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F604BAF-30E3-4D97-BCBC-330285012F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5437DC-3FA5-4AE3-8323-ECAB5897FFFA}" type="datetimeFigureOut">
              <a:rPr lang="en-US" smtClean="0"/>
              <a:t>8/28/2021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9DEC068-D0D5-43AA-AE28-AA6EFB2B8F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85BBDBF-E40B-4826-8384-CE550FBA35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A2EF4-F6FC-4F8B-AC0B-53B75E216E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84432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E0576D-94CC-4A8E-97E6-6C1287582A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D93831F-A3CA-4745-8005-CF00D82ECF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5437DC-3FA5-4AE3-8323-ECAB5897FFFA}" type="datetimeFigureOut">
              <a:rPr lang="en-US" smtClean="0"/>
              <a:t>8/28/2021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C38C502-4C45-4D55-A508-C539DD78BC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465C642-2FC9-4B2A-87FA-0BDE79CE80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A2EF4-F6FC-4F8B-AC0B-53B75E216E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66052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6252106-9E80-474D-A1E9-00020D566F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5437DC-3FA5-4AE3-8323-ECAB5897FFFA}" type="datetimeFigureOut">
              <a:rPr lang="en-US" smtClean="0"/>
              <a:t>8/28/2021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9B3387A-1C9D-4CDC-8F35-C5CD5415A1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7418410-4850-4156-BA92-0B0E7FB7A2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A2EF4-F6FC-4F8B-AC0B-53B75E216E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9556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8C6E42-CDD1-4AA1-A1B5-AA0E909BBC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2D7B34-9B85-46D6-BC09-2EA41D0296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4D62606-5FD3-4ED4-B2B9-7BE48941C1B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AC18CDE-903E-493D-A75A-5A2AFD734C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5437DC-3FA5-4AE3-8323-ECAB5897FFFA}" type="datetimeFigureOut">
              <a:rPr lang="en-US" smtClean="0"/>
              <a:t>8/28/2021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E9296FF-202B-4FA0-ABB5-F2AADBE660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DD0D48B-73F3-4458-88FB-848E96CAE7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A2EF4-F6FC-4F8B-AC0B-53B75E216E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51330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196BFC-C788-43D1-A464-FEDA7D8E2A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6CE90E2-4FBF-49D6-AC9A-B4C51FF291F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8ACA0EC-1F36-48A5-B688-EDC8A5B79FB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609EDF0-B834-4ADD-83E5-7850442DE3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5437DC-3FA5-4AE3-8323-ECAB5897FFFA}" type="datetimeFigureOut">
              <a:rPr lang="en-US" smtClean="0"/>
              <a:t>8/28/2021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B53A399-1696-444C-9C96-826C0855A7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E2DEAEF-EFFD-4CF4-A83E-F89D5F1EA5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A2EF4-F6FC-4F8B-AC0B-53B75E216E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09683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05C6F18-D7AD-48A6-A8AE-8AD74CB176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12C2BE4-EE89-42D0-94D9-5804788A59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6A3607-64BA-493E-9CE9-54FFB3D41AA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5437DC-3FA5-4AE3-8323-ECAB5897FFFA}" type="datetimeFigureOut">
              <a:rPr lang="en-US" smtClean="0"/>
              <a:t>8/28/2021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914A6C-E15D-4166-8EA7-038AC747140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4DA383-012B-4E0B-A97B-01EC9BCE723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1A2EF4-F6FC-4F8B-AC0B-53B75E216E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35480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  <p:sldLayoutId id="2147483698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56E9B3E6-E277-4D68-BA48-9CB43FFBD6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AE1C45F0-260A-458C-96ED-C1F6D21512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" y="1216597"/>
            <a:ext cx="731521" cy="673460"/>
            <a:chOff x="3940602" y="308034"/>
            <a:chExt cx="2116791" cy="3428999"/>
          </a:xfrm>
          <a:solidFill>
            <a:schemeClr val="accent4"/>
          </a:solidFill>
        </p:grpSpPr>
        <p:sp>
          <p:nvSpPr>
            <p:cNvPr id="17" name="Rectangle 13">
              <a:extLst>
                <a:ext uri="{FF2B5EF4-FFF2-40B4-BE49-F238E27FC236}">
                  <a16:creationId xmlns:a16="http://schemas.microsoft.com/office/drawing/2014/main" id="{A6604B49-AD5C-4590-B051-06C8222ECD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940602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743ECCAF-29C5-4537-947C-7EA1292463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15626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ED49787B-8DE6-4467-AD0A-8DECC6E0C2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490650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8" name="Rectangle 17">
            <a:extLst>
              <a:ext uri="{FF2B5EF4-FFF2-40B4-BE49-F238E27FC236}">
                <a16:creationId xmlns:a16="http://schemas.microsoft.com/office/drawing/2014/main" id="{D5B0017B-2ECA-49AF-B397-DC140825DF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0079" y="613954"/>
            <a:ext cx="10907487" cy="1894116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CD0E68A3-0C1A-464B-AF04-6284480489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3631" y="809898"/>
            <a:ext cx="10173010" cy="1554480"/>
          </a:xfrm>
        </p:spPr>
        <p:txBody>
          <a:bodyPr anchor="ctr">
            <a:normAutofit/>
          </a:bodyPr>
          <a:lstStyle/>
          <a:p>
            <a:r>
              <a:rPr lang="en-US" sz="4800">
                <a:latin typeface="Book Antiqua" panose="02040602050305030304" pitchFamily="18" charset="0"/>
              </a:rPr>
              <a:t>Program Studi	: Sosiologi</a:t>
            </a:r>
            <a:br>
              <a:rPr lang="en-US" sz="4800">
                <a:latin typeface="Book Antiqua" panose="02040602050305030304" pitchFamily="18" charset="0"/>
              </a:rPr>
            </a:br>
            <a:r>
              <a:rPr lang="en-US" sz="4800">
                <a:latin typeface="Book Antiqua" panose="02040602050305030304" pitchFamily="18" charset="0"/>
              </a:rPr>
              <a:t>Mata Kuliah	: Sosiologi Politik</a:t>
            </a:r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6CF1BAF6-AD41-4082-B212-8A1F9A2E87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838200" y="6485313"/>
            <a:ext cx="10515600" cy="0"/>
          </a:xfrm>
          <a:prstGeom prst="line">
            <a:avLst/>
          </a:prstGeom>
          <a:ln w="571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9" name="Content Placeholder 4">
            <a:extLst>
              <a:ext uri="{FF2B5EF4-FFF2-40B4-BE49-F238E27FC236}">
                <a16:creationId xmlns:a16="http://schemas.microsoft.com/office/drawing/2014/main" id="{8E1E6CF9-32CD-4A21-AF6A-D78C56BEADB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21214287"/>
              </p:ext>
            </p:extLst>
          </p:nvPr>
        </p:nvGraphicFramePr>
        <p:xfrm>
          <a:off x="904602" y="3017519"/>
          <a:ext cx="10378440" cy="320990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010786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3513" name="Down Arrow 7">
            <a:extLst>
              <a:ext uri="{FF2B5EF4-FFF2-40B4-BE49-F238E27FC236}">
                <a16:creationId xmlns:a16="http://schemas.microsoft.com/office/drawing/2014/main" id="{D4771268-CB57-404A-9271-370EB28F60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800100" y="1491343"/>
            <a:ext cx="3333749" cy="3499103"/>
          </a:xfrm>
          <a:prstGeom prst="downArrow">
            <a:avLst>
              <a:gd name="adj1" fmla="val 100000"/>
              <a:gd name="adj2" fmla="val 15788"/>
            </a:avLst>
          </a:prstGeom>
          <a:solidFill>
            <a:srgbClr val="404040"/>
          </a:solidFill>
          <a:ln w="539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3509" name="Text Box 5">
            <a:extLst>
              <a:ext uri="{FF2B5EF4-FFF2-40B4-BE49-F238E27FC236}">
                <a16:creationId xmlns:a16="http://schemas.microsoft.com/office/drawing/2014/main" id="{71BE1E0C-A072-496C-A8B2-EB36A5221C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28700" y="1967266"/>
            <a:ext cx="2628900" cy="25472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CCFF33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ctr">
            <a:norm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altLang="en-US" sz="3600" b="1" kern="12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rPr>
              <a:t>Lanjutan ……………….</a:t>
            </a:r>
          </a:p>
        </p:txBody>
      </p:sp>
      <p:sp>
        <p:nvSpPr>
          <p:cNvPr id="533510" name="Text Box 6">
            <a:extLst>
              <a:ext uri="{FF2B5EF4-FFF2-40B4-BE49-F238E27FC236}">
                <a16:creationId xmlns:a16="http://schemas.microsoft.com/office/drawing/2014/main" id="{23FA5096-E07E-460D-873B-0F3E6AEB2A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5281" y="377124"/>
            <a:ext cx="6780213" cy="768350"/>
          </a:xfrm>
          <a:prstGeom prst="rect">
            <a:avLst/>
          </a:prstGeom>
          <a:solidFill>
            <a:srgbClr val="CCFFFF"/>
          </a:solidFill>
          <a:ln w="57150">
            <a:solidFill>
              <a:srgbClr val="CCCC00"/>
            </a:solidFill>
            <a:prstDash val="lgDashDotDot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t">
            <a:normAutofit/>
          </a:bodyPr>
          <a:lstStyle/>
          <a:p>
            <a:pPr algn="ctr">
              <a:lnSpc>
                <a:spcPct val="90000"/>
              </a:lnSpc>
              <a:spcBef>
                <a:spcPct val="50000"/>
              </a:spcBef>
            </a:pPr>
            <a:r>
              <a:rPr lang="af-ZA" alt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Tingkatan partisipasi politik menurut Huntington dan Nelson, Rush dan Althoff .</a:t>
            </a:r>
            <a:endParaRPr lang="en-US" altLang="en-US" sz="2400" b="1" dirty="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533511" name="Text Box 7">
            <a:extLst>
              <a:ext uri="{FF2B5EF4-FFF2-40B4-BE49-F238E27FC236}">
                <a16:creationId xmlns:a16="http://schemas.microsoft.com/office/drawing/2014/main" id="{422DEE6C-A844-4021-8D90-E837386720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06186" y="1479549"/>
            <a:ext cx="7250815" cy="51339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t">
            <a:norm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90000"/>
              </a:lnSpc>
              <a:spcAft>
                <a:spcPct val="25000"/>
              </a:spcAft>
              <a:buFontTx/>
              <a:buAutoNum type="alphaLcPeriod"/>
            </a:pPr>
            <a:r>
              <a:rPr lang="af-ZA" altLang="en-US" sz="22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Maiandra GD" panose="020E0502030308020204" pitchFamily="34" charset="0"/>
              </a:rPr>
              <a:t>Menduduki jabatan politik atau administratif</a:t>
            </a:r>
          </a:p>
          <a:p>
            <a:pPr>
              <a:lnSpc>
                <a:spcPct val="90000"/>
              </a:lnSpc>
              <a:spcAft>
                <a:spcPct val="25000"/>
              </a:spcAft>
              <a:buFontTx/>
              <a:buAutoNum type="alphaLcPeriod"/>
            </a:pPr>
            <a:r>
              <a:rPr lang="af-ZA" altLang="en-US" sz="22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Maiandra GD" panose="020E0502030308020204" pitchFamily="34" charset="0"/>
              </a:rPr>
              <a:t>Mencari jabatan politik atau administratif </a:t>
            </a:r>
          </a:p>
          <a:p>
            <a:pPr>
              <a:lnSpc>
                <a:spcPct val="90000"/>
              </a:lnSpc>
              <a:spcAft>
                <a:spcPct val="25000"/>
              </a:spcAft>
              <a:buFontTx/>
              <a:buAutoNum type="alphaLcPeriod"/>
            </a:pPr>
            <a:r>
              <a:rPr lang="af-ZA" altLang="en-US" sz="22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Maiandra GD" panose="020E0502030308020204" pitchFamily="34" charset="0"/>
              </a:rPr>
              <a:t>Keanggotaan aktif suatu organisasi politik</a:t>
            </a:r>
          </a:p>
          <a:p>
            <a:pPr>
              <a:lnSpc>
                <a:spcPct val="90000"/>
              </a:lnSpc>
              <a:spcAft>
                <a:spcPct val="25000"/>
              </a:spcAft>
              <a:buFontTx/>
              <a:buAutoNum type="alphaLcPeriod"/>
            </a:pPr>
            <a:r>
              <a:rPr lang="af-ZA" altLang="en-US" sz="22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Maiandra GD" panose="020E0502030308020204" pitchFamily="34" charset="0"/>
              </a:rPr>
              <a:t>Keanggotaan pasif suatu organisasi politik</a:t>
            </a:r>
          </a:p>
          <a:p>
            <a:pPr>
              <a:lnSpc>
                <a:spcPct val="90000"/>
              </a:lnSpc>
              <a:spcAft>
                <a:spcPct val="25000"/>
              </a:spcAft>
              <a:buFontTx/>
              <a:buAutoNum type="alphaLcPeriod"/>
            </a:pPr>
            <a:r>
              <a:rPr lang="af-ZA" altLang="en-US" sz="22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Maiandra GD" panose="020E0502030308020204" pitchFamily="34" charset="0"/>
              </a:rPr>
              <a:t>Keanggotaan aktif suatu organisasi semu politik (</a:t>
            </a:r>
            <a:r>
              <a:rPr lang="af-ZA" altLang="en-US" sz="2200" b="1" i="1" dirty="0">
                <a:effectLst>
                  <a:outerShdw blurRad="38100" dist="38100" dir="2700000" algn="tl">
                    <a:srgbClr val="000000"/>
                  </a:outerShdw>
                </a:effectLst>
                <a:latin typeface="Maiandra GD" panose="020E0502030308020204" pitchFamily="34" charset="0"/>
              </a:rPr>
              <a:t>quasi-political</a:t>
            </a:r>
            <a:r>
              <a:rPr lang="af-ZA" altLang="en-US" sz="22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Maiandra GD" panose="020E0502030308020204" pitchFamily="34" charset="0"/>
              </a:rPr>
              <a:t>)</a:t>
            </a:r>
          </a:p>
          <a:p>
            <a:pPr>
              <a:lnSpc>
                <a:spcPct val="90000"/>
              </a:lnSpc>
              <a:spcAft>
                <a:spcPct val="25000"/>
              </a:spcAft>
              <a:buFontTx/>
              <a:buAutoNum type="alphaLcPeriod"/>
            </a:pPr>
            <a:r>
              <a:rPr lang="af-ZA" altLang="en-US" sz="22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Maiandra GD" panose="020E0502030308020204" pitchFamily="34" charset="0"/>
              </a:rPr>
              <a:t>Keanggotaan pasif suatu organisasi semu politik (</a:t>
            </a:r>
            <a:r>
              <a:rPr lang="af-ZA" altLang="en-US" sz="2200" b="1" i="1" dirty="0">
                <a:effectLst>
                  <a:outerShdw blurRad="38100" dist="38100" dir="2700000" algn="tl">
                    <a:srgbClr val="000000"/>
                  </a:outerShdw>
                </a:effectLst>
                <a:latin typeface="Maiandra GD" panose="020E0502030308020204" pitchFamily="34" charset="0"/>
              </a:rPr>
              <a:t>quasi-political</a:t>
            </a:r>
            <a:r>
              <a:rPr lang="af-ZA" altLang="en-US" sz="22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Maiandra GD" panose="020E0502030308020204" pitchFamily="34" charset="0"/>
              </a:rPr>
              <a:t>)</a:t>
            </a:r>
          </a:p>
          <a:p>
            <a:pPr>
              <a:lnSpc>
                <a:spcPct val="90000"/>
              </a:lnSpc>
              <a:spcAft>
                <a:spcPct val="25000"/>
              </a:spcAft>
              <a:buFontTx/>
              <a:buAutoNum type="alphaLcPeriod"/>
            </a:pPr>
            <a:r>
              <a:rPr lang="af-ZA" altLang="en-US" sz="22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Maiandra GD" panose="020E0502030308020204" pitchFamily="34" charset="0"/>
              </a:rPr>
              <a:t>Partisipasi dalam rapat umum, demonstrasi, dan sebagainya</a:t>
            </a:r>
          </a:p>
          <a:p>
            <a:pPr>
              <a:lnSpc>
                <a:spcPct val="90000"/>
              </a:lnSpc>
              <a:spcAft>
                <a:spcPct val="25000"/>
              </a:spcAft>
              <a:buFontTx/>
              <a:buAutoNum type="alphaLcPeriod"/>
            </a:pPr>
            <a:r>
              <a:rPr lang="af-ZA" altLang="en-US" sz="22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Maiandra GD" panose="020E0502030308020204" pitchFamily="34" charset="0"/>
              </a:rPr>
              <a:t>Partisipasi dalam diskusi politik informal minat umum dalam bidang politik</a:t>
            </a:r>
          </a:p>
          <a:p>
            <a:pPr>
              <a:lnSpc>
                <a:spcPct val="90000"/>
              </a:lnSpc>
              <a:spcAft>
                <a:spcPct val="25000"/>
              </a:spcAft>
              <a:buFontTx/>
              <a:buAutoNum type="alphaLcPeriod"/>
            </a:pPr>
            <a:r>
              <a:rPr lang="af-ZA" altLang="en-US" sz="22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Maiandra GD" panose="020E0502030308020204" pitchFamily="34" charset="0"/>
              </a:rPr>
              <a:t>Voting (pemberian suara)</a:t>
            </a:r>
            <a:endParaRPr lang="en-US" altLang="en-US" sz="2200" b="1" dirty="0">
              <a:effectLst>
                <a:outerShdw blurRad="38100" dist="38100" dir="2700000" algn="tl">
                  <a:srgbClr val="000000"/>
                </a:outerShdw>
              </a:effectLst>
              <a:latin typeface="Maiandra GD" panose="020E0502030308020204" pitchFamily="3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3" y="1399943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CD0E68A3-0C1A-464B-AF04-6284480489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6722" y="586855"/>
            <a:ext cx="3201366" cy="3387497"/>
          </a:xfrm>
        </p:spPr>
        <p:txBody>
          <a:bodyPr anchor="b">
            <a:normAutofit/>
          </a:bodyPr>
          <a:lstStyle/>
          <a:p>
            <a:pPr algn="r"/>
            <a:r>
              <a:rPr lang="en-US" sz="3700">
                <a:solidFill>
                  <a:srgbClr val="FFFFFF"/>
                </a:solidFill>
                <a:latin typeface="Book Antiqua" panose="02040602050305030304" pitchFamily="18" charset="0"/>
              </a:rPr>
              <a:t>DISKUSIKAN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5B1152AF-B137-43EB-8B58-4CB9E40CFD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10259" y="649480"/>
            <a:ext cx="6555347" cy="5546047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n-US" sz="2000">
                <a:latin typeface="Book Antiqua" panose="02040602050305030304" pitchFamily="18" charset="0"/>
              </a:rPr>
              <a:t>Ilmuan</a:t>
            </a:r>
            <a:r>
              <a:rPr lang="en-US" sz="2000" dirty="0">
                <a:latin typeface="Book Antiqua" panose="02040602050305030304" pitchFamily="18" charset="0"/>
              </a:rPr>
              <a:t> </a:t>
            </a:r>
            <a:r>
              <a:rPr lang="en-US" sz="2000">
                <a:latin typeface="Book Antiqua" panose="02040602050305030304" pitchFamily="18" charset="0"/>
              </a:rPr>
              <a:t>Politik</a:t>
            </a:r>
            <a:r>
              <a:rPr lang="en-US" sz="2000" dirty="0">
                <a:latin typeface="Book Antiqua" panose="02040602050305030304" pitchFamily="18" charset="0"/>
              </a:rPr>
              <a:t> Philo C. </a:t>
            </a:r>
            <a:r>
              <a:rPr lang="en-US" sz="2000">
                <a:latin typeface="Book Antiqua" panose="02040602050305030304" pitchFamily="18" charset="0"/>
              </a:rPr>
              <a:t>Wasburn</a:t>
            </a:r>
            <a:r>
              <a:rPr lang="en-US" sz="2000" dirty="0">
                <a:latin typeface="Book Antiqua" panose="02040602050305030304" pitchFamily="18" charset="0"/>
              </a:rPr>
              <a:t> </a:t>
            </a:r>
            <a:r>
              <a:rPr lang="en-US" sz="2000">
                <a:latin typeface="Book Antiqua" panose="02040602050305030304" pitchFamily="18" charset="0"/>
              </a:rPr>
              <a:t>membedakan</a:t>
            </a:r>
            <a:r>
              <a:rPr lang="en-US" sz="2000" dirty="0">
                <a:latin typeface="Book Antiqua" panose="02040602050305030304" pitchFamily="18" charset="0"/>
              </a:rPr>
              <a:t> </a:t>
            </a:r>
            <a:r>
              <a:rPr lang="en-US" sz="2000">
                <a:latin typeface="Book Antiqua" panose="02040602050305030304" pitchFamily="18" charset="0"/>
              </a:rPr>
              <a:t>bentuk</a:t>
            </a:r>
            <a:r>
              <a:rPr lang="en-US" sz="2000" dirty="0">
                <a:latin typeface="Book Antiqua" panose="02040602050305030304" pitchFamily="18" charset="0"/>
              </a:rPr>
              <a:t> </a:t>
            </a:r>
            <a:r>
              <a:rPr lang="en-US" sz="2000">
                <a:latin typeface="Book Antiqua" panose="02040602050305030304" pitchFamily="18" charset="0"/>
              </a:rPr>
              <a:t>partisipasi</a:t>
            </a:r>
            <a:r>
              <a:rPr lang="en-US" sz="2000" dirty="0">
                <a:latin typeface="Book Antiqua" panose="02040602050305030304" pitchFamily="18" charset="0"/>
              </a:rPr>
              <a:t> </a:t>
            </a:r>
            <a:r>
              <a:rPr lang="en-US" sz="2000">
                <a:latin typeface="Book Antiqua" panose="02040602050305030304" pitchFamily="18" charset="0"/>
              </a:rPr>
              <a:t>politik</a:t>
            </a:r>
            <a:r>
              <a:rPr lang="en-US" sz="2000" dirty="0">
                <a:latin typeface="Book Antiqua" panose="02040602050305030304" pitchFamily="18" charset="0"/>
              </a:rPr>
              <a:t> </a:t>
            </a:r>
            <a:r>
              <a:rPr lang="en-US" sz="2000">
                <a:latin typeface="Book Antiqua" panose="02040602050305030304" pitchFamily="18" charset="0"/>
              </a:rPr>
              <a:t>menjadi</a:t>
            </a:r>
            <a:r>
              <a:rPr lang="en-US" sz="2000" dirty="0">
                <a:latin typeface="Book Antiqua" panose="02040602050305030304" pitchFamily="18" charset="0"/>
              </a:rPr>
              <a:t> </a:t>
            </a:r>
            <a:r>
              <a:rPr lang="en-US" sz="2000">
                <a:latin typeface="Book Antiqua" panose="02040602050305030304" pitchFamily="18" charset="0"/>
              </a:rPr>
              <a:t>dua</a:t>
            </a:r>
            <a:r>
              <a:rPr lang="en-US" sz="2000" dirty="0">
                <a:latin typeface="Book Antiqua" panose="02040602050305030304" pitchFamily="18" charset="0"/>
              </a:rPr>
              <a:t> </a:t>
            </a:r>
            <a:r>
              <a:rPr lang="en-US" sz="2000">
                <a:latin typeface="Book Antiqua" panose="02040602050305030304" pitchFamily="18" charset="0"/>
              </a:rPr>
              <a:t>bentuk</a:t>
            </a:r>
            <a:r>
              <a:rPr lang="en-US" sz="2000" dirty="0">
                <a:latin typeface="Book Antiqua" panose="02040602050305030304" pitchFamily="18" charset="0"/>
              </a:rPr>
              <a:t> </a:t>
            </a:r>
            <a:r>
              <a:rPr lang="en-US" sz="2000">
                <a:latin typeface="Book Antiqua" panose="02040602050305030304" pitchFamily="18" charset="0"/>
              </a:rPr>
              <a:t>yaitu</a:t>
            </a:r>
            <a:r>
              <a:rPr lang="en-US" sz="2000" dirty="0">
                <a:latin typeface="Book Antiqua" panose="02040602050305030304" pitchFamily="18" charset="0"/>
              </a:rPr>
              <a:t> </a:t>
            </a:r>
            <a:r>
              <a:rPr lang="en-US" sz="2000">
                <a:latin typeface="Book Antiqua" panose="02040602050305030304" pitchFamily="18" charset="0"/>
              </a:rPr>
              <a:t>partisipasi</a:t>
            </a:r>
            <a:r>
              <a:rPr lang="en-US" sz="2000" dirty="0">
                <a:latin typeface="Book Antiqua" panose="02040602050305030304" pitchFamily="18" charset="0"/>
              </a:rPr>
              <a:t> </a:t>
            </a:r>
            <a:r>
              <a:rPr lang="en-US" sz="2000">
                <a:latin typeface="Book Antiqua" panose="02040602050305030304" pitchFamily="18" charset="0"/>
              </a:rPr>
              <a:t>politik</a:t>
            </a:r>
            <a:r>
              <a:rPr lang="en-US" sz="2000" dirty="0">
                <a:latin typeface="Book Antiqua" panose="02040602050305030304" pitchFamily="18" charset="0"/>
              </a:rPr>
              <a:t> </a:t>
            </a:r>
            <a:r>
              <a:rPr lang="en-US" sz="2000">
                <a:latin typeface="Book Antiqua" panose="02040602050305030304" pitchFamily="18" charset="0"/>
              </a:rPr>
              <a:t>rutin</a:t>
            </a:r>
            <a:r>
              <a:rPr lang="en-US" sz="2000" dirty="0">
                <a:latin typeface="Book Antiqua" panose="02040602050305030304" pitchFamily="18" charset="0"/>
              </a:rPr>
              <a:t> (</a:t>
            </a:r>
            <a:r>
              <a:rPr lang="en-US" sz="2000">
                <a:latin typeface="Book Antiqua" panose="02040602050305030304" pitchFamily="18" charset="0"/>
              </a:rPr>
              <a:t>melembaga</a:t>
            </a:r>
            <a:r>
              <a:rPr lang="en-US" sz="2000" dirty="0">
                <a:latin typeface="Book Antiqua" panose="02040602050305030304" pitchFamily="18" charset="0"/>
              </a:rPr>
              <a:t>) dan </a:t>
            </a:r>
            <a:r>
              <a:rPr lang="en-US" sz="2000">
                <a:latin typeface="Book Antiqua" panose="02040602050305030304" pitchFamily="18" charset="0"/>
              </a:rPr>
              <a:t>partisipasi</a:t>
            </a:r>
            <a:r>
              <a:rPr lang="en-US" sz="2000" dirty="0">
                <a:latin typeface="Book Antiqua" panose="02040602050305030304" pitchFamily="18" charset="0"/>
              </a:rPr>
              <a:t> </a:t>
            </a:r>
            <a:r>
              <a:rPr lang="en-US" sz="2000">
                <a:latin typeface="Book Antiqua" panose="02040602050305030304" pitchFamily="18" charset="0"/>
              </a:rPr>
              <a:t>politik</a:t>
            </a:r>
            <a:r>
              <a:rPr lang="en-US" sz="2000" dirty="0">
                <a:latin typeface="Book Antiqua" panose="02040602050305030304" pitchFamily="18" charset="0"/>
              </a:rPr>
              <a:t> </a:t>
            </a:r>
            <a:r>
              <a:rPr lang="en-US" sz="2000">
                <a:latin typeface="Book Antiqua" panose="02040602050305030304" pitchFamily="18" charset="0"/>
              </a:rPr>
              <a:t>tidak</a:t>
            </a:r>
            <a:r>
              <a:rPr lang="en-US" sz="2000" dirty="0">
                <a:latin typeface="Book Antiqua" panose="02040602050305030304" pitchFamily="18" charset="0"/>
              </a:rPr>
              <a:t> </a:t>
            </a:r>
            <a:r>
              <a:rPr lang="en-US" sz="2000">
                <a:latin typeface="Book Antiqua" panose="02040602050305030304" pitchFamily="18" charset="0"/>
              </a:rPr>
              <a:t>rutin</a:t>
            </a:r>
            <a:r>
              <a:rPr lang="en-US" sz="2000" dirty="0">
                <a:latin typeface="Book Antiqua" panose="02040602050305030304" pitchFamily="18" charset="0"/>
              </a:rPr>
              <a:t> (</a:t>
            </a:r>
            <a:r>
              <a:rPr lang="en-US" sz="2000">
                <a:latin typeface="Book Antiqua" panose="02040602050305030304" pitchFamily="18" charset="0"/>
              </a:rPr>
              <a:t>tidak</a:t>
            </a:r>
            <a:r>
              <a:rPr lang="en-US" sz="2000" dirty="0">
                <a:latin typeface="Book Antiqua" panose="02040602050305030304" pitchFamily="18" charset="0"/>
              </a:rPr>
              <a:t> </a:t>
            </a:r>
            <a:r>
              <a:rPr lang="en-US" sz="2000">
                <a:latin typeface="Book Antiqua" panose="02040602050305030304" pitchFamily="18" charset="0"/>
              </a:rPr>
              <a:t>melembaga</a:t>
            </a:r>
            <a:r>
              <a:rPr lang="en-US" sz="2000" dirty="0">
                <a:latin typeface="Book Antiqua" panose="02040602050305030304" pitchFamily="18" charset="0"/>
              </a:rPr>
              <a:t>).</a:t>
            </a:r>
          </a:p>
          <a:p>
            <a:pPr marL="0" indent="0">
              <a:buNone/>
            </a:pPr>
            <a:endParaRPr lang="en-US" sz="2000">
              <a:latin typeface="Book Antiqua" panose="02040602050305030304" pitchFamily="18" charset="0"/>
            </a:endParaRPr>
          </a:p>
          <a:p>
            <a:pPr marL="0" indent="0">
              <a:buNone/>
            </a:pPr>
            <a:r>
              <a:rPr lang="en-US" sz="2000">
                <a:latin typeface="Book Antiqua" panose="02040602050305030304" pitchFamily="18" charset="0"/>
              </a:rPr>
              <a:t>PERTANYAAN DISKUSI 3:</a:t>
            </a:r>
          </a:p>
          <a:p>
            <a:pPr marL="0" indent="0">
              <a:buNone/>
            </a:pPr>
            <a:r>
              <a:rPr lang="en-US" sz="2000">
                <a:latin typeface="Book Antiqua" panose="02040602050305030304" pitchFamily="18" charset="0"/>
              </a:rPr>
              <a:t>Jelaskan kedua istilah partisipasi politik rutin dan tidak rutin serta berikan contoh masing-masing.</a:t>
            </a:r>
          </a:p>
          <a:p>
            <a:pPr marL="0" indent="0">
              <a:buNone/>
            </a:pPr>
            <a:endParaRPr lang="en-US" sz="2000"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110186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" y="0"/>
            <a:ext cx="12191998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8128857" y="0"/>
            <a:ext cx="4063143" cy="1576412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79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307777" y="-5307778"/>
            <a:ext cx="1576446" cy="12192002"/>
          </a:xfrm>
          <a:prstGeom prst="rect">
            <a:avLst/>
          </a:prstGeom>
          <a:gradFill>
            <a:gsLst>
              <a:gs pos="23000">
                <a:schemeClr val="accent1">
                  <a:alpha val="0"/>
                </a:schemeClr>
              </a:gs>
              <a:gs pos="99000">
                <a:srgbClr val="000000">
                  <a:alpha val="74000"/>
                </a:srgbClr>
              </a:gs>
            </a:gsLst>
            <a:lin ang="20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CD0E68A3-0C1A-464B-AF04-6284480489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7" y="348865"/>
            <a:ext cx="10044023" cy="877729"/>
          </a:xfrm>
        </p:spPr>
        <p:txBody>
          <a:bodyPr anchor="ctr">
            <a:normAutofit/>
          </a:bodyPr>
          <a:lstStyle/>
          <a:p>
            <a:endParaRPr lang="en-US" sz="4000">
              <a:solidFill>
                <a:srgbClr val="FFFFFF"/>
              </a:solidFill>
              <a:latin typeface="Book Antiqua" panose="02040602050305030304" pitchFamily="18" charset="0"/>
            </a:endParaRPr>
          </a:p>
        </p:txBody>
      </p:sp>
      <p:graphicFrame>
        <p:nvGraphicFramePr>
          <p:cNvPr id="7" name="Content Placeholder 4">
            <a:extLst>
              <a:ext uri="{FF2B5EF4-FFF2-40B4-BE49-F238E27FC236}">
                <a16:creationId xmlns:a16="http://schemas.microsoft.com/office/drawing/2014/main" id="{59125EFC-D8F0-446F-9846-69CA877B9B4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89744220"/>
              </p:ext>
            </p:extLst>
          </p:nvPr>
        </p:nvGraphicFramePr>
        <p:xfrm>
          <a:off x="644056" y="2112579"/>
          <a:ext cx="10927829" cy="41928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4831422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Background pattern&#10;&#10;Description automatically generated">
            <a:extLst>
              <a:ext uri="{FF2B5EF4-FFF2-40B4-BE49-F238E27FC236}">
                <a16:creationId xmlns:a16="http://schemas.microsoft.com/office/drawing/2014/main" id="{FF369C4E-8F43-4AAB-A802-00073223FCC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/>
          <a:stretch/>
        </p:blipFill>
        <p:spPr>
          <a:xfrm>
            <a:off x="20" y="10"/>
            <a:ext cx="12191981" cy="6857990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2B566528-1B12-4246-9431-5C2D7D0811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8129873" cy="6858000"/>
          </a:xfrm>
          <a:prstGeom prst="rect">
            <a:avLst/>
          </a:pr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CD0E68A3-0C1A-464B-AF04-6284480489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7" y="321734"/>
            <a:ext cx="6891186" cy="1135737"/>
          </a:xfrm>
        </p:spPr>
        <p:txBody>
          <a:bodyPr>
            <a:normAutofit/>
          </a:bodyPr>
          <a:lstStyle/>
          <a:p>
            <a:r>
              <a:rPr lang="en-US" sz="3600">
                <a:latin typeface="Book Antiqua" panose="02040602050305030304" pitchFamily="18" charset="0"/>
              </a:rPr>
              <a:t>PENDAHULUAN</a:t>
            </a: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07EAA094-9CF6-4695-958A-33D9BCAA94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123132" y="713128"/>
            <a:ext cx="1068867" cy="2126625"/>
            <a:chOff x="10918968" y="713127"/>
            <a:chExt cx="1273032" cy="2532832"/>
          </a:xfrm>
        </p:grpSpPr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2E80C965-DB6D-4F81-9E9E-B027384D0B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2700000">
              <a:off x="11052629" y="2120024"/>
              <a:ext cx="645368" cy="645368"/>
            </a:xfrm>
            <a:prstGeom prst="rect">
              <a:avLst/>
            </a:prstGeom>
            <a:solidFill>
              <a:schemeClr val="accent4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Isosceles Triangle 15">
              <a:extLst>
                <a:ext uri="{FF2B5EF4-FFF2-40B4-BE49-F238E27FC236}">
                  <a16:creationId xmlns:a16="http://schemas.microsoft.com/office/drawing/2014/main" id="{A580F890-B085-4E95-96AA-55AEBEC5CE6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>
              <a:off x="10289068" y="1343027"/>
              <a:ext cx="2532832" cy="1273032"/>
            </a:xfrm>
            <a:prstGeom prst="triangle">
              <a:avLst>
                <a:gd name="adj" fmla="val 50000"/>
              </a:avLst>
            </a:prstGeom>
            <a:solidFill>
              <a:schemeClr val="accent4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18" name="Isosceles Triangle 17">
            <a:extLst>
              <a:ext uri="{FF2B5EF4-FFF2-40B4-BE49-F238E27FC236}">
                <a16:creationId xmlns:a16="http://schemas.microsoft.com/office/drawing/2014/main" id="{D3F51FEB-38FB-4F6C-9F7B-2F2AFAB654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-501760" y="5103257"/>
            <a:ext cx="2017580" cy="1014060"/>
          </a:xfrm>
          <a:prstGeom prst="triangle">
            <a:avLst>
              <a:gd name="adj" fmla="val 50000"/>
            </a:avLst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1E547BA6-BAE0-43BB-A7CA-60F69CE252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427916" y="5728708"/>
            <a:ext cx="485578" cy="48557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7" name="Content Placeholder 4">
            <a:extLst>
              <a:ext uri="{FF2B5EF4-FFF2-40B4-BE49-F238E27FC236}">
                <a16:creationId xmlns:a16="http://schemas.microsoft.com/office/drawing/2014/main" id="{747C7F71-B16A-445C-B1C0-5399AEDB33B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6367315"/>
              </p:ext>
            </p:extLst>
          </p:nvPr>
        </p:nvGraphicFramePr>
        <p:xfrm>
          <a:off x="643467" y="1782981"/>
          <a:ext cx="6891187" cy="439398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6554267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CD0E68A3-0C1A-464B-AF04-6284480489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85943"/>
          </a:xfrm>
        </p:spPr>
        <p:txBody>
          <a:bodyPr>
            <a:normAutofit/>
          </a:bodyPr>
          <a:lstStyle/>
          <a:p>
            <a:r>
              <a:rPr lang="en-US" sz="2000" dirty="0" err="1">
                <a:solidFill>
                  <a:srgbClr val="C00000"/>
                </a:solidFill>
                <a:latin typeface="Book Antiqua" panose="02040602050305030304" pitchFamily="18" charset="0"/>
              </a:rPr>
              <a:t>Pengertian</a:t>
            </a:r>
            <a:r>
              <a:rPr lang="en-US" sz="2000" dirty="0">
                <a:solidFill>
                  <a:srgbClr val="C00000"/>
                </a:solidFill>
                <a:latin typeface="Book Antiqua" panose="02040602050305030304" pitchFamily="18" charset="0"/>
              </a:rPr>
              <a:t> </a:t>
            </a:r>
            <a:r>
              <a:rPr lang="en-US" sz="2000" dirty="0" err="1">
                <a:solidFill>
                  <a:srgbClr val="C00000"/>
                </a:solidFill>
                <a:latin typeface="Book Antiqua" panose="02040602050305030304" pitchFamily="18" charset="0"/>
              </a:rPr>
              <a:t>partisipasi</a:t>
            </a:r>
            <a:r>
              <a:rPr lang="en-US" sz="2000" dirty="0">
                <a:solidFill>
                  <a:srgbClr val="C00000"/>
                </a:solidFill>
                <a:latin typeface="Book Antiqua" panose="02040602050305030304" pitchFamily="18" charset="0"/>
              </a:rPr>
              <a:t> </a:t>
            </a:r>
            <a:r>
              <a:rPr lang="en-US" sz="2000" dirty="0" err="1">
                <a:solidFill>
                  <a:srgbClr val="C00000"/>
                </a:solidFill>
                <a:latin typeface="Book Antiqua" panose="02040602050305030304" pitchFamily="18" charset="0"/>
              </a:rPr>
              <a:t>politik</a:t>
            </a:r>
            <a:endParaRPr lang="en-US" sz="2000" dirty="0">
              <a:solidFill>
                <a:srgbClr val="C00000"/>
              </a:solidFill>
              <a:latin typeface="Book Antiqua" panose="02040602050305030304" pitchFamily="18" charset="0"/>
            </a:endParaRP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5B1152AF-B137-43EB-8B58-4CB9E40CFD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73798"/>
            <a:ext cx="10515600" cy="470316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 err="1">
                <a:latin typeface="Book Antiqua" panose="02040602050305030304" pitchFamily="18" charset="0"/>
              </a:rPr>
              <a:t>Meskipun</a:t>
            </a:r>
            <a:r>
              <a:rPr lang="en-US" sz="2000" dirty="0">
                <a:latin typeface="Book Antiqua" panose="02040602050305030304" pitchFamily="18" charset="0"/>
              </a:rPr>
              <a:t> </a:t>
            </a:r>
            <a:r>
              <a:rPr lang="en-US" sz="2000" dirty="0" err="1">
                <a:latin typeface="Book Antiqua" panose="02040602050305030304" pitchFamily="18" charset="0"/>
              </a:rPr>
              <a:t>memang</a:t>
            </a:r>
            <a:r>
              <a:rPr lang="en-US" sz="2000" dirty="0">
                <a:latin typeface="Book Antiqua" panose="02040602050305030304" pitchFamily="18" charset="0"/>
              </a:rPr>
              <a:t> </a:t>
            </a:r>
            <a:r>
              <a:rPr lang="en-US" sz="2000" dirty="0" err="1">
                <a:latin typeface="Book Antiqua" panose="02040602050305030304" pitchFamily="18" charset="0"/>
              </a:rPr>
              <a:t>tidak</a:t>
            </a:r>
            <a:r>
              <a:rPr lang="en-US" sz="2000" dirty="0">
                <a:latin typeface="Book Antiqua" panose="02040602050305030304" pitchFamily="18" charset="0"/>
              </a:rPr>
              <a:t> </a:t>
            </a:r>
            <a:r>
              <a:rPr lang="en-US" sz="2000" dirty="0" err="1">
                <a:latin typeface="Book Antiqua" panose="02040602050305030304" pitchFamily="18" charset="0"/>
              </a:rPr>
              <a:t>ada</a:t>
            </a:r>
            <a:r>
              <a:rPr lang="en-US" sz="2000" dirty="0">
                <a:latin typeface="Book Antiqua" panose="02040602050305030304" pitchFamily="18" charset="0"/>
              </a:rPr>
              <a:t> </a:t>
            </a:r>
            <a:r>
              <a:rPr lang="en-US" sz="2000" dirty="0" err="1">
                <a:latin typeface="Book Antiqua" panose="02040602050305030304" pitchFamily="18" charset="0"/>
              </a:rPr>
              <a:t>definisi</a:t>
            </a:r>
            <a:r>
              <a:rPr lang="en-US" sz="2000" dirty="0">
                <a:latin typeface="Book Antiqua" panose="02040602050305030304" pitchFamily="18" charset="0"/>
              </a:rPr>
              <a:t> universal yang </a:t>
            </a:r>
            <a:r>
              <a:rPr lang="en-US" sz="2000" dirty="0" err="1">
                <a:latin typeface="Book Antiqua" panose="02040602050305030304" pitchFamily="18" charset="0"/>
              </a:rPr>
              <a:t>bisa</a:t>
            </a:r>
            <a:r>
              <a:rPr lang="en-US" sz="2000" dirty="0">
                <a:latin typeface="Book Antiqua" panose="02040602050305030304" pitchFamily="18" charset="0"/>
              </a:rPr>
              <a:t> </a:t>
            </a:r>
            <a:r>
              <a:rPr lang="en-US" sz="2000" dirty="0" err="1">
                <a:latin typeface="Book Antiqua" panose="02040602050305030304" pitchFamily="18" charset="0"/>
              </a:rPr>
              <a:t>diterima</a:t>
            </a:r>
            <a:r>
              <a:rPr lang="en-US" sz="2000" dirty="0">
                <a:latin typeface="Book Antiqua" panose="02040602050305030304" pitchFamily="18" charset="0"/>
              </a:rPr>
              <a:t> </a:t>
            </a:r>
            <a:r>
              <a:rPr lang="en-US" sz="2000" dirty="0" err="1">
                <a:latin typeface="Book Antiqua" panose="02040602050305030304" pitchFamily="18" charset="0"/>
              </a:rPr>
              <a:t>dalam</a:t>
            </a:r>
            <a:r>
              <a:rPr lang="en-US" sz="2000" dirty="0">
                <a:latin typeface="Book Antiqua" panose="02040602050305030304" pitchFamily="18" charset="0"/>
              </a:rPr>
              <a:t> </a:t>
            </a:r>
            <a:r>
              <a:rPr lang="en-US" sz="2000" dirty="0" err="1">
                <a:latin typeface="Book Antiqua" panose="02040602050305030304" pitchFamily="18" charset="0"/>
              </a:rPr>
              <a:t>kajian</a:t>
            </a:r>
            <a:r>
              <a:rPr lang="en-US" sz="2000" dirty="0">
                <a:latin typeface="Book Antiqua" panose="02040602050305030304" pitchFamily="18" charset="0"/>
              </a:rPr>
              <a:t> </a:t>
            </a:r>
            <a:r>
              <a:rPr lang="en-US" sz="2000" dirty="0" err="1">
                <a:latin typeface="Book Antiqua" panose="02040602050305030304" pitchFamily="18" charset="0"/>
              </a:rPr>
              <a:t>bidang</a:t>
            </a:r>
            <a:r>
              <a:rPr lang="en-US" sz="2000" dirty="0">
                <a:latin typeface="Book Antiqua" panose="02040602050305030304" pitchFamily="18" charset="0"/>
              </a:rPr>
              <a:t>  </a:t>
            </a:r>
            <a:r>
              <a:rPr lang="en-US" sz="2000" dirty="0" err="1">
                <a:latin typeface="Book Antiqua" panose="02040602050305030304" pitchFamily="18" charset="0"/>
              </a:rPr>
              <a:t>ini</a:t>
            </a:r>
            <a:r>
              <a:rPr lang="en-US" sz="2000" dirty="0">
                <a:latin typeface="Book Antiqua" panose="02040602050305030304" pitchFamily="18" charset="0"/>
              </a:rPr>
              <a:t>, </a:t>
            </a:r>
            <a:r>
              <a:rPr lang="en-US" sz="2000" dirty="0" err="1">
                <a:latin typeface="Book Antiqua" panose="02040602050305030304" pitchFamily="18" charset="0"/>
              </a:rPr>
              <a:t>partisipasi</a:t>
            </a:r>
            <a:r>
              <a:rPr lang="en-US" sz="2000" dirty="0">
                <a:latin typeface="Book Antiqua" panose="02040602050305030304" pitchFamily="18" charset="0"/>
              </a:rPr>
              <a:t> </a:t>
            </a:r>
            <a:r>
              <a:rPr lang="en-US" sz="2000" dirty="0" err="1">
                <a:latin typeface="Book Antiqua" panose="02040602050305030304" pitchFamily="18" charset="0"/>
              </a:rPr>
              <a:t>politik</a:t>
            </a:r>
            <a:r>
              <a:rPr lang="en-US" sz="2000" dirty="0">
                <a:latin typeface="Book Antiqua" panose="02040602050305030304" pitchFamily="18" charset="0"/>
              </a:rPr>
              <a:t> </a:t>
            </a:r>
            <a:r>
              <a:rPr lang="en-US" sz="2000" dirty="0" err="1">
                <a:latin typeface="Book Antiqua" panose="02040602050305030304" pitchFamily="18" charset="0"/>
              </a:rPr>
              <a:t>sering</a:t>
            </a:r>
            <a:r>
              <a:rPr lang="en-US" sz="2000" dirty="0">
                <a:latin typeface="Book Antiqua" panose="02040602050305030304" pitchFamily="18" charset="0"/>
              </a:rPr>
              <a:t> kali </a:t>
            </a:r>
            <a:r>
              <a:rPr lang="en-US" sz="2000" dirty="0" err="1">
                <a:latin typeface="Book Antiqua" panose="02040602050305030304" pitchFamily="18" charset="0"/>
              </a:rPr>
              <a:t>merujuk</a:t>
            </a:r>
            <a:r>
              <a:rPr lang="en-US" sz="2000" dirty="0">
                <a:latin typeface="Book Antiqua" panose="02040602050305030304" pitchFamily="18" charset="0"/>
              </a:rPr>
              <a:t> </a:t>
            </a:r>
            <a:r>
              <a:rPr lang="en-US" sz="2000" dirty="0" err="1">
                <a:latin typeface="Book Antiqua" panose="02040602050305030304" pitchFamily="18" charset="0"/>
              </a:rPr>
              <a:t>kepada</a:t>
            </a:r>
            <a:r>
              <a:rPr lang="en-US" sz="2000" dirty="0">
                <a:latin typeface="Book Antiqua" panose="02040602050305030304" pitchFamily="18" charset="0"/>
              </a:rPr>
              <a:t> </a:t>
            </a:r>
            <a:r>
              <a:rPr lang="en-US" sz="2000" dirty="0" err="1">
                <a:latin typeface="Book Antiqua" panose="02040602050305030304" pitchFamily="18" charset="0"/>
              </a:rPr>
              <a:t>keterlibatan</a:t>
            </a:r>
            <a:r>
              <a:rPr lang="en-US" sz="2000" dirty="0">
                <a:latin typeface="Book Antiqua" panose="02040602050305030304" pitchFamily="18" charset="0"/>
              </a:rPr>
              <a:t> </a:t>
            </a:r>
            <a:r>
              <a:rPr lang="en-US" sz="2000" dirty="0" err="1">
                <a:latin typeface="Book Antiqua" panose="02040602050305030304" pitchFamily="18" charset="0"/>
              </a:rPr>
              <a:t>politik</a:t>
            </a:r>
            <a:r>
              <a:rPr lang="en-US" sz="2000" dirty="0">
                <a:latin typeface="Book Antiqua" panose="02040602050305030304" pitchFamily="18" charset="0"/>
              </a:rPr>
              <a:t> (political engagement) </a:t>
            </a:r>
            <a:r>
              <a:rPr lang="en-US" sz="2000" dirty="0" err="1">
                <a:latin typeface="Book Antiqua" panose="02040602050305030304" pitchFamily="18" charset="0"/>
              </a:rPr>
              <a:t>atau</a:t>
            </a:r>
            <a:r>
              <a:rPr lang="en-US" sz="2000" dirty="0">
                <a:latin typeface="Book Antiqua" panose="02040602050305030304" pitchFamily="18" charset="0"/>
              </a:rPr>
              <a:t> </a:t>
            </a:r>
            <a:r>
              <a:rPr lang="en-US" sz="2000" dirty="0" err="1">
                <a:latin typeface="Book Antiqua" panose="02040602050305030304" pitchFamily="18" charset="0"/>
              </a:rPr>
              <a:t>partisipasi</a:t>
            </a:r>
            <a:r>
              <a:rPr lang="en-US" sz="2000" dirty="0">
                <a:latin typeface="Book Antiqua" panose="02040602050305030304" pitchFamily="18" charset="0"/>
              </a:rPr>
              <a:t> </a:t>
            </a:r>
            <a:r>
              <a:rPr lang="en-US" sz="2000" dirty="0" err="1">
                <a:latin typeface="Book Antiqua" panose="02040602050305030304" pitchFamily="18" charset="0"/>
              </a:rPr>
              <a:t>publik</a:t>
            </a:r>
            <a:r>
              <a:rPr lang="en-US" sz="2000" dirty="0">
                <a:latin typeface="Book Antiqua" panose="02040602050305030304" pitchFamily="18" charset="0"/>
              </a:rPr>
              <a:t> </a:t>
            </a:r>
            <a:r>
              <a:rPr lang="en-US" sz="2000" dirty="0" err="1">
                <a:latin typeface="Book Antiqua" panose="02040602050305030304" pitchFamily="18" charset="0"/>
              </a:rPr>
              <a:t>dalam</a:t>
            </a:r>
            <a:r>
              <a:rPr lang="en-US" sz="2000" dirty="0">
                <a:latin typeface="Book Antiqua" panose="02040602050305030304" pitchFamily="18" charset="0"/>
              </a:rPr>
              <a:t> </a:t>
            </a:r>
            <a:r>
              <a:rPr lang="en-US" sz="2000" dirty="0" err="1">
                <a:latin typeface="Book Antiqua" panose="02040602050305030304" pitchFamily="18" charset="0"/>
              </a:rPr>
              <a:t>pembuatan</a:t>
            </a:r>
            <a:r>
              <a:rPr lang="en-US" sz="2000" dirty="0">
                <a:latin typeface="Book Antiqua" panose="02040602050305030304" pitchFamily="18" charset="0"/>
              </a:rPr>
              <a:t> </a:t>
            </a:r>
            <a:r>
              <a:rPr lang="en-US" sz="2000" dirty="0" err="1">
                <a:latin typeface="Book Antiqua" panose="02040602050305030304" pitchFamily="18" charset="0"/>
              </a:rPr>
              <a:t>kebijakan</a:t>
            </a:r>
            <a:r>
              <a:rPr lang="en-US" sz="2000" dirty="0">
                <a:latin typeface="Book Antiqua" panose="02040602050305030304" pitchFamily="18" charset="0"/>
              </a:rPr>
              <a:t>. </a:t>
            </a:r>
          </a:p>
          <a:p>
            <a:pPr marL="0" indent="0">
              <a:buNone/>
            </a:pPr>
            <a:endParaRPr lang="en-US" sz="2000" dirty="0">
              <a:latin typeface="Book Antiqua" panose="02040602050305030304" pitchFamily="18" charset="0"/>
            </a:endParaRPr>
          </a:p>
          <a:p>
            <a:pPr marL="0" indent="0">
              <a:buNone/>
            </a:pPr>
            <a:r>
              <a:rPr lang="en-US" sz="2000" dirty="0">
                <a:latin typeface="Book Antiqua" panose="02040602050305030304" pitchFamily="18" charset="0"/>
              </a:rPr>
              <a:t>Diemer (2012) </a:t>
            </a:r>
            <a:r>
              <a:rPr lang="en-US" sz="2000" dirty="0" err="1">
                <a:latin typeface="Book Antiqua" panose="02040602050305030304" pitchFamily="18" charset="0"/>
              </a:rPr>
              <a:t>mendefinisikan</a:t>
            </a:r>
            <a:r>
              <a:rPr lang="en-US" sz="2000" dirty="0">
                <a:latin typeface="Book Antiqua" panose="02040602050305030304" pitchFamily="18" charset="0"/>
              </a:rPr>
              <a:t> </a:t>
            </a:r>
            <a:r>
              <a:rPr lang="en-US" sz="2000" dirty="0" err="1">
                <a:latin typeface="Book Antiqua" panose="02040602050305030304" pitchFamily="18" charset="0"/>
              </a:rPr>
              <a:t>partisipasi</a:t>
            </a:r>
            <a:r>
              <a:rPr lang="en-US" sz="2000" dirty="0">
                <a:latin typeface="Book Antiqua" panose="02040602050305030304" pitchFamily="18" charset="0"/>
              </a:rPr>
              <a:t> </a:t>
            </a:r>
            <a:r>
              <a:rPr lang="en-US" sz="2000" dirty="0" err="1">
                <a:latin typeface="Book Antiqua" panose="02040602050305030304" pitchFamily="18" charset="0"/>
              </a:rPr>
              <a:t>politik</a:t>
            </a:r>
            <a:r>
              <a:rPr lang="en-US" sz="2000" dirty="0">
                <a:latin typeface="Book Antiqua" panose="02040602050305030304" pitchFamily="18" charset="0"/>
              </a:rPr>
              <a:t> </a:t>
            </a:r>
            <a:r>
              <a:rPr lang="en-US" sz="2000" dirty="0" err="1">
                <a:latin typeface="Book Antiqua" panose="02040602050305030304" pitchFamily="18" charset="0"/>
              </a:rPr>
              <a:t>sebagai</a:t>
            </a:r>
            <a:r>
              <a:rPr lang="en-US" sz="2000" dirty="0">
                <a:latin typeface="Book Antiqua" panose="02040602050305030304" pitchFamily="18" charset="0"/>
              </a:rPr>
              <a:t> </a:t>
            </a:r>
            <a:r>
              <a:rPr lang="en-US" sz="2000" dirty="0" err="1">
                <a:latin typeface="Book Antiqua" panose="02040602050305030304" pitchFamily="18" charset="0"/>
              </a:rPr>
              <a:t>terlibat</a:t>
            </a:r>
            <a:r>
              <a:rPr lang="en-US" sz="2000" dirty="0">
                <a:latin typeface="Book Antiqua" panose="02040602050305030304" pitchFamily="18" charset="0"/>
              </a:rPr>
              <a:t> </a:t>
            </a:r>
            <a:r>
              <a:rPr lang="en-US" sz="2000" dirty="0" err="1">
                <a:latin typeface="Book Antiqua" panose="02040602050305030304" pitchFamily="18" charset="0"/>
              </a:rPr>
              <a:t>dalam</a:t>
            </a:r>
            <a:r>
              <a:rPr lang="en-US" sz="2000" dirty="0">
                <a:latin typeface="Book Antiqua" panose="02040602050305030304" pitchFamily="18" charset="0"/>
              </a:rPr>
              <a:t> </a:t>
            </a:r>
            <a:r>
              <a:rPr lang="en-US" sz="2000" dirty="0" err="1">
                <a:latin typeface="Book Antiqua" panose="02040602050305030304" pitchFamily="18" charset="0"/>
              </a:rPr>
              <a:t>mekanisme</a:t>
            </a:r>
            <a:r>
              <a:rPr lang="en-US" sz="2000" dirty="0">
                <a:latin typeface="Book Antiqua" panose="02040602050305030304" pitchFamily="18" charset="0"/>
              </a:rPr>
              <a:t> </a:t>
            </a:r>
            <a:r>
              <a:rPr lang="en-US" sz="2000" dirty="0" err="1">
                <a:latin typeface="Book Antiqua" panose="02040602050305030304" pitchFamily="18" charset="0"/>
              </a:rPr>
              <a:t>tradisional</a:t>
            </a:r>
            <a:r>
              <a:rPr lang="en-US" sz="2000" dirty="0">
                <a:latin typeface="Book Antiqua" panose="02040602050305030304" pitchFamily="18" charset="0"/>
              </a:rPr>
              <a:t> </a:t>
            </a:r>
            <a:r>
              <a:rPr lang="en-US" sz="2000" dirty="0" err="1">
                <a:latin typeface="Book Antiqua" panose="02040602050305030304" pitchFamily="18" charset="0"/>
              </a:rPr>
              <a:t>dalam</a:t>
            </a:r>
            <a:r>
              <a:rPr lang="en-US" sz="2000" dirty="0">
                <a:latin typeface="Book Antiqua" panose="02040602050305030304" pitchFamily="18" charset="0"/>
              </a:rPr>
              <a:t> </a:t>
            </a:r>
            <a:r>
              <a:rPr lang="en-US" sz="2000" dirty="0" err="1">
                <a:latin typeface="Book Antiqua" panose="02040602050305030304" pitchFamily="18" charset="0"/>
              </a:rPr>
              <a:t>sistem</a:t>
            </a:r>
            <a:r>
              <a:rPr lang="en-US" sz="2000" dirty="0">
                <a:latin typeface="Book Antiqua" panose="02040602050305030304" pitchFamily="18" charset="0"/>
              </a:rPr>
              <a:t> </a:t>
            </a:r>
            <a:r>
              <a:rPr lang="en-US" sz="2000" dirty="0" err="1">
                <a:latin typeface="Book Antiqua" panose="02040602050305030304" pitchFamily="18" charset="0"/>
              </a:rPr>
              <a:t>politik</a:t>
            </a:r>
            <a:r>
              <a:rPr lang="en-US" sz="2000" dirty="0">
                <a:latin typeface="Book Antiqua" panose="02040602050305030304" pitchFamily="18" charset="0"/>
              </a:rPr>
              <a:t> </a:t>
            </a:r>
            <a:r>
              <a:rPr lang="en-US" sz="2000" dirty="0" err="1">
                <a:latin typeface="Book Antiqua" panose="02040602050305030304" pitchFamily="18" charset="0"/>
              </a:rPr>
              <a:t>seperti</a:t>
            </a:r>
            <a:r>
              <a:rPr lang="en-US" sz="2000" dirty="0">
                <a:latin typeface="Book Antiqua" panose="02040602050305030304" pitchFamily="18" charset="0"/>
              </a:rPr>
              <a:t> </a:t>
            </a:r>
            <a:r>
              <a:rPr lang="en-US" sz="2000" dirty="0" err="1">
                <a:latin typeface="Book Antiqua" panose="02040602050305030304" pitchFamily="18" charset="0"/>
              </a:rPr>
              <a:t>ikut</a:t>
            </a:r>
            <a:r>
              <a:rPr lang="en-US" sz="2000" dirty="0">
                <a:latin typeface="Book Antiqua" panose="02040602050305030304" pitchFamily="18" charset="0"/>
              </a:rPr>
              <a:t> </a:t>
            </a:r>
            <a:r>
              <a:rPr lang="en-US" sz="2000" dirty="0" err="1">
                <a:latin typeface="Book Antiqua" panose="02040602050305030304" pitchFamily="18" charset="0"/>
              </a:rPr>
              <a:t>memberikan</a:t>
            </a:r>
            <a:r>
              <a:rPr lang="en-US" sz="2000" dirty="0">
                <a:latin typeface="Book Antiqua" panose="02040602050305030304" pitchFamily="18" charset="0"/>
              </a:rPr>
              <a:t> </a:t>
            </a:r>
            <a:r>
              <a:rPr lang="en-US" sz="2000" dirty="0" err="1">
                <a:latin typeface="Book Antiqua" panose="02040602050305030304" pitchFamily="18" charset="0"/>
              </a:rPr>
              <a:t>suara</a:t>
            </a:r>
            <a:r>
              <a:rPr lang="en-US" sz="2000" dirty="0">
                <a:latin typeface="Book Antiqua" panose="02040602050305030304" pitchFamily="18" charset="0"/>
              </a:rPr>
              <a:t> </a:t>
            </a:r>
            <a:r>
              <a:rPr lang="en-US" sz="2000" dirty="0" err="1">
                <a:latin typeface="Book Antiqua" panose="02040602050305030304" pitchFamily="18" charset="0"/>
              </a:rPr>
              <a:t>dalam</a:t>
            </a:r>
            <a:r>
              <a:rPr lang="en-US" sz="2000" dirty="0">
                <a:latin typeface="Book Antiqua" panose="02040602050305030304" pitchFamily="18" charset="0"/>
              </a:rPr>
              <a:t> </a:t>
            </a:r>
            <a:r>
              <a:rPr lang="en-US" sz="2000" dirty="0" err="1">
                <a:latin typeface="Book Antiqua" panose="02040602050305030304" pitchFamily="18" charset="0"/>
              </a:rPr>
              <a:t>pemilu</a:t>
            </a:r>
            <a:r>
              <a:rPr lang="en-US" sz="2000" dirty="0">
                <a:latin typeface="Book Antiqua" panose="02040602050305030304" pitchFamily="18" charset="0"/>
              </a:rPr>
              <a:t> dan </a:t>
            </a:r>
            <a:r>
              <a:rPr lang="en-US" sz="2000" dirty="0" err="1">
                <a:latin typeface="Book Antiqua" panose="02040602050305030304" pitchFamily="18" charset="0"/>
              </a:rPr>
              <a:t>bergabung</a:t>
            </a:r>
            <a:r>
              <a:rPr lang="en-US" sz="2000" dirty="0">
                <a:latin typeface="Book Antiqua" panose="02040602050305030304" pitchFamily="18" charset="0"/>
              </a:rPr>
              <a:t> </a:t>
            </a:r>
            <a:r>
              <a:rPr lang="en-US" sz="2000" dirty="0" err="1">
                <a:latin typeface="Book Antiqua" panose="02040602050305030304" pitchFamily="18" charset="0"/>
              </a:rPr>
              <a:t>dengan</a:t>
            </a:r>
            <a:r>
              <a:rPr lang="en-US" sz="2000" dirty="0">
                <a:latin typeface="Book Antiqua" panose="02040602050305030304" pitchFamily="18" charset="0"/>
              </a:rPr>
              <a:t> </a:t>
            </a:r>
            <a:r>
              <a:rPr lang="en-US" sz="2000" dirty="0" err="1">
                <a:latin typeface="Book Antiqua" panose="02040602050305030304" pitchFamily="18" charset="0"/>
              </a:rPr>
              <a:t>organisasi</a:t>
            </a:r>
            <a:r>
              <a:rPr lang="en-US" sz="2000" dirty="0">
                <a:latin typeface="Book Antiqua" panose="02040602050305030304" pitchFamily="18" charset="0"/>
              </a:rPr>
              <a:t> </a:t>
            </a:r>
            <a:r>
              <a:rPr lang="en-US" sz="2000" dirty="0" err="1">
                <a:latin typeface="Book Antiqua" panose="02040602050305030304" pitchFamily="18" charset="0"/>
              </a:rPr>
              <a:t>politik</a:t>
            </a:r>
            <a:r>
              <a:rPr lang="en-US" sz="2000" dirty="0">
                <a:latin typeface="Book Antiqua" panose="02040602050305030304" pitchFamily="18" charset="0"/>
              </a:rPr>
              <a:t>.  </a:t>
            </a:r>
          </a:p>
          <a:p>
            <a:pPr marL="0" indent="0">
              <a:buNone/>
            </a:pPr>
            <a:endParaRPr lang="en-US" sz="2000" dirty="0">
              <a:latin typeface="Book Antiqua" panose="02040602050305030304" pitchFamily="18" charset="0"/>
            </a:endParaRPr>
          </a:p>
          <a:p>
            <a:pPr marL="0" indent="0">
              <a:buNone/>
            </a:pPr>
            <a:r>
              <a:rPr lang="en-US" sz="2000" dirty="0" err="1">
                <a:latin typeface="Book Antiqua" panose="02040602050305030304" pitchFamily="18" charset="0"/>
              </a:rPr>
              <a:t>Sementara</a:t>
            </a:r>
            <a:r>
              <a:rPr lang="en-US" sz="2000" dirty="0">
                <a:latin typeface="Book Antiqua" panose="02040602050305030304" pitchFamily="18" charset="0"/>
              </a:rPr>
              <a:t> Munroe (2002) </a:t>
            </a:r>
            <a:r>
              <a:rPr lang="en-US" sz="2000" dirty="0" err="1">
                <a:latin typeface="Book Antiqua" panose="02040602050305030304" pitchFamily="18" charset="0"/>
              </a:rPr>
              <a:t>mendefinisikan</a:t>
            </a:r>
            <a:r>
              <a:rPr lang="en-US" sz="2000" dirty="0">
                <a:latin typeface="Book Antiqua" panose="02040602050305030304" pitchFamily="18" charset="0"/>
              </a:rPr>
              <a:t> </a:t>
            </a:r>
            <a:r>
              <a:rPr lang="en-US" sz="2000" dirty="0" err="1">
                <a:latin typeface="Book Antiqua" panose="02040602050305030304" pitchFamily="18" charset="0"/>
              </a:rPr>
              <a:t>partisipasi</a:t>
            </a:r>
            <a:r>
              <a:rPr lang="en-US" sz="2000" dirty="0">
                <a:latin typeface="Book Antiqua" panose="02040602050305030304" pitchFamily="18" charset="0"/>
              </a:rPr>
              <a:t> </a:t>
            </a:r>
            <a:r>
              <a:rPr lang="en-US" sz="2000" dirty="0" err="1">
                <a:latin typeface="Book Antiqua" panose="02040602050305030304" pitchFamily="18" charset="0"/>
              </a:rPr>
              <a:t>politik</a:t>
            </a:r>
            <a:r>
              <a:rPr lang="en-US" sz="2000" dirty="0">
                <a:latin typeface="Book Antiqua" panose="02040602050305030304" pitchFamily="18" charset="0"/>
              </a:rPr>
              <a:t> </a:t>
            </a:r>
            <a:r>
              <a:rPr lang="en-US" sz="2000" dirty="0" err="1">
                <a:latin typeface="Book Antiqua" panose="02040602050305030304" pitchFamily="18" charset="0"/>
              </a:rPr>
              <a:t>sebagai</a:t>
            </a:r>
            <a:r>
              <a:rPr lang="en-US" sz="2000" dirty="0">
                <a:latin typeface="Book Antiqua" panose="02040602050305030304" pitchFamily="18" charset="0"/>
              </a:rPr>
              <a:t> </a:t>
            </a:r>
            <a:r>
              <a:rPr lang="en-US" sz="2000" dirty="0" err="1">
                <a:latin typeface="Book Antiqua" panose="02040602050305030304" pitchFamily="18" charset="0"/>
              </a:rPr>
              <a:t>sejauhmana</a:t>
            </a:r>
            <a:r>
              <a:rPr lang="en-US" sz="2000" dirty="0">
                <a:latin typeface="Book Antiqua" panose="02040602050305030304" pitchFamily="18" charset="0"/>
              </a:rPr>
              <a:t> </a:t>
            </a:r>
            <a:r>
              <a:rPr lang="en-US" sz="2000" dirty="0" err="1">
                <a:latin typeface="Book Antiqua" panose="02040602050305030304" pitchFamily="18" charset="0"/>
              </a:rPr>
              <a:t>keterlibatan</a:t>
            </a:r>
            <a:r>
              <a:rPr lang="en-US" sz="2000" dirty="0">
                <a:latin typeface="Book Antiqua" panose="02040602050305030304" pitchFamily="18" charset="0"/>
              </a:rPr>
              <a:t> </a:t>
            </a:r>
            <a:r>
              <a:rPr lang="en-US" sz="2000" dirty="0" err="1">
                <a:latin typeface="Book Antiqua" panose="02040602050305030304" pitchFamily="18" charset="0"/>
              </a:rPr>
              <a:t>warga</a:t>
            </a:r>
            <a:r>
              <a:rPr lang="en-US" sz="2000" dirty="0">
                <a:latin typeface="Book Antiqua" panose="02040602050305030304" pitchFamily="18" charset="0"/>
              </a:rPr>
              <a:t> </a:t>
            </a:r>
            <a:r>
              <a:rPr lang="en-US" sz="2000" dirty="0" err="1">
                <a:latin typeface="Book Antiqua" panose="02040602050305030304" pitchFamily="18" charset="0"/>
              </a:rPr>
              <a:t>atau</a:t>
            </a:r>
            <a:r>
              <a:rPr lang="en-US" sz="2000" dirty="0">
                <a:latin typeface="Book Antiqua" panose="02040602050305030304" pitchFamily="18" charset="0"/>
              </a:rPr>
              <a:t> </a:t>
            </a:r>
            <a:r>
              <a:rPr lang="en-US" sz="2000" dirty="0" err="1">
                <a:latin typeface="Book Antiqua" panose="02040602050305030304" pitchFamily="18" charset="0"/>
              </a:rPr>
              <a:t>masyarakat</a:t>
            </a:r>
            <a:r>
              <a:rPr lang="en-US" sz="2000" dirty="0">
                <a:latin typeface="Book Antiqua" panose="02040602050305030304" pitchFamily="18" charset="0"/>
              </a:rPr>
              <a:t> </a:t>
            </a:r>
            <a:r>
              <a:rPr lang="en-US" sz="2000" dirty="0" err="1">
                <a:latin typeface="Book Antiqua" panose="02040602050305030304" pitchFamily="18" charset="0"/>
              </a:rPr>
              <a:t>menyalurkan</a:t>
            </a:r>
            <a:r>
              <a:rPr lang="en-US" sz="2000" dirty="0">
                <a:latin typeface="Book Antiqua" panose="02040602050305030304" pitchFamily="18" charset="0"/>
              </a:rPr>
              <a:t> </a:t>
            </a:r>
            <a:r>
              <a:rPr lang="en-US" sz="2000" dirty="0" err="1">
                <a:latin typeface="Book Antiqua" panose="02040602050305030304" pitchFamily="18" charset="0"/>
              </a:rPr>
              <a:t>hak</a:t>
            </a:r>
            <a:r>
              <a:rPr lang="en-US" sz="2000" dirty="0">
                <a:latin typeface="Book Antiqua" panose="02040602050305030304" pitchFamily="18" charset="0"/>
              </a:rPr>
              <a:t> </a:t>
            </a:r>
            <a:r>
              <a:rPr lang="en-US" sz="2000" dirty="0" err="1">
                <a:latin typeface="Book Antiqua" panose="02040602050305030304" pitchFamily="18" charset="0"/>
              </a:rPr>
              <a:t>mereka</a:t>
            </a:r>
            <a:r>
              <a:rPr lang="en-US" sz="2000" dirty="0">
                <a:latin typeface="Book Antiqua" panose="02040602050305030304" pitchFamily="18" charset="0"/>
              </a:rPr>
              <a:t> </a:t>
            </a:r>
            <a:r>
              <a:rPr lang="en-US" sz="2000" dirty="0" err="1">
                <a:latin typeface="Book Antiqua" panose="02040602050305030304" pitchFamily="18" charset="0"/>
              </a:rPr>
              <a:t>untuk</a:t>
            </a:r>
            <a:r>
              <a:rPr lang="en-US" sz="2000" dirty="0">
                <a:latin typeface="Book Antiqua" panose="02040602050305030304" pitchFamily="18" charset="0"/>
              </a:rPr>
              <a:t> </a:t>
            </a:r>
            <a:r>
              <a:rPr lang="en-US" sz="2000" dirty="0" err="1">
                <a:latin typeface="Book Antiqua" panose="02040602050305030304" pitchFamily="18" charset="0"/>
              </a:rPr>
              <a:t>terlibat</a:t>
            </a:r>
            <a:r>
              <a:rPr lang="en-US" sz="2000" dirty="0">
                <a:latin typeface="Book Antiqua" panose="02040602050305030304" pitchFamily="18" charset="0"/>
              </a:rPr>
              <a:t> </a:t>
            </a:r>
            <a:r>
              <a:rPr lang="en-US" sz="2000" dirty="0" err="1">
                <a:latin typeface="Book Antiqua" panose="02040602050305030304" pitchFamily="18" charset="0"/>
              </a:rPr>
              <a:t>dalam</a:t>
            </a:r>
            <a:r>
              <a:rPr lang="en-US" sz="2000" dirty="0">
                <a:latin typeface="Book Antiqua" panose="02040602050305030304" pitchFamily="18" charset="0"/>
              </a:rPr>
              <a:t> </a:t>
            </a:r>
            <a:r>
              <a:rPr lang="en-US" sz="2000" dirty="0" err="1">
                <a:latin typeface="Book Antiqua" panose="02040602050305030304" pitchFamily="18" charset="0"/>
              </a:rPr>
              <a:t>aktivitas</a:t>
            </a:r>
            <a:r>
              <a:rPr lang="en-US" sz="2000" dirty="0">
                <a:latin typeface="Book Antiqua" panose="02040602050305030304" pitchFamily="18" charset="0"/>
              </a:rPr>
              <a:t> </a:t>
            </a:r>
            <a:r>
              <a:rPr lang="en-US" sz="2000" dirty="0" err="1">
                <a:latin typeface="Book Antiqua" panose="02040602050305030304" pitchFamily="18" charset="0"/>
              </a:rPr>
              <a:t>politik</a:t>
            </a:r>
            <a:r>
              <a:rPr lang="en-US" sz="2000" dirty="0">
                <a:latin typeface="Book Antiqua" panose="02040602050305030304" pitchFamily="18" charset="0"/>
              </a:rPr>
              <a:t> (</a:t>
            </a:r>
            <a:r>
              <a:rPr lang="en-US" sz="2000" dirty="0" err="1">
                <a:latin typeface="Book Antiqua" panose="02040602050305030304" pitchFamily="18" charset="0"/>
              </a:rPr>
              <a:t>seperti</a:t>
            </a:r>
            <a:r>
              <a:rPr lang="en-US" sz="2000" dirty="0">
                <a:latin typeface="Book Antiqua" panose="02040602050305030304" pitchFamily="18" charset="0"/>
              </a:rPr>
              <a:t> </a:t>
            </a:r>
            <a:r>
              <a:rPr lang="en-US" sz="2000" dirty="0" err="1">
                <a:latin typeface="Book Antiqua" panose="02040602050305030304" pitchFamily="18" charset="0"/>
              </a:rPr>
              <a:t>protes</a:t>
            </a:r>
            <a:r>
              <a:rPr lang="en-US" sz="2000" dirty="0">
                <a:latin typeface="Book Antiqua" panose="02040602050305030304" pitchFamily="18" charset="0"/>
              </a:rPr>
              <a:t>, </a:t>
            </a:r>
            <a:r>
              <a:rPr lang="en-US" sz="2000" dirty="0" err="1">
                <a:latin typeface="Book Antiqua" panose="02040602050305030304" pitchFamily="18" charset="0"/>
              </a:rPr>
              <a:t>bebas</a:t>
            </a:r>
            <a:r>
              <a:rPr lang="en-US" sz="2000" dirty="0">
                <a:latin typeface="Book Antiqua" panose="02040602050305030304" pitchFamily="18" charset="0"/>
              </a:rPr>
              <a:t> </a:t>
            </a:r>
            <a:r>
              <a:rPr lang="en-US" sz="2000" dirty="0" err="1">
                <a:latin typeface="Book Antiqua" panose="02040602050305030304" pitchFamily="18" charset="0"/>
              </a:rPr>
              <a:t>menyuarakan</a:t>
            </a:r>
            <a:r>
              <a:rPr lang="en-US" sz="2000" dirty="0">
                <a:latin typeface="Book Antiqua" panose="02040602050305030304" pitchFamily="18" charset="0"/>
              </a:rPr>
              <a:t> </a:t>
            </a:r>
            <a:r>
              <a:rPr lang="en-US" sz="2000" dirty="0" err="1">
                <a:latin typeface="Book Antiqua" panose="02040602050305030304" pitchFamily="18" charset="0"/>
              </a:rPr>
              <a:t>suara</a:t>
            </a:r>
            <a:r>
              <a:rPr lang="en-US" sz="2000" dirty="0">
                <a:latin typeface="Book Antiqua" panose="02040602050305030304" pitchFamily="18" charset="0"/>
              </a:rPr>
              <a:t>, </a:t>
            </a:r>
            <a:r>
              <a:rPr lang="en-US" sz="2000" dirty="0" err="1">
                <a:latin typeface="Book Antiqua" panose="02040602050305030304" pitchFamily="18" charset="0"/>
              </a:rPr>
              <a:t>memberikan</a:t>
            </a:r>
            <a:r>
              <a:rPr lang="en-US" sz="2000" dirty="0">
                <a:latin typeface="Book Antiqua" panose="02040602050305030304" pitchFamily="18" charset="0"/>
              </a:rPr>
              <a:t> </a:t>
            </a:r>
            <a:r>
              <a:rPr lang="en-US" sz="2000" dirty="0" err="1">
                <a:latin typeface="Book Antiqua" panose="02040602050305030304" pitchFamily="18" charset="0"/>
              </a:rPr>
              <a:t>suara</a:t>
            </a:r>
            <a:r>
              <a:rPr lang="en-US" sz="2000" dirty="0">
                <a:latin typeface="Book Antiqua" panose="02040602050305030304" pitchFamily="18" charset="0"/>
              </a:rPr>
              <a:t> </a:t>
            </a:r>
            <a:r>
              <a:rPr lang="en-US" sz="2000" dirty="0" err="1">
                <a:latin typeface="Book Antiqua" panose="02040602050305030304" pitchFamily="18" charset="0"/>
              </a:rPr>
              <a:t>dalam</a:t>
            </a:r>
            <a:r>
              <a:rPr lang="en-US" sz="2000" dirty="0">
                <a:latin typeface="Book Antiqua" panose="02040602050305030304" pitchFamily="18" charset="0"/>
              </a:rPr>
              <a:t> </a:t>
            </a:r>
            <a:r>
              <a:rPr lang="en-US" sz="2000" dirty="0" err="1">
                <a:latin typeface="Book Antiqua" panose="02040602050305030304" pitchFamily="18" charset="0"/>
              </a:rPr>
              <a:t>pemilu</a:t>
            </a:r>
            <a:r>
              <a:rPr lang="en-US" sz="2000" dirty="0">
                <a:latin typeface="Book Antiqua" panose="02040602050305030304" pitchFamily="18" charset="0"/>
              </a:rPr>
              <a:t>, </a:t>
            </a:r>
            <a:r>
              <a:rPr lang="en-US" sz="2000" dirty="0" err="1">
                <a:latin typeface="Book Antiqua" panose="02040602050305030304" pitchFamily="18" charset="0"/>
              </a:rPr>
              <a:t>atau</a:t>
            </a:r>
            <a:r>
              <a:rPr lang="en-US" sz="2000" dirty="0">
                <a:latin typeface="Book Antiqua" panose="02040602050305030304" pitchFamily="18" charset="0"/>
              </a:rPr>
              <a:t> </a:t>
            </a:r>
            <a:r>
              <a:rPr lang="en-US" sz="2000" dirty="0" err="1">
                <a:latin typeface="Book Antiqua" panose="02040602050305030304" pitchFamily="18" charset="0"/>
              </a:rPr>
              <a:t>mempengaruhi</a:t>
            </a:r>
            <a:r>
              <a:rPr lang="en-US" sz="2000" dirty="0">
                <a:latin typeface="Book Antiqua" panose="02040602050305030304" pitchFamily="18" charset="0"/>
              </a:rPr>
              <a:t> </a:t>
            </a:r>
            <a:r>
              <a:rPr lang="en-US" sz="2000" dirty="0" err="1">
                <a:latin typeface="Book Antiqua" panose="02040602050305030304" pitchFamily="18" charset="0"/>
              </a:rPr>
              <a:t>kegiatan</a:t>
            </a:r>
            <a:r>
              <a:rPr lang="en-US" sz="2000" dirty="0">
                <a:latin typeface="Book Antiqua" panose="02040602050305030304" pitchFamily="18" charset="0"/>
              </a:rPr>
              <a:t> </a:t>
            </a:r>
            <a:r>
              <a:rPr lang="en-US" sz="2000" dirty="0" err="1">
                <a:latin typeface="Book Antiqua" panose="02040602050305030304" pitchFamily="18" charset="0"/>
              </a:rPr>
              <a:t>politik</a:t>
            </a:r>
            <a:r>
              <a:rPr lang="en-US" sz="2000" dirty="0">
                <a:latin typeface="Book Antiqua" panose="02040602050305030304" pitchFamily="18" charset="0"/>
              </a:rPr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39351978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Rectangle 88">
            <a:extLst>
              <a:ext uri="{FF2B5EF4-FFF2-40B4-BE49-F238E27FC236}">
                <a16:creationId xmlns:a16="http://schemas.microsoft.com/office/drawing/2014/main" id="{2B566528-1B12-4246-9431-5C2D7D0811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26342" name="Text Box 6">
            <a:extLst>
              <a:ext uri="{FF2B5EF4-FFF2-40B4-BE49-F238E27FC236}">
                <a16:creationId xmlns:a16="http://schemas.microsoft.com/office/drawing/2014/main" id="{92BBE99C-BDDC-49C6-85F5-2924356707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3467" y="321734"/>
            <a:ext cx="10905066" cy="1135737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CCFF33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ctr">
            <a:norm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altLang="en-US" sz="3600" b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rPr>
              <a:t>Partisipasi Politik: konsep dan indikator</a:t>
            </a:r>
          </a:p>
        </p:txBody>
      </p:sp>
      <p:sp>
        <p:nvSpPr>
          <p:cNvPr id="526343" name="Text Box 7">
            <a:extLst>
              <a:ext uri="{FF2B5EF4-FFF2-40B4-BE49-F238E27FC236}">
                <a16:creationId xmlns:a16="http://schemas.microsoft.com/office/drawing/2014/main" id="{7161C186-D46E-4DE4-9E09-F145958BFB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3469" y="1782981"/>
            <a:ext cx="4008384" cy="4393982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rtlCol="0">
            <a:normAutofit/>
          </a:bodyPr>
          <a:lstStyle/>
          <a:p>
            <a:pPr indent="-228600">
              <a:lnSpc>
                <a:spcPct val="90000"/>
              </a:lnSpc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n-US" altLang="en-US" sz="2000" b="1">
                <a:effectLst>
                  <a:outerShdw blurRad="38100" dist="38100" dir="2700000" algn="tl">
                    <a:srgbClr val="C0C0C0"/>
                  </a:outerShdw>
                </a:effectLst>
              </a:rPr>
              <a:t>Dalam ilmu politik, dikenal adanya konsep partisipasi politik untuk memberi gambaran apa dan bagaimana tentang partisipasi politik. </a:t>
            </a:r>
          </a:p>
        </p:txBody>
      </p:sp>
      <p:grpSp>
        <p:nvGrpSpPr>
          <p:cNvPr id="91" name="Group 90">
            <a:extLst>
              <a:ext uri="{FF2B5EF4-FFF2-40B4-BE49-F238E27FC236}">
                <a16:creationId xmlns:a16="http://schemas.microsoft.com/office/drawing/2014/main" id="{828A5161-06F1-46CF-8AD7-844680A59E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4601497"/>
            <a:ext cx="1014060" cy="2017580"/>
            <a:chOff x="0" y="4601497"/>
            <a:chExt cx="1014060" cy="2017580"/>
          </a:xfrm>
        </p:grpSpPr>
        <p:sp>
          <p:nvSpPr>
            <p:cNvPr id="92" name="Isosceles Triangle 91">
              <a:extLst>
                <a:ext uri="{FF2B5EF4-FFF2-40B4-BE49-F238E27FC236}">
                  <a16:creationId xmlns:a16="http://schemas.microsoft.com/office/drawing/2014/main" id="{D3F51FEB-38FB-4F6C-9F7B-2F2AFAB6546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-501760" y="5103257"/>
              <a:ext cx="2017580" cy="1014060"/>
            </a:xfrm>
            <a:prstGeom prst="triangle">
              <a:avLst>
                <a:gd name="adj" fmla="val 50000"/>
              </a:avLst>
            </a:prstGeom>
            <a:solidFill>
              <a:schemeClr val="accent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3" name="Rectangle 92">
              <a:extLst>
                <a:ext uri="{FF2B5EF4-FFF2-40B4-BE49-F238E27FC236}">
                  <a16:creationId xmlns:a16="http://schemas.microsoft.com/office/drawing/2014/main" id="{1E547BA6-BAE0-43BB-A7CA-60F69CE252F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2700000">
              <a:off x="427916" y="5728708"/>
              <a:ext cx="485578" cy="485578"/>
            </a:xfrm>
            <a:prstGeom prst="rect">
              <a:avLst/>
            </a:prstGeom>
            <a:solidFill>
              <a:schemeClr val="accent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95" name="Group 94">
            <a:extLst>
              <a:ext uri="{FF2B5EF4-FFF2-40B4-BE49-F238E27FC236}">
                <a16:creationId xmlns:a16="http://schemas.microsoft.com/office/drawing/2014/main" id="{5995D10D-E9C9-47DB-AE7E-801FEF38F5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219290" y="1"/>
            <a:ext cx="972709" cy="1935307"/>
            <a:chOff x="10918968" y="713127"/>
            <a:chExt cx="1273032" cy="2532832"/>
          </a:xfrm>
        </p:grpSpPr>
        <p:sp>
          <p:nvSpPr>
            <p:cNvPr id="96" name="Rectangle 95">
              <a:extLst>
                <a:ext uri="{FF2B5EF4-FFF2-40B4-BE49-F238E27FC236}">
                  <a16:creationId xmlns:a16="http://schemas.microsoft.com/office/drawing/2014/main" id="{CC1A72C6-3DE4-4EC3-9AD5-9E0D40D8CE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2700000">
              <a:off x="11052629" y="2120024"/>
              <a:ext cx="645368" cy="645368"/>
            </a:xfrm>
            <a:prstGeom prst="rect">
              <a:avLst/>
            </a:prstGeom>
            <a:solidFill>
              <a:schemeClr val="accent4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Isosceles Triangle 96">
              <a:extLst>
                <a:ext uri="{FF2B5EF4-FFF2-40B4-BE49-F238E27FC236}">
                  <a16:creationId xmlns:a16="http://schemas.microsoft.com/office/drawing/2014/main" id="{0B0DA1F1-C391-4EDF-9FE0-23E86E13776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>
              <a:off x="10289068" y="1343027"/>
              <a:ext cx="2532832" cy="1273032"/>
            </a:xfrm>
            <a:prstGeom prst="triangle">
              <a:avLst>
                <a:gd name="adj" fmla="val 50000"/>
              </a:avLst>
            </a:prstGeom>
            <a:solidFill>
              <a:schemeClr val="accent4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aphicFrame>
        <p:nvGraphicFramePr>
          <p:cNvPr id="526418" name="Group 82">
            <a:extLst>
              <a:ext uri="{FF2B5EF4-FFF2-40B4-BE49-F238E27FC236}">
                <a16:creationId xmlns:a16="http://schemas.microsoft.com/office/drawing/2014/main" id="{A59B770C-AED0-4CDE-8E46-D95A155ECBFC}"/>
              </a:ext>
            </a:extLst>
          </p:cNvPr>
          <p:cNvGraphicFramePr>
            <a:graphicFrameLocks noGrp="1"/>
          </p:cNvGraphicFramePr>
          <p:nvPr>
            <p:ph/>
            <p:extLst>
              <p:ext uri="{D42A27DB-BD31-4B8C-83A1-F6EECF244321}">
                <p14:modId xmlns:p14="http://schemas.microsoft.com/office/powerpoint/2010/main" val="1297665990"/>
              </p:ext>
            </p:extLst>
          </p:nvPr>
        </p:nvGraphicFramePr>
        <p:xfrm>
          <a:off x="5295320" y="1998712"/>
          <a:ext cx="6253213" cy="3971188"/>
        </p:xfrm>
        <a:graphic>
          <a:graphicData uri="http://schemas.openxmlformats.org/drawingml/2006/table">
            <a:tbl>
              <a:tblPr firstRow="1" bandRow="1">
                <a:solidFill>
                  <a:srgbClr val="F2F2F2">
                    <a:alpha val="30196"/>
                  </a:srgbClr>
                </a:solidFill>
              </a:tblPr>
              <a:tblGrid>
                <a:gridCol w="1099672">
                  <a:extLst>
                    <a:ext uri="{9D8B030D-6E8A-4147-A177-3AD203B41FA5}">
                      <a16:colId xmlns:a16="http://schemas.microsoft.com/office/drawing/2014/main" val="1909273701"/>
                    </a:ext>
                  </a:extLst>
                </a:gridCol>
                <a:gridCol w="3103868">
                  <a:extLst>
                    <a:ext uri="{9D8B030D-6E8A-4147-A177-3AD203B41FA5}">
                      <a16:colId xmlns:a16="http://schemas.microsoft.com/office/drawing/2014/main" val="2681243641"/>
                    </a:ext>
                  </a:extLst>
                </a:gridCol>
                <a:gridCol w="2049673">
                  <a:extLst>
                    <a:ext uri="{9D8B030D-6E8A-4147-A177-3AD203B41FA5}">
                      <a16:colId xmlns:a16="http://schemas.microsoft.com/office/drawing/2014/main" val="3016798384"/>
                    </a:ext>
                  </a:extLst>
                </a:gridCol>
              </a:tblGrid>
              <a:tr h="417756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9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f-ZA" altLang="en-US" sz="1400" b="0" i="0" u="none" strike="noStrike" cap="none" spc="0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rebuchet MS" panose="020B0603020202020204" pitchFamily="34" charset="0"/>
                          <a:cs typeface="Times New Roman" panose="02020603050405020304" pitchFamily="18" charset="0"/>
                        </a:rPr>
                        <a:t>Sarjana</a:t>
                      </a:r>
                      <a:endParaRPr kumimoji="0" lang="af-ZA" altLang="en-US" sz="1400" b="0" i="0" u="none" strike="noStrike" cap="none" spc="0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114736" marR="88258" marT="88258" marB="88258" anchor="ctr" horzOverflow="overflow">
                    <a:lnL w="19050" cap="flat" cmpd="sng" algn="ctr">
                      <a:noFill/>
                      <a:prstDash val="solid"/>
                    </a:lnL>
                    <a:lnR w="12700" cmpd="sng">
                      <a:noFill/>
                    </a:lnR>
                    <a:lnT w="19050" cap="flat" cmpd="sng" algn="ctr">
                      <a:noFill/>
                      <a:prstDash val="solid"/>
                    </a:lnT>
                    <a:lnB w="38100" cmpd="sng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9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f-ZA" altLang="en-US" sz="1400" b="0" i="0" u="none" strike="noStrike" cap="none" spc="0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rebuchet MS" panose="020B0603020202020204" pitchFamily="34" charset="0"/>
                          <a:cs typeface="Times New Roman" panose="02020603050405020304" pitchFamily="18" charset="0"/>
                        </a:rPr>
                        <a:t>Konsep</a:t>
                      </a:r>
                      <a:endParaRPr kumimoji="0" lang="af-ZA" altLang="en-US" sz="1400" b="0" i="0" u="none" strike="noStrike" cap="none" spc="0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114736" marR="88258" marT="88258" marB="88258" anchor="ctr" horzOverflow="overflow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noFill/>
                      <a:prstDash val="solid"/>
                    </a:lnT>
                    <a:lnB w="38100" cmpd="sng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9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f-ZA" altLang="en-US" sz="1400" b="0" i="0" u="none" strike="noStrike" cap="none" spc="0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rebuchet MS" panose="020B0603020202020204" pitchFamily="34" charset="0"/>
                          <a:cs typeface="Times New Roman" panose="02020603050405020304" pitchFamily="18" charset="0"/>
                        </a:rPr>
                        <a:t>Indikator</a:t>
                      </a:r>
                      <a:endParaRPr kumimoji="0" lang="af-ZA" altLang="en-US" sz="1400" b="0" i="0" u="none" strike="noStrike" cap="none" spc="0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114736" marR="88258" marT="88258" marB="88258" anchor="ctr" horzOverflow="overflow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noFill/>
                      <a:prstDash val="solid"/>
                    </a:lnT>
                    <a:lnB w="38100" cmpd="sng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9561348"/>
                  </a:ext>
                </a:extLst>
              </a:tr>
              <a:tr h="165337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9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f-ZA" altLang="en-US" sz="1400" b="1" i="0" u="none" strike="noStrike" cap="none" spc="0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cs typeface="Times New Roman" panose="02020603050405020304" pitchFamily="18" charset="0"/>
                        </a:rPr>
                        <a:t>Kevin R. Hardwick</a:t>
                      </a:r>
                      <a:endParaRPr kumimoji="0" lang="af-ZA" altLang="en-US" sz="1400" b="1" i="0" u="none" strike="noStrike" cap="none" spc="0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114736" marR="88258" marT="88258" marB="88258" horzOverflow="overflow">
                    <a:lnL w="38100" cap="flat" cmpd="sng" algn="ctr">
                      <a:noFill/>
                      <a:prstDash val="soli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</a:lnR>
                    <a:lnT w="38100" cmpd="sng">
                      <a:noFill/>
                    </a:lnT>
                    <a:lnB w="6350" cap="flat" cmpd="sng" algn="ctr">
                      <a:noFill/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9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f-ZA" altLang="en-US" sz="1400" b="1" i="0" u="none" strike="noStrike" cap="none" spc="0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cs typeface="Times New Roman" panose="02020603050405020304" pitchFamily="18" charset="0"/>
                        </a:rPr>
                        <a:t>Partisipasi politik memberi perhatian pada cara-cara warga negara berin-teraksi dengan pemerintah, menyampaikan kepentingannya thd pejabat publik agar mampu mewujudkan kepentingan-kepentingan tsb.</a:t>
                      </a:r>
                      <a:endParaRPr kumimoji="0" lang="af-ZA" altLang="en-US" sz="1400" b="1" i="0" u="none" strike="noStrike" cap="none" spc="0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114736" marR="88258" marT="88258" marB="88258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</a:lnR>
                    <a:lnT w="38100" cmpd="sng">
                      <a:noFill/>
                    </a:lnT>
                    <a:lnB w="6350" cap="flat" cmpd="sng" algn="ctr">
                      <a:noFill/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0000"/>
                        <a:buFont typeface="Wingdings" panose="05000000000000000000" pitchFamily="2" charset="2"/>
                        <a:tabLst>
                          <a:tab pos="160338" algn="l"/>
                        </a:tabLst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tabLst>
                          <a:tab pos="160338" algn="l"/>
                        </a:tabLst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90000"/>
                        <a:buFont typeface="Wingdings" panose="05000000000000000000" pitchFamily="2" charset="2"/>
                        <a:tabLst>
                          <a:tab pos="160338" algn="l"/>
                        </a:tabLst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tabLst>
                          <a:tab pos="160338" algn="l"/>
                        </a:tabLst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tabLst>
                          <a:tab pos="160338" algn="l"/>
                        </a:tabLst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tabLst>
                          <a:tab pos="160338" algn="l"/>
                        </a:tabLst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tabLst>
                          <a:tab pos="160338" algn="l"/>
                        </a:tabLst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tabLst>
                          <a:tab pos="160338" algn="l"/>
                        </a:tabLst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tabLst>
                          <a:tab pos="160338" algn="l"/>
                        </a:tabLst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anose="05050102010706020507" pitchFamily="18" charset="2"/>
                        <a:buChar char=""/>
                        <a:tabLst>
                          <a:tab pos="160338" algn="l"/>
                        </a:tabLst>
                      </a:pPr>
                      <a:r>
                        <a:rPr kumimoji="0" lang="af-ZA" altLang="en-US" sz="1400" b="1" i="0" u="none" strike="noStrike" cap="none" spc="0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cs typeface="Times New Roman" panose="02020603050405020304" pitchFamily="18" charset="0"/>
                        </a:rPr>
                        <a:t>Terdapat interaksi antara warga negara dengan pemerintah</a:t>
                      </a:r>
                      <a:endParaRPr kumimoji="0" lang="en-US" altLang="en-US" sz="1400" b="1" i="0" u="none" strike="noStrike" cap="none" spc="0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anose="020B060302020202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anose="05050102010706020507" pitchFamily="18" charset="2"/>
                        <a:buChar char=""/>
                        <a:tabLst>
                          <a:tab pos="160338" algn="l"/>
                        </a:tabLst>
                      </a:pPr>
                      <a:r>
                        <a:rPr kumimoji="0" lang="af-ZA" altLang="en-US" sz="1400" b="1" i="0" u="none" strike="noStrike" cap="none" spc="0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cs typeface="Times New Roman" panose="02020603050405020304" pitchFamily="18" charset="0"/>
                        </a:rPr>
                        <a:t>Mempengaruhi pejabat publik.</a:t>
                      </a:r>
                      <a:endParaRPr kumimoji="0" lang="af-ZA" altLang="en-US" sz="1400" b="1" i="0" u="none" strike="noStrike" cap="none" spc="0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114736" marR="88258" marT="88258" marB="88258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</a:lnL>
                    <a:lnR w="38100" cap="flat" cmpd="sng" algn="ctr">
                      <a:noFill/>
                      <a:prstDash val="solid"/>
                    </a:lnR>
                    <a:lnT w="38100" cmpd="sng">
                      <a:noFill/>
                    </a:lnT>
                    <a:lnB w="6350" cap="flat" cmpd="sng" algn="ctr">
                      <a:noFill/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>
                        <a:alpha val="3019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4578978"/>
                  </a:ext>
                </a:extLst>
              </a:tr>
              <a:tr h="185930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9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f-ZA" altLang="en-US" sz="1400" b="1" i="0" u="none" strike="noStrike" cap="none" spc="0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cs typeface="Times New Roman" panose="02020603050405020304" pitchFamily="18" charset="0"/>
                        </a:rPr>
                        <a:t>Miriam Budiardjo</a:t>
                      </a:r>
                      <a:endParaRPr kumimoji="0" lang="af-ZA" altLang="en-US" sz="1400" b="1" i="0" u="none" strike="noStrike" cap="none" spc="0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114736" marR="88258" marT="88258" marB="88258" horzOverflow="overflow">
                    <a:lnL w="6350" cap="flat" cmpd="sng" algn="ctr">
                      <a:noFill/>
                      <a:prstDash val="solid"/>
                    </a:lnL>
                    <a:lnR w="6350" cap="flat" cmpd="sng" algn="ctr">
                      <a:noFill/>
                      <a:prstDash val="solid"/>
                    </a:lnR>
                    <a:lnT w="6350" cap="flat" cmpd="sng" algn="ctr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9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f-ZA" altLang="en-US" sz="1400" b="1" i="0" u="none" strike="noStrike" cap="none" spc="0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cs typeface="Times New Roman" panose="02020603050405020304" pitchFamily="18" charset="0"/>
                        </a:rPr>
                        <a:t>Partisipasi politik mrp kegiatan sese-orang/sekelompok orang untuk ikut serta secara aktif dalam kehidupan politik, dng jalan memilih pimpinan negara, dan secara langsung atau tidak langsung mempengaruhi kebijakan pemerintah.</a:t>
                      </a:r>
                      <a:endParaRPr kumimoji="0" lang="af-ZA" altLang="en-US" sz="1400" b="1" i="0" u="none" strike="noStrike" cap="none" spc="0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114736" marR="88258" marT="88258" marB="88258" horzOverflow="overflow">
                    <a:lnL w="6350" cap="flat" cmpd="sng" algn="ctr">
                      <a:noFill/>
                      <a:prstDash val="solid"/>
                    </a:lnL>
                    <a:lnR w="6350" cap="flat" cmpd="sng" algn="ctr">
                      <a:noFill/>
                      <a:prstDash val="solid"/>
                    </a:lnR>
                    <a:lnT w="6350" cap="flat" cmpd="sng" algn="ctr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0000"/>
                        <a:buFont typeface="Wingdings" panose="05000000000000000000" pitchFamily="2" charset="2"/>
                        <a:tabLst>
                          <a:tab pos="160338" algn="l"/>
                        </a:tabLst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tabLst>
                          <a:tab pos="160338" algn="l"/>
                        </a:tabLst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90000"/>
                        <a:buFont typeface="Wingdings" panose="05000000000000000000" pitchFamily="2" charset="2"/>
                        <a:tabLst>
                          <a:tab pos="160338" algn="l"/>
                        </a:tabLst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tabLst>
                          <a:tab pos="160338" algn="l"/>
                        </a:tabLst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tabLst>
                          <a:tab pos="160338" algn="l"/>
                        </a:tabLst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tabLst>
                          <a:tab pos="160338" algn="l"/>
                        </a:tabLst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tabLst>
                          <a:tab pos="160338" algn="l"/>
                        </a:tabLst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tabLst>
                          <a:tab pos="160338" algn="l"/>
                        </a:tabLst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tabLst>
                          <a:tab pos="160338" algn="l"/>
                        </a:tabLst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anose="05050102010706020507" pitchFamily="18" charset="2"/>
                        <a:buChar char=""/>
                        <a:tabLst>
                          <a:tab pos="160338" algn="l"/>
                        </a:tabLst>
                      </a:pPr>
                      <a:r>
                        <a:rPr kumimoji="0" lang="af-ZA" altLang="en-US" sz="1400" b="1" i="0" u="none" strike="noStrike" cap="none" spc="0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cs typeface="Times New Roman" panose="02020603050405020304" pitchFamily="18" charset="0"/>
                        </a:rPr>
                        <a:t>Berupa kegiatan individu atau kelompok</a:t>
                      </a:r>
                      <a:endParaRPr kumimoji="0" lang="en-US" altLang="en-US" sz="1400" b="1" i="0" u="none" strike="noStrike" cap="none" spc="0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anose="020B060302020202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anose="05050102010706020507" pitchFamily="18" charset="2"/>
                        <a:buChar char=""/>
                        <a:tabLst>
                          <a:tab pos="160338" algn="l"/>
                        </a:tabLst>
                      </a:pPr>
                      <a:r>
                        <a:rPr kumimoji="0" lang="af-ZA" altLang="en-US" sz="1400" b="1" i="0" u="none" strike="noStrike" cap="none" spc="0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cs typeface="Times New Roman" panose="02020603050405020304" pitchFamily="18" charset="0"/>
                        </a:rPr>
                        <a:t>Bertujuan ikut aktif dalam kehidupan politik publik.</a:t>
                      </a:r>
                      <a:endParaRPr kumimoji="0" lang="af-ZA" altLang="en-US" sz="1400" b="1" i="0" u="none" strike="noStrike" cap="none" spc="0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114736" marR="88258" marT="88258" marB="88258" horzOverflow="overflow">
                    <a:lnL w="6350" cap="flat" cmpd="sng" algn="ctr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6350" cap="flat" cmpd="sng" algn="ctr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47894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27411" name="Group 51">
            <a:extLst>
              <a:ext uri="{FF2B5EF4-FFF2-40B4-BE49-F238E27FC236}">
                <a16:creationId xmlns:a16="http://schemas.microsoft.com/office/drawing/2014/main" id="{1DF4457B-7445-4205-92F5-AC4E8862A232}"/>
              </a:ext>
            </a:extLst>
          </p:cNvPr>
          <p:cNvGraphicFramePr>
            <a:graphicFrameLocks noGrp="1"/>
          </p:cNvGraphicFramePr>
          <p:nvPr>
            <p:ph/>
          </p:nvPr>
        </p:nvGraphicFramePr>
        <p:xfrm>
          <a:off x="2057400" y="1300163"/>
          <a:ext cx="8229600" cy="4640580"/>
        </p:xfrm>
        <a:graphic>
          <a:graphicData uri="http://schemas.openxmlformats.org/drawingml/2006/table">
            <a:tbl>
              <a:tblPr/>
              <a:tblGrid>
                <a:gridCol w="1295400">
                  <a:extLst>
                    <a:ext uri="{9D8B030D-6E8A-4147-A177-3AD203B41FA5}">
                      <a16:colId xmlns:a16="http://schemas.microsoft.com/office/drawing/2014/main" val="3203157318"/>
                    </a:ext>
                  </a:extLst>
                </a:gridCol>
                <a:gridCol w="3933825">
                  <a:extLst>
                    <a:ext uri="{9D8B030D-6E8A-4147-A177-3AD203B41FA5}">
                      <a16:colId xmlns:a16="http://schemas.microsoft.com/office/drawing/2014/main" val="706021164"/>
                    </a:ext>
                  </a:extLst>
                </a:gridCol>
                <a:gridCol w="3000375">
                  <a:extLst>
                    <a:ext uri="{9D8B030D-6E8A-4147-A177-3AD203B41FA5}">
                      <a16:colId xmlns:a16="http://schemas.microsoft.com/office/drawing/2014/main" val="1804958052"/>
                    </a:ext>
                  </a:extLst>
                </a:gridCol>
              </a:tblGrid>
              <a:tr h="28162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9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f-ZA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cs typeface="Times New Roman" panose="02020603050405020304" pitchFamily="18" charset="0"/>
                        </a:rPr>
                        <a:t>Ramlan Surbakti</a:t>
                      </a:r>
                      <a:endParaRPr kumimoji="0" lang="af-ZA" altLang="en-US" sz="1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9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25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f-ZA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cs typeface="Times New Roman" panose="02020603050405020304" pitchFamily="18" charset="0"/>
                        </a:rPr>
                        <a:t>Partisipasi politik ialah keikutser-taan warga negara biasa dalam menentukan segala keputusan menyangkut atau mempengaruhi hidupnya.</a:t>
                      </a:r>
                      <a:endParaRPr kumimoji="0" lang="en-US" altLang="en-US" sz="1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f-ZA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cs typeface="Times New Roman" panose="02020603050405020304" pitchFamily="18" charset="0"/>
                        </a:rPr>
                        <a:t>Partisipasi politik berarti keikut-sertaan warga negara biasa (yang tidak mempunyai kewenangan) dalam mempengaruhi proses pembuatan dan pelaksanaan keputusan politik.</a:t>
                      </a:r>
                      <a:endParaRPr kumimoji="0" lang="af-ZA" altLang="en-US" sz="1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0000"/>
                        <a:buFont typeface="Wingdings" panose="05000000000000000000" pitchFamily="2" charset="2"/>
                        <a:tabLst>
                          <a:tab pos="160338" algn="l"/>
                        </a:tabLst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tabLst>
                          <a:tab pos="160338" algn="l"/>
                        </a:tabLst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90000"/>
                        <a:buFont typeface="Wingdings" panose="05000000000000000000" pitchFamily="2" charset="2"/>
                        <a:tabLst>
                          <a:tab pos="160338" algn="l"/>
                        </a:tabLst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tabLst>
                          <a:tab pos="160338" algn="l"/>
                        </a:tabLst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tabLst>
                          <a:tab pos="160338" algn="l"/>
                        </a:tabLst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tabLst>
                          <a:tab pos="160338" algn="l"/>
                        </a:tabLst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tabLst>
                          <a:tab pos="160338" algn="l"/>
                        </a:tabLst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tabLst>
                          <a:tab pos="160338" algn="l"/>
                        </a:tabLst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tabLst>
                          <a:tab pos="160338" algn="l"/>
                        </a:tabLst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anose="05050102010706020507" pitchFamily="18" charset="2"/>
                        <a:buChar char=""/>
                        <a:tabLst>
                          <a:tab pos="160338" algn="l"/>
                        </a:tabLst>
                      </a:pPr>
                      <a:r>
                        <a:rPr kumimoji="0" lang="af-ZA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cs typeface="Times New Roman" panose="02020603050405020304" pitchFamily="18" charset="0"/>
                        </a:rPr>
                        <a:t>Keikutsertaan warga negara dalam pembuatan dan pelaksanaan kebijakan publik</a:t>
                      </a:r>
                      <a:endParaRPr kumimoji="0" lang="en-US" altLang="en-US" sz="1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anose="05050102010706020507" pitchFamily="18" charset="2"/>
                        <a:buChar char=""/>
                        <a:tabLst>
                          <a:tab pos="160338" algn="l"/>
                        </a:tabLst>
                      </a:pPr>
                      <a:r>
                        <a:rPr kumimoji="0" lang="af-ZA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cs typeface="Times New Roman" panose="02020603050405020304" pitchFamily="18" charset="0"/>
                        </a:rPr>
                        <a:t>Dilakukan oleh warga negara biasa</a:t>
                      </a:r>
                      <a:endParaRPr kumimoji="0" lang="af-ZA" altLang="en-US" sz="1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617254"/>
                  </a:ext>
                </a:extLst>
              </a:tr>
              <a:tr h="13335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9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f-ZA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cs typeface="Times New Roman" panose="02020603050405020304" pitchFamily="18" charset="0"/>
                        </a:rPr>
                        <a:t>Michael Rush dan Philip Althoft</a:t>
                      </a:r>
                      <a:endParaRPr kumimoji="0" lang="af-ZA" altLang="en-US" sz="1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9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f-ZA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cs typeface="Times New Roman" panose="02020603050405020304" pitchFamily="18" charset="0"/>
                        </a:rPr>
                        <a:t>Partisipasi politik adalah keterli-batan individu sampai pada bermacam-macam tingkatan di dalam sistem politik.</a:t>
                      </a:r>
                      <a:endParaRPr kumimoji="0" lang="af-ZA" altLang="en-US" sz="1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0000"/>
                        <a:buFont typeface="Wingdings" panose="05000000000000000000" pitchFamily="2" charset="2"/>
                        <a:tabLst>
                          <a:tab pos="160338" algn="l"/>
                        </a:tabLst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tabLst>
                          <a:tab pos="160338" algn="l"/>
                        </a:tabLst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90000"/>
                        <a:buFont typeface="Wingdings" panose="05000000000000000000" pitchFamily="2" charset="2"/>
                        <a:tabLst>
                          <a:tab pos="160338" algn="l"/>
                        </a:tabLst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tabLst>
                          <a:tab pos="160338" algn="l"/>
                        </a:tabLst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tabLst>
                          <a:tab pos="160338" algn="l"/>
                        </a:tabLst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tabLst>
                          <a:tab pos="160338" algn="l"/>
                        </a:tabLst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tabLst>
                          <a:tab pos="160338" algn="l"/>
                        </a:tabLst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tabLst>
                          <a:tab pos="160338" algn="l"/>
                        </a:tabLst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tabLst>
                          <a:tab pos="160338" algn="l"/>
                        </a:tabLst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anose="05050102010706020507" pitchFamily="18" charset="2"/>
                        <a:buChar char=""/>
                        <a:tabLst>
                          <a:tab pos="160338" algn="l"/>
                        </a:tabLst>
                      </a:pPr>
                      <a:r>
                        <a:rPr kumimoji="0" lang="af-ZA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cs typeface="Times New Roman" panose="02020603050405020304" pitchFamily="18" charset="0"/>
                        </a:rPr>
                        <a:t>Berwujud keterlibatan individu dalam sistem politik</a:t>
                      </a:r>
                      <a:endParaRPr kumimoji="0" lang="en-US" altLang="en-US" sz="1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anose="05050102010706020507" pitchFamily="18" charset="2"/>
                        <a:buChar char=""/>
                        <a:tabLst>
                          <a:tab pos="160338" algn="l"/>
                        </a:tabLst>
                      </a:pPr>
                      <a:r>
                        <a:rPr kumimoji="0" lang="af-ZA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cs typeface="Times New Roman" panose="02020603050405020304" pitchFamily="18" charset="0"/>
                        </a:rPr>
                        <a:t>Memiliki tingkatan-tingkatan partisipasi</a:t>
                      </a:r>
                      <a:endParaRPr kumimoji="0" lang="af-ZA" altLang="en-US" sz="1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657087"/>
                  </a:ext>
                </a:extLst>
              </a:tr>
            </a:tbl>
          </a:graphicData>
        </a:graphic>
      </p:graphicFrame>
      <p:sp>
        <p:nvSpPr>
          <p:cNvPr id="527405" name="Text Box 45">
            <a:extLst>
              <a:ext uri="{FF2B5EF4-FFF2-40B4-BE49-F238E27FC236}">
                <a16:creationId xmlns:a16="http://schemas.microsoft.com/office/drawing/2014/main" id="{E9FCB1E1-677F-4BBD-A089-8C48901A01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81200" y="593726"/>
            <a:ext cx="3124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33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sz="2000" b="1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Lanjutan</a:t>
            </a:r>
            <a:r>
              <a:rPr lang="en-US" altLang="en-US" sz="20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……………….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5" name="Rectangle 94">
            <a:extLst>
              <a:ext uri="{FF2B5EF4-FFF2-40B4-BE49-F238E27FC236}">
                <a16:creationId xmlns:a16="http://schemas.microsoft.com/office/drawing/2014/main" id="{DBC6133C-0615-4CE4-9132-37E609A9BD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0438" name="Text Box 6">
            <a:extLst>
              <a:ext uri="{FF2B5EF4-FFF2-40B4-BE49-F238E27FC236}">
                <a16:creationId xmlns:a16="http://schemas.microsoft.com/office/drawing/2014/main" id="{F63930DB-168A-41FC-85D4-3038D2EF6A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5064" y="525982"/>
            <a:ext cx="4282983" cy="1200361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CCFF33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b">
            <a:norm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altLang="en-US" sz="3600" b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rPr>
              <a:t>Bentuk Partisipasi Politik</a:t>
            </a:r>
          </a:p>
        </p:txBody>
      </p:sp>
      <p:sp>
        <p:nvSpPr>
          <p:cNvPr id="96" name="Rectangle 95">
            <a:extLst>
              <a:ext uri="{FF2B5EF4-FFF2-40B4-BE49-F238E27FC236}">
                <a16:creationId xmlns:a16="http://schemas.microsoft.com/office/drawing/2014/main" id="{169CC832-2974-4E8D-90ED-3E2941BA733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16533" y="1944913"/>
            <a:ext cx="4023360" cy="2743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0439" name="Text Box 7">
            <a:extLst>
              <a:ext uri="{FF2B5EF4-FFF2-40B4-BE49-F238E27FC236}">
                <a16:creationId xmlns:a16="http://schemas.microsoft.com/office/drawing/2014/main" id="{E0F92DAC-4590-4195-9201-541FBE2B7E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5066" y="2031101"/>
            <a:ext cx="4282984" cy="3511943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ctr">
            <a:norm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 b="1">
                <a:latin typeface="+mn-lt"/>
              </a:rPr>
              <a:t>Huntington </a:t>
            </a:r>
            <a:r>
              <a:rPr lang="en-US" altLang="en-US">
                <a:latin typeface="+mn-lt"/>
              </a:rPr>
              <a:t>dan </a:t>
            </a:r>
            <a:r>
              <a:rPr lang="en-US" altLang="en-US" b="1">
                <a:latin typeface="+mn-lt"/>
              </a:rPr>
              <a:t>Nelson</a:t>
            </a:r>
            <a:r>
              <a:rPr lang="en-US" altLang="en-US">
                <a:latin typeface="+mn-lt"/>
              </a:rPr>
              <a:t> menemukan 5 bentuk kegiatan 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>
                <a:latin typeface="+mn-lt"/>
              </a:rPr>
              <a:t>utama yang dipraktikan dalam partisipasi politik :</a:t>
            </a:r>
            <a:endParaRPr lang="en-US" altLang="en-US" i="1">
              <a:latin typeface="+mn-lt"/>
            </a:endParaRPr>
          </a:p>
        </p:txBody>
      </p:sp>
      <p:sp>
        <p:nvSpPr>
          <p:cNvPr id="98" name="Rectangle 97">
            <a:extLst>
              <a:ext uri="{FF2B5EF4-FFF2-40B4-BE49-F238E27FC236}">
                <a16:creationId xmlns:a16="http://schemas.microsoft.com/office/drawing/2014/main" id="{55222F96-971A-4F90-B841-6BAB416C7A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-225843" y="6053360"/>
            <a:ext cx="740664" cy="154124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" name="Rectangle 99">
            <a:extLst>
              <a:ext uri="{FF2B5EF4-FFF2-40B4-BE49-F238E27FC236}">
                <a16:creationId xmlns:a16="http://schemas.microsoft.com/office/drawing/2014/main" id="{08980754-6F4B-43C9-B9BE-127B6BED65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904923" y="215201"/>
            <a:ext cx="740664" cy="11833491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>
            <a:extLst>
              <a:ext uri="{FF2B5EF4-FFF2-40B4-BE49-F238E27FC236}">
                <a16:creationId xmlns:a16="http://schemas.microsoft.com/office/drawing/2014/main" id="{2C1BBA94-3F40-40AA-8BB9-E69E25E537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96793" y="354959"/>
            <a:ext cx="6184973" cy="5915212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530455" name="Group 23">
            <a:extLst>
              <a:ext uri="{FF2B5EF4-FFF2-40B4-BE49-F238E27FC236}">
                <a16:creationId xmlns:a16="http://schemas.microsoft.com/office/drawing/2014/main" id="{C09CE581-18A8-46C5-ADBE-81A225D9A59B}"/>
              </a:ext>
            </a:extLst>
          </p:cNvPr>
          <p:cNvGrpSpPr>
            <a:grpSpLocks/>
          </p:cNvGrpSpPr>
          <p:nvPr/>
        </p:nvGrpSpPr>
        <p:grpSpPr bwMode="auto">
          <a:xfrm>
            <a:off x="5987737" y="2015034"/>
            <a:ext cx="5628018" cy="2595061"/>
            <a:chOff x="672" y="1536"/>
            <a:chExt cx="4704" cy="2169"/>
          </a:xfrm>
        </p:grpSpPr>
        <p:sp>
          <p:nvSpPr>
            <p:cNvPr id="530441" name="AutoShape 9">
              <a:extLst>
                <a:ext uri="{FF2B5EF4-FFF2-40B4-BE49-F238E27FC236}">
                  <a16:creationId xmlns:a16="http://schemas.microsoft.com/office/drawing/2014/main" id="{E1B9F4D7-AA85-4CEA-A914-5BDE00D1E0F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60" y="2112"/>
              <a:ext cx="1487" cy="1063"/>
            </a:xfrm>
            <a:prstGeom prst="octagon">
              <a:avLst>
                <a:gd name="adj" fmla="val 29287"/>
              </a:avLst>
            </a:prstGeom>
            <a:solidFill>
              <a:srgbClr val="FFFF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normAutofit/>
            </a:bodyPr>
            <a:lstStyle/>
            <a:p>
              <a:pPr algn="ctr">
                <a:lnSpc>
                  <a:spcPct val="90000"/>
                </a:lnSpc>
                <a:spcBef>
                  <a:spcPct val="50000"/>
                </a:spcBef>
              </a:pPr>
              <a:r>
                <a:rPr lang="en-US" altLang="en-US" sz="1600" b="1">
                  <a:solidFill>
                    <a:srgbClr val="000000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</a:rPr>
                <a:t>Praktik Partisipasi Politik</a:t>
              </a:r>
            </a:p>
          </p:txBody>
        </p:sp>
        <p:sp>
          <p:nvSpPr>
            <p:cNvPr id="530442" name="AutoShape 10">
              <a:extLst>
                <a:ext uri="{FF2B5EF4-FFF2-40B4-BE49-F238E27FC236}">
                  <a16:creationId xmlns:a16="http://schemas.microsoft.com/office/drawing/2014/main" id="{1E101E2E-0AA3-44E2-90CE-D085858E67C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72" y="2448"/>
              <a:ext cx="1177" cy="322"/>
            </a:xfrm>
            <a:prstGeom prst="roundRect">
              <a:avLst>
                <a:gd name="adj" fmla="val 16667"/>
              </a:avLst>
            </a:prstGeom>
            <a:solidFill>
              <a:srgbClr val="CCFF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normAutofit/>
            </a:bodyPr>
            <a:lstStyle/>
            <a:p>
              <a:pPr>
                <a:lnSpc>
                  <a:spcPct val="90000"/>
                </a:lnSpc>
                <a:spcBef>
                  <a:spcPct val="50000"/>
                </a:spcBef>
              </a:pPr>
              <a:r>
                <a:rPr lang="en-US" altLang="en-US" sz="1600" b="1">
                  <a:solidFill>
                    <a:srgbClr val="000000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</a:rPr>
                <a:t>Pemilihan</a:t>
              </a:r>
            </a:p>
          </p:txBody>
        </p:sp>
        <p:sp>
          <p:nvSpPr>
            <p:cNvPr id="530443" name="AutoShape 11">
              <a:extLst>
                <a:ext uri="{FF2B5EF4-FFF2-40B4-BE49-F238E27FC236}">
                  <a16:creationId xmlns:a16="http://schemas.microsoft.com/office/drawing/2014/main" id="{2E253F34-6E5D-42FC-95E1-BCEC1EB932E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04" y="1536"/>
              <a:ext cx="1177" cy="322"/>
            </a:xfrm>
            <a:prstGeom prst="roundRect">
              <a:avLst>
                <a:gd name="adj" fmla="val 16667"/>
              </a:avLst>
            </a:prstGeom>
            <a:solidFill>
              <a:srgbClr val="CCFF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normAutofit/>
            </a:bodyPr>
            <a:lstStyle/>
            <a:p>
              <a:pPr>
                <a:lnSpc>
                  <a:spcPct val="90000"/>
                </a:lnSpc>
                <a:spcBef>
                  <a:spcPct val="50000"/>
                </a:spcBef>
              </a:pPr>
              <a:r>
                <a:rPr lang="en-US" altLang="en-US" sz="1600" b="1">
                  <a:solidFill>
                    <a:srgbClr val="000000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</a:rPr>
                <a:t>Lobbying</a:t>
              </a:r>
            </a:p>
          </p:txBody>
        </p:sp>
        <p:sp>
          <p:nvSpPr>
            <p:cNvPr id="530444" name="AutoShape 12">
              <a:extLst>
                <a:ext uri="{FF2B5EF4-FFF2-40B4-BE49-F238E27FC236}">
                  <a16:creationId xmlns:a16="http://schemas.microsoft.com/office/drawing/2014/main" id="{1AB75571-59B6-44C6-A541-61C2D2577B1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59" y="2448"/>
              <a:ext cx="1177" cy="322"/>
            </a:xfrm>
            <a:prstGeom prst="roundRect">
              <a:avLst>
                <a:gd name="adj" fmla="val 16667"/>
              </a:avLst>
            </a:prstGeom>
            <a:solidFill>
              <a:srgbClr val="CCFF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normAutofit/>
            </a:bodyPr>
            <a:lstStyle/>
            <a:p>
              <a:pPr>
                <a:lnSpc>
                  <a:spcPct val="90000"/>
                </a:lnSpc>
                <a:spcBef>
                  <a:spcPct val="50000"/>
                </a:spcBef>
              </a:pPr>
              <a:r>
                <a:rPr lang="en-US" altLang="en-US" sz="1600" b="1">
                  <a:solidFill>
                    <a:srgbClr val="000000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</a:rPr>
                <a:t>Organisasi</a:t>
              </a:r>
            </a:p>
          </p:txBody>
        </p:sp>
        <p:sp>
          <p:nvSpPr>
            <p:cNvPr id="530445" name="AutoShape 13">
              <a:extLst>
                <a:ext uri="{FF2B5EF4-FFF2-40B4-BE49-F238E27FC236}">
                  <a16:creationId xmlns:a16="http://schemas.microsoft.com/office/drawing/2014/main" id="{1C8D1341-548D-4057-A7B8-A2A29CE7FD2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72" y="3383"/>
              <a:ext cx="1680" cy="322"/>
            </a:xfrm>
            <a:prstGeom prst="roundRect">
              <a:avLst>
                <a:gd name="adj" fmla="val 16667"/>
              </a:avLst>
            </a:prstGeom>
            <a:solidFill>
              <a:srgbClr val="CCFF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normAutofit/>
            </a:bodyPr>
            <a:lstStyle/>
            <a:p>
              <a:pPr>
                <a:lnSpc>
                  <a:spcPct val="90000"/>
                </a:lnSpc>
                <a:spcBef>
                  <a:spcPct val="50000"/>
                </a:spcBef>
              </a:pPr>
              <a:r>
                <a:rPr lang="en-US" altLang="en-US" sz="1600" b="1">
                  <a:solidFill>
                    <a:srgbClr val="000000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</a:rPr>
                <a:t>Mencari Koneksi</a:t>
              </a:r>
            </a:p>
          </p:txBody>
        </p:sp>
        <p:sp>
          <p:nvSpPr>
            <p:cNvPr id="530446" name="AutoShape 14">
              <a:extLst>
                <a:ext uri="{FF2B5EF4-FFF2-40B4-BE49-F238E27FC236}">
                  <a16:creationId xmlns:a16="http://schemas.microsoft.com/office/drawing/2014/main" id="{622E222D-0E17-4767-85DD-F6EF9EF7268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25" y="3383"/>
              <a:ext cx="2051" cy="322"/>
            </a:xfrm>
            <a:prstGeom prst="roundRect">
              <a:avLst>
                <a:gd name="adj" fmla="val 16667"/>
              </a:avLst>
            </a:prstGeom>
            <a:solidFill>
              <a:srgbClr val="CCFF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normAutofit/>
            </a:bodyPr>
            <a:lstStyle/>
            <a:p>
              <a:pPr>
                <a:lnSpc>
                  <a:spcPct val="90000"/>
                </a:lnSpc>
                <a:spcBef>
                  <a:spcPct val="50000"/>
                </a:spcBef>
              </a:pPr>
              <a:r>
                <a:rPr lang="en-US" altLang="en-US" sz="1600" b="1">
                  <a:solidFill>
                    <a:srgbClr val="000000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</a:rPr>
                <a:t>Tindakan Kekerasan</a:t>
              </a:r>
            </a:p>
          </p:txBody>
        </p:sp>
        <p:sp>
          <p:nvSpPr>
            <p:cNvPr id="530447" name="AutoShape 15">
              <a:extLst>
                <a:ext uri="{FF2B5EF4-FFF2-40B4-BE49-F238E27FC236}">
                  <a16:creationId xmlns:a16="http://schemas.microsoft.com/office/drawing/2014/main" id="{77F68E97-34A2-4260-95B0-E79BA359C04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48" y="2400"/>
              <a:ext cx="240" cy="432"/>
            </a:xfrm>
            <a:prstGeom prst="rightArrow">
              <a:avLst>
                <a:gd name="adj1" fmla="val 50000"/>
                <a:gd name="adj2" fmla="val 25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0450" name="AutoShape 18">
              <a:extLst>
                <a:ext uri="{FF2B5EF4-FFF2-40B4-BE49-F238E27FC236}">
                  <a16:creationId xmlns:a16="http://schemas.microsoft.com/office/drawing/2014/main" id="{E55239C5-507F-4FD2-91DD-294D1F063D40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5400000">
              <a:off x="2784" y="1776"/>
              <a:ext cx="240" cy="432"/>
            </a:xfrm>
            <a:prstGeom prst="rightArrow">
              <a:avLst>
                <a:gd name="adj1" fmla="val 50000"/>
                <a:gd name="adj2" fmla="val 25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0451" name="AutoShape 19">
              <a:extLst>
                <a:ext uri="{FF2B5EF4-FFF2-40B4-BE49-F238E27FC236}">
                  <a16:creationId xmlns:a16="http://schemas.microsoft.com/office/drawing/2014/main" id="{ECB0887A-4C14-4938-AA88-D52D802EA2A0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1920" y="2400"/>
              <a:ext cx="240" cy="432"/>
            </a:xfrm>
            <a:prstGeom prst="rightArrow">
              <a:avLst>
                <a:gd name="adj1" fmla="val 50000"/>
                <a:gd name="adj2" fmla="val 25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0453" name="AutoShape 21">
              <a:extLst>
                <a:ext uri="{FF2B5EF4-FFF2-40B4-BE49-F238E27FC236}">
                  <a16:creationId xmlns:a16="http://schemas.microsoft.com/office/drawing/2014/main" id="{01C87677-BBC1-4286-A63C-54B686E6566E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564552">
              <a:off x="3504" y="2880"/>
              <a:ext cx="240" cy="432"/>
            </a:xfrm>
            <a:prstGeom prst="rightArrow">
              <a:avLst>
                <a:gd name="adj1" fmla="val 50000"/>
                <a:gd name="adj2" fmla="val 25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0454" name="AutoShape 22">
              <a:extLst>
                <a:ext uri="{FF2B5EF4-FFF2-40B4-BE49-F238E27FC236}">
                  <a16:creationId xmlns:a16="http://schemas.microsoft.com/office/drawing/2014/main" id="{55CA4698-F4EE-4B23-A8C0-2C663AC3FB1C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829311">
              <a:off x="2112" y="2928"/>
              <a:ext cx="240" cy="432"/>
            </a:xfrm>
            <a:prstGeom prst="rightArrow">
              <a:avLst>
                <a:gd name="adj1" fmla="val 50000"/>
                <a:gd name="adj2" fmla="val 25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0069" name="Text Box 5">
            <a:extLst>
              <a:ext uri="{FF2B5EF4-FFF2-40B4-BE49-F238E27FC236}">
                <a16:creationId xmlns:a16="http://schemas.microsoft.com/office/drawing/2014/main" id="{B250045A-04AE-462A-B8E4-DEA8E72F43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57400" y="914401"/>
            <a:ext cx="83058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af-ZA" altLang="en-US" sz="2000" b="1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Milbrarth M.L. Goel</a:t>
            </a:r>
            <a:r>
              <a:rPr lang="af-ZA" altLang="en-US" sz="2000" b="1">
                <a:effectLst>
                  <a:outerShdw blurRad="38100" dist="38100" dir="2700000" algn="tl">
                    <a:srgbClr val="000000"/>
                  </a:outerShdw>
                </a:effectLst>
              </a:rPr>
              <a:t> mengidentifikasi tujuh bentuk partisipasi politik individual :</a:t>
            </a:r>
            <a:endParaRPr lang="en-US" altLang="en-US" sz="2000" b="1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600070" name="Text Box 6">
            <a:extLst>
              <a:ext uri="{FF2B5EF4-FFF2-40B4-BE49-F238E27FC236}">
                <a16:creationId xmlns:a16="http://schemas.microsoft.com/office/drawing/2014/main" id="{A3D60B4B-84EC-44C4-BDE7-CEFC0D62AF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57400" y="457201"/>
            <a:ext cx="3124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33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sz="2000" b="1">
                <a:effectLst>
                  <a:outerShdw blurRad="38100" dist="38100" dir="2700000" algn="tl">
                    <a:srgbClr val="000000"/>
                  </a:outerShdw>
                </a:effectLst>
              </a:rPr>
              <a:t>Lanjutan ……………….</a:t>
            </a:r>
          </a:p>
        </p:txBody>
      </p:sp>
      <p:graphicFrame>
        <p:nvGraphicFramePr>
          <p:cNvPr id="600252" name="Group 188">
            <a:extLst>
              <a:ext uri="{FF2B5EF4-FFF2-40B4-BE49-F238E27FC236}">
                <a16:creationId xmlns:a16="http://schemas.microsoft.com/office/drawing/2014/main" id="{9639E284-6694-4287-A168-C35E43499474}"/>
              </a:ext>
            </a:extLst>
          </p:cNvPr>
          <p:cNvGraphicFramePr>
            <a:graphicFrameLocks noGrp="1"/>
          </p:cNvGraphicFramePr>
          <p:nvPr>
            <p:ph/>
          </p:nvPr>
        </p:nvGraphicFramePr>
        <p:xfrm>
          <a:off x="2133600" y="1760538"/>
          <a:ext cx="8229600" cy="4485958"/>
        </p:xfrm>
        <a:graphic>
          <a:graphicData uri="http://schemas.openxmlformats.org/drawingml/2006/table">
            <a:tbl>
              <a:tblPr/>
              <a:tblGrid>
                <a:gridCol w="444500">
                  <a:extLst>
                    <a:ext uri="{9D8B030D-6E8A-4147-A177-3AD203B41FA5}">
                      <a16:colId xmlns:a16="http://schemas.microsoft.com/office/drawing/2014/main" val="2821354759"/>
                    </a:ext>
                  </a:extLst>
                </a:gridCol>
                <a:gridCol w="1993900">
                  <a:extLst>
                    <a:ext uri="{9D8B030D-6E8A-4147-A177-3AD203B41FA5}">
                      <a16:colId xmlns:a16="http://schemas.microsoft.com/office/drawing/2014/main" val="1764043590"/>
                    </a:ext>
                  </a:extLst>
                </a:gridCol>
                <a:gridCol w="5791200">
                  <a:extLst>
                    <a:ext uri="{9D8B030D-6E8A-4147-A177-3AD203B41FA5}">
                      <a16:colId xmlns:a16="http://schemas.microsoft.com/office/drawing/2014/main" val="1876416132"/>
                    </a:ext>
                  </a:extLst>
                </a:gridCol>
              </a:tblGrid>
              <a:tr h="423863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9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f-ZA" alt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cs typeface="Times New Roman" panose="02020603050405020304" pitchFamily="18" charset="0"/>
                        </a:rPr>
                        <a:t>No</a:t>
                      </a:r>
                      <a:endParaRPr kumimoji="0" lang="af-ZA" altLang="en-US" sz="16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00"/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9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f-ZA" alt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cs typeface="Times New Roman" panose="02020603050405020304" pitchFamily="18" charset="0"/>
                        </a:rPr>
                        <a:t>Bentuk Partisipasi</a:t>
                      </a:r>
                      <a:endParaRPr kumimoji="0" lang="af-ZA" altLang="en-US" sz="16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00"/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9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f-ZA" alt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cs typeface="Times New Roman" panose="02020603050405020304" pitchFamily="18" charset="0"/>
                        </a:rPr>
                        <a:t>Keterangan</a:t>
                      </a:r>
                      <a:endParaRPr kumimoji="0" lang="af-ZA" altLang="en-US" sz="16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5637370"/>
                  </a:ext>
                </a:extLst>
              </a:tr>
              <a:tr h="301625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9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f-ZA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cs typeface="Times New Roman" panose="02020603050405020304" pitchFamily="18" charset="0"/>
                        </a:rPr>
                        <a:t>1.</a:t>
                      </a:r>
                      <a:endParaRPr kumimoji="0" lang="af-ZA" altLang="en-US" sz="16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9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f-ZA" altLang="en-US" sz="1600" b="0" i="1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cs typeface="Times New Roman" panose="02020603050405020304" pitchFamily="18" charset="0"/>
                        </a:rPr>
                        <a:t>Aphatetic Inactuves</a:t>
                      </a:r>
                      <a:endParaRPr kumimoji="0" lang="af-ZA" altLang="en-US" sz="16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9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f-ZA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cs typeface="Times New Roman" panose="02020603050405020304" pitchFamily="18" charset="0"/>
                        </a:rPr>
                        <a:t>Tidak beraktifitas yang partisipatif, tidak pernah memilih.</a:t>
                      </a:r>
                      <a:endParaRPr kumimoji="0" lang="af-ZA" altLang="en-US" sz="16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6280936"/>
                  </a:ext>
                </a:extLst>
              </a:tr>
              <a:tr h="503238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9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f-ZA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cs typeface="Times New Roman" panose="02020603050405020304" pitchFamily="18" charset="0"/>
                        </a:rPr>
                        <a:t>2.</a:t>
                      </a:r>
                      <a:endParaRPr kumimoji="0" lang="af-ZA" altLang="en-US" sz="16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9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f-ZA" altLang="en-US" sz="1600" b="0" i="1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cs typeface="Times New Roman" panose="02020603050405020304" pitchFamily="18" charset="0"/>
                        </a:rPr>
                        <a:t>Passive Supporters</a:t>
                      </a:r>
                      <a:endParaRPr kumimoji="0" lang="af-ZA" altLang="en-US" sz="16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9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f-ZA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cs typeface="Times New Roman" panose="02020603050405020304" pitchFamily="18" charset="0"/>
                        </a:rPr>
                        <a:t>Memilih secara reguler/teratur, menghadiri parade patriatik, membayar seluruh pajak, “mencintai negara”.</a:t>
                      </a:r>
                      <a:endParaRPr kumimoji="0" lang="af-ZA" altLang="en-US" sz="16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8981929"/>
                  </a:ext>
                </a:extLst>
              </a:tr>
              <a:tr h="423863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9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f-ZA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cs typeface="Times New Roman" panose="02020603050405020304" pitchFamily="18" charset="0"/>
                        </a:rPr>
                        <a:t>3.</a:t>
                      </a:r>
                      <a:endParaRPr kumimoji="0" lang="af-ZA" altLang="en-US" sz="16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9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f-ZA" altLang="en-US" sz="1600" b="0" i="1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cs typeface="Times New Roman" panose="02020603050405020304" pitchFamily="18" charset="0"/>
                        </a:rPr>
                        <a:t>Contact Specialist</a:t>
                      </a:r>
                      <a:endParaRPr kumimoji="0" lang="af-ZA" altLang="en-US" sz="16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9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f-ZA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cs typeface="Times New Roman" panose="02020603050405020304" pitchFamily="18" charset="0"/>
                        </a:rPr>
                        <a:t>Pejabat penghubung lokal (daerah), propinsi dan nasional dalam masalah-masalah tertentu.</a:t>
                      </a:r>
                      <a:endParaRPr kumimoji="0" lang="af-ZA" altLang="en-US" sz="16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2479798"/>
                  </a:ext>
                </a:extLst>
              </a:tr>
              <a:tr h="525463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9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f-ZA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cs typeface="Times New Roman" panose="02020603050405020304" pitchFamily="18" charset="0"/>
                        </a:rPr>
                        <a:t>4. </a:t>
                      </a:r>
                      <a:endParaRPr kumimoji="0" lang="af-ZA" altLang="en-US" sz="16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9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f-ZA" altLang="en-US" sz="1600" b="0" i="1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cs typeface="Times New Roman" panose="02020603050405020304" pitchFamily="18" charset="0"/>
                        </a:rPr>
                        <a:t>Communicators</a:t>
                      </a:r>
                      <a:endParaRPr kumimoji="0" lang="af-ZA" altLang="en-US" sz="16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9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f-ZA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cs typeface="Times New Roman" panose="02020603050405020304" pitchFamily="18" charset="0"/>
                        </a:rPr>
                        <a:t>Mengikuti informasi politik, dan mengirim pesan-pesan dukungan dan protes terhadap pemimpin politik.</a:t>
                      </a:r>
                      <a:endParaRPr kumimoji="0" lang="af-ZA" altLang="en-US" sz="16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3004877"/>
                  </a:ext>
                </a:extLst>
              </a:tr>
              <a:tr h="457200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9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f-ZA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cs typeface="Times New Roman" panose="02020603050405020304" pitchFamily="18" charset="0"/>
                        </a:rPr>
                        <a:t>5.</a:t>
                      </a:r>
                      <a:endParaRPr kumimoji="0" lang="af-ZA" altLang="en-US" sz="16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9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f-ZA" altLang="en-US" sz="1600" b="0" i="1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cs typeface="Times New Roman" panose="02020603050405020304" pitchFamily="18" charset="0"/>
                        </a:rPr>
                        <a:t>Party and campign workers</a:t>
                      </a:r>
                      <a:endParaRPr kumimoji="0" lang="af-ZA" altLang="en-US" sz="16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9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f-ZA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cs typeface="Times New Roman" panose="02020603050405020304" pitchFamily="18" charset="0"/>
                        </a:rPr>
                        <a:t>Bekerja untuk partai politik atau kandidat, bergabung dan mendukung parpol, dan dipilih jadi kandidat partai politik.</a:t>
                      </a:r>
                      <a:endParaRPr kumimoji="0" lang="af-ZA" altLang="en-US" sz="16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3442663"/>
                  </a:ext>
                </a:extLst>
              </a:tr>
              <a:tr h="561975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9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f-ZA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cs typeface="Times New Roman" panose="02020603050405020304" pitchFamily="18" charset="0"/>
                        </a:rPr>
                        <a:t>6.</a:t>
                      </a:r>
                      <a:endParaRPr kumimoji="0" lang="af-ZA" altLang="en-US" sz="16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9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f-ZA" altLang="en-US" sz="1600" b="0" i="1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cs typeface="Times New Roman" panose="02020603050405020304" pitchFamily="18" charset="0"/>
                        </a:rPr>
                        <a:t>Community activitis</a:t>
                      </a:r>
                      <a:endParaRPr kumimoji="0" lang="af-ZA" altLang="en-US" sz="16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9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f-ZA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cs typeface="Times New Roman" panose="02020603050405020304" pitchFamily="18" charset="0"/>
                        </a:rPr>
                        <a:t>Bekerja dengan orang lain berkaitan dengan masalahlokal, melakukan kontak kpd pejabat berkenan dgn isu-isu sosial.</a:t>
                      </a:r>
                      <a:endParaRPr kumimoji="0" lang="af-ZA" altLang="en-US" sz="16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2419493"/>
                  </a:ext>
                </a:extLst>
              </a:tr>
              <a:tr h="587375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9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f-ZA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cs typeface="Times New Roman" panose="02020603050405020304" pitchFamily="18" charset="0"/>
                        </a:rPr>
                        <a:t>7.</a:t>
                      </a:r>
                      <a:endParaRPr kumimoji="0" lang="af-ZA" altLang="en-US" sz="16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9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f-ZA" altLang="en-US" sz="1600" b="0" i="1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cs typeface="Times New Roman" panose="02020603050405020304" pitchFamily="18" charset="0"/>
                        </a:rPr>
                        <a:t>Protesters</a:t>
                      </a:r>
                      <a:endParaRPr kumimoji="0" lang="af-ZA" altLang="en-US" sz="16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9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f-ZA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cs typeface="Times New Roman" panose="02020603050405020304" pitchFamily="18" charset="0"/>
                        </a:rPr>
                        <a:t>Bergabung dengan demonstrasi di jalanan, melakukan protes, menolak mematuhi aturan-aturan.</a:t>
                      </a:r>
                      <a:endParaRPr kumimoji="0" lang="af-ZA" altLang="en-US" sz="16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539666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1461" name="Text Box 5">
            <a:extLst>
              <a:ext uri="{FF2B5EF4-FFF2-40B4-BE49-F238E27FC236}">
                <a16:creationId xmlns:a16="http://schemas.microsoft.com/office/drawing/2014/main" id="{5D7F25E1-DF7F-49CD-A52A-500536D8D6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33600" y="533401"/>
            <a:ext cx="4648200" cy="466725"/>
          </a:xfrm>
          <a:prstGeom prst="rect">
            <a:avLst/>
          </a:prstGeom>
          <a:noFill/>
          <a:ln w="9525">
            <a:solidFill>
              <a:srgbClr val="FFFF66"/>
            </a:solidFill>
            <a:prstDash val="lgDashDot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33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eaLnBrk="1" hangingPunct="1">
              <a:spcBef>
                <a:spcPct val="50000"/>
              </a:spcBef>
            </a:pPr>
            <a:r>
              <a:rPr lang="en-US" altLang="en-US" sz="2400" b="1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Maiandra GD" panose="020E0502030308020204" pitchFamily="34" charset="0"/>
              </a:rPr>
              <a:t>Tingkatan</a:t>
            </a:r>
            <a:r>
              <a:rPr lang="en-US" altLang="en-US" sz="2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Maiandra GD" panose="020E0502030308020204" pitchFamily="34" charset="0"/>
              </a:rPr>
              <a:t> </a:t>
            </a:r>
            <a:r>
              <a:rPr lang="en-US" altLang="en-US" sz="2400" b="1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Maiandra GD" panose="020E0502030308020204" pitchFamily="34" charset="0"/>
              </a:rPr>
              <a:t>Partisipasi</a:t>
            </a:r>
            <a:r>
              <a:rPr lang="en-US" altLang="en-US" sz="2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Maiandra GD" panose="020E0502030308020204" pitchFamily="34" charset="0"/>
              </a:rPr>
              <a:t> </a:t>
            </a:r>
            <a:r>
              <a:rPr lang="en-US" altLang="en-US" sz="2400" b="1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Maiandra GD" panose="020E0502030308020204" pitchFamily="34" charset="0"/>
              </a:rPr>
              <a:t>Politik</a:t>
            </a:r>
            <a:endParaRPr lang="en-US" altLang="en-US" sz="2400" b="1" dirty="0">
              <a:effectLst>
                <a:outerShdw blurRad="38100" dist="38100" dir="2700000" algn="tl">
                  <a:srgbClr val="000000"/>
                </a:outerShdw>
              </a:effectLst>
              <a:latin typeface="Maiandra GD" panose="020E0502030308020204" pitchFamily="34" charset="0"/>
            </a:endParaRPr>
          </a:p>
        </p:txBody>
      </p:sp>
      <p:grpSp>
        <p:nvGrpSpPr>
          <p:cNvPr id="531474" name="Group 18">
            <a:extLst>
              <a:ext uri="{FF2B5EF4-FFF2-40B4-BE49-F238E27FC236}">
                <a16:creationId xmlns:a16="http://schemas.microsoft.com/office/drawing/2014/main" id="{94409A67-FC0C-4EBF-B07E-EBDEDD4A05D0}"/>
              </a:ext>
            </a:extLst>
          </p:cNvPr>
          <p:cNvGrpSpPr>
            <a:grpSpLocks/>
          </p:cNvGrpSpPr>
          <p:nvPr/>
        </p:nvGrpSpPr>
        <p:grpSpPr bwMode="auto">
          <a:xfrm>
            <a:off x="2133600" y="1295400"/>
            <a:ext cx="7696200" cy="5257800"/>
            <a:chOff x="480" y="816"/>
            <a:chExt cx="4848" cy="3312"/>
          </a:xfrm>
        </p:grpSpPr>
        <p:sp>
          <p:nvSpPr>
            <p:cNvPr id="531463" name="Freeform 7">
              <a:extLst>
                <a:ext uri="{FF2B5EF4-FFF2-40B4-BE49-F238E27FC236}">
                  <a16:creationId xmlns:a16="http://schemas.microsoft.com/office/drawing/2014/main" id="{5495AC2A-31DE-48AB-8BC7-56C10ED6559B}"/>
                </a:ext>
              </a:extLst>
            </p:cNvPr>
            <p:cNvSpPr>
              <a:spLocks/>
            </p:cNvSpPr>
            <p:nvPr/>
          </p:nvSpPr>
          <p:spPr bwMode="auto">
            <a:xfrm>
              <a:off x="1808" y="816"/>
              <a:ext cx="2199" cy="1204"/>
            </a:xfrm>
            <a:custGeom>
              <a:avLst/>
              <a:gdLst>
                <a:gd name="T0" fmla="*/ 1140 w 3320"/>
                <a:gd name="T1" fmla="*/ 0 h 1980"/>
                <a:gd name="T2" fmla="*/ 2180 w 3320"/>
                <a:gd name="T3" fmla="*/ 0 h 1980"/>
                <a:gd name="T4" fmla="*/ 3320 w 3320"/>
                <a:gd name="T5" fmla="*/ 1980 h 1980"/>
                <a:gd name="T6" fmla="*/ 0 w 3320"/>
                <a:gd name="T7" fmla="*/ 1980 h 1980"/>
                <a:gd name="T8" fmla="*/ 1140 w 3320"/>
                <a:gd name="T9" fmla="*/ 0 h 19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320" h="1980">
                  <a:moveTo>
                    <a:pt x="1140" y="0"/>
                  </a:moveTo>
                  <a:lnTo>
                    <a:pt x="2180" y="0"/>
                  </a:lnTo>
                  <a:lnTo>
                    <a:pt x="3320" y="1980"/>
                  </a:lnTo>
                  <a:lnTo>
                    <a:pt x="0" y="1980"/>
                  </a:lnTo>
                  <a:lnTo>
                    <a:pt x="1140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31464" name="Text Box 8">
              <a:extLst>
                <a:ext uri="{FF2B5EF4-FFF2-40B4-BE49-F238E27FC236}">
                  <a16:creationId xmlns:a16="http://schemas.microsoft.com/office/drawing/2014/main" id="{F0E5A116-4253-451B-864A-C20C217B56F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241" y="938"/>
              <a:ext cx="1359" cy="9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ctr"/>
              <a:r>
                <a:rPr lang="fi-FI" altLang="en-US" sz="1600" b="1">
                  <a:solidFill>
                    <a:srgbClr val="000000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Trebuchet MS" panose="020B0603020202020204" pitchFamily="34" charset="0"/>
                </a:rPr>
                <a:t>Pejabat</a:t>
              </a:r>
            </a:p>
            <a:p>
              <a:pPr algn="ctr"/>
              <a:r>
                <a:rPr lang="fi-FI" altLang="en-US" sz="1600" b="1">
                  <a:solidFill>
                    <a:srgbClr val="000000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Trebuchet MS" panose="020B0603020202020204" pitchFamily="34" charset="0"/>
                </a:rPr>
                <a:t>Partai sepenuh</a:t>
              </a:r>
            </a:p>
            <a:p>
              <a:pPr algn="ctr"/>
              <a:r>
                <a:rPr lang="fi-FI" altLang="en-US" sz="1600" b="1">
                  <a:solidFill>
                    <a:srgbClr val="000000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Trebuchet MS" panose="020B0603020202020204" pitchFamily="34" charset="0"/>
                </a:rPr>
                <a:t>Waktu. Pemimpin partai/kelompok kepentingan </a:t>
              </a:r>
              <a:endParaRPr lang="en-US" altLang="en-US" sz="16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rebuchet MS" panose="020B0603020202020204" pitchFamily="34" charset="0"/>
              </a:endParaRPr>
            </a:p>
          </p:txBody>
        </p:sp>
        <p:sp>
          <p:nvSpPr>
            <p:cNvPr id="531465" name="Freeform 9">
              <a:extLst>
                <a:ext uri="{FF2B5EF4-FFF2-40B4-BE49-F238E27FC236}">
                  <a16:creationId xmlns:a16="http://schemas.microsoft.com/office/drawing/2014/main" id="{40B99D5B-92C3-47DA-BEF7-1ADEAE226B0D}"/>
                </a:ext>
              </a:extLst>
            </p:cNvPr>
            <p:cNvSpPr>
              <a:spLocks/>
            </p:cNvSpPr>
            <p:nvPr/>
          </p:nvSpPr>
          <p:spPr bwMode="auto">
            <a:xfrm>
              <a:off x="1260" y="2020"/>
              <a:ext cx="3305" cy="876"/>
            </a:xfrm>
            <a:custGeom>
              <a:avLst/>
              <a:gdLst>
                <a:gd name="T0" fmla="*/ 828 w 4991"/>
                <a:gd name="T1" fmla="*/ 0 h 1440"/>
                <a:gd name="T2" fmla="*/ 4148 w 4991"/>
                <a:gd name="T3" fmla="*/ 0 h 1440"/>
                <a:gd name="T4" fmla="*/ 4991 w 4991"/>
                <a:gd name="T5" fmla="*/ 1440 h 1440"/>
                <a:gd name="T6" fmla="*/ 0 w 4991"/>
                <a:gd name="T7" fmla="*/ 1440 h 1440"/>
                <a:gd name="T8" fmla="*/ 828 w 4991"/>
                <a:gd name="T9" fmla="*/ 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991" h="1440">
                  <a:moveTo>
                    <a:pt x="828" y="0"/>
                  </a:moveTo>
                  <a:lnTo>
                    <a:pt x="4148" y="0"/>
                  </a:lnTo>
                  <a:lnTo>
                    <a:pt x="4991" y="1440"/>
                  </a:lnTo>
                  <a:lnTo>
                    <a:pt x="0" y="1440"/>
                  </a:lnTo>
                  <a:lnTo>
                    <a:pt x="828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31466" name="Text Box 10">
              <a:extLst>
                <a:ext uri="{FF2B5EF4-FFF2-40B4-BE49-F238E27FC236}">
                  <a16:creationId xmlns:a16="http://schemas.microsoft.com/office/drawing/2014/main" id="{A973AF16-3C72-4B78-93E6-1825FC05D71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658" y="2079"/>
              <a:ext cx="2492" cy="7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ctr"/>
              <a:r>
                <a:rPr lang="af-ZA" altLang="en-US" sz="1600" b="1">
                  <a:solidFill>
                    <a:srgbClr val="000000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Trebuchet MS" panose="020B0603020202020204" pitchFamily="34" charset="0"/>
                </a:rPr>
                <a:t>Petugas kampanye.</a:t>
              </a:r>
            </a:p>
            <a:p>
              <a:pPr algn="ctr"/>
              <a:r>
                <a:rPr lang="af-ZA" altLang="en-US" sz="1600" b="1">
                  <a:solidFill>
                    <a:srgbClr val="000000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Trebuchet MS" panose="020B0603020202020204" pitchFamily="34" charset="0"/>
                </a:rPr>
                <a:t>Anggota aktif dari partai/kelompok kepentingan dalam proyek-proyek sosial </a:t>
              </a:r>
              <a:endParaRPr lang="en-US" altLang="en-US" sz="16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rebuchet MS" panose="020B0603020202020204" pitchFamily="34" charset="0"/>
              </a:endParaRPr>
            </a:p>
          </p:txBody>
        </p:sp>
        <p:sp>
          <p:nvSpPr>
            <p:cNvPr id="531467" name="Freeform 11">
              <a:extLst>
                <a:ext uri="{FF2B5EF4-FFF2-40B4-BE49-F238E27FC236}">
                  <a16:creationId xmlns:a16="http://schemas.microsoft.com/office/drawing/2014/main" id="{86F78F51-6B27-4D9C-A2FC-DA8BBD9B2297}"/>
                </a:ext>
              </a:extLst>
            </p:cNvPr>
            <p:cNvSpPr>
              <a:spLocks/>
            </p:cNvSpPr>
            <p:nvPr/>
          </p:nvSpPr>
          <p:spPr bwMode="auto">
            <a:xfrm>
              <a:off x="705" y="2896"/>
              <a:ext cx="4404" cy="876"/>
            </a:xfrm>
            <a:custGeom>
              <a:avLst/>
              <a:gdLst>
                <a:gd name="T0" fmla="*/ 831 w 6651"/>
                <a:gd name="T1" fmla="*/ 0 h 1440"/>
                <a:gd name="T2" fmla="*/ 5826 w 6651"/>
                <a:gd name="T3" fmla="*/ 0 h 1440"/>
                <a:gd name="T4" fmla="*/ 6651 w 6651"/>
                <a:gd name="T5" fmla="*/ 1440 h 1440"/>
                <a:gd name="T6" fmla="*/ 0 w 6651"/>
                <a:gd name="T7" fmla="*/ 1440 h 1440"/>
                <a:gd name="T8" fmla="*/ 831 w 6651"/>
                <a:gd name="T9" fmla="*/ 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651" h="1440">
                  <a:moveTo>
                    <a:pt x="831" y="0"/>
                  </a:moveTo>
                  <a:lnTo>
                    <a:pt x="5826" y="0"/>
                  </a:lnTo>
                  <a:lnTo>
                    <a:pt x="6651" y="1440"/>
                  </a:lnTo>
                  <a:lnTo>
                    <a:pt x="0" y="1440"/>
                  </a:lnTo>
                  <a:lnTo>
                    <a:pt x="831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31468" name="Text Box 12">
              <a:extLst>
                <a:ext uri="{FF2B5EF4-FFF2-40B4-BE49-F238E27FC236}">
                  <a16:creationId xmlns:a16="http://schemas.microsoft.com/office/drawing/2014/main" id="{8E7B25D3-3AAB-4E89-BBDA-FD8E34DC188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193" y="2924"/>
              <a:ext cx="3436" cy="8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ctr"/>
              <a:r>
                <a:rPr lang="af-ZA" altLang="en-US" sz="1600" b="1">
                  <a:solidFill>
                    <a:srgbClr val="000000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Trebuchet MS" panose="020B0603020202020204" pitchFamily="34" charset="0"/>
                </a:rPr>
                <a:t>Menghadiri rapat umum anggota partai/</a:t>
              </a:r>
            </a:p>
            <a:p>
              <a:pPr algn="ctr"/>
              <a:r>
                <a:rPr lang="af-ZA" altLang="en-US" sz="1600" b="1">
                  <a:solidFill>
                    <a:srgbClr val="000000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Trebuchet MS" panose="020B0603020202020204" pitchFamily="34" charset="0"/>
                </a:rPr>
                <a:t>kelompok kepentingan, membicarakan masalah politik, mengikuti perkembangan politik melalui media massa, memberikan suara dalam pemilu</a:t>
              </a:r>
              <a:endParaRPr lang="en-US" altLang="en-US" sz="16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rebuchet MS" panose="020B0603020202020204" pitchFamily="34" charset="0"/>
              </a:endParaRPr>
            </a:p>
          </p:txBody>
        </p:sp>
        <p:sp>
          <p:nvSpPr>
            <p:cNvPr id="531470" name="Freeform 14">
              <a:extLst>
                <a:ext uri="{FF2B5EF4-FFF2-40B4-BE49-F238E27FC236}">
                  <a16:creationId xmlns:a16="http://schemas.microsoft.com/office/drawing/2014/main" id="{B6FF6CC3-8284-4BBD-BE70-B2BEB9342DB0}"/>
                </a:ext>
              </a:extLst>
            </p:cNvPr>
            <p:cNvSpPr>
              <a:spLocks/>
            </p:cNvSpPr>
            <p:nvPr/>
          </p:nvSpPr>
          <p:spPr bwMode="auto">
            <a:xfrm>
              <a:off x="480" y="3772"/>
              <a:ext cx="4848" cy="356"/>
            </a:xfrm>
            <a:custGeom>
              <a:avLst/>
              <a:gdLst>
                <a:gd name="T0" fmla="*/ 345 w 7320"/>
                <a:gd name="T1" fmla="*/ 0 h 585"/>
                <a:gd name="T2" fmla="*/ 6990 w 7320"/>
                <a:gd name="T3" fmla="*/ 0 h 585"/>
                <a:gd name="T4" fmla="*/ 7320 w 7320"/>
                <a:gd name="T5" fmla="*/ 585 h 585"/>
                <a:gd name="T6" fmla="*/ 0 w 7320"/>
                <a:gd name="T7" fmla="*/ 585 h 585"/>
                <a:gd name="T8" fmla="*/ 345 w 7320"/>
                <a:gd name="T9" fmla="*/ 0 h 5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320" h="585">
                  <a:moveTo>
                    <a:pt x="345" y="0"/>
                  </a:moveTo>
                  <a:lnTo>
                    <a:pt x="6990" y="0"/>
                  </a:lnTo>
                  <a:lnTo>
                    <a:pt x="7320" y="585"/>
                  </a:lnTo>
                  <a:lnTo>
                    <a:pt x="0" y="585"/>
                  </a:lnTo>
                  <a:lnTo>
                    <a:pt x="345" y="0"/>
                  </a:lnTo>
                  <a:close/>
                </a:path>
              </a:pathLst>
            </a:custGeom>
            <a:solidFill>
              <a:srgbClr val="CC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31471" name="Text Box 15">
              <a:extLst>
                <a:ext uri="{FF2B5EF4-FFF2-40B4-BE49-F238E27FC236}">
                  <a16:creationId xmlns:a16="http://schemas.microsoft.com/office/drawing/2014/main" id="{1DF293F3-4B56-4C7B-AE15-44CAE8500B9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311" y="1354"/>
              <a:ext cx="792" cy="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algn="ctr"/>
              <a:r>
                <a:rPr lang="af-ZA" altLang="en-US" sz="2000" b="1">
                  <a:solidFill>
                    <a:srgbClr val="FFFF66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rebuchet MS" panose="020B0603020202020204" pitchFamily="34" charset="0"/>
                </a:rPr>
                <a:t>Aktivis</a:t>
              </a:r>
              <a:endParaRPr lang="en-US" altLang="en-US" sz="2000" b="1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panose="020B0603020202020204" pitchFamily="34" charset="0"/>
              </a:endParaRPr>
            </a:p>
          </p:txBody>
        </p:sp>
        <p:sp>
          <p:nvSpPr>
            <p:cNvPr id="531472" name="Text Box 16">
              <a:extLst>
                <a:ext uri="{FF2B5EF4-FFF2-40B4-BE49-F238E27FC236}">
                  <a16:creationId xmlns:a16="http://schemas.microsoft.com/office/drawing/2014/main" id="{668D3AAA-223D-48A9-A81B-3CE6109FC2E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56" y="2349"/>
              <a:ext cx="943" cy="2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algn="ctr"/>
              <a:r>
                <a:rPr lang="af-ZA" altLang="en-US" sz="2000" b="1">
                  <a:solidFill>
                    <a:srgbClr val="FFFF66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rebuchet MS" panose="020B0603020202020204" pitchFamily="34" charset="0"/>
                </a:rPr>
                <a:t>Partisipan</a:t>
              </a:r>
              <a:endParaRPr lang="en-US" altLang="en-US" sz="2000" b="1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panose="020B0603020202020204" pitchFamily="34" charset="0"/>
              </a:endParaRPr>
            </a:p>
          </p:txBody>
        </p:sp>
        <p:sp>
          <p:nvSpPr>
            <p:cNvPr id="531469" name="Text Box 13">
              <a:extLst>
                <a:ext uri="{FF2B5EF4-FFF2-40B4-BE49-F238E27FC236}">
                  <a16:creationId xmlns:a16="http://schemas.microsoft.com/office/drawing/2014/main" id="{4B9B949A-E2EE-41BD-BB6B-41E1DE8C9E1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728" y="3792"/>
              <a:ext cx="2496" cy="3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ctr"/>
              <a:r>
                <a:rPr lang="af-ZA" altLang="en-US" sz="2400" b="1">
                  <a:solidFill>
                    <a:srgbClr val="FF00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rebuchet MS" panose="020B0603020202020204" pitchFamily="34" charset="0"/>
                </a:rPr>
                <a:t>Orang-orang yang apolitis</a:t>
              </a:r>
              <a:endParaRPr lang="en-US" altLang="en-US" sz="24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panose="020B0603020202020204" pitchFamily="34" charset="0"/>
              </a:endParaRPr>
            </a:p>
          </p:txBody>
        </p:sp>
      </p:grpSp>
      <p:pic>
        <p:nvPicPr>
          <p:cNvPr id="531475" name="Picture 19" descr="bandit_ballons">
            <a:extLst>
              <a:ext uri="{FF2B5EF4-FFF2-40B4-BE49-F238E27FC236}">
                <a16:creationId xmlns:a16="http://schemas.microsoft.com/office/drawing/2014/main" id="{E7BD9D53-9A9B-46A0-9425-D93639A72CAC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53401" y="1295400"/>
            <a:ext cx="1743075" cy="1790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86" name="Text Box 6">
            <a:extLst>
              <a:ext uri="{FF2B5EF4-FFF2-40B4-BE49-F238E27FC236}">
                <a16:creationId xmlns:a16="http://schemas.microsoft.com/office/drawing/2014/main" id="{8BA9D466-FD49-47E3-ABF4-371F42EE53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33600" y="517526"/>
            <a:ext cx="3124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33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sz="2000" b="1">
                <a:effectLst>
                  <a:outerShdw blurRad="38100" dist="38100" dir="2700000" algn="tl">
                    <a:srgbClr val="000000"/>
                  </a:outerShdw>
                </a:effectLst>
              </a:rPr>
              <a:t>Lanjutan ……………….</a:t>
            </a:r>
          </a:p>
        </p:txBody>
      </p:sp>
      <p:sp>
        <p:nvSpPr>
          <p:cNvPr id="532487" name="Rectangle 7">
            <a:extLst>
              <a:ext uri="{FF2B5EF4-FFF2-40B4-BE49-F238E27FC236}">
                <a16:creationId xmlns:a16="http://schemas.microsoft.com/office/drawing/2014/main" id="{56DA80F4-E0B0-4D5D-A8A7-3F98B76BD7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33600" y="910065"/>
            <a:ext cx="83058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eaLnBrk="1" hangingPunct="1"/>
            <a:r>
              <a:rPr lang="af-ZA" altLang="en-US" sz="2400" b="1" dirty="0">
                <a:latin typeface="Maiandra GD" panose="020E0502030308020204" pitchFamily="34" charset="0"/>
              </a:rPr>
              <a:t>Kriteria tingkatan partisipasi politik menurut Huntington dan Nelson</a:t>
            </a:r>
            <a:r>
              <a:rPr lang="en-US" altLang="en-US" sz="2400" b="1" dirty="0">
                <a:latin typeface="Maiandra GD" panose="020E0502030308020204" pitchFamily="34" charset="0"/>
              </a:rPr>
              <a:t> </a:t>
            </a:r>
          </a:p>
        </p:txBody>
      </p:sp>
      <p:graphicFrame>
        <p:nvGraphicFramePr>
          <p:cNvPr id="532578" name="Group 98">
            <a:extLst>
              <a:ext uri="{FF2B5EF4-FFF2-40B4-BE49-F238E27FC236}">
                <a16:creationId xmlns:a16="http://schemas.microsoft.com/office/drawing/2014/main" id="{DF002B57-0F68-40BB-AFE0-E7876C317188}"/>
              </a:ext>
            </a:extLst>
          </p:cNvPr>
          <p:cNvGraphicFramePr>
            <a:graphicFrameLocks noGrp="1"/>
          </p:cNvGraphicFramePr>
          <p:nvPr>
            <p:ph/>
          </p:nvPr>
        </p:nvGraphicFramePr>
        <p:xfrm>
          <a:off x="2209800" y="1905000"/>
          <a:ext cx="8001000" cy="4354830"/>
        </p:xfrm>
        <a:graphic>
          <a:graphicData uri="http://schemas.openxmlformats.org/drawingml/2006/table">
            <a:tbl>
              <a:tblPr/>
              <a:tblGrid>
                <a:gridCol w="481013">
                  <a:extLst>
                    <a:ext uri="{9D8B030D-6E8A-4147-A177-3AD203B41FA5}">
                      <a16:colId xmlns:a16="http://schemas.microsoft.com/office/drawing/2014/main" val="3240329331"/>
                    </a:ext>
                  </a:extLst>
                </a:gridCol>
                <a:gridCol w="1347787">
                  <a:extLst>
                    <a:ext uri="{9D8B030D-6E8A-4147-A177-3AD203B41FA5}">
                      <a16:colId xmlns:a16="http://schemas.microsoft.com/office/drawing/2014/main" val="2767221538"/>
                    </a:ext>
                  </a:extLst>
                </a:gridCol>
                <a:gridCol w="6172200">
                  <a:extLst>
                    <a:ext uri="{9D8B030D-6E8A-4147-A177-3AD203B41FA5}">
                      <a16:colId xmlns:a16="http://schemas.microsoft.com/office/drawing/2014/main" val="240991722"/>
                    </a:ext>
                  </a:extLst>
                </a:gridCol>
              </a:tblGrid>
              <a:tr h="244475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9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f-ZA" alt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cs typeface="Times New Roman" panose="02020603050405020304" pitchFamily="18" charset="0"/>
                        </a:rPr>
                        <a:t>No</a:t>
                      </a:r>
                      <a:endParaRPr kumimoji="0" lang="af-ZA" altLang="en-US" sz="16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9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f-ZA" alt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cs typeface="Times New Roman" panose="02020603050405020304" pitchFamily="18" charset="0"/>
                        </a:rPr>
                        <a:t>Tingkatan </a:t>
                      </a:r>
                    </a:p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f-ZA" alt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cs typeface="Times New Roman" panose="02020603050405020304" pitchFamily="18" charset="0"/>
                        </a:rPr>
                        <a:t>Partisipasi</a:t>
                      </a:r>
                      <a:endParaRPr kumimoji="0" lang="af-ZA" altLang="en-US" sz="16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9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f-ZA" alt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cs typeface="Times New Roman" panose="02020603050405020304" pitchFamily="18" charset="0"/>
                        </a:rPr>
                        <a:t>Keterangan</a:t>
                      </a:r>
                      <a:endParaRPr kumimoji="0" lang="af-ZA" altLang="en-US" sz="16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7529091"/>
                  </a:ext>
                </a:extLst>
              </a:tr>
              <a:tr h="1020763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9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f-ZA" alt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cs typeface="Times New Roman" panose="02020603050405020304" pitchFamily="18" charset="0"/>
                        </a:rPr>
                        <a:t>1.</a:t>
                      </a:r>
                      <a:endParaRPr kumimoji="0" lang="af-ZA" altLang="en-US" sz="16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9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f-ZA" alt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cs typeface="Times New Roman" panose="02020603050405020304" pitchFamily="18" charset="0"/>
                        </a:rPr>
                        <a:t>Kategori 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f-ZA" alt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cs typeface="Times New Roman" panose="02020603050405020304" pitchFamily="18" charset="0"/>
                        </a:rPr>
                        <a:t>Pengamat</a:t>
                      </a:r>
                      <a:endParaRPr kumimoji="0" lang="af-ZA" altLang="en-US" sz="16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0000"/>
                        <a:buFont typeface="Wingdings" panose="05000000000000000000" pitchFamily="2" charset="2"/>
                        <a:tabLst>
                          <a:tab pos="228600" algn="l"/>
                        </a:tabLst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tabLst>
                          <a:tab pos="228600" algn="l"/>
                        </a:tabLst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90000"/>
                        <a:buFont typeface="Wingdings" panose="05000000000000000000" pitchFamily="2" charset="2"/>
                        <a:tabLst>
                          <a:tab pos="228600" algn="l"/>
                        </a:tabLst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tabLst>
                          <a:tab pos="228600" algn="l"/>
                        </a:tabLst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tabLst>
                          <a:tab pos="228600" algn="l"/>
                        </a:tabLst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tabLst>
                          <a:tab pos="228600" algn="l"/>
                        </a:tabLst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tabLst>
                          <a:tab pos="228600" algn="l"/>
                        </a:tabLst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tabLst>
                          <a:tab pos="228600" algn="l"/>
                        </a:tabLst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tabLst>
                          <a:tab pos="228600" algn="l"/>
                        </a:tabLst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25000"/>
                        </a:spcAft>
                        <a:buClrTx/>
                        <a:buSzTx/>
                        <a:buFont typeface="Symbol" panose="05050102010706020507" pitchFamily="18" charset="2"/>
                        <a:buChar char=""/>
                        <a:tabLst>
                          <a:tab pos="228600" algn="l"/>
                        </a:tabLst>
                      </a:pPr>
                      <a:r>
                        <a:rPr kumimoji="0" lang="af-ZA" altLang="en-US" sz="1600" b="1" i="1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anose="020B0603020202020204" pitchFamily="34" charset="0"/>
                          <a:cs typeface="Times New Roman" panose="02020603050405020304" pitchFamily="18" charset="0"/>
                        </a:rPr>
                        <a:t>Praktik Partisipasi</a:t>
                      </a:r>
                      <a:r>
                        <a:rPr kumimoji="0" lang="af-ZA" alt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cs typeface="Times New Roman" panose="02020603050405020304" pitchFamily="18" charset="0"/>
                        </a:rPr>
                        <a:t>, antara lain : menghadiri rapat umum, memberikan suara dalam pemilu, dan usaha meyakinkan orang lain. </a:t>
                      </a:r>
                    </a:p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anose="05050102010706020507" pitchFamily="18" charset="2"/>
                        <a:buChar char=""/>
                        <a:tabLst>
                          <a:tab pos="228600" algn="l"/>
                        </a:tabLst>
                      </a:pPr>
                      <a:r>
                        <a:rPr kumimoji="0" lang="af-ZA" altLang="en-US" sz="1600" b="1" i="1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anose="020B0603020202020204" pitchFamily="34" charset="0"/>
                          <a:cs typeface="Times New Roman" panose="02020603050405020304" pitchFamily="18" charset="0"/>
                        </a:rPr>
                        <a:t>Intensitas Partisipasi</a:t>
                      </a:r>
                      <a:r>
                        <a:rPr kumimoji="0" lang="af-ZA" alt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cs typeface="Times New Roman" panose="02020603050405020304" pitchFamily="18" charset="0"/>
                        </a:rPr>
                        <a:t>, tingkat hubungan rendah. </a:t>
                      </a:r>
                      <a:endParaRPr kumimoji="0" lang="af-ZA" altLang="en-US" sz="16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7905419"/>
                  </a:ext>
                </a:extLst>
              </a:tr>
              <a:tr h="2647950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9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f-ZA" alt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cs typeface="Times New Roman" panose="02020603050405020304" pitchFamily="18" charset="0"/>
                        </a:rPr>
                        <a:t>2.</a:t>
                      </a:r>
                      <a:endParaRPr kumimoji="0" lang="af-ZA" altLang="en-US" sz="16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9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f-ZA" alt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cs typeface="Times New Roman" panose="02020603050405020304" pitchFamily="18" charset="0"/>
                        </a:rPr>
                        <a:t>Kategori 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f-ZA" alt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cs typeface="Times New Roman" panose="02020603050405020304" pitchFamily="18" charset="0"/>
                        </a:rPr>
                        <a:t>Aktivis</a:t>
                      </a:r>
                      <a:endParaRPr kumimoji="0" lang="af-ZA" altLang="en-US" sz="16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0000"/>
                        <a:buFont typeface="Wingdings" panose="05000000000000000000" pitchFamily="2" charset="2"/>
                        <a:tabLst>
                          <a:tab pos="723900" algn="l"/>
                        </a:tabLst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tabLst>
                          <a:tab pos="723900" algn="l"/>
                        </a:tabLst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90000"/>
                        <a:buFont typeface="Wingdings" panose="05000000000000000000" pitchFamily="2" charset="2"/>
                        <a:tabLst>
                          <a:tab pos="723900" algn="l"/>
                        </a:tabLst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tabLst>
                          <a:tab pos="723900" algn="l"/>
                        </a:tabLst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tabLst>
                          <a:tab pos="723900" algn="l"/>
                        </a:tabLst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tabLst>
                          <a:tab pos="723900" algn="l"/>
                        </a:tabLst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tabLst>
                          <a:tab pos="723900" algn="l"/>
                        </a:tabLst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tabLst>
                          <a:tab pos="723900" algn="l"/>
                        </a:tabLst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tabLst>
                          <a:tab pos="723900" algn="l"/>
                        </a:tabLst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25000"/>
                        </a:spcAft>
                        <a:buClrTx/>
                        <a:buSzTx/>
                        <a:buFont typeface="Symbol" panose="05050102010706020507" pitchFamily="18" charset="2"/>
                        <a:buChar char=""/>
                        <a:tabLst>
                          <a:tab pos="723900" algn="l"/>
                        </a:tabLst>
                      </a:pPr>
                      <a:r>
                        <a:rPr kumimoji="0" lang="af-ZA" altLang="en-US" sz="1600" b="1" i="1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anose="020B0603020202020204" pitchFamily="34" charset="0"/>
                          <a:cs typeface="Times New Roman" panose="02020603050405020304" pitchFamily="18" charset="0"/>
                        </a:rPr>
                        <a:t>Praktik Partisipasi</a:t>
                      </a:r>
                      <a:r>
                        <a:rPr kumimoji="0" lang="af-ZA" alt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cs typeface="Times New Roman" panose="02020603050405020304" pitchFamily="18" charset="0"/>
                        </a:rPr>
                        <a:t>, jumlahnya terbatas dan hanya bagi se-jumlah kecil orang (terutama elite politik). Kegiatan yang dilakukan, tidak terbatas cara-cara formal-prosedural, akan tetapi dapat juga dengan tindakan kekerasan. 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anose="05050102010706020507" pitchFamily="18" charset="2"/>
                        <a:buChar char=""/>
                        <a:tabLst>
                          <a:tab pos="723900" algn="l"/>
                        </a:tabLst>
                      </a:pPr>
                      <a:r>
                        <a:rPr kumimoji="0" lang="af-ZA" altLang="en-US" sz="1600" b="1" i="1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anose="020B0603020202020204" pitchFamily="34" charset="0"/>
                          <a:cs typeface="Times New Roman" panose="02020603050405020304" pitchFamily="18" charset="0"/>
                        </a:rPr>
                        <a:t>Intensitas Partisipasi</a:t>
                      </a:r>
                      <a:r>
                        <a:rPr kumimoji="0" lang="af-ZA" alt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cs typeface="Times New Roman" panose="02020603050405020304" pitchFamily="18" charset="0"/>
                        </a:rPr>
                        <a:t>, memiliki tingkat yang tinggi dan pe-nuh waktu. Mereka memiliki akses yang cukup kuat untuk melakukan hubungan “pribadi”</a:t>
                      </a:r>
                      <a:r>
                        <a:rPr kumimoji="0" lang="af-ZA" altLang="en-US" sz="1600" b="1" i="1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af-ZA" alt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cs typeface="Times New Roman" panose="02020603050405020304" pitchFamily="18" charset="0"/>
                        </a:rPr>
                        <a:t>dengan pejabat-pejabat pemerintah, sehingga upaya-upaya untuk mempengaruhi pembuatan kebijakan pemerintah menjadi efektif. </a:t>
                      </a:r>
                      <a:endParaRPr kumimoji="0" lang="en-US" altLang="en-US" sz="16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427102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72</TotalTime>
  <Words>873</Words>
  <Application>Microsoft Office PowerPoint</Application>
  <PresentationFormat>Widescreen</PresentationFormat>
  <Paragraphs>116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20" baseType="lpstr">
      <vt:lpstr>Arial</vt:lpstr>
      <vt:lpstr>Book Antiqua</vt:lpstr>
      <vt:lpstr>Calibri</vt:lpstr>
      <vt:lpstr>Calibri Light</vt:lpstr>
      <vt:lpstr>Maiandra GD</vt:lpstr>
      <vt:lpstr>Symbol</vt:lpstr>
      <vt:lpstr>Trebuchet MS</vt:lpstr>
      <vt:lpstr>Office Theme</vt:lpstr>
      <vt:lpstr>Program Studi : Sosiologi Mata Kuliah : Sosiologi Politik</vt:lpstr>
      <vt:lpstr>PENDAHULUAN</vt:lpstr>
      <vt:lpstr>Pengertian partisipasi politik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DISKUSIKAN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Program Studi : Sosiologi Mata Kuliah : Sosiologi Politik</dc:title>
  <dc:creator>lenovo</dc:creator>
  <cp:lastModifiedBy>Muhammad Husni Arifin</cp:lastModifiedBy>
  <cp:revision>11</cp:revision>
  <dcterms:created xsi:type="dcterms:W3CDTF">2019-03-10T12:47:39Z</dcterms:created>
  <dcterms:modified xsi:type="dcterms:W3CDTF">2021-08-28T15:47:50Z</dcterms:modified>
</cp:coreProperties>
</file>