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6"/>
  </p:notesMasterIdLst>
  <p:sldIdLst>
    <p:sldId id="256" r:id="rId4"/>
    <p:sldId id="263" r:id="rId5"/>
    <p:sldId id="259" r:id="rId6"/>
    <p:sldId id="265" r:id="rId7"/>
    <p:sldId id="264" r:id="rId8"/>
    <p:sldId id="266" r:id="rId9"/>
    <p:sldId id="267" r:id="rId10"/>
    <p:sldId id="269" r:id="rId11"/>
    <p:sldId id="270" r:id="rId12"/>
    <p:sldId id="271" r:id="rId13"/>
    <p:sldId id="268" r:id="rId14"/>
    <p:sldId id="262" r:id="rId15"/>
  </p:sldIdLst>
  <p:sldSz cx="13004800" cy="9753600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6" autoAdjust="0"/>
    <p:restoredTop sz="97509" autoAdjust="0"/>
  </p:normalViewPr>
  <p:slideViewPr>
    <p:cSldViewPr>
      <p:cViewPr varScale="1">
        <p:scale>
          <a:sx n="41" d="100"/>
          <a:sy n="41" d="100"/>
        </p:scale>
        <p:origin x="1744" y="52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492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7362" y="1676400"/>
            <a:ext cx="9490075" cy="1676400"/>
          </a:xfrm>
        </p:spPr>
        <p:txBody>
          <a:bodyPr/>
          <a:lstStyle/>
          <a:p>
            <a:r>
              <a:rPr lang="en-US" sz="3600" b="1" dirty="0">
                <a:solidFill>
                  <a:srgbClr val="002060"/>
                </a:solidFill>
              </a:rPr>
              <a:t>SIFAT, KLASIFIKASI DAN MASALAH DISTRIBUSI</a:t>
            </a:r>
            <a:br>
              <a:rPr lang="en-US" sz="3600" b="1" dirty="0">
                <a:solidFill>
                  <a:srgbClr val="002060"/>
                </a:solidFill>
              </a:rPr>
            </a:b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79400" y="3733800"/>
            <a:ext cx="13639800" cy="5486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>
                <a:solidFill>
                  <a:srgbClr val="002060"/>
                </a:solidFill>
              </a:rPr>
              <a:t>: </a:t>
            </a:r>
            <a:r>
              <a:rPr lang="en-US" b="1" dirty="0">
                <a:solidFill>
                  <a:srgbClr val="002060"/>
                </a:solidFill>
              </a:rPr>
              <a:t>2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Distribusi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 dirty="0">
                <a:solidFill>
                  <a:srgbClr val="002060"/>
                </a:solidFill>
              </a:rPr>
              <a:t>: Hukum, </a:t>
            </a:r>
            <a:r>
              <a:rPr lang="en-US" b="1" dirty="0" err="1">
                <a:solidFill>
                  <a:srgbClr val="002060"/>
                </a:solidFill>
              </a:rPr>
              <a:t>Ilmu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</a:rPr>
              <a:t> Dan </a:t>
            </a:r>
            <a:r>
              <a:rPr lang="en-US" b="1" dirty="0" err="1">
                <a:solidFill>
                  <a:srgbClr val="002060"/>
                </a:solidFill>
              </a:rPr>
              <a:t>Ilmu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Penulis</a:t>
            </a:r>
            <a:r>
              <a:rPr lang="en-US" b="1" dirty="0">
                <a:solidFill>
                  <a:srgbClr val="002060"/>
                </a:solidFill>
              </a:rPr>
              <a:t>: Marisa Elsera, S.</a:t>
            </a:r>
            <a:r>
              <a:rPr lang="en-US" b="1" dirty="0" err="1">
                <a:solidFill>
                  <a:srgbClr val="002060"/>
                </a:solidFill>
              </a:rPr>
              <a:t>Sos</a:t>
            </a:r>
            <a:r>
              <a:rPr lang="en-US" b="1" dirty="0">
                <a:solidFill>
                  <a:srgbClr val="002060"/>
                </a:solidFill>
              </a:rPr>
              <a:t>.,</a:t>
            </a:r>
            <a:r>
              <a:rPr lang="en-US" b="1" dirty="0" err="1">
                <a:solidFill>
                  <a:srgbClr val="002060"/>
                </a:solidFill>
              </a:rPr>
              <a:t>M.Si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r>
              <a:rPr lang="en-US" b="1" dirty="0">
                <a:solidFill>
                  <a:srgbClr val="002060"/>
                </a:solidFill>
              </a:rPr>
              <a:t>Email: marisaelsera@umrah.ac.id</a:t>
            </a:r>
          </a:p>
          <a:p>
            <a:r>
              <a:rPr lang="en-US" b="1" dirty="0" err="1">
                <a:solidFill>
                  <a:srgbClr val="002060"/>
                </a:solidFill>
              </a:rPr>
              <a:t>Penelaah</a:t>
            </a:r>
            <a:r>
              <a:rPr lang="en-US" b="1">
                <a:solidFill>
                  <a:srgbClr val="002060"/>
                </a:solidFill>
              </a:rPr>
              <a:t>: </a:t>
            </a:r>
          </a:p>
          <a:p>
            <a:r>
              <a:rPr lang="en-US" b="1">
                <a:solidFill>
                  <a:srgbClr val="002060"/>
                </a:solidFill>
              </a:rPr>
              <a:t>Email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845800" y="410161"/>
            <a:ext cx="123303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Sesi</a:t>
            </a:r>
            <a:endParaRPr lang="en-US" dirty="0">
              <a:solidFill>
                <a:srgbClr val="002060"/>
              </a:solidFill>
            </a:endParaRPr>
          </a:p>
          <a:p>
            <a:pPr algn="ctr"/>
            <a:r>
              <a:rPr lang="en-US" dirty="0">
                <a:solidFill>
                  <a:srgbClr val="002060"/>
                </a:solidFill>
              </a:rPr>
              <a:t>2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69418-C022-423E-BDCE-D124E45D9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00" y="1219200"/>
            <a:ext cx="11217275" cy="449262"/>
          </a:xfrm>
        </p:spPr>
        <p:txBody>
          <a:bodyPr>
            <a:normAutofit fontScale="90000"/>
          </a:bodyPr>
          <a:lstStyle/>
          <a:p>
            <a:r>
              <a:rPr lang="en-ID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Keadilan</a:t>
            </a:r>
            <a:r>
              <a:rPr lang="en-ID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distributif</a:t>
            </a:r>
            <a:r>
              <a:rPr lang="en-ID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peran</a:t>
            </a:r>
            <a:r>
              <a:rPr lang="en-ID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negara</a:t>
            </a:r>
            <a:b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D6EA5-E9B6-AA5C-657D-A4C13CE62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0215" algn="just"/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Keadilan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distributif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dikemukakan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filsuf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Amerika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Rowls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 (2001) :</a:t>
            </a:r>
          </a:p>
          <a:p>
            <a:pPr marL="450215" algn="just"/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Prinsip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keadilan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distributif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900430" indent="-228600" algn="just"/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      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orang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kebebasan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dasar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sebagaimana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juga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kebebasan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dimiliki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orang lain</a:t>
            </a:r>
          </a:p>
          <a:p>
            <a:pPr marL="900430" indent="-228600" algn="just"/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      Kantor dan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kedudukan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dibuka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orang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menjamin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keadilan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kesetaraan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kesempatan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00430" indent="-228600" algn="just"/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      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memberi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terbesar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anggota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paling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diuntungkan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prinsip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perbedaan</a:t>
            </a:r>
            <a:r>
              <a:rPr lang="en-ID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en-ID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7BE8370-C6B3-F5B2-0ABF-FC4B41D7554B}"/>
              </a:ext>
            </a:extLst>
          </p:cNvPr>
          <p:cNvSpPr txBox="1">
            <a:spLocks/>
          </p:cNvSpPr>
          <p:nvPr/>
        </p:nvSpPr>
        <p:spPr>
          <a:xfrm>
            <a:off x="9779000" y="837711"/>
            <a:ext cx="3429000" cy="63896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en-US" sz="2400"/>
              <a:t>Baca: (2.28-2.31)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06490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KB 2: </a:t>
            </a:r>
            <a:r>
              <a:rPr lang="en-US" b="1" dirty="0" err="1">
                <a:solidFill>
                  <a:srgbClr val="002060"/>
                </a:solidFill>
              </a:rPr>
              <a:t>Pelaku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Distribusi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06400" y="3276600"/>
            <a:ext cx="3733800" cy="76199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Pemerintah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749800" y="3276600"/>
            <a:ext cx="3733800" cy="762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Swasta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9316853" y="3276600"/>
            <a:ext cx="3733800" cy="76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Masyarakat</a:t>
            </a:r>
            <a:endParaRPr lang="en-US" dirty="0"/>
          </a:p>
        </p:txBody>
      </p:sp>
      <p:sp>
        <p:nvSpPr>
          <p:cNvPr id="7" name="Up Arrow Callout 6"/>
          <p:cNvSpPr/>
          <p:nvPr/>
        </p:nvSpPr>
        <p:spPr>
          <a:xfrm>
            <a:off x="406400" y="4495800"/>
            <a:ext cx="3733800" cy="3048000"/>
          </a:xfrm>
          <a:prstGeom prst="upArrowCallo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berperan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distribusi</a:t>
            </a:r>
            <a:r>
              <a:rPr lang="en-US" sz="2400" dirty="0"/>
              <a:t> </a:t>
            </a:r>
            <a:r>
              <a:rPr lang="en-US" sz="2400" dirty="0" err="1"/>
              <a:t>pendapatan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kekayaan</a:t>
            </a:r>
            <a:endParaRPr lang="en-US" sz="2400" dirty="0"/>
          </a:p>
        </p:txBody>
      </p:sp>
      <p:sp>
        <p:nvSpPr>
          <p:cNvPr id="8" name="Up Arrow Callout 7"/>
          <p:cNvSpPr/>
          <p:nvPr/>
        </p:nvSpPr>
        <p:spPr>
          <a:xfrm>
            <a:off x="4749800" y="4495800"/>
            <a:ext cx="3733800" cy="3048000"/>
          </a:xfrm>
          <a:prstGeom prst="up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Swasta</a:t>
            </a:r>
            <a:r>
              <a:rPr lang="en-US" sz="2400" dirty="0"/>
              <a:t> </a:t>
            </a:r>
            <a:r>
              <a:rPr lang="en-US" sz="2400" dirty="0" err="1"/>
              <a:t>berperan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yang </a:t>
            </a:r>
            <a:r>
              <a:rPr lang="en-US" sz="2400" dirty="0" err="1"/>
              <a:t>kompetitif</a:t>
            </a:r>
            <a:r>
              <a:rPr lang="en-US" sz="2400" dirty="0"/>
              <a:t> CSR</a:t>
            </a:r>
          </a:p>
        </p:txBody>
      </p:sp>
      <p:sp>
        <p:nvSpPr>
          <p:cNvPr id="9" name="Up Arrow Callout 8"/>
          <p:cNvSpPr/>
          <p:nvPr/>
        </p:nvSpPr>
        <p:spPr>
          <a:xfrm>
            <a:off x="9093200" y="4495800"/>
            <a:ext cx="3733800" cy="3048000"/>
          </a:xfrm>
          <a:prstGeom prst="upArrowCallo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AutoNum type="arabicPeriod"/>
            </a:pPr>
            <a:r>
              <a:rPr lang="en-US" sz="2400" dirty="0" err="1"/>
              <a:t>Peran</a:t>
            </a:r>
            <a:r>
              <a:rPr lang="en-US" sz="2400" dirty="0"/>
              <a:t> </a:t>
            </a:r>
            <a:r>
              <a:rPr lang="en-US" sz="2400" dirty="0" err="1"/>
              <a:t>advokasi</a:t>
            </a:r>
            <a:endParaRPr lang="en-US" sz="2400" dirty="0"/>
          </a:p>
          <a:p>
            <a:pPr marL="457200" indent="-457200" algn="just">
              <a:buAutoNum type="arabicPeriod"/>
            </a:pPr>
            <a:r>
              <a:rPr lang="en-US" sz="2400" dirty="0"/>
              <a:t>Empowerment</a:t>
            </a:r>
          </a:p>
          <a:p>
            <a:pPr marL="457200" indent="-457200" algn="just">
              <a:buAutoNum type="arabicPeriod"/>
            </a:pPr>
            <a:r>
              <a:rPr lang="en-US" sz="2400" dirty="0"/>
              <a:t>Control social</a:t>
            </a:r>
          </a:p>
        </p:txBody>
      </p:sp>
      <p:pic>
        <p:nvPicPr>
          <p:cNvPr id="1026" name="Picture 2" descr="DPPPA Aceh | Daftar Berita Kategori Peraturan Pemerintah">
            <a:extLst>
              <a:ext uri="{FF2B5EF4-FFF2-40B4-BE49-F238E27FC236}">
                <a16:creationId xmlns:a16="http://schemas.microsoft.com/office/drawing/2014/main" id="{D8EAE0E3-A281-7245-E363-41AEDCDE8E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41" r="7672" b="35019"/>
          <a:stretch/>
        </p:blipFill>
        <p:spPr bwMode="auto">
          <a:xfrm>
            <a:off x="611189" y="1948416"/>
            <a:ext cx="3071811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anggung Jawab Sosial Perusahaan Ikon Infografis Csr Untuk Presentasi  Bisnis Poster Pertumbuhan Ekonomi Png, Perusahaan, Sosial, Tanggung Jawab  PNG dan Vektor dengan Background Transparan untuk Unduh Gratis">
            <a:extLst>
              <a:ext uri="{FF2B5EF4-FFF2-40B4-BE49-F238E27FC236}">
                <a16:creationId xmlns:a16="http://schemas.microsoft.com/office/drawing/2014/main" id="{A0676C56-CE8D-2D85-EB18-8C0E19EEDF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600" y="1948416"/>
            <a:ext cx="2667000" cy="1328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engertian Masyarakat dan Ciri-Ciri Masyarakat, Lengkap!">
            <a:extLst>
              <a:ext uri="{FF2B5EF4-FFF2-40B4-BE49-F238E27FC236}">
                <a16:creationId xmlns:a16="http://schemas.microsoft.com/office/drawing/2014/main" id="{7C48C448-5A0F-144B-0C67-07B0F4674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655" y="1763122"/>
            <a:ext cx="1458890" cy="1426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196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Kartono</a:t>
            </a:r>
            <a:r>
              <a:rPr lang="en-US" dirty="0"/>
              <a:t>, </a:t>
            </a:r>
            <a:r>
              <a:rPr lang="en-US" dirty="0" err="1"/>
              <a:t>Drajat</a:t>
            </a:r>
            <a:r>
              <a:rPr lang="en-US" dirty="0"/>
              <a:t> tri. 2016. </a:t>
            </a:r>
            <a:r>
              <a:rPr lang="en-US" i="1" dirty="0" err="1"/>
              <a:t>Sosiologi</a:t>
            </a:r>
            <a:r>
              <a:rPr lang="en-US" i="1" dirty="0"/>
              <a:t> </a:t>
            </a:r>
            <a:r>
              <a:rPr lang="en-US" i="1" dirty="0" err="1"/>
              <a:t>Distribusi</a:t>
            </a:r>
            <a:r>
              <a:rPr lang="en-US" dirty="0"/>
              <a:t>. </a:t>
            </a:r>
            <a:r>
              <a:rPr lang="en-US" dirty="0" err="1"/>
              <a:t>Tangerang</a:t>
            </a:r>
            <a:r>
              <a:rPr lang="en-US" dirty="0"/>
              <a:t> Selatan: </a:t>
            </a:r>
            <a:r>
              <a:rPr lang="en-US" dirty="0" err="1"/>
              <a:t>Universitas</a:t>
            </a:r>
            <a:r>
              <a:rPr lang="en-US"/>
              <a:t> Terbuka</a:t>
            </a:r>
            <a:endParaRPr lang="en-US" i="1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TINJAUAN MATA KULIAH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sesi</a:t>
            </a:r>
            <a:r>
              <a:rPr lang="en-US" sz="3600" dirty="0"/>
              <a:t> 2 </a:t>
            </a:r>
            <a:r>
              <a:rPr lang="en-US" sz="3600" dirty="0" err="1"/>
              <a:t>ini</a:t>
            </a:r>
            <a:r>
              <a:rPr lang="en-US" sz="3600" dirty="0"/>
              <a:t>, </a:t>
            </a:r>
            <a:r>
              <a:rPr lang="en-US" sz="3600" dirty="0" err="1"/>
              <a:t>saudara</a:t>
            </a:r>
            <a:r>
              <a:rPr lang="en-US" sz="3600" dirty="0"/>
              <a:t>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diajak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memahami</a:t>
            </a:r>
            <a:r>
              <a:rPr lang="en-US" sz="3600" dirty="0"/>
              <a:t> 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dirty="0" err="1"/>
              <a:t>klasifikasi</a:t>
            </a:r>
            <a:r>
              <a:rPr lang="en-US" sz="3600" dirty="0"/>
              <a:t> </a:t>
            </a:r>
            <a:r>
              <a:rPr lang="en-US" sz="3600" dirty="0" err="1"/>
              <a:t>barang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aktor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distribusi</a:t>
            </a:r>
            <a:r>
              <a:rPr lang="en-US" sz="3600" dirty="0"/>
              <a:t>. </a:t>
            </a:r>
            <a:r>
              <a:rPr lang="en-US" sz="3600" dirty="0" err="1"/>
              <a:t>Kegiatan</a:t>
            </a:r>
            <a:r>
              <a:rPr lang="en-US" sz="3600" dirty="0"/>
              <a:t> </a:t>
            </a:r>
            <a:r>
              <a:rPr lang="en-US" sz="3600" dirty="0" err="1"/>
              <a:t>belajar</a:t>
            </a:r>
            <a:r>
              <a:rPr lang="en-US" sz="3600" dirty="0"/>
              <a:t> </a:t>
            </a:r>
            <a:r>
              <a:rPr lang="en-US" sz="3600" dirty="0" err="1"/>
              <a:t>terdiri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dua, </a:t>
            </a:r>
            <a:r>
              <a:rPr lang="en-US" sz="3600" dirty="0" err="1"/>
              <a:t>yaitu</a:t>
            </a:r>
            <a:r>
              <a:rPr lang="en-US" sz="3600" dirty="0"/>
              <a:t>:</a:t>
            </a:r>
          </a:p>
          <a:p>
            <a:pPr marL="0" indent="0" fontAlgn="base">
              <a:buNone/>
            </a:pPr>
            <a:endParaRPr lang="en-US" sz="3600" dirty="0"/>
          </a:p>
          <a:p>
            <a:pPr marR="414020"/>
            <a:r>
              <a:rPr lang="en-US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KB1: Sifat, </a:t>
            </a:r>
            <a:r>
              <a:rPr lang="en-US" sz="3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Klasifikasi</a:t>
            </a:r>
            <a:r>
              <a:rPr lang="en-US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dan </a:t>
            </a:r>
            <a:r>
              <a:rPr lang="en-US" sz="3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Masalah</a:t>
            </a:r>
            <a:r>
              <a:rPr lang="en-US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Distribusi</a:t>
            </a:r>
            <a:r>
              <a:rPr lang="en-US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:</a:t>
            </a:r>
            <a:endParaRPr lang="en-ID" sz="3600" dirty="0">
              <a:effectLst/>
              <a:ea typeface="Times New Roman" panose="02020603050405020304" pitchFamily="18" charset="0"/>
            </a:endParaRPr>
          </a:p>
          <a:p>
            <a:pPr marL="1797050" marR="41402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Sifat-</a:t>
            </a:r>
            <a:r>
              <a:rPr lang="en-US" sz="3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sifat</a:t>
            </a:r>
            <a:r>
              <a:rPr lang="en-US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barang</a:t>
            </a:r>
            <a:endParaRPr lang="en-ID" sz="3600" dirty="0">
              <a:effectLst/>
              <a:ea typeface="Times New Roman" panose="02020603050405020304" pitchFamily="18" charset="0"/>
            </a:endParaRPr>
          </a:p>
          <a:p>
            <a:pPr marL="1797050" marR="41402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3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Klasifikasi</a:t>
            </a:r>
            <a:r>
              <a:rPr lang="en-US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barang</a:t>
            </a:r>
            <a:endParaRPr lang="en-ID" sz="3600" dirty="0">
              <a:effectLst/>
              <a:ea typeface="Times New Roman" panose="02020603050405020304" pitchFamily="18" charset="0"/>
            </a:endParaRPr>
          </a:p>
          <a:p>
            <a:pPr marL="1797050" marR="41402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3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Barang</a:t>
            </a:r>
            <a:r>
              <a:rPr lang="en-US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dan </a:t>
            </a:r>
            <a:r>
              <a:rPr lang="en-US" sz="3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masalah</a:t>
            </a:r>
            <a:r>
              <a:rPr lang="en-US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distribusi</a:t>
            </a:r>
            <a:endParaRPr lang="en-ID" sz="3600" dirty="0">
              <a:effectLst/>
              <a:ea typeface="Times New Roman" panose="02020603050405020304" pitchFamily="18" charset="0"/>
            </a:endParaRPr>
          </a:p>
          <a:p>
            <a:pPr marL="0" marR="414020" indent="0">
              <a:buNone/>
            </a:pPr>
            <a:endParaRPr lang="en-ID" sz="3600" dirty="0">
              <a:effectLst/>
              <a:ea typeface="Times New Roman" panose="02020603050405020304" pitchFamily="18" charset="0"/>
            </a:endParaRPr>
          </a:p>
          <a:p>
            <a:pPr marR="414020"/>
            <a:r>
              <a:rPr lang="en-US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KB 2: </a:t>
            </a:r>
            <a:r>
              <a:rPr lang="en-US" sz="3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Pelaku</a:t>
            </a:r>
            <a:r>
              <a:rPr lang="en-US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Distribusi</a:t>
            </a:r>
            <a:r>
              <a:rPr lang="en-US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endParaRPr lang="en-ID" sz="3600" dirty="0">
              <a:effectLst/>
              <a:ea typeface="Times New Roman" panose="02020603050405020304" pitchFamily="18" charset="0"/>
            </a:endParaRPr>
          </a:p>
          <a:p>
            <a:pPr marL="1519238" marR="414020" lvl="0">
              <a:spcAft>
                <a:spcPts val="0"/>
              </a:spcAft>
              <a:buFont typeface="+mj-lt"/>
              <a:buAutoNum type="arabicPeriod"/>
            </a:pPr>
            <a:r>
              <a:rPr lang="en-US" sz="3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Pemerintah</a:t>
            </a:r>
            <a:endParaRPr lang="en-ID" sz="3600" dirty="0">
              <a:effectLst/>
              <a:ea typeface="Times New Roman" panose="02020603050405020304" pitchFamily="18" charset="0"/>
            </a:endParaRPr>
          </a:p>
          <a:p>
            <a:pPr marL="1519238" marR="414020" lvl="0">
              <a:spcAft>
                <a:spcPts val="0"/>
              </a:spcAft>
              <a:buFont typeface="+mj-lt"/>
              <a:buAutoNum type="arabicPeriod"/>
            </a:pPr>
            <a:r>
              <a:rPr lang="en-US" sz="36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Swasta</a:t>
            </a:r>
            <a:endParaRPr lang="en-US" sz="36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1519238" marR="414020" lvl="0"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Masyarakat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75340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519113"/>
            <a:ext cx="8658225" cy="1385887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Sifat-Sifat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Barang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F07F0E-7EDB-207B-878B-0EC7A5A2A6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Eksklusif</a:t>
            </a:r>
            <a:r>
              <a:rPr lang="en-US" dirty="0"/>
              <a:t> (</a:t>
            </a:r>
            <a:r>
              <a:rPr lang="en-US" dirty="0" err="1"/>
              <a:t>Exclution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D44D806-100E-2824-3B32-AE2CD4147E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Pengguna-Pengguna</a:t>
            </a:r>
            <a:r>
              <a:rPr lang="en-US" dirty="0"/>
              <a:t> </a:t>
            </a:r>
            <a:r>
              <a:rPr lang="en-US" dirty="0" err="1"/>
              <a:t>potensial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ditolak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.</a:t>
            </a:r>
            <a:endParaRPr lang="en-ID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3F0B410-BAD7-96AD-638B-3C2C372D85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Konsumsi</a:t>
            </a:r>
            <a:r>
              <a:rPr lang="en-US" dirty="0"/>
              <a:t> (Consumption</a:t>
            </a:r>
          </a:p>
          <a:p>
            <a:endParaRPr lang="en-ID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1D9B753-D24C-AF52-9E9A-991256A2C63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Individual consumption</a:t>
            </a:r>
          </a:p>
          <a:p>
            <a:pPr marL="0" indent="0">
              <a:buNone/>
            </a:pP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dikonsumsi</a:t>
            </a:r>
            <a:r>
              <a:rPr lang="en-US" dirty="0"/>
              <a:t> oleh </a:t>
            </a:r>
            <a:r>
              <a:rPr lang="en-US" dirty="0" err="1"/>
              <a:t>satu</a:t>
            </a:r>
            <a:r>
              <a:rPr lang="en-US" dirty="0"/>
              <a:t> orang,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dikonsumsi</a:t>
            </a:r>
            <a:r>
              <a:rPr lang="en-US" dirty="0"/>
              <a:t> oleh </a:t>
            </a:r>
            <a:r>
              <a:rPr lang="en-US" dirty="0" err="1"/>
              <a:t>beberapa</a:t>
            </a:r>
            <a:r>
              <a:rPr lang="en-US" dirty="0"/>
              <a:t> orang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rokok</a:t>
            </a:r>
            <a:r>
              <a:rPr lang="en-US" dirty="0"/>
              <a:t> yang </a:t>
            </a:r>
            <a:r>
              <a:rPr lang="en-US" dirty="0" err="1"/>
              <a:t>dihisap</a:t>
            </a:r>
            <a:r>
              <a:rPr lang="en-US" dirty="0"/>
              <a:t>, </a:t>
            </a:r>
            <a:r>
              <a:rPr lang="en-US" dirty="0" err="1"/>
              <a:t>makanan</a:t>
            </a:r>
            <a:r>
              <a:rPr lang="en-US" dirty="0"/>
              <a:t>, </a:t>
            </a:r>
            <a:r>
              <a:rPr lang="en-US" dirty="0" err="1"/>
              <a:t>dll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Joint consumption</a:t>
            </a:r>
          </a:p>
          <a:p>
            <a:pPr marL="0" indent="0">
              <a:buNone/>
            </a:pPr>
            <a:r>
              <a:rPr lang="en-US" dirty="0" err="1"/>
              <a:t>Barang</a:t>
            </a:r>
            <a:r>
              <a:rPr lang="en-US" dirty="0"/>
              <a:t> yang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kuantitas</a:t>
            </a:r>
            <a:r>
              <a:rPr lang="en-US" dirty="0"/>
              <a:t> dan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dikonsumsi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bersama-sama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mobil</a:t>
            </a:r>
            <a:r>
              <a:rPr lang="en-US" dirty="0"/>
              <a:t>, </a:t>
            </a:r>
            <a:r>
              <a:rPr lang="en-US" dirty="0" err="1"/>
              <a:t>komputer</a:t>
            </a:r>
            <a:r>
              <a:rPr lang="en-US" dirty="0"/>
              <a:t>, </a:t>
            </a:r>
            <a:r>
              <a:rPr lang="en-US" dirty="0" err="1"/>
              <a:t>dll</a:t>
            </a:r>
            <a:endParaRPr lang="en-ID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CF749EC-67F4-646E-2222-80FE034E20ED}"/>
              </a:ext>
            </a:extLst>
          </p:cNvPr>
          <p:cNvSpPr/>
          <p:nvPr/>
        </p:nvSpPr>
        <p:spPr>
          <a:xfrm>
            <a:off x="1397000" y="6858000"/>
            <a:ext cx="4267200" cy="609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Baca: (2.3-2.9)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Klasifikasi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Barang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68600" y="3276600"/>
            <a:ext cx="3505200" cy="1905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KUADRAN II</a:t>
            </a:r>
          </a:p>
          <a:p>
            <a:pPr algn="ctr"/>
            <a:r>
              <a:rPr lang="en-US" sz="3600" dirty="0">
                <a:solidFill>
                  <a:schemeClr val="tx1"/>
                </a:solidFill>
              </a:rPr>
              <a:t>PRIVATE GOODS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73800" y="3276600"/>
            <a:ext cx="3505200" cy="1905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KUADRAN I COMMON POOL GOODS</a:t>
            </a:r>
          </a:p>
        </p:txBody>
      </p:sp>
      <p:sp>
        <p:nvSpPr>
          <p:cNvPr id="9" name="Rectangle 8"/>
          <p:cNvSpPr/>
          <p:nvPr/>
        </p:nvSpPr>
        <p:spPr>
          <a:xfrm>
            <a:off x="6273800" y="5181600"/>
            <a:ext cx="3505200" cy="1905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KUADRAN IV COLLECTIVE GOODS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68600" y="5181600"/>
            <a:ext cx="3505200" cy="1905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KUADRAN III</a:t>
            </a:r>
          </a:p>
          <a:p>
            <a:pPr algn="ctr"/>
            <a:r>
              <a:rPr lang="en-US" sz="3600" dirty="0"/>
              <a:t>TOOL GOODS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5897" y="2971800"/>
            <a:ext cx="1912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INDIVIDUAL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5896" y="7126941"/>
            <a:ext cx="1689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BERSAMA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41022" y="3581400"/>
            <a:ext cx="3751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KONSUMSI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0482594-55CD-BFBB-5FC5-21A471FD80EC}"/>
              </a:ext>
            </a:extLst>
          </p:cNvPr>
          <p:cNvSpPr/>
          <p:nvPr/>
        </p:nvSpPr>
        <p:spPr>
          <a:xfrm>
            <a:off x="1397000" y="6858000"/>
            <a:ext cx="4267200" cy="609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Baca: (2.3-2.9)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4185563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772634"/>
            <a:ext cx="11217275" cy="928687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Klasifikasi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Barang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594C5-4D55-69A6-6288-73759F96B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9462" y="1713251"/>
            <a:ext cx="5502275" cy="589624"/>
          </a:xfrm>
        </p:spPr>
        <p:txBody>
          <a:bodyPr/>
          <a:lstStyle/>
          <a:p>
            <a:r>
              <a:rPr lang="en-US" dirty="0"/>
              <a:t>Private Goods (</a:t>
            </a:r>
            <a:r>
              <a:rPr lang="en-US" dirty="0" err="1"/>
              <a:t>Kuadran</a:t>
            </a:r>
            <a:r>
              <a:rPr lang="en-US" dirty="0"/>
              <a:t> II)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FF6713-F306-6704-2A4C-02AF122210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1925" y="2479569"/>
            <a:ext cx="5807075" cy="3464031"/>
          </a:xfrm>
        </p:spPr>
        <p:txBody>
          <a:bodyPr>
            <a:normAutofit/>
          </a:bodyPr>
          <a:lstStyle/>
          <a:p>
            <a:pPr marL="990600" indent="-270510" algn="just"/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Partisipasi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sangat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terbatas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bahkan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mungkin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90600" indent="-270510" algn="just"/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Kualitas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kuantitas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kesatuan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dibagi-bagi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indent="-270510" algn="just"/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Tingkat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eksklusifitas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endParaRPr lang="en-US" sz="2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indent="-270510" algn="just"/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Tingkat individual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</a:p>
          <a:p>
            <a:pPr marL="900430" algn="just"/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mobil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pribadi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pakaian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pribadi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rumah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pribadi</a:t>
            </a:r>
            <a:endParaRPr lang="en-US" sz="2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9F6DDF2-955F-844D-AC56-088B406825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97625" y="1696377"/>
            <a:ext cx="5529262" cy="589624"/>
          </a:xfrm>
        </p:spPr>
        <p:txBody>
          <a:bodyPr/>
          <a:lstStyle/>
          <a:p>
            <a:r>
              <a:rPr lang="en-US" dirty="0"/>
              <a:t>Collective Goods (</a:t>
            </a:r>
            <a:r>
              <a:rPr lang="en-US" dirty="0" err="1"/>
              <a:t>kuadran</a:t>
            </a:r>
            <a:r>
              <a:rPr lang="en-US" dirty="0"/>
              <a:t> IV)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2257A98-948D-B3B4-120A-514B1F78C7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1737" y="2297771"/>
            <a:ext cx="6316663" cy="2895300"/>
          </a:xfrm>
        </p:spPr>
        <p:txBody>
          <a:bodyPr>
            <a:noAutofit/>
          </a:bodyPr>
          <a:lstStyle/>
          <a:p>
            <a:pPr marL="263525" indent="-169863" algn="just"/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Penyediaan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pengorganisiran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sebagian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urusan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kepentingan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kolektif</a:t>
            </a:r>
            <a:endParaRPr lang="en-US" sz="2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3525" indent="-169863" algn="just"/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Partisipasi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sangat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endParaRPr lang="en-US" sz="2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3525" indent="-169863" algn="just"/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Kualitas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kuantitas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yang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dikonsumsi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endParaRPr lang="en-US" sz="2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3525" indent="-169863" algn="just"/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Tingkat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eksklusivitas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rendah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3525" indent="-169863" algn="just"/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saluran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TV,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penerangan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jalan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keamanan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nasional</a:t>
            </a:r>
            <a:endParaRPr lang="en-US" sz="2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87E0268-0EE8-E71F-2491-55EC56FF771F}"/>
              </a:ext>
            </a:extLst>
          </p:cNvPr>
          <p:cNvSpPr/>
          <p:nvPr/>
        </p:nvSpPr>
        <p:spPr>
          <a:xfrm>
            <a:off x="7306467" y="883705"/>
            <a:ext cx="4267200" cy="609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Baca: (2.14-2.15)</a:t>
            </a:r>
            <a:endParaRPr lang="en-ID" sz="2400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066D36F6-5D85-7A4C-F2C5-2355BE51FB9B}"/>
              </a:ext>
            </a:extLst>
          </p:cNvPr>
          <p:cNvSpPr txBox="1">
            <a:spLocks/>
          </p:cNvSpPr>
          <p:nvPr/>
        </p:nvSpPr>
        <p:spPr>
          <a:xfrm>
            <a:off x="633891" y="5357813"/>
            <a:ext cx="5502275" cy="5857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/>
              <a:t>Tool Goods (</a:t>
            </a:r>
            <a:r>
              <a:rPr lang="en-US" dirty="0" err="1"/>
              <a:t>Kuadran</a:t>
            </a:r>
            <a:r>
              <a:rPr lang="en-US" dirty="0"/>
              <a:t> III)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E282C3-840F-75F7-278B-B2313E817A12}"/>
              </a:ext>
            </a:extLst>
          </p:cNvPr>
          <p:cNvSpPr txBox="1"/>
          <p:nvPr/>
        </p:nvSpPr>
        <p:spPr>
          <a:xfrm>
            <a:off x="80962" y="5959549"/>
            <a:ext cx="631666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04900" indent="-342900" algn="just">
              <a:buFont typeface="Arial" panose="020B0604020202020204" pitchFamily="34" charset="0"/>
              <a:buChar char="•"/>
            </a:pP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Dari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segi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dipisah-pisahkan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penggunaannya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kualitas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kuantitasnya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dipisahkan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04900" indent="-342900" algn="just">
              <a:buFont typeface="Arial" panose="020B0604020202020204" pitchFamily="34" charset="0"/>
              <a:buChar char="•"/>
            </a:pP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Partisipasi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lain sangat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prasyarat</a:t>
            </a:r>
            <a:endParaRPr lang="en-ID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04900" indent="-342900" algn="just">
              <a:buFont typeface="Arial" panose="020B0604020202020204" pitchFamily="34" charset="0"/>
              <a:buChar char="•"/>
            </a:pP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Kualitas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kuantitas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yang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dikonsumsi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endParaRPr lang="en-ID" sz="2200" b="0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555" indent="269875" algn="just"/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630555" indent="269875" algn="just"/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TV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kabel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jalan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tol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telepon</a:t>
            </a:r>
            <a:r>
              <a:rPr lang="en-ID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endParaRPr lang="en-ID" sz="2200" b="0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67AF8E98-D95B-9355-D78F-9B1E53D1FEAA}"/>
              </a:ext>
            </a:extLst>
          </p:cNvPr>
          <p:cNvSpPr txBox="1">
            <a:spLocks/>
          </p:cNvSpPr>
          <p:nvPr/>
        </p:nvSpPr>
        <p:spPr>
          <a:xfrm>
            <a:off x="6675436" y="5494709"/>
            <a:ext cx="5529262" cy="5896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/>
              <a:t>Common Goods (</a:t>
            </a:r>
            <a:r>
              <a:rPr lang="en-US" dirty="0" err="1"/>
              <a:t>kuadran</a:t>
            </a:r>
            <a:r>
              <a:rPr lang="en-US" dirty="0"/>
              <a:t> I)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63DC749-32E6-30E9-839D-C8271D6EA5CC}"/>
              </a:ext>
            </a:extLst>
          </p:cNvPr>
          <p:cNvSpPr txBox="1"/>
          <p:nvPr/>
        </p:nvSpPr>
        <p:spPr>
          <a:xfrm>
            <a:off x="6283944" y="6055919"/>
            <a:ext cx="6607175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3525" indent="-263525" algn="just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sukar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disediakan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oleh pasar.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tersedia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bebas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sangat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mungkin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habis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penyedia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63525" indent="-169863" algn="just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Masyarakat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berkepentingan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mengatur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kualitas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kuantitas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kolektif</a:t>
            </a:r>
            <a:endParaRPr 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3525" indent="-169863" algn="just">
              <a:buFont typeface="Arial" panose="020B0604020202020204" pitchFamily="34" charset="0"/>
              <a:buChar char="•"/>
            </a:pP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Partisipasi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sangat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tingg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63525" indent="-169863" algn="just">
              <a:buFont typeface="Arial" panose="020B0604020202020204" pitchFamily="34" charset="0"/>
              <a:buChar char="•"/>
            </a:pP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Kualitas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kuantitas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yang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dikonsumsi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endParaRPr lang="en-US" sz="2200" b="0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89535" algn="just"/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ikan di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laut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air,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bahan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bakar</a:t>
            </a:r>
            <a:endParaRPr lang="en-US" sz="2200" b="0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386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Klasifikasi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Barang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68600" y="3276600"/>
            <a:ext cx="3505200" cy="1905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KUADRAN II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PRIVATE GOODS</a:t>
            </a:r>
          </a:p>
          <a:p>
            <a:pPr algn="ctr"/>
            <a:endParaRPr lang="en-US" sz="2000" dirty="0">
              <a:solidFill>
                <a:schemeClr val="tx1"/>
              </a:solidFill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Air mineral di </a:t>
            </a:r>
            <a:r>
              <a:rPr lang="en-US" sz="2400" dirty="0" err="1">
                <a:solidFill>
                  <a:schemeClr val="tx1"/>
                </a:solidFill>
              </a:rPr>
              <a:t>botol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73800" y="3276600"/>
            <a:ext cx="3505200" cy="1905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KUADRAN I COMMON POOL GOODS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Air </a:t>
            </a:r>
            <a:r>
              <a:rPr lang="en-US" sz="2400" dirty="0" err="1"/>
              <a:t>Laut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273800" y="5181600"/>
            <a:ext cx="3505200" cy="1905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KUADRAN IV COLLECTIVE GOODS</a:t>
            </a:r>
          </a:p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Air </a:t>
            </a:r>
            <a:r>
              <a:rPr lang="en-US" sz="2400" dirty="0" err="1">
                <a:solidFill>
                  <a:schemeClr val="tx1"/>
                </a:solidFill>
              </a:rPr>
              <a:t>sumur</a:t>
            </a:r>
            <a:r>
              <a:rPr lang="en-US" sz="2400" dirty="0">
                <a:solidFill>
                  <a:schemeClr val="tx1"/>
                </a:solidFill>
              </a:rPr>
              <a:t> di </a:t>
            </a:r>
            <a:r>
              <a:rPr lang="en-US" sz="2400" dirty="0" err="1">
                <a:solidFill>
                  <a:schemeClr val="tx1"/>
                </a:solidFill>
              </a:rPr>
              <a:t>taman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kota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68600" y="5181600"/>
            <a:ext cx="3505200" cy="1905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KUADRAN III</a:t>
            </a:r>
          </a:p>
          <a:p>
            <a:pPr algn="ctr"/>
            <a:r>
              <a:rPr lang="en-US" sz="2400" dirty="0"/>
              <a:t>TOOL GOODS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Air </a:t>
            </a:r>
            <a:r>
              <a:rPr lang="en-US" sz="2400" dirty="0" err="1"/>
              <a:t>ledeng</a:t>
            </a:r>
            <a:r>
              <a:rPr lang="en-US" sz="2400" dirty="0"/>
              <a:t> PAM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5897" y="2971800"/>
            <a:ext cx="1912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INDIVIDUAL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5896" y="7126941"/>
            <a:ext cx="1689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BERSAMA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41022" y="3581400"/>
            <a:ext cx="3751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KONSUMSI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96869DA-2C34-C392-7EA4-0A9E14D6CA5F}"/>
              </a:ext>
            </a:extLst>
          </p:cNvPr>
          <p:cNvSpPr/>
          <p:nvPr/>
        </p:nvSpPr>
        <p:spPr>
          <a:xfrm>
            <a:off x="7416800" y="762000"/>
            <a:ext cx="4267200" cy="609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Baca: (2.14-2.15)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4069835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i="1" dirty="0">
                <a:solidFill>
                  <a:srgbClr val="002060"/>
                </a:solidFill>
              </a:rPr>
              <a:t>Noted: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921000" y="2895600"/>
            <a:ext cx="6324600" cy="297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/>
              <a:t>Suatu</a:t>
            </a:r>
            <a:r>
              <a:rPr lang="en-US" sz="4000" dirty="0"/>
              <a:t> </a:t>
            </a:r>
            <a:r>
              <a:rPr lang="en-US" sz="4000" dirty="0" err="1"/>
              <a:t>barang</a:t>
            </a:r>
            <a:r>
              <a:rPr lang="en-US" sz="4000" dirty="0"/>
              <a:t>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berubah</a:t>
            </a:r>
            <a:r>
              <a:rPr lang="en-US" sz="4000" dirty="0"/>
              <a:t> </a:t>
            </a:r>
            <a:r>
              <a:rPr lang="en-US" sz="4000" dirty="0" err="1"/>
              <a:t>klasifikasinya</a:t>
            </a:r>
            <a:r>
              <a:rPr lang="en-US" sz="4000" dirty="0"/>
              <a:t> </a:t>
            </a:r>
            <a:r>
              <a:rPr lang="en-US" sz="4000" dirty="0" err="1"/>
              <a:t>karena</a:t>
            </a:r>
            <a:r>
              <a:rPr lang="en-US" sz="4000" dirty="0"/>
              <a:t> </a:t>
            </a:r>
            <a:r>
              <a:rPr lang="en-US" sz="4000" dirty="0" err="1"/>
              <a:t>perubahan</a:t>
            </a:r>
            <a:r>
              <a:rPr lang="en-US" sz="4000" dirty="0"/>
              <a:t> </a:t>
            </a:r>
            <a:r>
              <a:rPr lang="en-US" sz="4000" dirty="0" err="1"/>
              <a:t>konteks</a:t>
            </a:r>
            <a:r>
              <a:rPr lang="en-US" sz="4000" dirty="0"/>
              <a:t> </a:t>
            </a:r>
            <a:r>
              <a:rPr lang="en-US" sz="4000" dirty="0" err="1"/>
              <a:t>kebudayaan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perubahan</a:t>
            </a:r>
            <a:r>
              <a:rPr lang="en-US" sz="4000" dirty="0"/>
              <a:t> </a:t>
            </a:r>
            <a:r>
              <a:rPr lang="en-US" sz="4000" dirty="0" err="1"/>
              <a:t>waktu</a:t>
            </a:r>
            <a:endParaRPr lang="en-US" sz="40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3F39834-BA7C-5875-92E5-880B3A7B6CE9}"/>
              </a:ext>
            </a:extLst>
          </p:cNvPr>
          <p:cNvSpPr/>
          <p:nvPr/>
        </p:nvSpPr>
        <p:spPr>
          <a:xfrm>
            <a:off x="1397000" y="6858000"/>
            <a:ext cx="4267200" cy="609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Baca: (2.3-2.9)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7882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D40F2-BA78-746E-5942-453901792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00" y="762000"/>
            <a:ext cx="11217275" cy="685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Distribusi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E30BF-ADD4-6F36-456F-6838659D1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450215" algn="just"/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Shanahan &amp;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Tuma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distribusi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redistribusi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671830" indent="0" algn="just">
              <a:buNone/>
            </a:pPr>
            <a:endParaRPr lang="en-ID" sz="8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71830" indent="0" algn="just">
              <a:buNone/>
            </a:pP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Distribusi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alokasi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bernilai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langka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88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scare value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input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alamiah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671830" indent="0" algn="just">
              <a:buNone/>
            </a:pPr>
            <a:endParaRPr lang="en-ID" sz="8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71830" indent="0" algn="just">
              <a:buNone/>
            </a:pP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Redistribusi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intervensi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mengalokasikan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kembali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input dan output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mendekati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semula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terencana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0215" algn="just"/>
            <a:endParaRPr lang="en-ID" sz="8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0215" algn="just"/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sosiologis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kompleksitas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distribusi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900430" indent="-228600" algn="just"/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kategorisasi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termasuk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rasio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900430" indent="-228600" algn="just"/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pertahanan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struktur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kepentingan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penghargaan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status/ </a:t>
            </a:r>
            <a:r>
              <a:rPr lang="en-ID" sz="88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privilage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900430" indent="-228600" algn="just"/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politik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88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dan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kepentingan</a:t>
            </a:r>
            <a:r>
              <a:rPr lang="en-ID" sz="8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8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endParaRPr lang="en-ID" sz="8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0430" algn="just"/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3A37678-3AAA-268B-0FBA-E124C7A4652C}"/>
              </a:ext>
            </a:extLst>
          </p:cNvPr>
          <p:cNvSpPr/>
          <p:nvPr/>
        </p:nvSpPr>
        <p:spPr>
          <a:xfrm>
            <a:off x="7416800" y="762000"/>
            <a:ext cx="4267200" cy="609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Baca: (2.21-2.25)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601968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03F79-0EF3-6790-0971-1C912F246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427" y="1782762"/>
            <a:ext cx="11217275" cy="6188075"/>
          </a:xfrm>
        </p:spPr>
        <p:txBody>
          <a:bodyPr>
            <a:noAutofit/>
          </a:bodyPr>
          <a:lstStyle/>
          <a:p>
            <a:pPr marL="450850" indent="0" algn="just">
              <a:buNone/>
            </a:pPr>
            <a:endParaRPr lang="en-ID" sz="2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0215" algn="just"/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Fokus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kajian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distribusi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dlm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00430" indent="-228600" algn="just"/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      Level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operasional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(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mekanisme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900430" indent="-228600" algn="just"/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      Level strategi (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alasan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pemilihan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meakanisme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671830" indent="0" algn="just">
              <a:buNone/>
            </a:pPr>
            <a:endParaRPr lang="en-ID" sz="2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0215" algn="just"/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Fokus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kajian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jelaskan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oleh Lenski (1984)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900430" indent="-228600" algn="just"/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      What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berkaitan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jumlaj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00430" indent="-228600" algn="just"/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      Who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siapa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mendapat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kesempatan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00430" indent="-228600" algn="just"/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      Why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mengapa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who dan what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ID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71830" indent="0" algn="just">
              <a:buNone/>
            </a:pPr>
            <a:endParaRPr lang="en-ID" sz="2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4B95314-66EF-F052-C6F8-52374C9C1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5330" y="829340"/>
            <a:ext cx="3429000" cy="63896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Baca: (2.26-2.28)</a:t>
            </a:r>
            <a:endParaRPr lang="en-ID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E7533-6715-19DF-4B87-433DE50FC507}"/>
              </a:ext>
            </a:extLst>
          </p:cNvPr>
          <p:cNvSpPr txBox="1"/>
          <p:nvPr/>
        </p:nvSpPr>
        <p:spPr>
          <a:xfrm>
            <a:off x="2844800" y="753894"/>
            <a:ext cx="69005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2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Kategorisasi</a:t>
            </a:r>
            <a:r>
              <a:rPr lang="en-ID" sz="32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ID" sz="32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ID" sz="32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36382656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</TotalTime>
  <Pages>0</Pages>
  <Words>818</Words>
  <Characters>0</Characters>
  <Application>Microsoft Office PowerPoint</Application>
  <PresentationFormat>Custom</PresentationFormat>
  <Lines>0</Lines>
  <Paragraphs>136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Gill Sans</vt:lpstr>
      <vt:lpstr>Times New Roman</vt:lpstr>
      <vt:lpstr>Title &amp; Subtitle</vt:lpstr>
      <vt:lpstr>Custom Design</vt:lpstr>
      <vt:lpstr>Title &amp; Bullets - 2 Column</vt:lpstr>
      <vt:lpstr>SIFAT, KLASIFIKASI DAN MASALAH DISTRIBUSI </vt:lpstr>
      <vt:lpstr>TINJAUAN MATA KULIAH</vt:lpstr>
      <vt:lpstr>Sifat-Sifat Barang</vt:lpstr>
      <vt:lpstr>Klasifikasi Barang</vt:lpstr>
      <vt:lpstr>Klasifikasi Barang</vt:lpstr>
      <vt:lpstr>Klasifikasi Barang</vt:lpstr>
      <vt:lpstr>Noted:</vt:lpstr>
      <vt:lpstr>Masalah Distribusi</vt:lpstr>
      <vt:lpstr>Baca: (2.26-2.28)</vt:lpstr>
      <vt:lpstr>Keadilan distributif dan peran negara </vt:lpstr>
      <vt:lpstr>KB 2: Pelaku Distribusi</vt:lpstr>
      <vt:lpstr>Sumber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Marisa Elsera</cp:lastModifiedBy>
  <cp:revision>202</cp:revision>
  <dcterms:modified xsi:type="dcterms:W3CDTF">2024-02-14T19:22:32Z</dcterms:modified>
</cp:coreProperties>
</file>