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4" r:id="rId2"/>
    <p:sldMasterId id="2147483650" r:id="rId3"/>
  </p:sldMasterIdLst>
  <p:notesMasterIdLst>
    <p:notesMasterId r:id="rId12"/>
  </p:notesMasterIdLst>
  <p:sldIdLst>
    <p:sldId id="256" r:id="rId4"/>
    <p:sldId id="263" r:id="rId5"/>
    <p:sldId id="259" r:id="rId6"/>
    <p:sldId id="265" r:id="rId7"/>
    <p:sldId id="266" r:id="rId8"/>
    <p:sldId id="267" r:id="rId9"/>
    <p:sldId id="264" r:id="rId10"/>
    <p:sldId id="262" r:id="rId11"/>
  </p:sldIdLst>
  <p:sldSz cx="13004800" cy="9753600"/>
  <p:notesSz cx="6858000" cy="9144000"/>
  <p:custDataLst>
    <p:tags r:id="rId1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>
      <p:cViewPr varScale="1">
        <p:scale>
          <a:sx n="44" d="100"/>
          <a:sy n="44" d="100"/>
        </p:scale>
        <p:origin x="1692" y="56"/>
      </p:cViewPr>
      <p:guideLst>
        <p:guide orient="horz" pos="3072"/>
        <p:guide pos="4096"/>
      </p:guideLst>
    </p:cSldViewPr>
  </p:slideViewPr>
  <p:outlineViewPr>
    <p:cViewPr>
      <p:scale>
        <a:sx n="100" d="100"/>
        <a:sy n="100" d="100"/>
      </p:scale>
      <p:origin x="0" y="492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85224C-3C23-4CE9-9482-475AAE3B6BB0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26F16DB-A526-4409-94E9-D7F39A995476}">
      <dgm:prSet phldrT="[Text]"/>
      <dgm:spPr/>
      <dgm:t>
        <a:bodyPr/>
        <a:lstStyle/>
        <a:p>
          <a:r>
            <a:rPr lang="en-US" dirty="0" err="1"/>
            <a:t>Religi</a:t>
          </a:r>
          <a:endParaRPr lang="en-US" dirty="0"/>
        </a:p>
      </dgm:t>
    </dgm:pt>
    <dgm:pt modelId="{83B761CC-0749-4170-9D94-B3D09A315299}" type="parTrans" cxnId="{A129D843-0E83-419C-936F-497085E52FA4}">
      <dgm:prSet/>
      <dgm:spPr/>
      <dgm:t>
        <a:bodyPr/>
        <a:lstStyle/>
        <a:p>
          <a:endParaRPr lang="en-US"/>
        </a:p>
      </dgm:t>
    </dgm:pt>
    <dgm:pt modelId="{30CF0549-DC1F-491B-A1A1-03C8898CBADA}" type="sibTrans" cxnId="{A129D843-0E83-419C-936F-497085E52FA4}">
      <dgm:prSet/>
      <dgm:spPr/>
      <dgm:t>
        <a:bodyPr/>
        <a:lstStyle/>
        <a:p>
          <a:endParaRPr lang="en-US"/>
        </a:p>
      </dgm:t>
    </dgm:pt>
    <dgm:pt modelId="{50A6EE1F-38C2-45D2-9256-ED31CF178A08}">
      <dgm:prSet phldrT="[Text]"/>
      <dgm:spPr/>
      <dgm:t>
        <a:bodyPr/>
        <a:lstStyle/>
        <a:p>
          <a:r>
            <a:rPr lang="en-US" dirty="0" err="1"/>
            <a:t>Keluarga</a:t>
          </a:r>
          <a:endParaRPr lang="en-US" dirty="0"/>
        </a:p>
      </dgm:t>
    </dgm:pt>
    <dgm:pt modelId="{E2F6FB97-A5DB-4577-9B23-CDA63E892BF1}" type="parTrans" cxnId="{29B3FEDC-458E-48A7-A1BE-F549D8B44E0C}">
      <dgm:prSet/>
      <dgm:spPr/>
      <dgm:t>
        <a:bodyPr/>
        <a:lstStyle/>
        <a:p>
          <a:endParaRPr lang="en-US"/>
        </a:p>
      </dgm:t>
    </dgm:pt>
    <dgm:pt modelId="{E012029B-50F4-4165-A557-06E45E98949A}" type="sibTrans" cxnId="{29B3FEDC-458E-48A7-A1BE-F549D8B44E0C}">
      <dgm:prSet/>
      <dgm:spPr/>
      <dgm:t>
        <a:bodyPr/>
        <a:lstStyle/>
        <a:p>
          <a:endParaRPr lang="en-US"/>
        </a:p>
      </dgm:t>
    </dgm:pt>
    <dgm:pt modelId="{64C9667F-C3F1-437D-8058-2C9A5E6DEBD3}">
      <dgm:prSet phldrT="[Text]"/>
      <dgm:spPr/>
      <dgm:t>
        <a:bodyPr/>
        <a:lstStyle/>
        <a:p>
          <a:r>
            <a:rPr lang="en-US" dirty="0" err="1"/>
            <a:t>Budaya</a:t>
          </a:r>
          <a:endParaRPr lang="en-US" dirty="0"/>
        </a:p>
      </dgm:t>
    </dgm:pt>
    <dgm:pt modelId="{C264B9D8-721E-4533-ADC3-37D6B8F7A595}" type="parTrans" cxnId="{C9AD559E-2629-4DAB-BCBA-5136F3E1372D}">
      <dgm:prSet/>
      <dgm:spPr/>
      <dgm:t>
        <a:bodyPr/>
        <a:lstStyle/>
        <a:p>
          <a:endParaRPr lang="en-US"/>
        </a:p>
      </dgm:t>
    </dgm:pt>
    <dgm:pt modelId="{03899446-480B-4EAF-9B46-993399F82E9E}" type="sibTrans" cxnId="{C9AD559E-2629-4DAB-BCBA-5136F3E1372D}">
      <dgm:prSet/>
      <dgm:spPr/>
      <dgm:t>
        <a:bodyPr/>
        <a:lstStyle/>
        <a:p>
          <a:endParaRPr lang="en-US"/>
        </a:p>
      </dgm:t>
    </dgm:pt>
    <dgm:pt modelId="{F1334DCF-2085-4FCC-B77A-FD087585F6EA}">
      <dgm:prSet phldrT="[Text]"/>
      <dgm:spPr/>
      <dgm:t>
        <a:bodyPr/>
        <a:lstStyle/>
        <a:p>
          <a:r>
            <a:rPr lang="en-US" dirty="0" err="1"/>
            <a:t>Sosial</a:t>
          </a:r>
          <a:endParaRPr lang="en-US" dirty="0"/>
        </a:p>
      </dgm:t>
    </dgm:pt>
    <dgm:pt modelId="{45B154D6-C51E-4E07-B9B1-B5901F3C85CA}" type="parTrans" cxnId="{E4E2E48A-D369-4639-BE64-F91CD6A8A5EC}">
      <dgm:prSet/>
      <dgm:spPr/>
      <dgm:t>
        <a:bodyPr/>
        <a:lstStyle/>
        <a:p>
          <a:endParaRPr lang="en-US"/>
        </a:p>
      </dgm:t>
    </dgm:pt>
    <dgm:pt modelId="{9DD65EE2-7983-489A-888D-7320570705DA}" type="sibTrans" cxnId="{E4E2E48A-D369-4639-BE64-F91CD6A8A5EC}">
      <dgm:prSet/>
      <dgm:spPr/>
      <dgm:t>
        <a:bodyPr/>
        <a:lstStyle/>
        <a:p>
          <a:endParaRPr lang="en-US"/>
        </a:p>
      </dgm:t>
    </dgm:pt>
    <dgm:pt modelId="{8E1A92CC-6434-499A-9636-C6E17F24EBB6}">
      <dgm:prSet phldrT="[Text]"/>
      <dgm:spPr/>
      <dgm:t>
        <a:bodyPr/>
        <a:lstStyle/>
        <a:p>
          <a:r>
            <a:rPr lang="en-US" dirty="0" err="1"/>
            <a:t>Politik</a:t>
          </a:r>
          <a:endParaRPr lang="en-US" dirty="0"/>
        </a:p>
      </dgm:t>
    </dgm:pt>
    <dgm:pt modelId="{236DB039-240B-4883-8FE1-DA53E70AE012}" type="parTrans" cxnId="{FE252725-F1B3-417B-B209-34692D2E8A21}">
      <dgm:prSet/>
      <dgm:spPr/>
      <dgm:t>
        <a:bodyPr/>
        <a:lstStyle/>
        <a:p>
          <a:endParaRPr lang="en-US"/>
        </a:p>
      </dgm:t>
    </dgm:pt>
    <dgm:pt modelId="{813BE813-A33A-4DA5-9CE8-658CB8EA8B67}" type="sibTrans" cxnId="{FE252725-F1B3-417B-B209-34692D2E8A21}">
      <dgm:prSet/>
      <dgm:spPr/>
      <dgm:t>
        <a:bodyPr/>
        <a:lstStyle/>
        <a:p>
          <a:endParaRPr lang="en-US"/>
        </a:p>
      </dgm:t>
    </dgm:pt>
    <dgm:pt modelId="{B0F28042-00AF-4D4B-BE6A-FE3DEAD99DB0}" type="pres">
      <dgm:prSet presAssocID="{C885224C-3C23-4CE9-9482-475AAE3B6BB0}" presName="diagram" presStyleCnt="0">
        <dgm:presLayoutVars>
          <dgm:dir/>
          <dgm:resizeHandles val="exact"/>
        </dgm:presLayoutVars>
      </dgm:prSet>
      <dgm:spPr/>
    </dgm:pt>
    <dgm:pt modelId="{27F2EC5F-09B1-44C6-8392-9FC1176EC082}" type="pres">
      <dgm:prSet presAssocID="{A26F16DB-A526-4409-94E9-D7F39A995476}" presName="node" presStyleLbl="node1" presStyleIdx="0" presStyleCnt="5">
        <dgm:presLayoutVars>
          <dgm:bulletEnabled val="1"/>
        </dgm:presLayoutVars>
      </dgm:prSet>
      <dgm:spPr/>
    </dgm:pt>
    <dgm:pt modelId="{A64D3245-F31C-4E97-BEA2-CB32F35CCAC4}" type="pres">
      <dgm:prSet presAssocID="{30CF0549-DC1F-491B-A1A1-03C8898CBADA}" presName="sibTrans" presStyleCnt="0"/>
      <dgm:spPr/>
    </dgm:pt>
    <dgm:pt modelId="{00ED8810-AD37-49FA-B5F2-0DFB02C72A4E}" type="pres">
      <dgm:prSet presAssocID="{50A6EE1F-38C2-45D2-9256-ED31CF178A08}" presName="node" presStyleLbl="node1" presStyleIdx="1" presStyleCnt="5">
        <dgm:presLayoutVars>
          <dgm:bulletEnabled val="1"/>
        </dgm:presLayoutVars>
      </dgm:prSet>
      <dgm:spPr/>
    </dgm:pt>
    <dgm:pt modelId="{BADEEE01-6505-4D52-A0EE-C22F88B694F7}" type="pres">
      <dgm:prSet presAssocID="{E012029B-50F4-4165-A557-06E45E98949A}" presName="sibTrans" presStyleCnt="0"/>
      <dgm:spPr/>
    </dgm:pt>
    <dgm:pt modelId="{69195F30-81CE-41E6-A6D5-C0762D34FA91}" type="pres">
      <dgm:prSet presAssocID="{64C9667F-C3F1-437D-8058-2C9A5E6DEBD3}" presName="node" presStyleLbl="node1" presStyleIdx="2" presStyleCnt="5">
        <dgm:presLayoutVars>
          <dgm:bulletEnabled val="1"/>
        </dgm:presLayoutVars>
      </dgm:prSet>
      <dgm:spPr/>
    </dgm:pt>
    <dgm:pt modelId="{06E03AE6-0063-41C9-884A-5B6C028C4AF3}" type="pres">
      <dgm:prSet presAssocID="{03899446-480B-4EAF-9B46-993399F82E9E}" presName="sibTrans" presStyleCnt="0"/>
      <dgm:spPr/>
    </dgm:pt>
    <dgm:pt modelId="{7B291844-DDC8-4EEB-A632-E9408595E9C1}" type="pres">
      <dgm:prSet presAssocID="{F1334DCF-2085-4FCC-B77A-FD087585F6EA}" presName="node" presStyleLbl="node1" presStyleIdx="3" presStyleCnt="5">
        <dgm:presLayoutVars>
          <dgm:bulletEnabled val="1"/>
        </dgm:presLayoutVars>
      </dgm:prSet>
      <dgm:spPr/>
    </dgm:pt>
    <dgm:pt modelId="{E244FDB6-563B-4211-9D34-ADEDCF742453}" type="pres">
      <dgm:prSet presAssocID="{9DD65EE2-7983-489A-888D-7320570705DA}" presName="sibTrans" presStyleCnt="0"/>
      <dgm:spPr/>
    </dgm:pt>
    <dgm:pt modelId="{5C5AC5B3-821A-44AA-ACE8-7C476258B8DC}" type="pres">
      <dgm:prSet presAssocID="{8E1A92CC-6434-499A-9636-C6E17F24EBB6}" presName="node" presStyleLbl="node1" presStyleIdx="4" presStyleCnt="5">
        <dgm:presLayoutVars>
          <dgm:bulletEnabled val="1"/>
        </dgm:presLayoutVars>
      </dgm:prSet>
      <dgm:spPr/>
    </dgm:pt>
  </dgm:ptLst>
  <dgm:cxnLst>
    <dgm:cxn modelId="{AF63FA1D-CCE1-4800-9283-74B4E6C6019C}" type="presOf" srcId="{C885224C-3C23-4CE9-9482-475AAE3B6BB0}" destId="{B0F28042-00AF-4D4B-BE6A-FE3DEAD99DB0}" srcOrd="0" destOrd="0" presId="urn:microsoft.com/office/officeart/2005/8/layout/default"/>
    <dgm:cxn modelId="{FE252725-F1B3-417B-B209-34692D2E8A21}" srcId="{C885224C-3C23-4CE9-9482-475AAE3B6BB0}" destId="{8E1A92CC-6434-499A-9636-C6E17F24EBB6}" srcOrd="4" destOrd="0" parTransId="{236DB039-240B-4883-8FE1-DA53E70AE012}" sibTransId="{813BE813-A33A-4DA5-9CE8-658CB8EA8B67}"/>
    <dgm:cxn modelId="{1C687363-81CB-448D-A9E3-0D6D4A2AA75A}" type="presOf" srcId="{64C9667F-C3F1-437D-8058-2C9A5E6DEBD3}" destId="{69195F30-81CE-41E6-A6D5-C0762D34FA91}" srcOrd="0" destOrd="0" presId="urn:microsoft.com/office/officeart/2005/8/layout/default"/>
    <dgm:cxn modelId="{A129D843-0E83-419C-936F-497085E52FA4}" srcId="{C885224C-3C23-4CE9-9482-475AAE3B6BB0}" destId="{A26F16DB-A526-4409-94E9-D7F39A995476}" srcOrd="0" destOrd="0" parTransId="{83B761CC-0749-4170-9D94-B3D09A315299}" sibTransId="{30CF0549-DC1F-491B-A1A1-03C8898CBADA}"/>
    <dgm:cxn modelId="{FC2E8C6F-7ADF-4753-94A2-60D947A26335}" type="presOf" srcId="{8E1A92CC-6434-499A-9636-C6E17F24EBB6}" destId="{5C5AC5B3-821A-44AA-ACE8-7C476258B8DC}" srcOrd="0" destOrd="0" presId="urn:microsoft.com/office/officeart/2005/8/layout/default"/>
    <dgm:cxn modelId="{9E80AA82-1CAB-4DF0-88F6-906EBCE5C4A2}" type="presOf" srcId="{A26F16DB-A526-4409-94E9-D7F39A995476}" destId="{27F2EC5F-09B1-44C6-8392-9FC1176EC082}" srcOrd="0" destOrd="0" presId="urn:microsoft.com/office/officeart/2005/8/layout/default"/>
    <dgm:cxn modelId="{E4E2E48A-D369-4639-BE64-F91CD6A8A5EC}" srcId="{C885224C-3C23-4CE9-9482-475AAE3B6BB0}" destId="{F1334DCF-2085-4FCC-B77A-FD087585F6EA}" srcOrd="3" destOrd="0" parTransId="{45B154D6-C51E-4E07-B9B1-B5901F3C85CA}" sibTransId="{9DD65EE2-7983-489A-888D-7320570705DA}"/>
    <dgm:cxn modelId="{C9AD559E-2629-4DAB-BCBA-5136F3E1372D}" srcId="{C885224C-3C23-4CE9-9482-475AAE3B6BB0}" destId="{64C9667F-C3F1-437D-8058-2C9A5E6DEBD3}" srcOrd="2" destOrd="0" parTransId="{C264B9D8-721E-4533-ADC3-37D6B8F7A595}" sibTransId="{03899446-480B-4EAF-9B46-993399F82E9E}"/>
    <dgm:cxn modelId="{29D840CD-58D0-4AD2-9AC2-390DB456FDC0}" type="presOf" srcId="{F1334DCF-2085-4FCC-B77A-FD087585F6EA}" destId="{7B291844-DDC8-4EEB-A632-E9408595E9C1}" srcOrd="0" destOrd="0" presId="urn:microsoft.com/office/officeart/2005/8/layout/default"/>
    <dgm:cxn modelId="{29B3FEDC-458E-48A7-A1BE-F549D8B44E0C}" srcId="{C885224C-3C23-4CE9-9482-475AAE3B6BB0}" destId="{50A6EE1F-38C2-45D2-9256-ED31CF178A08}" srcOrd="1" destOrd="0" parTransId="{E2F6FB97-A5DB-4577-9B23-CDA63E892BF1}" sibTransId="{E012029B-50F4-4165-A557-06E45E98949A}"/>
    <dgm:cxn modelId="{4194B4F9-3076-43B0-9E8F-C56466E6FAF6}" type="presOf" srcId="{50A6EE1F-38C2-45D2-9256-ED31CF178A08}" destId="{00ED8810-AD37-49FA-B5F2-0DFB02C72A4E}" srcOrd="0" destOrd="0" presId="urn:microsoft.com/office/officeart/2005/8/layout/default"/>
    <dgm:cxn modelId="{EC38FF82-BEDC-4C1C-841A-294ED521268C}" type="presParOf" srcId="{B0F28042-00AF-4D4B-BE6A-FE3DEAD99DB0}" destId="{27F2EC5F-09B1-44C6-8392-9FC1176EC082}" srcOrd="0" destOrd="0" presId="urn:microsoft.com/office/officeart/2005/8/layout/default"/>
    <dgm:cxn modelId="{ED96A0B2-3630-4B34-9339-FD2798360D0C}" type="presParOf" srcId="{B0F28042-00AF-4D4B-BE6A-FE3DEAD99DB0}" destId="{A64D3245-F31C-4E97-BEA2-CB32F35CCAC4}" srcOrd="1" destOrd="0" presId="urn:microsoft.com/office/officeart/2005/8/layout/default"/>
    <dgm:cxn modelId="{25D0BAF3-59F8-4CBE-95A5-D44BE77F9939}" type="presParOf" srcId="{B0F28042-00AF-4D4B-BE6A-FE3DEAD99DB0}" destId="{00ED8810-AD37-49FA-B5F2-0DFB02C72A4E}" srcOrd="2" destOrd="0" presId="urn:microsoft.com/office/officeart/2005/8/layout/default"/>
    <dgm:cxn modelId="{2A44BD2E-BC12-4A8B-9895-6D73E2F6C5AE}" type="presParOf" srcId="{B0F28042-00AF-4D4B-BE6A-FE3DEAD99DB0}" destId="{BADEEE01-6505-4D52-A0EE-C22F88B694F7}" srcOrd="3" destOrd="0" presId="urn:microsoft.com/office/officeart/2005/8/layout/default"/>
    <dgm:cxn modelId="{475F7B70-F108-405B-872B-C607B69CFEA2}" type="presParOf" srcId="{B0F28042-00AF-4D4B-BE6A-FE3DEAD99DB0}" destId="{69195F30-81CE-41E6-A6D5-C0762D34FA91}" srcOrd="4" destOrd="0" presId="urn:microsoft.com/office/officeart/2005/8/layout/default"/>
    <dgm:cxn modelId="{18DEA699-ECD6-4857-A819-13001AF14B8F}" type="presParOf" srcId="{B0F28042-00AF-4D4B-BE6A-FE3DEAD99DB0}" destId="{06E03AE6-0063-41C9-884A-5B6C028C4AF3}" srcOrd="5" destOrd="0" presId="urn:microsoft.com/office/officeart/2005/8/layout/default"/>
    <dgm:cxn modelId="{38BD00E8-63FD-4F41-9462-29D2E2407334}" type="presParOf" srcId="{B0F28042-00AF-4D4B-BE6A-FE3DEAD99DB0}" destId="{7B291844-DDC8-4EEB-A632-E9408595E9C1}" srcOrd="6" destOrd="0" presId="urn:microsoft.com/office/officeart/2005/8/layout/default"/>
    <dgm:cxn modelId="{BEB4F514-C6E1-43AF-ADA2-D8E140544718}" type="presParOf" srcId="{B0F28042-00AF-4D4B-BE6A-FE3DEAD99DB0}" destId="{E244FDB6-563B-4211-9D34-ADEDCF742453}" srcOrd="7" destOrd="0" presId="urn:microsoft.com/office/officeart/2005/8/layout/default"/>
    <dgm:cxn modelId="{8B92C624-550C-47D8-9D6C-3111ADBA4E81}" type="presParOf" srcId="{B0F28042-00AF-4D4B-BE6A-FE3DEAD99DB0}" destId="{5C5AC5B3-821A-44AA-ACE8-7C476258B8DC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F2EC5F-09B1-44C6-8392-9FC1176EC082}">
      <dsp:nvSpPr>
        <dsp:cNvPr id="0" name=""/>
        <dsp:cNvSpPr/>
      </dsp:nvSpPr>
      <dsp:spPr>
        <a:xfrm>
          <a:off x="0" y="824088"/>
          <a:ext cx="2709333" cy="16256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 err="1"/>
            <a:t>Religi</a:t>
          </a:r>
          <a:endParaRPr lang="en-US" sz="5200" kern="1200" dirty="0"/>
        </a:p>
      </dsp:txBody>
      <dsp:txXfrm>
        <a:off x="0" y="824088"/>
        <a:ext cx="2709333" cy="1625600"/>
      </dsp:txXfrm>
    </dsp:sp>
    <dsp:sp modelId="{00ED8810-AD37-49FA-B5F2-0DFB02C72A4E}">
      <dsp:nvSpPr>
        <dsp:cNvPr id="0" name=""/>
        <dsp:cNvSpPr/>
      </dsp:nvSpPr>
      <dsp:spPr>
        <a:xfrm>
          <a:off x="2980266" y="824088"/>
          <a:ext cx="2709333" cy="1625600"/>
        </a:xfrm>
        <a:prstGeom prst="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 err="1"/>
            <a:t>Keluarga</a:t>
          </a:r>
          <a:endParaRPr lang="en-US" sz="5200" kern="1200" dirty="0"/>
        </a:p>
      </dsp:txBody>
      <dsp:txXfrm>
        <a:off x="2980266" y="824088"/>
        <a:ext cx="2709333" cy="1625600"/>
      </dsp:txXfrm>
    </dsp:sp>
    <dsp:sp modelId="{69195F30-81CE-41E6-A6D5-C0762D34FA91}">
      <dsp:nvSpPr>
        <dsp:cNvPr id="0" name=""/>
        <dsp:cNvSpPr/>
      </dsp:nvSpPr>
      <dsp:spPr>
        <a:xfrm>
          <a:off x="5960533" y="824088"/>
          <a:ext cx="2709333" cy="1625600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 err="1"/>
            <a:t>Budaya</a:t>
          </a:r>
          <a:endParaRPr lang="en-US" sz="5200" kern="1200" dirty="0"/>
        </a:p>
      </dsp:txBody>
      <dsp:txXfrm>
        <a:off x="5960533" y="824088"/>
        <a:ext cx="2709333" cy="1625600"/>
      </dsp:txXfrm>
    </dsp:sp>
    <dsp:sp modelId="{7B291844-DDC8-4EEB-A632-E9408595E9C1}">
      <dsp:nvSpPr>
        <dsp:cNvPr id="0" name=""/>
        <dsp:cNvSpPr/>
      </dsp:nvSpPr>
      <dsp:spPr>
        <a:xfrm>
          <a:off x="1490133" y="2720622"/>
          <a:ext cx="2709333" cy="1625600"/>
        </a:xfrm>
        <a:prstGeom prst="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 err="1"/>
            <a:t>Sosial</a:t>
          </a:r>
          <a:endParaRPr lang="en-US" sz="5200" kern="1200" dirty="0"/>
        </a:p>
      </dsp:txBody>
      <dsp:txXfrm>
        <a:off x="1490133" y="2720622"/>
        <a:ext cx="2709333" cy="1625600"/>
      </dsp:txXfrm>
    </dsp:sp>
    <dsp:sp modelId="{5C5AC5B3-821A-44AA-ACE8-7C476258B8DC}">
      <dsp:nvSpPr>
        <dsp:cNvPr id="0" name=""/>
        <dsp:cNvSpPr/>
      </dsp:nvSpPr>
      <dsp:spPr>
        <a:xfrm>
          <a:off x="4470400" y="2720622"/>
          <a:ext cx="2709333" cy="1625600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 err="1"/>
            <a:t>Politik</a:t>
          </a:r>
          <a:endParaRPr lang="en-US" sz="5200" kern="1200" dirty="0"/>
        </a:p>
      </dsp:txBody>
      <dsp:txXfrm>
        <a:off x="4470400" y="2720622"/>
        <a:ext cx="2709333" cy="1625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pitchFamily="32" charset="0"/>
                <a:ea typeface="ヒラギノ角ゴ ProN W3" pitchFamily="32" charset="-128"/>
                <a:cs typeface="+mn-cs"/>
                <a:sym typeface="Gill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 pitchFamily="32" charset="0"/>
                <a:ea typeface="ヒラギノ角ゴ ProN W3" pitchFamily="32" charset="-128"/>
                <a:cs typeface="+mn-cs"/>
                <a:sym typeface="Gill Sans" pitchFamily="32" charset="0"/>
              </a:defRPr>
            </a:lvl1pPr>
          </a:lstStyle>
          <a:p>
            <a:pPr>
              <a:defRPr/>
            </a:pPr>
            <a:fld id="{9ED7CDD5-598F-4902-BA85-6782C6BB2991}" type="datetimeFigureOut">
              <a:rPr lang="en-US"/>
              <a:pPr>
                <a:defRPr/>
              </a:pPr>
              <a:t>2/15/2024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pitchFamily="32" charset="0"/>
                <a:ea typeface="ヒラギノ角ゴ ProN W3" pitchFamily="32" charset="-128"/>
                <a:cs typeface="+mn-cs"/>
                <a:sym typeface="Gill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F8D6D7A-9E1B-4CB9-9F38-AC6A131265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4471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15564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50779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443548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64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234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64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768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3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52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386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18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728746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972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1695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88E22-7353-4F6C-8F12-13802969EADC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68FF5-D198-4D05-BCCD-342F750A7E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325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133911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633521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78426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565407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070997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88314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69052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91492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999379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3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22096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1233887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77659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211014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637032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867085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934719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369592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3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02538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/>
              </a:rPr>
              <a:t>Click to edit Master text styles</a:t>
            </a:r>
          </a:p>
          <a:p>
            <a:pPr lvl="1"/>
            <a:r>
              <a:rPr lang="en-US" altLang="en-US">
                <a:sym typeface="Gill Sans"/>
              </a:rPr>
              <a:t>Second level</a:t>
            </a:r>
          </a:p>
          <a:p>
            <a:pPr lvl="2"/>
            <a:r>
              <a:rPr lang="en-US" altLang="en-US">
                <a:sym typeface="Gill Sans"/>
              </a:rPr>
              <a:t>Third level</a:t>
            </a:r>
          </a:p>
          <a:p>
            <a:pPr lvl="3"/>
            <a:r>
              <a:rPr lang="en-US" altLang="en-US">
                <a:sym typeface="Gill Sans"/>
              </a:rPr>
              <a:t>Fourth level</a:t>
            </a:r>
          </a:p>
          <a:p>
            <a:pPr lvl="4"/>
            <a:r>
              <a:rPr lang="en-US" altLang="en-US">
                <a:sym typeface="Gill Sans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/>
              </a:rPr>
              <a:t>Click to edit Master title style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700" y="0"/>
            <a:ext cx="137922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Gill Sans" pitchFamily="3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763" y="9040813"/>
            <a:ext cx="2925762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88E22-7353-4F6C-8F12-13802969EADC}" type="datetimeFigureOut">
              <a:rPr lang="en-US" smtClean="0"/>
              <a:pPr/>
              <a:t>2/15/2024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08475" y="9040813"/>
            <a:ext cx="4387850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85275" y="9040813"/>
            <a:ext cx="2925763" cy="519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68FF5-D198-4D05-BCCD-342F750A7E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700" y="0"/>
            <a:ext cx="137922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15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Gill Sans"/>
              </a:rPr>
              <a:t>Click to edit Master text styles</a:t>
            </a:r>
          </a:p>
          <a:p>
            <a:pPr lvl="1"/>
            <a:r>
              <a:rPr lang="en-US" altLang="en-US">
                <a:sym typeface="Gill Sans"/>
              </a:rPr>
              <a:t>Second level</a:t>
            </a:r>
          </a:p>
          <a:p>
            <a:pPr lvl="2"/>
            <a:r>
              <a:rPr lang="en-US" altLang="en-US">
                <a:sym typeface="Gill Sans"/>
              </a:rPr>
              <a:t>Third level</a:t>
            </a:r>
          </a:p>
          <a:p>
            <a:pPr lvl="3"/>
            <a:r>
              <a:rPr lang="en-US" altLang="en-US">
                <a:sym typeface="Gill Sans"/>
              </a:rPr>
              <a:t>Fourth level</a:t>
            </a:r>
          </a:p>
          <a:p>
            <a:pPr lvl="4"/>
            <a:r>
              <a:rPr lang="en-US" altLang="en-US">
                <a:sym typeface="Gill Sans"/>
              </a:rPr>
              <a:t>Fifth level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3700" y="0"/>
            <a:ext cx="137922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7362" y="1676400"/>
            <a:ext cx="9490075" cy="1676400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</a:rPr>
              <a:t>MOBILITAS BARANG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279400" y="3733800"/>
            <a:ext cx="13639800" cy="5486400"/>
          </a:xfrm>
        </p:spPr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Inisiasi</a:t>
            </a:r>
            <a:r>
              <a:rPr lang="en-US" b="1" dirty="0">
                <a:solidFill>
                  <a:srgbClr val="002060"/>
                </a:solidFill>
              </a:rPr>
              <a:t> Tutor </a:t>
            </a:r>
            <a:r>
              <a:rPr lang="en-US" b="1" dirty="0" err="1">
                <a:solidFill>
                  <a:srgbClr val="002060"/>
                </a:solidFill>
              </a:rPr>
              <a:t>ke</a:t>
            </a:r>
            <a:r>
              <a:rPr lang="id-ID" b="1" dirty="0">
                <a:solidFill>
                  <a:srgbClr val="002060"/>
                </a:solidFill>
              </a:rPr>
              <a:t>: </a:t>
            </a:r>
            <a:r>
              <a:rPr lang="en-US" b="1" dirty="0">
                <a:solidFill>
                  <a:srgbClr val="002060"/>
                </a:solidFill>
              </a:rPr>
              <a:t> </a:t>
            </a:r>
          </a:p>
          <a:p>
            <a:r>
              <a:rPr lang="en-US" b="1" dirty="0">
                <a:solidFill>
                  <a:srgbClr val="002060"/>
                </a:solidFill>
              </a:rPr>
              <a:t>Mata </a:t>
            </a:r>
            <a:r>
              <a:rPr lang="en-US" b="1" dirty="0" err="1">
                <a:solidFill>
                  <a:srgbClr val="002060"/>
                </a:solidFill>
              </a:rPr>
              <a:t>Kuliah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b="1" dirty="0" err="1">
                <a:solidFill>
                  <a:srgbClr val="002060"/>
                </a:solidFill>
              </a:rPr>
              <a:t>Sosiologi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Distribusi</a:t>
            </a:r>
            <a:endParaRPr lang="id-ID" b="1" dirty="0">
              <a:solidFill>
                <a:srgbClr val="002060"/>
              </a:solidFill>
            </a:endParaRPr>
          </a:p>
          <a:p>
            <a:r>
              <a:rPr lang="en-US" b="1" dirty="0">
                <a:solidFill>
                  <a:srgbClr val="002060"/>
                </a:solidFill>
              </a:rPr>
              <a:t>Program </a:t>
            </a:r>
            <a:r>
              <a:rPr lang="en-US" b="1" dirty="0" err="1">
                <a:solidFill>
                  <a:srgbClr val="002060"/>
                </a:solidFill>
              </a:rPr>
              <a:t>Studi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r>
              <a:rPr lang="en-US" b="1" dirty="0" err="1">
                <a:solidFill>
                  <a:srgbClr val="002060"/>
                </a:solidFill>
              </a:rPr>
              <a:t>Sosiologi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err="1">
                <a:solidFill>
                  <a:srgbClr val="002060"/>
                </a:solidFill>
              </a:rPr>
              <a:t>Fakultas:Fakultas</a:t>
            </a:r>
            <a:r>
              <a:rPr lang="en-US" b="1" dirty="0">
                <a:solidFill>
                  <a:srgbClr val="002060"/>
                </a:solidFill>
              </a:rPr>
              <a:t> Hukum, </a:t>
            </a:r>
            <a:r>
              <a:rPr lang="en-US" b="1" dirty="0" err="1">
                <a:solidFill>
                  <a:srgbClr val="002060"/>
                </a:solidFill>
              </a:rPr>
              <a:t>Ilmu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Sosial</a:t>
            </a:r>
            <a:r>
              <a:rPr lang="en-US" b="1" dirty="0">
                <a:solidFill>
                  <a:srgbClr val="002060"/>
                </a:solidFill>
              </a:rPr>
              <a:t> dan </a:t>
            </a:r>
            <a:r>
              <a:rPr lang="en-US" b="1" dirty="0" err="1">
                <a:solidFill>
                  <a:srgbClr val="002060"/>
                </a:solidFill>
              </a:rPr>
              <a:t>Politik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err="1">
                <a:solidFill>
                  <a:srgbClr val="002060"/>
                </a:solidFill>
              </a:rPr>
              <a:t>Penulis</a:t>
            </a:r>
            <a:r>
              <a:rPr lang="en-US" b="1" dirty="0">
                <a:solidFill>
                  <a:srgbClr val="002060"/>
                </a:solidFill>
              </a:rPr>
              <a:t>: Marisa Elsera, </a:t>
            </a:r>
            <a:r>
              <a:rPr lang="en-US" b="1" dirty="0" err="1">
                <a:solidFill>
                  <a:srgbClr val="002060"/>
                </a:solidFill>
              </a:rPr>
              <a:t>S.Sos</a:t>
            </a:r>
            <a:r>
              <a:rPr lang="en-US" b="1" dirty="0">
                <a:solidFill>
                  <a:srgbClr val="002060"/>
                </a:solidFill>
              </a:rPr>
              <a:t>., </a:t>
            </a:r>
            <a:r>
              <a:rPr lang="en-US" b="1" dirty="0" err="1">
                <a:solidFill>
                  <a:srgbClr val="002060"/>
                </a:solidFill>
              </a:rPr>
              <a:t>M.Si</a:t>
            </a:r>
            <a:r>
              <a:rPr lang="en-US" b="1" dirty="0">
                <a:solidFill>
                  <a:srgbClr val="002060"/>
                </a:solidFill>
              </a:rPr>
              <a:t>.</a:t>
            </a:r>
          </a:p>
          <a:p>
            <a:r>
              <a:rPr lang="en-US" b="1" dirty="0">
                <a:solidFill>
                  <a:srgbClr val="002060"/>
                </a:solidFill>
              </a:rPr>
              <a:t>Email: marisaelsera@umrah.ac.id</a:t>
            </a:r>
            <a:endParaRPr lang="id-ID" b="1" dirty="0">
              <a:solidFill>
                <a:srgbClr val="002060"/>
              </a:solidFill>
            </a:endParaRPr>
          </a:p>
          <a:p>
            <a:r>
              <a:rPr lang="en-US" b="1" dirty="0" err="1">
                <a:solidFill>
                  <a:srgbClr val="002060"/>
                </a:solidFill>
              </a:rPr>
              <a:t>Penelaah</a:t>
            </a:r>
            <a:r>
              <a:rPr lang="en-US" b="1">
                <a:solidFill>
                  <a:srgbClr val="002060"/>
                </a:solidFill>
              </a:rPr>
              <a:t>: </a:t>
            </a:r>
          </a:p>
          <a:p>
            <a:r>
              <a:rPr lang="en-US" b="1">
                <a:solidFill>
                  <a:srgbClr val="002060"/>
                </a:solidFill>
              </a:rPr>
              <a:t>Email</a:t>
            </a:r>
            <a:r>
              <a:rPr lang="en-US" b="1" dirty="0">
                <a:solidFill>
                  <a:srgbClr val="002060"/>
                </a:solidFill>
              </a:rPr>
              <a:t>: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45987" y="410161"/>
            <a:ext cx="103265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Sesi</a:t>
            </a:r>
            <a:endParaRPr lang="en-US" dirty="0">
              <a:solidFill>
                <a:srgbClr val="002060"/>
              </a:solidFill>
            </a:endParaRPr>
          </a:p>
          <a:p>
            <a:pPr algn="ctr"/>
            <a:r>
              <a:rPr lang="en-US" dirty="0">
                <a:solidFill>
                  <a:srgbClr val="002060"/>
                </a:solidFill>
              </a:rPr>
              <a:t>6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200" y="533399"/>
            <a:ext cx="10007600" cy="114300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TINJAUAN MATA KULIAH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2057400"/>
            <a:ext cx="11887201" cy="6727825"/>
          </a:xfrm>
        </p:spPr>
        <p:txBody>
          <a:bodyPr>
            <a:normAutofit fontScale="92500"/>
          </a:bodyPr>
          <a:lstStyle/>
          <a:p>
            <a:pPr marL="0" indent="0" fontAlgn="base">
              <a:buNone/>
            </a:pPr>
            <a:r>
              <a:rPr lang="en-US" sz="4000" dirty="0"/>
              <a:t>Pada </a:t>
            </a:r>
            <a:r>
              <a:rPr lang="en-US" sz="4000" dirty="0" err="1"/>
              <a:t>sesi</a:t>
            </a:r>
            <a:r>
              <a:rPr lang="en-US" sz="4000" dirty="0"/>
              <a:t> 6 </a:t>
            </a:r>
            <a:r>
              <a:rPr lang="en-US" sz="4000" dirty="0" err="1"/>
              <a:t>ini</a:t>
            </a:r>
            <a:r>
              <a:rPr lang="en-US" sz="4000" dirty="0"/>
              <a:t>, </a:t>
            </a:r>
            <a:r>
              <a:rPr lang="en-US" sz="4000" dirty="0" err="1"/>
              <a:t>saudara</a:t>
            </a:r>
            <a:r>
              <a:rPr lang="en-US" sz="4000" dirty="0"/>
              <a:t> </a:t>
            </a:r>
            <a:r>
              <a:rPr lang="en-US" sz="4000" dirty="0" err="1"/>
              <a:t>akan</a:t>
            </a:r>
            <a:r>
              <a:rPr lang="en-US" sz="4000" dirty="0"/>
              <a:t> </a:t>
            </a:r>
            <a:r>
              <a:rPr lang="en-US" sz="4000" dirty="0" err="1"/>
              <a:t>diajak</a:t>
            </a:r>
            <a:r>
              <a:rPr lang="en-US" sz="4000" dirty="0"/>
              <a:t> </a:t>
            </a:r>
            <a:r>
              <a:rPr lang="en-US" sz="4000" dirty="0" err="1"/>
              <a:t>untuk</a:t>
            </a:r>
            <a:r>
              <a:rPr lang="en-US" sz="4000" dirty="0"/>
              <a:t> </a:t>
            </a:r>
            <a:r>
              <a:rPr lang="en-US" sz="4000" dirty="0" err="1"/>
              <a:t>memahami</a:t>
            </a:r>
            <a:r>
              <a:rPr lang="en-US" sz="4000" dirty="0"/>
              <a:t> </a:t>
            </a:r>
            <a:r>
              <a:rPr lang="en-US" sz="4000" dirty="0" err="1"/>
              <a:t>mengenai</a:t>
            </a:r>
            <a:r>
              <a:rPr lang="en-US" sz="4000" dirty="0"/>
              <a:t> </a:t>
            </a:r>
            <a:r>
              <a:rPr lang="en-US" sz="4000" dirty="0" err="1"/>
              <a:t>mobilitas</a:t>
            </a:r>
            <a:r>
              <a:rPr lang="en-US" sz="4000" dirty="0"/>
              <a:t> </a:t>
            </a:r>
            <a:r>
              <a:rPr lang="en-US" sz="4000" dirty="0" err="1"/>
              <a:t>barang</a:t>
            </a:r>
            <a:r>
              <a:rPr lang="en-US" sz="4000" dirty="0"/>
              <a:t>. </a:t>
            </a:r>
            <a:r>
              <a:rPr lang="en-US" sz="4000" dirty="0" err="1"/>
              <a:t>Kegiatan</a:t>
            </a:r>
            <a:r>
              <a:rPr lang="en-US" sz="4000" dirty="0"/>
              <a:t> </a:t>
            </a:r>
            <a:r>
              <a:rPr lang="en-US" sz="4000" dirty="0" err="1"/>
              <a:t>belajar</a:t>
            </a:r>
            <a:r>
              <a:rPr lang="en-US" sz="4000" dirty="0"/>
              <a:t> </a:t>
            </a:r>
            <a:r>
              <a:rPr lang="en-US" sz="4000" dirty="0" err="1"/>
              <a:t>terdiri</a:t>
            </a:r>
            <a:r>
              <a:rPr lang="en-US" sz="4000" dirty="0"/>
              <a:t> </a:t>
            </a:r>
            <a:r>
              <a:rPr lang="en-US" sz="4000" dirty="0" err="1"/>
              <a:t>dari</a:t>
            </a:r>
            <a:r>
              <a:rPr lang="en-US" sz="4000" dirty="0"/>
              <a:t> </a:t>
            </a:r>
            <a:r>
              <a:rPr lang="en-US" sz="4000" dirty="0" err="1"/>
              <a:t>dua</a:t>
            </a:r>
            <a:r>
              <a:rPr lang="en-US" sz="4000" dirty="0"/>
              <a:t>, </a:t>
            </a:r>
            <a:r>
              <a:rPr lang="en-US" sz="4000" dirty="0" err="1"/>
              <a:t>yaitu</a:t>
            </a:r>
            <a:r>
              <a:rPr lang="en-US" sz="4000" dirty="0"/>
              <a:t>:</a:t>
            </a:r>
          </a:p>
          <a:p>
            <a:pPr marL="0" indent="0" fontAlgn="base">
              <a:buNone/>
            </a:pPr>
            <a:r>
              <a:rPr lang="en-US" sz="4000" dirty="0"/>
              <a:t>KB 1 </a:t>
            </a:r>
            <a:r>
              <a:rPr lang="en-US" sz="4000" dirty="0" err="1"/>
              <a:t>mobilitas</a:t>
            </a:r>
            <a:r>
              <a:rPr lang="en-US" sz="4000" dirty="0"/>
              <a:t> </a:t>
            </a:r>
            <a:r>
              <a:rPr lang="en-US" sz="4000" dirty="0" err="1"/>
              <a:t>barang</a:t>
            </a:r>
            <a:endParaRPr lang="en-US" sz="4000" dirty="0"/>
          </a:p>
          <a:p>
            <a:pPr marL="0" indent="0" fontAlgn="base">
              <a:buNone/>
            </a:pPr>
            <a:r>
              <a:rPr lang="en-US" sz="4000" dirty="0"/>
              <a:t>KB 2 </a:t>
            </a:r>
            <a:r>
              <a:rPr lang="en-US" sz="4000" dirty="0" err="1"/>
              <a:t>Keterlambatan</a:t>
            </a:r>
            <a:r>
              <a:rPr lang="en-US" sz="4000" dirty="0"/>
              <a:t> </a:t>
            </a:r>
            <a:r>
              <a:rPr lang="en-US" sz="4000" dirty="0" err="1"/>
              <a:t>mobilitas</a:t>
            </a:r>
            <a:r>
              <a:rPr lang="en-US" sz="4000" dirty="0"/>
              <a:t> </a:t>
            </a:r>
            <a:r>
              <a:rPr lang="en-US" sz="4000" dirty="0" err="1"/>
              <a:t>barang</a:t>
            </a:r>
            <a:endParaRPr lang="en-US" sz="4000" dirty="0"/>
          </a:p>
          <a:p>
            <a:pPr marL="1074738" marR="41402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4000" i="1" dirty="0" err="1">
                <a:effectLst/>
                <a:ea typeface="Times New Roman" panose="02020603050405020304" pitchFamily="18" charset="0"/>
              </a:rPr>
              <a:t>Pengaruh</a:t>
            </a:r>
            <a:r>
              <a:rPr lang="en-US" sz="4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ea typeface="Times New Roman" panose="02020603050405020304" pitchFamily="18" charset="0"/>
              </a:rPr>
              <a:t>mobilitas</a:t>
            </a:r>
            <a:r>
              <a:rPr lang="en-US" sz="4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ea typeface="Times New Roman" panose="02020603050405020304" pitchFamily="18" charset="0"/>
              </a:rPr>
              <a:t>sosial</a:t>
            </a:r>
            <a:r>
              <a:rPr lang="en-US" sz="4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ea typeface="Times New Roman" panose="02020603050405020304" pitchFamily="18" charset="0"/>
              </a:rPr>
              <a:t>terhadap</a:t>
            </a:r>
            <a:r>
              <a:rPr lang="en-US" sz="4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ea typeface="Times New Roman" panose="02020603050405020304" pitchFamily="18" charset="0"/>
              </a:rPr>
              <a:t>mobilitas</a:t>
            </a:r>
            <a:r>
              <a:rPr lang="en-US" sz="4000" i="1" dirty="0">
                <a:effectLst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effectLst/>
                <a:ea typeface="Times New Roman" panose="02020603050405020304" pitchFamily="18" charset="0"/>
              </a:rPr>
              <a:t>barang</a:t>
            </a:r>
            <a:endParaRPr lang="en-ID" sz="4000" dirty="0">
              <a:effectLst/>
              <a:ea typeface="Times New Roman" panose="02020603050405020304" pitchFamily="18" charset="0"/>
            </a:endParaRPr>
          </a:p>
          <a:p>
            <a:pPr marL="1074738" marR="414020" lvl="0" indent="-342900">
              <a:spcAft>
                <a:spcPts val="0"/>
              </a:spcAft>
              <a:buFont typeface="+mj-lt"/>
              <a:buAutoNum type="arabicPeriod"/>
            </a:pPr>
            <a:r>
              <a:rPr lang="en-US" sz="4000" dirty="0">
                <a:effectLst/>
                <a:ea typeface="Times New Roman" panose="02020603050405020304" pitchFamily="18" charset="0"/>
              </a:rPr>
              <a:t>P</a:t>
            </a:r>
            <a:r>
              <a:rPr lang="id-ID" sz="4000" dirty="0">
                <a:effectLst/>
                <a:ea typeface="Times New Roman" panose="02020603050405020304" pitchFamily="18" charset="0"/>
              </a:rPr>
              <a:t>engaruh Fa</a:t>
            </a:r>
            <a:r>
              <a:rPr lang="en-US" sz="4000" dirty="0">
                <a:effectLst/>
                <a:ea typeface="Times New Roman" panose="02020603050405020304" pitchFamily="18" charset="0"/>
              </a:rPr>
              <a:t>k</a:t>
            </a:r>
            <a:r>
              <a:rPr lang="id-ID" sz="4000" dirty="0">
                <a:effectLst/>
                <a:ea typeface="Times New Roman" panose="02020603050405020304" pitchFamily="18" charset="0"/>
              </a:rPr>
              <a:t>tor Etnik dalam Mobilitas Barang </a:t>
            </a:r>
            <a:endParaRPr lang="en-ID" sz="4000" dirty="0">
              <a:effectLst/>
              <a:ea typeface="Times New Roman" panose="02020603050405020304" pitchFamily="18" charset="0"/>
            </a:endParaRPr>
          </a:p>
          <a:p>
            <a:pPr marL="1074738" marR="414020" lvl="0" indent="-342900">
              <a:spcAft>
                <a:spcPts val="0"/>
              </a:spcAft>
              <a:buFont typeface="+mj-lt"/>
              <a:buAutoNum type="arabicPeriod"/>
            </a:pPr>
            <a:r>
              <a:rPr lang="id-ID" sz="4000" dirty="0">
                <a:effectLst/>
                <a:ea typeface="Times New Roman" panose="02020603050405020304" pitchFamily="18" charset="0"/>
              </a:rPr>
              <a:t>Pengaruh Fa</a:t>
            </a:r>
            <a:r>
              <a:rPr lang="en-US" sz="4000" dirty="0">
                <a:effectLst/>
                <a:ea typeface="Times New Roman" panose="02020603050405020304" pitchFamily="18" charset="0"/>
              </a:rPr>
              <a:t>k</a:t>
            </a:r>
            <a:r>
              <a:rPr lang="id-ID" sz="4000" dirty="0">
                <a:effectLst/>
                <a:ea typeface="Times New Roman" panose="02020603050405020304" pitchFamily="18" charset="0"/>
              </a:rPr>
              <a:t>tor Budaya dalam Mobilitas Barang </a:t>
            </a:r>
            <a:endParaRPr lang="en-ID" sz="4000" dirty="0">
              <a:effectLst/>
              <a:ea typeface="Times New Roman" panose="02020603050405020304" pitchFamily="18" charset="0"/>
            </a:endParaRPr>
          </a:p>
          <a:p>
            <a:pPr marL="1074738" marR="414020" lvl="0" indent="-342900">
              <a:spcAft>
                <a:spcPts val="0"/>
              </a:spcAft>
              <a:buFont typeface="+mj-lt"/>
              <a:buAutoNum type="arabicPeriod"/>
            </a:pPr>
            <a:r>
              <a:rPr lang="id-ID" sz="4000" dirty="0">
                <a:effectLst/>
                <a:ea typeface="Times New Roman" panose="02020603050405020304" pitchFamily="18" charset="0"/>
              </a:rPr>
              <a:t>Pengaruh Fa</a:t>
            </a:r>
            <a:r>
              <a:rPr lang="en-US" sz="4000" dirty="0">
                <a:effectLst/>
                <a:ea typeface="Times New Roman" panose="02020603050405020304" pitchFamily="18" charset="0"/>
              </a:rPr>
              <a:t>k</a:t>
            </a:r>
            <a:r>
              <a:rPr lang="id-ID" sz="4000" dirty="0">
                <a:effectLst/>
                <a:ea typeface="Times New Roman" panose="02020603050405020304" pitchFamily="18" charset="0"/>
              </a:rPr>
              <a:t>tor Agama dalam Mobilitas Barang </a:t>
            </a:r>
            <a:endParaRPr lang="en-ID" sz="4000" dirty="0">
              <a:ea typeface="Times New Roman" panose="02020603050405020304" pitchFamily="18" charset="0"/>
            </a:endParaRPr>
          </a:p>
          <a:p>
            <a:pPr marL="1074738" marR="414020" lvl="0" indent="-342900">
              <a:spcAft>
                <a:spcPts val="0"/>
              </a:spcAft>
              <a:buFont typeface="+mj-lt"/>
              <a:buAutoNum type="arabicPeriod"/>
            </a:pPr>
            <a:r>
              <a:rPr lang="id-ID" sz="4000" dirty="0">
                <a:effectLst/>
                <a:ea typeface="Times New Roman" panose="02020603050405020304" pitchFamily="18" charset="0"/>
              </a:rPr>
              <a:t>Pengaruh Fa</a:t>
            </a:r>
            <a:r>
              <a:rPr lang="en-US" sz="4000" dirty="0">
                <a:effectLst/>
                <a:ea typeface="Times New Roman" panose="02020603050405020304" pitchFamily="18" charset="0"/>
              </a:rPr>
              <a:t>k</a:t>
            </a:r>
            <a:r>
              <a:rPr lang="id-ID" sz="4000" dirty="0">
                <a:effectLst/>
                <a:ea typeface="Times New Roman" panose="02020603050405020304" pitchFamily="18" charset="0"/>
              </a:rPr>
              <a:t>tor So</a:t>
            </a:r>
            <a:r>
              <a:rPr lang="en-US" sz="4000" dirty="0">
                <a:effectLst/>
                <a:ea typeface="Times New Roman" panose="02020603050405020304" pitchFamily="18" charset="0"/>
              </a:rPr>
              <a:t>s</a:t>
            </a:r>
            <a:r>
              <a:rPr lang="id-ID" sz="4000" dirty="0">
                <a:effectLst/>
                <a:ea typeface="Times New Roman" panose="02020603050405020304" pitchFamily="18" charset="0"/>
              </a:rPr>
              <a:t>ial dan Politik dalam Mobilitas Barang</a:t>
            </a:r>
            <a:endParaRPr lang="en-US" sz="4000" dirty="0"/>
          </a:p>
          <a:p>
            <a:pPr marL="742950" indent="-742950" fontAlgn="base">
              <a:buAutoNum type="arabicPeriod"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275340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200" y="533399"/>
            <a:ext cx="10007600" cy="1143001"/>
          </a:xfrm>
        </p:spPr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Konsep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dasar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mobilitas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barang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00404" y="3510059"/>
            <a:ext cx="7302500" cy="13667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Mobilitas</a:t>
            </a:r>
            <a:r>
              <a:rPr lang="en-US" sz="3200" dirty="0"/>
              <a:t> </a:t>
            </a:r>
            <a:r>
              <a:rPr lang="en-US" sz="3200" dirty="0" err="1"/>
              <a:t>fisik</a:t>
            </a:r>
            <a:endParaRPr lang="en-US" sz="3200" dirty="0"/>
          </a:p>
          <a:p>
            <a:pPr algn="ctr"/>
            <a:r>
              <a:rPr lang="en-US" sz="3200" dirty="0" err="1"/>
              <a:t>Perpindahan</a:t>
            </a:r>
            <a:r>
              <a:rPr lang="en-US" sz="3200" dirty="0"/>
              <a:t> </a:t>
            </a:r>
            <a:r>
              <a:rPr lang="en-US" sz="3200" dirty="0" err="1"/>
              <a:t>tempat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tempat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tempat</a:t>
            </a:r>
            <a:r>
              <a:rPr lang="en-US" sz="3200" dirty="0"/>
              <a:t> lain (horizontal)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07228" y="1900760"/>
            <a:ext cx="7297572" cy="1366741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Mobilitas</a:t>
            </a:r>
            <a:r>
              <a:rPr lang="en-US" sz="3200" dirty="0"/>
              <a:t> </a:t>
            </a:r>
            <a:r>
              <a:rPr lang="en-US" sz="3200" dirty="0" err="1"/>
              <a:t>sosial</a:t>
            </a:r>
            <a:endParaRPr lang="en-US" sz="3200" dirty="0"/>
          </a:p>
          <a:p>
            <a:pPr algn="ctr"/>
            <a:r>
              <a:rPr lang="en-US" sz="3200" dirty="0" err="1"/>
              <a:t>Gerak</a:t>
            </a:r>
            <a:r>
              <a:rPr lang="en-US" sz="3200" dirty="0"/>
              <a:t> </a:t>
            </a:r>
            <a:r>
              <a:rPr lang="en-US" sz="3200" dirty="0" err="1"/>
              <a:t>pindah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kelas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kelas</a:t>
            </a:r>
            <a:r>
              <a:rPr lang="en-US" sz="3200" dirty="0"/>
              <a:t> </a:t>
            </a:r>
            <a:r>
              <a:rPr lang="en-US" sz="3200" dirty="0" err="1"/>
              <a:t>sosial</a:t>
            </a:r>
            <a:r>
              <a:rPr lang="en-US" sz="3200" dirty="0"/>
              <a:t> </a:t>
            </a:r>
            <a:r>
              <a:rPr lang="en-US" sz="3200" dirty="0" err="1"/>
              <a:t>lainnya</a:t>
            </a:r>
            <a:r>
              <a:rPr lang="en-US" sz="3200" dirty="0"/>
              <a:t> (</a:t>
            </a:r>
            <a:r>
              <a:rPr lang="en-US" sz="3200" dirty="0" err="1"/>
              <a:t>vertikal</a:t>
            </a:r>
            <a:r>
              <a:rPr lang="en-US" sz="3200" dirty="0"/>
              <a:t>)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" name="3D Model 2" descr="Kodiak farm car blue">
                <a:extLst>
                  <a:ext uri="{FF2B5EF4-FFF2-40B4-BE49-F238E27FC236}">
                    <a16:creationId xmlns:a16="http://schemas.microsoft.com/office/drawing/2014/main" id="{8D5E58B0-B827-2F88-BE85-8E27E615C14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34868835"/>
                  </p:ext>
                </p:extLst>
              </p:nvPr>
            </p:nvGraphicFramePr>
            <p:xfrm>
              <a:off x="482600" y="1918958"/>
              <a:ext cx="4707820" cy="2957842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4707820" cy="2957842"/>
                    </a:xfrm>
                    <a:prstGeom prst="rect">
                      <a:avLst/>
                    </a:prstGeom>
                  </am3d:spPr>
                  <am3d:camera>
                    <am3d:pos x="0" y="0" z="5551562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4858518" d="1000000"/>
                    <am3d:preTrans dx="0" dy="-3435811" dz="-20796"/>
                    <am3d:scale>
                      <am3d:sx n="1000000" d="1000000"/>
                      <am3d:sy n="1000000" d="1000000"/>
                      <am3d:sz n="1000000" d="1000000"/>
                    </am3d:scale>
                    <am3d:rot ax="2078897" ay="3159559" az="1727201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60182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" name="3D Model 2" descr="Kodiak farm car blue">
                <a:extLst>
                  <a:ext uri="{FF2B5EF4-FFF2-40B4-BE49-F238E27FC236}">
                    <a16:creationId xmlns:a16="http://schemas.microsoft.com/office/drawing/2014/main" id="{8D5E58B0-B827-2F88-BE85-8E27E615C14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2600" y="1918958"/>
                <a:ext cx="4707820" cy="2957842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ounded Rectangle 13">
            <a:extLst>
              <a:ext uri="{FF2B5EF4-FFF2-40B4-BE49-F238E27FC236}">
                <a16:creationId xmlns:a16="http://schemas.microsoft.com/office/drawing/2014/main" id="{2227D5AF-7D75-0C91-EA49-E7CA5662D2CE}"/>
              </a:ext>
            </a:extLst>
          </p:cNvPr>
          <p:cNvSpPr/>
          <p:nvPr/>
        </p:nvSpPr>
        <p:spPr>
          <a:xfrm>
            <a:off x="5700404" y="5257800"/>
            <a:ext cx="7413768" cy="19812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Mobilitas</a:t>
            </a:r>
            <a:r>
              <a:rPr lang="en-US" sz="3200" dirty="0"/>
              <a:t> </a:t>
            </a:r>
            <a:r>
              <a:rPr lang="en-US" sz="3200" dirty="0" err="1"/>
              <a:t>Barang</a:t>
            </a:r>
            <a:r>
              <a:rPr lang="en-US" sz="3200" dirty="0"/>
              <a:t> </a:t>
            </a:r>
            <a:r>
              <a:rPr lang="en-US" sz="3200" dirty="0" err="1"/>
              <a:t>berarti</a:t>
            </a:r>
            <a:r>
              <a:rPr lang="en-US" sz="3200" dirty="0"/>
              <a:t> </a:t>
            </a:r>
            <a:r>
              <a:rPr lang="en-US" sz="3200" dirty="0" err="1"/>
              <a:t>perpindahan</a:t>
            </a:r>
            <a:r>
              <a:rPr lang="en-US" sz="3200" dirty="0"/>
              <a:t> </a:t>
            </a:r>
            <a:r>
              <a:rPr lang="en-US" sz="3200" dirty="0" err="1"/>
              <a:t>tempat</a:t>
            </a:r>
            <a:r>
              <a:rPr lang="en-US" sz="3200" dirty="0"/>
              <a:t>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tempat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tempat</a:t>
            </a:r>
            <a:r>
              <a:rPr lang="en-US" sz="3200" dirty="0"/>
              <a:t> lain (horizontal) dan </a:t>
            </a:r>
            <a:r>
              <a:rPr lang="en-US" sz="3200" dirty="0" err="1"/>
              <a:t>dari</a:t>
            </a:r>
            <a:r>
              <a:rPr lang="en-US" sz="3200" dirty="0"/>
              <a:t> </a:t>
            </a:r>
            <a:r>
              <a:rPr lang="en-US" sz="3200" dirty="0" err="1"/>
              <a:t>satu</a:t>
            </a:r>
            <a:r>
              <a:rPr lang="en-US" sz="3200" dirty="0"/>
              <a:t> </a:t>
            </a:r>
            <a:r>
              <a:rPr lang="en-US" sz="3200" dirty="0" err="1"/>
              <a:t>kelas</a:t>
            </a:r>
            <a:r>
              <a:rPr lang="en-US" sz="3200" dirty="0"/>
              <a:t> </a:t>
            </a:r>
            <a:r>
              <a:rPr lang="en-US" sz="3200" dirty="0" err="1"/>
              <a:t>ke</a:t>
            </a:r>
            <a:r>
              <a:rPr lang="en-US" sz="3200" dirty="0"/>
              <a:t> </a:t>
            </a:r>
            <a:r>
              <a:rPr lang="en-US" sz="3200" dirty="0" err="1"/>
              <a:t>kelas</a:t>
            </a:r>
            <a:r>
              <a:rPr lang="en-US" sz="3200" dirty="0"/>
              <a:t> lain (</a:t>
            </a:r>
            <a:r>
              <a:rPr lang="en-US" sz="3200" dirty="0" err="1"/>
              <a:t>vertikal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4111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E47F1-0988-028A-63B6-53EA4BB2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1001" y="838200"/>
            <a:ext cx="4800600" cy="776287"/>
          </a:xfrm>
        </p:spPr>
        <p:txBody>
          <a:bodyPr/>
          <a:lstStyle/>
          <a:p>
            <a:r>
              <a:rPr lang="en-US" dirty="0" err="1"/>
              <a:t>Mobilitas</a:t>
            </a:r>
            <a:r>
              <a:rPr lang="en-US" dirty="0"/>
              <a:t> Horizontal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8855BF-11B6-C441-B9D4-1AA1E01C7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Shafiyyah</a:t>
            </a:r>
            <a:r>
              <a:rPr lang="en-US" dirty="0"/>
              <a:t> </a:t>
            </a:r>
            <a:r>
              <a:rPr lang="en-US"/>
              <a:t>(2010) </a:t>
            </a:r>
            <a:r>
              <a:rPr lang="en-US" dirty="0" err="1"/>
              <a:t>menjelaskan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dan </a:t>
            </a:r>
            <a:r>
              <a:rPr lang="en-US" dirty="0" err="1"/>
              <a:t>distribusi</a:t>
            </a:r>
            <a:r>
              <a:rPr lang="en-US" dirty="0"/>
              <a:t> </a:t>
            </a:r>
            <a:r>
              <a:rPr lang="en-US" dirty="0" err="1"/>
              <a:t>kedalam</a:t>
            </a:r>
            <a:r>
              <a:rPr lang="en-US" dirty="0"/>
              <a:t> 5 </a:t>
            </a:r>
            <a:r>
              <a:rPr lang="en-US" dirty="0" err="1"/>
              <a:t>cakupan</a:t>
            </a:r>
            <a:r>
              <a:rPr lang="en-US" dirty="0"/>
              <a:t>:</a:t>
            </a:r>
          </a:p>
          <a:p>
            <a:endParaRPr lang="en-ID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EE56A4-3460-E1B3-0311-C82BD010A134}"/>
              </a:ext>
            </a:extLst>
          </p:cNvPr>
          <p:cNvSpPr/>
          <p:nvPr/>
        </p:nvSpPr>
        <p:spPr>
          <a:xfrm>
            <a:off x="9169400" y="838200"/>
            <a:ext cx="25908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(Baca: 6.5-6.13)</a:t>
            </a:r>
            <a:endParaRPr lang="en-ID" sz="1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C4D9BF6-1E0A-C445-DF3E-E96BF2396724}"/>
              </a:ext>
            </a:extLst>
          </p:cNvPr>
          <p:cNvSpPr/>
          <p:nvPr/>
        </p:nvSpPr>
        <p:spPr>
          <a:xfrm>
            <a:off x="1115704" y="3806825"/>
            <a:ext cx="8991600" cy="838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dasar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transportasi</a:t>
            </a:r>
            <a:r>
              <a:rPr lang="en-US" sz="2400" dirty="0"/>
              <a:t> dan </a:t>
            </a:r>
            <a:r>
              <a:rPr lang="en-US" sz="2400" dirty="0" err="1"/>
              <a:t>distribusi</a:t>
            </a:r>
            <a:endParaRPr lang="en-ID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20F2E7-E325-BA1C-CEF3-1AC4934677CF}"/>
              </a:ext>
            </a:extLst>
          </p:cNvPr>
          <p:cNvSpPr/>
          <p:nvPr/>
        </p:nvSpPr>
        <p:spPr>
          <a:xfrm>
            <a:off x="1115704" y="4910137"/>
            <a:ext cx="8991600" cy="838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Model </a:t>
            </a:r>
            <a:r>
              <a:rPr lang="en-US" sz="2400" dirty="0" err="1"/>
              <a:t>transportasi</a:t>
            </a:r>
            <a:r>
              <a:rPr lang="en-US" sz="2400" dirty="0"/>
              <a:t> </a:t>
            </a:r>
            <a:r>
              <a:rPr lang="en-US" sz="2400" dirty="0" err="1"/>
              <a:t>beserta</a:t>
            </a:r>
            <a:r>
              <a:rPr lang="en-US" sz="2400" dirty="0"/>
              <a:t> </a:t>
            </a:r>
            <a:r>
              <a:rPr lang="en-US" sz="2400" dirty="0" err="1"/>
              <a:t>keunggulan</a:t>
            </a:r>
            <a:r>
              <a:rPr lang="en-US" sz="2400" dirty="0"/>
              <a:t> dan </a:t>
            </a:r>
            <a:r>
              <a:rPr lang="en-US" sz="2400" dirty="0" err="1"/>
              <a:t>kelemahannya</a:t>
            </a:r>
            <a:endParaRPr lang="en-ID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F5297CD-0FE2-26A7-B359-C63E3E6A2EEB}"/>
              </a:ext>
            </a:extLst>
          </p:cNvPr>
          <p:cNvSpPr/>
          <p:nvPr/>
        </p:nvSpPr>
        <p:spPr>
          <a:xfrm>
            <a:off x="1090304" y="6086475"/>
            <a:ext cx="8991600" cy="838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Fleet, container and yard management</a:t>
            </a:r>
            <a:endParaRPr lang="en-ID" sz="2400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E347862-B0E8-B897-692B-6B3B4E538CE8}"/>
              </a:ext>
            </a:extLst>
          </p:cNvPr>
          <p:cNvSpPr/>
          <p:nvPr/>
        </p:nvSpPr>
        <p:spPr>
          <a:xfrm>
            <a:off x="1092200" y="7080250"/>
            <a:ext cx="8991600" cy="838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Penentuan</a:t>
            </a:r>
            <a:r>
              <a:rPr lang="en-US" sz="2400" dirty="0"/>
              <a:t> </a:t>
            </a:r>
            <a:r>
              <a:rPr lang="en-US" sz="2400" dirty="0" err="1"/>
              <a:t>rute</a:t>
            </a:r>
            <a:r>
              <a:rPr lang="en-US" sz="2400" dirty="0"/>
              <a:t> dan </a:t>
            </a:r>
            <a:r>
              <a:rPr lang="en-US" sz="2400" dirty="0" err="1"/>
              <a:t>jadwal</a:t>
            </a:r>
            <a:r>
              <a:rPr lang="en-US" sz="2400" dirty="0"/>
              <a:t> </a:t>
            </a:r>
            <a:r>
              <a:rPr lang="en-US" sz="2400" dirty="0" err="1"/>
              <a:t>pengiriman</a:t>
            </a:r>
            <a:endParaRPr lang="en-ID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E81618-4C77-0C47-AD10-AFCFE18385C7}"/>
              </a:ext>
            </a:extLst>
          </p:cNvPr>
          <p:cNvSpPr/>
          <p:nvPr/>
        </p:nvSpPr>
        <p:spPr>
          <a:xfrm>
            <a:off x="1092200" y="8229600"/>
            <a:ext cx="8991600" cy="838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Monitoring </a:t>
            </a:r>
            <a:r>
              <a:rPr lang="en-US" sz="2400" dirty="0" err="1"/>
              <a:t>pengiriman</a:t>
            </a:r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355591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5DC000C-44F6-7BC4-458D-785A1EE99796}"/>
              </a:ext>
            </a:extLst>
          </p:cNvPr>
          <p:cNvSpPr/>
          <p:nvPr/>
        </p:nvSpPr>
        <p:spPr>
          <a:xfrm>
            <a:off x="4140200" y="4038600"/>
            <a:ext cx="4114800" cy="838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Persaingan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endParaRPr lang="en-ID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952E97C-0657-6D52-8A1A-EDBDE87FBD92}"/>
              </a:ext>
            </a:extLst>
          </p:cNvPr>
          <p:cNvSpPr/>
          <p:nvPr/>
        </p:nvSpPr>
        <p:spPr>
          <a:xfrm>
            <a:off x="4153090" y="6302008"/>
            <a:ext cx="4114800" cy="838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Pengurangan</a:t>
            </a:r>
            <a:r>
              <a:rPr lang="en-US" sz="2400" dirty="0"/>
              <a:t> Harga</a:t>
            </a:r>
            <a:endParaRPr lang="en-ID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9CDDA5C-1CDF-16D5-F417-648F20F992CC}"/>
              </a:ext>
            </a:extLst>
          </p:cNvPr>
          <p:cNvSpPr/>
          <p:nvPr/>
        </p:nvSpPr>
        <p:spPr>
          <a:xfrm>
            <a:off x="4140200" y="5212830"/>
            <a:ext cx="4114800" cy="838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Skala Ekonomi</a:t>
            </a:r>
            <a:endParaRPr lang="en-ID" sz="2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D9447C1-CB4A-D9B0-AA27-4BF79893E4AA}"/>
              </a:ext>
            </a:extLst>
          </p:cNvPr>
          <p:cNvSpPr/>
          <p:nvPr/>
        </p:nvSpPr>
        <p:spPr>
          <a:xfrm>
            <a:off x="2478314" y="858350"/>
            <a:ext cx="8229600" cy="660644"/>
          </a:xfrm>
          <a:prstGeom prst="roundRect">
            <a:avLst/>
          </a:prstGeom>
          <a:solidFill>
            <a:srgbClr val="D6009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solidFill>
                <a:schemeClr val="tx1"/>
              </a:solidFill>
            </a:endParaRPr>
          </a:p>
          <a:p>
            <a:r>
              <a:rPr lang="en-US" sz="3600" dirty="0" err="1">
                <a:solidFill>
                  <a:schemeClr val="tx1"/>
                </a:solidFill>
              </a:rPr>
              <a:t>Pentingnya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Efektivitas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Sistem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Transportasi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endParaRPr lang="en-ID" sz="3600" dirty="0">
              <a:solidFill>
                <a:schemeClr val="tx1"/>
              </a:solidFill>
            </a:endParaRPr>
          </a:p>
          <a:p>
            <a:pPr algn="ctr"/>
            <a:endParaRPr lang="en-ID" sz="36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54390FC-636C-C71B-440F-39E0B7DD7C71}"/>
              </a:ext>
            </a:extLst>
          </p:cNvPr>
          <p:cNvSpPr/>
          <p:nvPr/>
        </p:nvSpPr>
        <p:spPr>
          <a:xfrm>
            <a:off x="10693400" y="832828"/>
            <a:ext cx="2743200" cy="6606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(Baca: 6.10-6.11)</a:t>
            </a: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1054249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9F07065-46E5-3656-43BD-A7A09B597BDD}"/>
              </a:ext>
            </a:extLst>
          </p:cNvPr>
          <p:cNvSpPr txBox="1">
            <a:spLocks/>
          </p:cNvSpPr>
          <p:nvPr/>
        </p:nvSpPr>
        <p:spPr>
          <a:xfrm>
            <a:off x="2921001" y="838200"/>
            <a:ext cx="4800600" cy="776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err="1"/>
              <a:t>Mobilitas</a:t>
            </a:r>
            <a:r>
              <a:rPr lang="en-US" dirty="0"/>
              <a:t> </a:t>
            </a:r>
            <a:r>
              <a:rPr lang="en-US" dirty="0" err="1"/>
              <a:t>Vertikal</a:t>
            </a:r>
            <a:endParaRPr lang="en-ID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35FF8D4-C30D-188E-510F-8C0390A3F1DC}"/>
              </a:ext>
            </a:extLst>
          </p:cNvPr>
          <p:cNvSpPr/>
          <p:nvPr/>
        </p:nvSpPr>
        <p:spPr>
          <a:xfrm>
            <a:off x="9169400" y="838200"/>
            <a:ext cx="25908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(Baca: 6.13-6.15)</a:t>
            </a:r>
            <a:endParaRPr lang="en-ID" sz="18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0A94DD-DC9F-BC31-1058-5B8AC739E74B}"/>
              </a:ext>
            </a:extLst>
          </p:cNvPr>
          <p:cNvSpPr/>
          <p:nvPr/>
        </p:nvSpPr>
        <p:spPr>
          <a:xfrm>
            <a:off x="939800" y="1904998"/>
            <a:ext cx="4038600" cy="77628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NILAI PAKAI (VALUE IN USE</a:t>
            </a:r>
            <a:endParaRPr lang="en-ID" sz="24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E9147E4-DC8C-0395-E584-69360A7E98B7}"/>
              </a:ext>
            </a:extLst>
          </p:cNvPr>
          <p:cNvSpPr/>
          <p:nvPr/>
        </p:nvSpPr>
        <p:spPr>
          <a:xfrm>
            <a:off x="7874000" y="1904999"/>
            <a:ext cx="4724400" cy="77628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NILAI TUKAR (VALUE IN EXCHANGE)</a:t>
            </a:r>
            <a:endParaRPr lang="en-ID" sz="24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67598B-C7E0-61A1-B69D-110B5E5C727E}"/>
              </a:ext>
            </a:extLst>
          </p:cNvPr>
          <p:cNvSpPr/>
          <p:nvPr/>
        </p:nvSpPr>
        <p:spPr>
          <a:xfrm>
            <a:off x="-61604" y="4412457"/>
            <a:ext cx="2892946" cy="77628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Nilai </a:t>
            </a:r>
            <a:r>
              <a:rPr lang="en-US" sz="2400" dirty="0" err="1"/>
              <a:t>pakai</a:t>
            </a:r>
            <a:r>
              <a:rPr lang="en-US" sz="2400" dirty="0"/>
              <a:t> </a:t>
            </a:r>
            <a:r>
              <a:rPr lang="en-US" sz="2400" dirty="0" err="1"/>
              <a:t>subyektif</a:t>
            </a:r>
            <a:endParaRPr lang="en-ID" sz="2400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518CF31-B0CB-8278-CAC5-DB945A95CCFB}"/>
              </a:ext>
            </a:extLst>
          </p:cNvPr>
          <p:cNvSpPr/>
          <p:nvPr/>
        </p:nvSpPr>
        <p:spPr>
          <a:xfrm>
            <a:off x="3482643" y="4412457"/>
            <a:ext cx="3124200" cy="77628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Nilai </a:t>
            </a:r>
            <a:r>
              <a:rPr lang="en-US" sz="2400" dirty="0" err="1"/>
              <a:t>pakai</a:t>
            </a:r>
            <a:r>
              <a:rPr lang="en-US" sz="2400" dirty="0"/>
              <a:t> </a:t>
            </a:r>
            <a:r>
              <a:rPr lang="en-US" sz="2400" dirty="0" err="1"/>
              <a:t>objektif</a:t>
            </a:r>
            <a:endParaRPr lang="en-ID" sz="24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D3E05D1-8586-678C-7B5D-35FDA87A19B6}"/>
              </a:ext>
            </a:extLst>
          </p:cNvPr>
          <p:cNvSpPr/>
          <p:nvPr/>
        </p:nvSpPr>
        <p:spPr>
          <a:xfrm>
            <a:off x="406400" y="1904998"/>
            <a:ext cx="685800" cy="7762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en-ID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5DBEACD-E93D-A89E-8C03-2A87B663E355}"/>
              </a:ext>
            </a:extLst>
          </p:cNvPr>
          <p:cNvSpPr/>
          <p:nvPr/>
        </p:nvSpPr>
        <p:spPr>
          <a:xfrm>
            <a:off x="7305724" y="1904997"/>
            <a:ext cx="685800" cy="77628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en-ID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E44C36-E467-2996-5547-1AB2530C420C}"/>
              </a:ext>
            </a:extLst>
          </p:cNvPr>
          <p:cNvCxnSpPr>
            <a:cxnSpLocks/>
            <a:stCxn id="6" idx="2"/>
          </p:cNvCxnSpPr>
          <p:nvPr/>
        </p:nvCxnSpPr>
        <p:spPr>
          <a:xfrm flipH="1">
            <a:off x="1384869" y="2681285"/>
            <a:ext cx="1574231" cy="1731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04FCC4C-D1F0-DF30-85CF-78ACDF8863B5}"/>
              </a:ext>
            </a:extLst>
          </p:cNvPr>
          <p:cNvCxnSpPr>
            <a:cxnSpLocks/>
            <a:stCxn id="6" idx="2"/>
            <a:endCxn id="11" idx="0"/>
          </p:cNvCxnSpPr>
          <p:nvPr/>
        </p:nvCxnSpPr>
        <p:spPr>
          <a:xfrm>
            <a:off x="2959100" y="2681285"/>
            <a:ext cx="2085643" cy="1731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2EBFB6C-5FD8-F899-35A7-CBC805F1CBB1}"/>
              </a:ext>
            </a:extLst>
          </p:cNvPr>
          <p:cNvSpPr/>
          <p:nvPr/>
        </p:nvSpPr>
        <p:spPr>
          <a:xfrm>
            <a:off x="-61225" y="6262686"/>
            <a:ext cx="2767842" cy="15859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/>
              <a:t>Ditentukan</a:t>
            </a:r>
            <a:r>
              <a:rPr lang="en-US" sz="1800" dirty="0"/>
              <a:t> oleh </a:t>
            </a:r>
            <a:r>
              <a:rPr lang="en-US" sz="1800" dirty="0" err="1"/>
              <a:t>intensitas</a:t>
            </a:r>
            <a:r>
              <a:rPr lang="en-US" sz="1800" dirty="0"/>
              <a:t> </a:t>
            </a:r>
            <a:r>
              <a:rPr lang="en-US" sz="1800" dirty="0" err="1"/>
              <a:t>penggunaan</a:t>
            </a:r>
            <a:r>
              <a:rPr lang="en-US" sz="1800" dirty="0"/>
              <a:t> </a:t>
            </a:r>
            <a:r>
              <a:rPr lang="en-US" sz="1800" dirty="0" err="1"/>
              <a:t>barang</a:t>
            </a:r>
            <a:endParaRPr lang="en-ID" sz="180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288B16F-4E0F-2CB1-A6F4-E6DBA2197F2D}"/>
              </a:ext>
            </a:extLst>
          </p:cNvPr>
          <p:cNvSpPr/>
          <p:nvPr/>
        </p:nvSpPr>
        <p:spPr>
          <a:xfrm>
            <a:off x="3660822" y="6262686"/>
            <a:ext cx="2767842" cy="15859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/>
              <a:t>Berlaku</a:t>
            </a:r>
            <a:r>
              <a:rPr lang="en-US" sz="1800" dirty="0"/>
              <a:t> universal</a:t>
            </a:r>
            <a:endParaRPr lang="en-ID" sz="18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FF0205A-0FB7-BEF1-7D77-70B7D04EC86F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1322696" y="5264944"/>
            <a:ext cx="0" cy="9977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23C4ADC-BD6B-139B-443E-B062BEBBC276}"/>
              </a:ext>
            </a:extLst>
          </p:cNvPr>
          <p:cNvCxnSpPr>
            <a:cxnSpLocks/>
            <a:stCxn id="11" idx="2"/>
            <a:endCxn id="24" idx="0"/>
          </p:cNvCxnSpPr>
          <p:nvPr/>
        </p:nvCxnSpPr>
        <p:spPr>
          <a:xfrm>
            <a:off x="5044743" y="5188744"/>
            <a:ext cx="0" cy="1073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angkul Gambar PNG | File Vektor Dan PSD | Unduh Gratis Di Pngtree">
            <a:extLst>
              <a:ext uri="{FF2B5EF4-FFF2-40B4-BE49-F238E27FC236}">
                <a16:creationId xmlns:a16="http://schemas.microsoft.com/office/drawing/2014/main" id="{0BF8CA10-C6C0-F44A-7604-A6EAF4424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04" y="8077200"/>
            <a:ext cx="1312069" cy="131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belum Menekuni Profesi Dosen, Kenali Seluk Beluknya Disini">
            <a:extLst>
              <a:ext uri="{FF2B5EF4-FFF2-40B4-BE49-F238E27FC236}">
                <a16:creationId xmlns:a16="http://schemas.microsoft.com/office/drawing/2014/main" id="{BA9E4807-90A3-6251-1910-6B7BD26B6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869" y="8077199"/>
            <a:ext cx="1971690" cy="131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ir Putih">
            <a:extLst>
              <a:ext uri="{FF2B5EF4-FFF2-40B4-BE49-F238E27FC236}">
                <a16:creationId xmlns:a16="http://schemas.microsoft.com/office/drawing/2014/main" id="{BC0BF2EE-934F-DA5B-EC67-AE1685419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1" r="46223" b="14103"/>
          <a:stretch/>
        </p:blipFill>
        <p:spPr bwMode="auto">
          <a:xfrm>
            <a:off x="3968181" y="8077199"/>
            <a:ext cx="922929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Jual Nasi putih matang 1 porsi makanan matang siap makan harga grosir murah  - Kota Tangerang Selatan - Bosmart99 | Tokopedia">
            <a:extLst>
              <a:ext uri="{FF2B5EF4-FFF2-40B4-BE49-F238E27FC236}">
                <a16:creationId xmlns:a16="http://schemas.microsoft.com/office/drawing/2014/main" id="{2F533474-7B15-B9C7-055A-30EDB3666B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463" y="8119491"/>
            <a:ext cx="1271589" cy="1271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551D1AF-4A48-A52E-C9EF-5663F4707304}"/>
              </a:ext>
            </a:extLst>
          </p:cNvPr>
          <p:cNvSpPr/>
          <p:nvPr/>
        </p:nvSpPr>
        <p:spPr>
          <a:xfrm>
            <a:off x="7005707" y="4412457"/>
            <a:ext cx="2892946" cy="77628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Nilai </a:t>
            </a:r>
            <a:r>
              <a:rPr lang="en-US" sz="2400" dirty="0" err="1"/>
              <a:t>tukar</a:t>
            </a:r>
            <a:r>
              <a:rPr lang="en-US" sz="2400" dirty="0"/>
              <a:t> </a:t>
            </a:r>
            <a:r>
              <a:rPr lang="en-US" sz="2400" dirty="0" err="1"/>
              <a:t>subyektif</a:t>
            </a:r>
            <a:endParaRPr lang="en-ID" sz="24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935D4E9-3496-53B5-8F35-4AA77DFB431F}"/>
              </a:ext>
            </a:extLst>
          </p:cNvPr>
          <p:cNvSpPr/>
          <p:nvPr/>
        </p:nvSpPr>
        <p:spPr>
          <a:xfrm>
            <a:off x="10297518" y="4412457"/>
            <a:ext cx="2892946" cy="77628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Nilai </a:t>
            </a:r>
            <a:r>
              <a:rPr lang="en-US" sz="2400" dirty="0" err="1"/>
              <a:t>tukar</a:t>
            </a:r>
            <a:r>
              <a:rPr lang="en-US" sz="2400" dirty="0"/>
              <a:t> </a:t>
            </a:r>
            <a:r>
              <a:rPr lang="en-US" sz="2400" dirty="0" err="1"/>
              <a:t>obyektif</a:t>
            </a:r>
            <a:endParaRPr lang="en-ID" sz="2400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53705972-BA5A-36BE-79FF-AF36001C8280}"/>
              </a:ext>
            </a:extLst>
          </p:cNvPr>
          <p:cNvSpPr/>
          <p:nvPr/>
        </p:nvSpPr>
        <p:spPr>
          <a:xfrm>
            <a:off x="7078068" y="6288982"/>
            <a:ext cx="2767842" cy="15859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/>
              <a:t>Ditentukan</a:t>
            </a:r>
            <a:r>
              <a:rPr lang="en-US" sz="1800" dirty="0"/>
              <a:t> oleh </a:t>
            </a:r>
            <a:r>
              <a:rPr lang="en-US" sz="1800" dirty="0" err="1"/>
              <a:t>nilai</a:t>
            </a:r>
            <a:r>
              <a:rPr lang="en-US" sz="1800" dirty="0"/>
              <a:t> </a:t>
            </a:r>
            <a:r>
              <a:rPr lang="en-US" sz="1800" dirty="0" err="1"/>
              <a:t>tukar</a:t>
            </a:r>
            <a:r>
              <a:rPr lang="en-US" sz="1800" dirty="0"/>
              <a:t> </a:t>
            </a:r>
            <a:r>
              <a:rPr lang="en-US" sz="1800" dirty="0" err="1"/>
              <a:t>individu</a:t>
            </a:r>
            <a:endParaRPr lang="en-ID" sz="1800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5D5F18DF-CEF4-6C3E-345F-56E8C84C7DC4}"/>
              </a:ext>
            </a:extLst>
          </p:cNvPr>
          <p:cNvSpPr/>
          <p:nvPr/>
        </p:nvSpPr>
        <p:spPr>
          <a:xfrm>
            <a:off x="10376279" y="6372505"/>
            <a:ext cx="2767842" cy="15859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/>
              <a:t>Berlaku</a:t>
            </a:r>
            <a:r>
              <a:rPr lang="en-US" sz="1800" dirty="0"/>
              <a:t> universal</a:t>
            </a:r>
            <a:endParaRPr lang="en-ID" sz="1800" dirty="0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7047AD5-A5FB-F0C9-86BF-016446326A7B}"/>
              </a:ext>
            </a:extLst>
          </p:cNvPr>
          <p:cNvCxnSpPr>
            <a:cxnSpLocks/>
            <a:stCxn id="35" idx="2"/>
            <a:endCxn id="37" idx="0"/>
          </p:cNvCxnSpPr>
          <p:nvPr/>
        </p:nvCxnSpPr>
        <p:spPr>
          <a:xfrm>
            <a:off x="8452180" y="5188744"/>
            <a:ext cx="9809" cy="1100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637323-C0BD-3CF5-A0E6-06A1F5C65D10}"/>
              </a:ext>
            </a:extLst>
          </p:cNvPr>
          <p:cNvCxnSpPr>
            <a:cxnSpLocks/>
            <a:stCxn id="36" idx="2"/>
            <a:endCxn id="38" idx="0"/>
          </p:cNvCxnSpPr>
          <p:nvPr/>
        </p:nvCxnSpPr>
        <p:spPr>
          <a:xfrm>
            <a:off x="11743991" y="5188744"/>
            <a:ext cx="16209" cy="11837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10" descr="Apa sih Bedanya Kamera HP dengan DSLR atau Mirrorless? | Blog Banten Kamera">
            <a:extLst>
              <a:ext uri="{FF2B5EF4-FFF2-40B4-BE49-F238E27FC236}">
                <a16:creationId xmlns:a16="http://schemas.microsoft.com/office/drawing/2014/main" id="{A900BDB6-BA5A-D73B-E667-7E5C1F21A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149" y="8119491"/>
            <a:ext cx="1751680" cy="131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673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092200" y="1752600"/>
            <a:ext cx="11912600" cy="114300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Terdapat</a:t>
            </a:r>
            <a:r>
              <a:rPr lang="en-US" sz="2800" dirty="0"/>
              <a:t>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faktor</a:t>
            </a:r>
            <a:r>
              <a:rPr lang="en-US" sz="2800" dirty="0"/>
              <a:t> </a:t>
            </a:r>
            <a:r>
              <a:rPr lang="en-US" sz="2800" dirty="0" err="1"/>
              <a:t>keterlekatan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mobilitas</a:t>
            </a:r>
            <a:r>
              <a:rPr lang="en-US" sz="2800" dirty="0"/>
              <a:t> </a:t>
            </a:r>
            <a:r>
              <a:rPr lang="en-US" sz="2800" dirty="0" err="1"/>
              <a:t>sosial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7200" y="533399"/>
            <a:ext cx="10007600" cy="1143001"/>
          </a:xfrm>
        </p:spPr>
        <p:txBody>
          <a:bodyPr/>
          <a:lstStyle/>
          <a:p>
            <a:r>
              <a:rPr lang="en-US" b="1" dirty="0" err="1">
                <a:solidFill>
                  <a:srgbClr val="002060"/>
                </a:solidFill>
              </a:rPr>
              <a:t>Keter</a:t>
            </a:r>
            <a:r>
              <a:rPr lang="id-ID" b="1">
                <a:solidFill>
                  <a:srgbClr val="002060"/>
                </a:solidFill>
              </a:rPr>
              <a:t>t</a:t>
            </a:r>
            <a:r>
              <a:rPr lang="en-US" b="1">
                <a:solidFill>
                  <a:srgbClr val="002060"/>
                </a:solidFill>
              </a:rPr>
              <a:t>ambatan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mobilitas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err="1">
                <a:solidFill>
                  <a:srgbClr val="002060"/>
                </a:solidFill>
              </a:rPr>
              <a:t>barang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58740465"/>
              </p:ext>
            </p:extLst>
          </p:nvPr>
        </p:nvGraphicFramePr>
        <p:xfrm>
          <a:off x="2616200" y="3352800"/>
          <a:ext cx="8669867" cy="5170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3661F74-9020-29F7-2C98-C159F6821FD8}"/>
              </a:ext>
            </a:extLst>
          </p:cNvPr>
          <p:cNvSpPr/>
          <p:nvPr/>
        </p:nvSpPr>
        <p:spPr>
          <a:xfrm>
            <a:off x="10541000" y="805787"/>
            <a:ext cx="2590800" cy="609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dirty="0"/>
              <a:t>(Baca: 6.20-6.33)</a:t>
            </a:r>
            <a:endParaRPr lang="en-ID" sz="1800" dirty="0"/>
          </a:p>
        </p:txBody>
      </p:sp>
    </p:spTree>
    <p:extLst>
      <p:ext uri="{BB962C8B-B14F-4D97-AF65-F5344CB8AC3E}">
        <p14:creationId xmlns:p14="http://schemas.microsoft.com/office/powerpoint/2010/main" val="5505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Kartono</a:t>
            </a:r>
            <a:r>
              <a:rPr lang="en-US" dirty="0"/>
              <a:t>, </a:t>
            </a:r>
            <a:r>
              <a:rPr lang="en-US" dirty="0" err="1"/>
              <a:t>Drajat</a:t>
            </a:r>
            <a:r>
              <a:rPr lang="en-US" dirty="0"/>
              <a:t> tri. 2016. </a:t>
            </a:r>
            <a:r>
              <a:rPr lang="en-US" i="1" dirty="0" err="1"/>
              <a:t>Sosiologi</a:t>
            </a:r>
            <a:r>
              <a:rPr lang="en-US" i="1" dirty="0"/>
              <a:t> </a:t>
            </a:r>
            <a:r>
              <a:rPr lang="en-US" i="1" dirty="0" err="1"/>
              <a:t>Distribusi</a:t>
            </a:r>
            <a:r>
              <a:rPr lang="en-US" dirty="0"/>
              <a:t>. </a:t>
            </a:r>
            <a:r>
              <a:rPr lang="en-US" dirty="0" err="1"/>
              <a:t>Tangerang</a:t>
            </a:r>
            <a:r>
              <a:rPr lang="en-US" dirty="0"/>
              <a:t> Selatan: </a:t>
            </a:r>
            <a:r>
              <a:rPr lang="en-US" dirty="0" err="1"/>
              <a:t>Universitas</a:t>
            </a:r>
            <a:r>
              <a:rPr lang="en-US" dirty="0"/>
              <a:t> Terbuka</a:t>
            </a:r>
            <a:endParaRPr lang="en-US" i="1" dirty="0"/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b44e663bd468ed97ce8eaafb5ef46aa90474a9d"/>
  <p:tag name="ISPRING_RESOURCE_PATHS_HASH_PRESENTER" val="7a43c722c2fdab5e9ba4506e6d69bdc3cd5d216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Pages>0</Pages>
  <Words>332</Words>
  <Characters>0</Characters>
  <Application>Microsoft Office PowerPoint</Application>
  <PresentationFormat>Custom</PresentationFormat>
  <Lines>0</Lines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Gill Sans</vt:lpstr>
      <vt:lpstr>Times New Roman</vt:lpstr>
      <vt:lpstr>Title &amp; Subtitle</vt:lpstr>
      <vt:lpstr>Custom Design</vt:lpstr>
      <vt:lpstr>Title &amp; Bullets - 2 Column</vt:lpstr>
      <vt:lpstr>MOBILITAS BARANG</vt:lpstr>
      <vt:lpstr>TINJAUAN MATA KULIAH</vt:lpstr>
      <vt:lpstr>Konsep dasar mobilitas barang</vt:lpstr>
      <vt:lpstr>Mobilitas Horizontal</vt:lpstr>
      <vt:lpstr>PowerPoint Presentation</vt:lpstr>
      <vt:lpstr>PowerPoint Presentation</vt:lpstr>
      <vt:lpstr>Ketertambatan mobilitas barang</vt:lpstr>
      <vt:lpstr>Sumber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KARTONO</dc:creator>
  <cp:lastModifiedBy>Marisa Elsera</cp:lastModifiedBy>
  <cp:revision>240</cp:revision>
  <dcterms:modified xsi:type="dcterms:W3CDTF">2024-02-14T19:24:10Z</dcterms:modified>
</cp:coreProperties>
</file>