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8/15/2022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8/15/2022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8/15/2022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8/15/2022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8/15/2022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8/15/2022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8/15/2022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8/15/2022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49FF2-387A-4A0F-3F19-08947DEC7512}"/>
              </a:ext>
            </a:extLst>
          </p:cNvPr>
          <p:cNvSpPr>
            <a:spLocks noGrp="1"/>
          </p:cNvSpPr>
          <p:nvPr>
            <p:ph type="ctrTitle"/>
          </p:nvPr>
        </p:nvSpPr>
        <p:spPr/>
        <p:txBody>
          <a:bodyPr/>
          <a:lstStyle/>
          <a:p>
            <a:r>
              <a:rPr lang="id-ID" dirty="0"/>
              <a:t>Perkembangan Sejarah Sosiologi Ekonomi</a:t>
            </a:r>
            <a:endParaRPr lang="en-US" dirty="0"/>
          </a:p>
        </p:txBody>
      </p:sp>
      <p:sp>
        <p:nvSpPr>
          <p:cNvPr id="3" name="Subtitle 2">
            <a:extLst>
              <a:ext uri="{FF2B5EF4-FFF2-40B4-BE49-F238E27FC236}">
                <a16:creationId xmlns:a16="http://schemas.microsoft.com/office/drawing/2014/main" id="{C4A363AD-41B1-2862-11CC-66D3B64046CC}"/>
              </a:ext>
            </a:extLst>
          </p:cNvPr>
          <p:cNvSpPr>
            <a:spLocks noGrp="1"/>
          </p:cNvSpPr>
          <p:nvPr>
            <p:ph type="subTitle" idx="1"/>
          </p:nvPr>
        </p:nvSpPr>
        <p:spPr/>
        <p:txBody>
          <a:bodyPr/>
          <a:lstStyle/>
          <a:p>
            <a:r>
              <a:rPr lang="id-ID" dirty="0"/>
              <a:t>Modul 1</a:t>
            </a:r>
            <a:endParaRPr lang="en-US" dirty="0"/>
          </a:p>
        </p:txBody>
      </p:sp>
    </p:spTree>
    <p:extLst>
      <p:ext uri="{BB962C8B-B14F-4D97-AF65-F5344CB8AC3E}">
        <p14:creationId xmlns:p14="http://schemas.microsoft.com/office/powerpoint/2010/main" val="3682989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3468A-4523-A289-0D31-2DD197D8BB8F}"/>
              </a:ext>
            </a:extLst>
          </p:cNvPr>
          <p:cNvSpPr>
            <a:spLocks noGrp="1"/>
          </p:cNvSpPr>
          <p:nvPr>
            <p:ph type="title"/>
          </p:nvPr>
        </p:nvSpPr>
        <p:spPr/>
        <p:txBody>
          <a:bodyPr/>
          <a:lstStyle/>
          <a:p>
            <a:r>
              <a:rPr lang="id-ID" dirty="0"/>
              <a:t>Sejarah sosiologi ekonomi</a:t>
            </a:r>
            <a:endParaRPr lang="en-US" dirty="0"/>
          </a:p>
        </p:txBody>
      </p:sp>
      <p:sp>
        <p:nvSpPr>
          <p:cNvPr id="3" name="Content Placeholder 2">
            <a:extLst>
              <a:ext uri="{FF2B5EF4-FFF2-40B4-BE49-F238E27FC236}">
                <a16:creationId xmlns:a16="http://schemas.microsoft.com/office/drawing/2014/main" id="{AAB97ACD-5E7C-001C-1D77-2E99B6AD3E88}"/>
              </a:ext>
            </a:extLst>
          </p:cNvPr>
          <p:cNvSpPr>
            <a:spLocks noGrp="1"/>
          </p:cNvSpPr>
          <p:nvPr>
            <p:ph idx="1"/>
          </p:nvPr>
        </p:nvSpPr>
        <p:spPr>
          <a:xfrm>
            <a:off x="1154954" y="2603499"/>
            <a:ext cx="10265715" cy="4123871"/>
          </a:xfrm>
        </p:spPr>
        <p:txBody>
          <a:bodyPr>
            <a:normAutofit/>
          </a:bodyPr>
          <a:lstStyle/>
          <a:p>
            <a:r>
              <a:rPr lang="id-ID" dirty="0"/>
              <a:t>Gambaran umum</a:t>
            </a:r>
          </a:p>
          <a:p>
            <a:pPr marL="0" indent="0">
              <a:buNone/>
            </a:pPr>
            <a:r>
              <a:rPr lang="id-ID" dirty="0"/>
              <a:t>(kegiatan ekonomi sangat berkaitan erat dan tidak dapat dipisahkan dari kehidupan sosial masyarakat. Demikian juga aktivitas sosial sering kali memengaruhi kegiatan ekonomi</a:t>
            </a:r>
          </a:p>
          <a:p>
            <a:r>
              <a:rPr lang="id-ID" dirty="0"/>
              <a:t>Dua paradigma dalam perkembangan sosiologi ekonomi</a:t>
            </a:r>
          </a:p>
          <a:p>
            <a:pPr marL="0" indent="0">
              <a:buNone/>
            </a:pPr>
            <a:r>
              <a:rPr lang="id-ID" i="1" dirty="0" err="1"/>
              <a:t>Historical</a:t>
            </a:r>
            <a:r>
              <a:rPr lang="id-ID" i="1" dirty="0"/>
              <a:t> </a:t>
            </a:r>
            <a:r>
              <a:rPr lang="id-ID" i="1" dirty="0" err="1"/>
              <a:t>School</a:t>
            </a:r>
            <a:r>
              <a:rPr lang="id-ID" i="1" dirty="0"/>
              <a:t> </a:t>
            </a:r>
            <a:r>
              <a:rPr lang="id-ID" dirty="0"/>
              <a:t>memandang bahwa ekonomi tidak terlepas dari elemen sosial masyarakat. Sedangkan </a:t>
            </a:r>
            <a:r>
              <a:rPr lang="id-ID" i="1" dirty="0" err="1"/>
              <a:t>abstract</a:t>
            </a:r>
            <a:r>
              <a:rPr lang="id-ID" i="1" dirty="0"/>
              <a:t> </a:t>
            </a:r>
            <a:r>
              <a:rPr lang="id-ID" i="1" dirty="0" err="1"/>
              <a:t>analysis</a:t>
            </a:r>
            <a:r>
              <a:rPr lang="id-ID" i="1" dirty="0"/>
              <a:t> </a:t>
            </a:r>
            <a:r>
              <a:rPr lang="id-ID" dirty="0"/>
              <a:t>berpandang bahwa ekonomi berdiri sendiri dan terpisah dari disiplin lainnya</a:t>
            </a:r>
          </a:p>
          <a:p>
            <a:r>
              <a:rPr lang="id-ID" dirty="0"/>
              <a:t>Analisis sosiologis terhadap ekonomi</a:t>
            </a:r>
          </a:p>
          <a:p>
            <a:pPr marL="0" indent="0">
              <a:buNone/>
            </a:pPr>
            <a:r>
              <a:rPr lang="id-ID" dirty="0"/>
              <a:t>Analisis sosiologi ekonomi bertitik tolak pada cara pandang terhadap beberapa konsep, yaitu konsep aktor, konsep tindakan ekonomi, </a:t>
            </a:r>
            <a:r>
              <a:rPr lang="id-ID" dirty="0" err="1"/>
              <a:t>hampatan</a:t>
            </a:r>
            <a:r>
              <a:rPr lang="id-ID" dirty="0"/>
              <a:t> pada tindakan ekonomi, hubungan ekonomi dalam masyarakat, tujuan analisis, dan penerapan metode</a:t>
            </a:r>
          </a:p>
        </p:txBody>
      </p:sp>
    </p:spTree>
    <p:extLst>
      <p:ext uri="{BB962C8B-B14F-4D97-AF65-F5344CB8AC3E}">
        <p14:creationId xmlns:p14="http://schemas.microsoft.com/office/powerpoint/2010/main" val="421367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F448-525F-3B4C-C40E-4B6C8D275AE8}"/>
              </a:ext>
            </a:extLst>
          </p:cNvPr>
          <p:cNvSpPr>
            <a:spLocks noGrp="1"/>
          </p:cNvSpPr>
          <p:nvPr>
            <p:ph type="title"/>
          </p:nvPr>
        </p:nvSpPr>
        <p:spPr>
          <a:xfrm>
            <a:off x="1154954" y="973668"/>
            <a:ext cx="8761413" cy="939108"/>
          </a:xfrm>
        </p:spPr>
        <p:txBody>
          <a:bodyPr/>
          <a:lstStyle/>
          <a:p>
            <a:r>
              <a:rPr lang="id-ID" dirty="0"/>
              <a:t>Ekonomi, faktor sosial, dan perintis sosiologi ekonomi</a:t>
            </a:r>
            <a:endParaRPr lang="en-US" dirty="0"/>
          </a:p>
        </p:txBody>
      </p:sp>
      <p:sp>
        <p:nvSpPr>
          <p:cNvPr id="3" name="Content Placeholder 2">
            <a:extLst>
              <a:ext uri="{FF2B5EF4-FFF2-40B4-BE49-F238E27FC236}">
                <a16:creationId xmlns:a16="http://schemas.microsoft.com/office/drawing/2014/main" id="{B11A5B1B-4D71-90D2-ADE7-0DBBFBA980D6}"/>
              </a:ext>
            </a:extLst>
          </p:cNvPr>
          <p:cNvSpPr>
            <a:spLocks noGrp="1"/>
          </p:cNvSpPr>
          <p:nvPr>
            <p:ph idx="1"/>
          </p:nvPr>
        </p:nvSpPr>
        <p:spPr>
          <a:xfrm>
            <a:off x="1154954" y="2603499"/>
            <a:ext cx="9948475" cy="3899937"/>
          </a:xfrm>
        </p:spPr>
        <p:txBody>
          <a:bodyPr/>
          <a:lstStyle/>
          <a:p>
            <a:r>
              <a:rPr lang="id-ID" dirty="0"/>
              <a:t>Ekonomi dan faktor-faktor sosial</a:t>
            </a:r>
          </a:p>
          <a:p>
            <a:pPr>
              <a:buFont typeface="+mj-lt"/>
              <a:buAutoNum type="arabicPeriod"/>
            </a:pPr>
            <a:r>
              <a:rPr lang="id-ID" dirty="0"/>
              <a:t>Agama dan nilai-nilai tradisional (aneka tradisi yang dipandang sebagai penghalang bagi pembangunan ekonomi harus dilihat sebagai tantangan untuk memberikan jalan terhadap pengaruh kekuatan besar dan upaya standarisasi proses hasil industri sebagai jalan untuk peluasan pemasaran produk industri</a:t>
            </a:r>
          </a:p>
          <a:p>
            <a:pPr>
              <a:buFont typeface="+mj-lt"/>
              <a:buAutoNum type="arabicPeriod"/>
            </a:pPr>
            <a:r>
              <a:rPr lang="id-ID" dirty="0"/>
              <a:t>Ikatan kekeluargaan (struktur keluarga dalam masyarakat </a:t>
            </a:r>
            <a:r>
              <a:rPr lang="id-ID" dirty="0" err="1"/>
              <a:t>industry</a:t>
            </a:r>
            <a:r>
              <a:rPr lang="id-ID" dirty="0"/>
              <a:t> memperlihatkan bahwa proses industrialisasi dan urbanisasi telah melahirkan sistem keluarga tunggal atau keluarga inti</a:t>
            </a:r>
          </a:p>
          <a:p>
            <a:pPr>
              <a:buFont typeface="+mj-lt"/>
              <a:buAutoNum type="arabicPeriod"/>
            </a:pPr>
            <a:r>
              <a:rPr lang="id-ID" dirty="0"/>
              <a:t>Etnis (koherensi etnis dalam interaksi ekonomi selanjutnya berkembang menjadi sebuah jaringan kerja sesama etnis yang memberikan kontribusi besar terhadap kemajuan ekonomi)</a:t>
            </a:r>
          </a:p>
        </p:txBody>
      </p:sp>
    </p:spTree>
    <p:extLst>
      <p:ext uri="{BB962C8B-B14F-4D97-AF65-F5344CB8AC3E}">
        <p14:creationId xmlns:p14="http://schemas.microsoft.com/office/powerpoint/2010/main" val="2277206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D8E22A-8109-734E-BC4C-6D74496A0534}"/>
              </a:ext>
            </a:extLst>
          </p:cNvPr>
          <p:cNvSpPr>
            <a:spLocks noGrp="1"/>
          </p:cNvSpPr>
          <p:nvPr>
            <p:ph idx="1"/>
          </p:nvPr>
        </p:nvSpPr>
        <p:spPr>
          <a:xfrm>
            <a:off x="1154954" y="2603500"/>
            <a:ext cx="10060442" cy="3416300"/>
          </a:xfrm>
        </p:spPr>
        <p:txBody>
          <a:bodyPr/>
          <a:lstStyle/>
          <a:p>
            <a:r>
              <a:rPr lang="id-ID" dirty="0"/>
              <a:t>Stratifikasi dalam ekonomi</a:t>
            </a:r>
          </a:p>
          <a:p>
            <a:pPr>
              <a:buFont typeface="+mj-lt"/>
              <a:buAutoNum type="arabicPeriod"/>
            </a:pPr>
            <a:r>
              <a:rPr lang="id-ID" dirty="0"/>
              <a:t>Stratifikasi dalam struktur ekonomi menunjukkan perbedaan pola dan tingkat produksi, serta pendapatan</a:t>
            </a:r>
          </a:p>
          <a:p>
            <a:pPr>
              <a:buFont typeface="+mj-lt"/>
              <a:buAutoNum type="arabicPeriod"/>
            </a:pPr>
            <a:r>
              <a:rPr lang="id-ID" dirty="0"/>
              <a:t>Stratifikasi dalam masyarakat industri banyak ditentukan oleh prestasi individu dalam mengambil bagian aneka penawaran pekerjaan dan mengisi pos-pos pekerjaan yang muncul</a:t>
            </a:r>
          </a:p>
          <a:p>
            <a:pPr>
              <a:buFont typeface="+mj-lt"/>
              <a:buAutoNum type="arabicPeriod"/>
            </a:pPr>
            <a:r>
              <a:rPr lang="id-ID" dirty="0"/>
              <a:t>Stratifikasi sosial berkaitan erat dengan tingkat mobilitas sosial, individu, maupun kelompok</a:t>
            </a:r>
            <a:endParaRPr lang="en-US" dirty="0"/>
          </a:p>
        </p:txBody>
      </p:sp>
    </p:spTree>
    <p:extLst>
      <p:ext uri="{BB962C8B-B14F-4D97-AF65-F5344CB8AC3E}">
        <p14:creationId xmlns:p14="http://schemas.microsoft.com/office/powerpoint/2010/main" val="1009945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26531-60A6-A238-0995-DE547E546269}"/>
              </a:ext>
            </a:extLst>
          </p:cNvPr>
          <p:cNvSpPr>
            <a:spLocks noGrp="1"/>
          </p:cNvSpPr>
          <p:nvPr>
            <p:ph type="title"/>
          </p:nvPr>
        </p:nvSpPr>
        <p:spPr/>
        <p:txBody>
          <a:bodyPr/>
          <a:lstStyle/>
          <a:p>
            <a:r>
              <a:rPr lang="id-ID" dirty="0"/>
              <a:t>Tokoh-tokoh dalam sosiologi ekonomi</a:t>
            </a:r>
            <a:endParaRPr lang="en-US" dirty="0"/>
          </a:p>
        </p:txBody>
      </p:sp>
      <p:sp>
        <p:nvSpPr>
          <p:cNvPr id="3" name="Content Placeholder 2">
            <a:extLst>
              <a:ext uri="{FF2B5EF4-FFF2-40B4-BE49-F238E27FC236}">
                <a16:creationId xmlns:a16="http://schemas.microsoft.com/office/drawing/2014/main" id="{7F04334C-00A5-A000-5C43-80AD8378FF05}"/>
              </a:ext>
            </a:extLst>
          </p:cNvPr>
          <p:cNvSpPr>
            <a:spLocks noGrp="1"/>
          </p:cNvSpPr>
          <p:nvPr>
            <p:ph idx="1"/>
          </p:nvPr>
        </p:nvSpPr>
        <p:spPr/>
        <p:txBody>
          <a:bodyPr/>
          <a:lstStyle/>
          <a:p>
            <a:r>
              <a:rPr lang="id-ID" dirty="0"/>
              <a:t>Karl </a:t>
            </a:r>
            <a:r>
              <a:rPr lang="id-ID" dirty="0" err="1"/>
              <a:t>Marx</a:t>
            </a:r>
            <a:r>
              <a:rPr lang="id-ID" dirty="0"/>
              <a:t> (setiap masyarakat, ataupun tahap perkembangannya berada pada landasan ekonomi)</a:t>
            </a:r>
          </a:p>
          <a:p>
            <a:r>
              <a:rPr lang="id-ID" dirty="0"/>
              <a:t>Emile </a:t>
            </a:r>
            <a:r>
              <a:rPr lang="id-ID" dirty="0" err="1"/>
              <a:t>Durkheim</a:t>
            </a:r>
            <a:r>
              <a:rPr lang="id-ID" dirty="0"/>
              <a:t> (bangun solidaritas sebagai kekuatan aktif dalam kehidupan ekonomi)</a:t>
            </a:r>
          </a:p>
          <a:p>
            <a:r>
              <a:rPr lang="id-ID" dirty="0"/>
              <a:t>Max Weber (menekankan perlunya pengaturan politik-hukum terhadap tiang pertukaran)</a:t>
            </a:r>
            <a:endParaRPr lang="en-US" dirty="0"/>
          </a:p>
        </p:txBody>
      </p:sp>
    </p:spTree>
    <p:extLst>
      <p:ext uri="{BB962C8B-B14F-4D97-AF65-F5344CB8AC3E}">
        <p14:creationId xmlns:p14="http://schemas.microsoft.com/office/powerpoint/2010/main" val="25091696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TotalTime>
  <Words>293</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Perkembangan Sejarah Sosiologi Ekonomi</vt:lpstr>
      <vt:lpstr>Sejarah sosiologi ekonomi</vt:lpstr>
      <vt:lpstr>Ekonomi, faktor sosial, dan perintis sosiologi ekonomi</vt:lpstr>
      <vt:lpstr>PowerPoint Presentation</vt:lpstr>
      <vt:lpstr>Tokoh-tokoh dalam sosiologi ekonomi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Perkembangan Sejarah Sosiologi Ekonomi</dc:title>
  <dc:creator>Wawan</dc:creator>
  <cp:lastModifiedBy>Wawan</cp:lastModifiedBy>
  <cp:revision>1</cp:revision>
  <dcterms:created xsi:type="dcterms:W3CDTF">2022-08-15T00:18:50Z</dcterms:created>
  <dcterms:modified xsi:type="dcterms:W3CDTF">2022-08-15T00:41:57Z</dcterms:modified>
</cp:coreProperties>
</file>