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8/15/2022</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8/15/2022</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8/15/2022</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8/15/2022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8/15/2022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8/15/2022</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B8A43-5E14-3A35-A4B4-DDED00699E84}"/>
              </a:ext>
            </a:extLst>
          </p:cNvPr>
          <p:cNvSpPr>
            <a:spLocks noGrp="1"/>
          </p:cNvSpPr>
          <p:nvPr>
            <p:ph type="ctrTitle"/>
          </p:nvPr>
        </p:nvSpPr>
        <p:spPr/>
        <p:txBody>
          <a:bodyPr/>
          <a:lstStyle/>
          <a:p>
            <a:r>
              <a:rPr lang="id-ID" i="1" dirty="0" err="1"/>
              <a:t>Embeddedness</a:t>
            </a:r>
            <a:r>
              <a:rPr lang="id-ID" dirty="0"/>
              <a:t> Ekonomi dengan sosial</a:t>
            </a:r>
            <a:endParaRPr lang="en-US" i="1" dirty="0"/>
          </a:p>
        </p:txBody>
      </p:sp>
      <p:sp>
        <p:nvSpPr>
          <p:cNvPr id="3" name="Subtitle 2">
            <a:extLst>
              <a:ext uri="{FF2B5EF4-FFF2-40B4-BE49-F238E27FC236}">
                <a16:creationId xmlns:a16="http://schemas.microsoft.com/office/drawing/2014/main" id="{E2D2E5E2-97F2-E122-2962-4A7937E28DD2}"/>
              </a:ext>
            </a:extLst>
          </p:cNvPr>
          <p:cNvSpPr>
            <a:spLocks noGrp="1"/>
          </p:cNvSpPr>
          <p:nvPr>
            <p:ph type="subTitle" idx="1"/>
          </p:nvPr>
        </p:nvSpPr>
        <p:spPr/>
        <p:txBody>
          <a:bodyPr/>
          <a:lstStyle/>
          <a:p>
            <a:r>
              <a:rPr lang="id-ID" dirty="0"/>
              <a:t>Modul 2</a:t>
            </a:r>
            <a:endParaRPr lang="en-US" dirty="0"/>
          </a:p>
        </p:txBody>
      </p:sp>
    </p:spTree>
    <p:extLst>
      <p:ext uri="{BB962C8B-B14F-4D97-AF65-F5344CB8AC3E}">
        <p14:creationId xmlns:p14="http://schemas.microsoft.com/office/powerpoint/2010/main" val="20841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2EA78-78F1-8757-3F64-AB6AF5312302}"/>
              </a:ext>
            </a:extLst>
          </p:cNvPr>
          <p:cNvSpPr>
            <a:spLocks noGrp="1"/>
          </p:cNvSpPr>
          <p:nvPr>
            <p:ph type="title"/>
          </p:nvPr>
        </p:nvSpPr>
        <p:spPr>
          <a:xfrm>
            <a:off x="1154954" y="973668"/>
            <a:ext cx="8825659" cy="883123"/>
          </a:xfrm>
        </p:spPr>
        <p:txBody>
          <a:bodyPr/>
          <a:lstStyle/>
          <a:p>
            <a:r>
              <a:rPr lang="id-ID" dirty="0"/>
              <a:t>Konsep melekat perilaku ekonomi dan sosial</a:t>
            </a:r>
            <a:endParaRPr lang="en-US" dirty="0"/>
          </a:p>
        </p:txBody>
      </p:sp>
      <p:sp>
        <p:nvSpPr>
          <p:cNvPr id="3" name="Content Placeholder 2">
            <a:extLst>
              <a:ext uri="{FF2B5EF4-FFF2-40B4-BE49-F238E27FC236}">
                <a16:creationId xmlns:a16="http://schemas.microsoft.com/office/drawing/2014/main" id="{5EE0EDA5-14F0-C887-9961-4327DC325759}"/>
              </a:ext>
            </a:extLst>
          </p:cNvPr>
          <p:cNvSpPr>
            <a:spLocks noGrp="1"/>
          </p:cNvSpPr>
          <p:nvPr>
            <p:ph idx="1"/>
          </p:nvPr>
        </p:nvSpPr>
        <p:spPr>
          <a:xfrm>
            <a:off x="1154954" y="2603499"/>
            <a:ext cx="9995128" cy="4002573"/>
          </a:xfrm>
        </p:spPr>
        <p:txBody>
          <a:bodyPr>
            <a:normAutofit/>
          </a:bodyPr>
          <a:lstStyle/>
          <a:p>
            <a:r>
              <a:rPr lang="id-ID" dirty="0"/>
              <a:t>Konsep melekat</a:t>
            </a:r>
          </a:p>
          <a:p>
            <a:pPr marL="0" indent="0">
              <a:buNone/>
            </a:pPr>
            <a:r>
              <a:rPr lang="id-ID" dirty="0"/>
              <a:t>Pendekatan sosial terhadap transaksi ekonomi telah melahirkan satu argumentasi mendasar sering dipakai dalam menganalisis fenomena ekonomi bahwa tindakan ekonomi terikat dengan jaringan nonekonomi</a:t>
            </a:r>
          </a:p>
          <a:p>
            <a:r>
              <a:rPr lang="id-ID" dirty="0"/>
              <a:t>Aktor dan tindakan ekonomi </a:t>
            </a:r>
          </a:p>
          <a:p>
            <a:pPr>
              <a:buFont typeface="+mj-lt"/>
              <a:buAutoNum type="arabicPeriod"/>
            </a:pPr>
            <a:r>
              <a:rPr lang="id-ID" dirty="0"/>
              <a:t>Pengetahuan manusia tentang efisiensi dan efektivitas tindakan ekonomi didapatkan dari realitas mengajari manusia tentang kondisi kelangkaan (</a:t>
            </a:r>
            <a:r>
              <a:rPr lang="id-ID" i="1" dirty="0" err="1"/>
              <a:t>scarcity</a:t>
            </a:r>
            <a:r>
              <a:rPr lang="id-ID" dirty="0"/>
              <a:t>)</a:t>
            </a:r>
          </a:p>
          <a:p>
            <a:pPr>
              <a:buFont typeface="+mj-lt"/>
              <a:buAutoNum type="arabicPeriod"/>
            </a:pPr>
            <a:r>
              <a:rPr lang="id-ID" dirty="0"/>
              <a:t>Menurut teori </a:t>
            </a:r>
            <a:r>
              <a:rPr lang="id-ID" dirty="0" err="1"/>
              <a:t>pragmantis</a:t>
            </a:r>
            <a:r>
              <a:rPr lang="id-ID" dirty="0"/>
              <a:t>, aktor bertindak berdasarkan penafsiran dirinya terhadap situasi</a:t>
            </a:r>
          </a:p>
          <a:p>
            <a:pPr>
              <a:buFont typeface="+mj-lt"/>
              <a:buAutoNum type="arabicPeriod"/>
            </a:pPr>
            <a:r>
              <a:rPr lang="id-ID" dirty="0"/>
              <a:t>Tindakan rasional tidak merujuk kepada tujuan atau cara, akan tetapi lebih kepada hubungan yang terjalin antara cara dan tujuan</a:t>
            </a:r>
            <a:endParaRPr lang="en-US" dirty="0"/>
          </a:p>
        </p:txBody>
      </p:sp>
    </p:spTree>
    <p:extLst>
      <p:ext uri="{BB962C8B-B14F-4D97-AF65-F5344CB8AC3E}">
        <p14:creationId xmlns:p14="http://schemas.microsoft.com/office/powerpoint/2010/main" val="64404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56A1AA-294C-845E-16DD-9A123994272E}"/>
              </a:ext>
            </a:extLst>
          </p:cNvPr>
          <p:cNvSpPr>
            <a:spLocks noGrp="1"/>
          </p:cNvSpPr>
          <p:nvPr>
            <p:ph idx="1"/>
          </p:nvPr>
        </p:nvSpPr>
        <p:spPr>
          <a:xfrm>
            <a:off x="1154954" y="2603500"/>
            <a:ext cx="10023119" cy="3416300"/>
          </a:xfrm>
        </p:spPr>
        <p:txBody>
          <a:bodyPr/>
          <a:lstStyle/>
          <a:p>
            <a:r>
              <a:rPr lang="id-ID" i="1" dirty="0" err="1"/>
              <a:t>Embeddedness</a:t>
            </a:r>
            <a:r>
              <a:rPr lang="id-ID" dirty="0"/>
              <a:t> ekonomi dalam peristiwa sosial</a:t>
            </a:r>
          </a:p>
          <a:p>
            <a:pPr marL="0" indent="0">
              <a:buNone/>
            </a:pPr>
            <a:r>
              <a:rPr lang="id-ID" dirty="0"/>
              <a:t>Hampir tidak ada aktivitas ekonomi yang tidak berpengaruh terhadap keadaan sosial. Begitu juga sebaliknya, setiap kegiatan sosial akan selalu berdampak atau paling tidak menggunakan logika ekonomi dalam memperhitungkannya</a:t>
            </a:r>
            <a:endParaRPr lang="en-US" dirty="0"/>
          </a:p>
        </p:txBody>
      </p:sp>
    </p:spTree>
    <p:extLst>
      <p:ext uri="{BB962C8B-B14F-4D97-AF65-F5344CB8AC3E}">
        <p14:creationId xmlns:p14="http://schemas.microsoft.com/office/powerpoint/2010/main" val="1299585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3942B-5D19-95FB-050C-5004551AABE1}"/>
              </a:ext>
            </a:extLst>
          </p:cNvPr>
          <p:cNvSpPr>
            <a:spLocks noGrp="1"/>
          </p:cNvSpPr>
          <p:nvPr>
            <p:ph type="title"/>
          </p:nvPr>
        </p:nvSpPr>
        <p:spPr/>
        <p:txBody>
          <a:bodyPr/>
          <a:lstStyle/>
          <a:p>
            <a:r>
              <a:rPr lang="id-ID" dirty="0" err="1"/>
              <a:t>Kemelekatan</a:t>
            </a:r>
            <a:r>
              <a:rPr lang="id-ID" dirty="0"/>
              <a:t>: sosial dan ekonomi</a:t>
            </a:r>
            <a:endParaRPr lang="en-US" dirty="0"/>
          </a:p>
        </p:txBody>
      </p:sp>
      <p:sp>
        <p:nvSpPr>
          <p:cNvPr id="3" name="Content Placeholder 2">
            <a:extLst>
              <a:ext uri="{FF2B5EF4-FFF2-40B4-BE49-F238E27FC236}">
                <a16:creationId xmlns:a16="http://schemas.microsoft.com/office/drawing/2014/main" id="{150346C3-6218-CBF3-0A37-A74AB0629055}"/>
              </a:ext>
            </a:extLst>
          </p:cNvPr>
          <p:cNvSpPr>
            <a:spLocks noGrp="1"/>
          </p:cNvSpPr>
          <p:nvPr>
            <p:ph idx="1"/>
          </p:nvPr>
        </p:nvSpPr>
        <p:spPr>
          <a:xfrm>
            <a:off x="1154954" y="2603500"/>
            <a:ext cx="9967136" cy="3414746"/>
          </a:xfrm>
        </p:spPr>
        <p:txBody>
          <a:bodyPr>
            <a:normAutofit/>
          </a:bodyPr>
          <a:lstStyle/>
          <a:p>
            <a:r>
              <a:rPr lang="id-ID" dirty="0" err="1"/>
              <a:t>Kemelekatan</a:t>
            </a:r>
            <a:r>
              <a:rPr lang="id-ID" dirty="0"/>
              <a:t> sosial terhadap aktivitas ekonomi dan </a:t>
            </a:r>
            <a:r>
              <a:rPr lang="id-ID" dirty="0" err="1"/>
              <a:t>kemelekatan</a:t>
            </a:r>
            <a:r>
              <a:rPr lang="id-ID" dirty="0"/>
              <a:t> ekonomi terhadap sosial</a:t>
            </a:r>
          </a:p>
          <a:p>
            <a:pPr marL="0" indent="0">
              <a:buNone/>
            </a:pPr>
            <a:r>
              <a:rPr lang="id-ID" dirty="0"/>
              <a:t>Jika pemerintah “berpihak” kepada pelaku ekonomi maka yang terjadi adalah ekonomi biaya tinggi, karena meletakkan kepentingan pengusaha di atas kepentingan rakyat. Akan tetapi, jika terjadi sebaliknya maka yang terjadi adalah efisiensi dalam mengelola sumber daya </a:t>
            </a:r>
            <a:r>
              <a:rPr lang="id-ID" dirty="0" err="1"/>
              <a:t>ayng</a:t>
            </a:r>
            <a:r>
              <a:rPr lang="id-ID" dirty="0"/>
              <a:t> ada, dan hal itu berarti kesejahteraan rakyat akan terjamin</a:t>
            </a:r>
          </a:p>
          <a:p>
            <a:r>
              <a:rPr lang="id-ID" dirty="0" err="1"/>
              <a:t>Problematikan</a:t>
            </a:r>
            <a:r>
              <a:rPr lang="id-ID" dirty="0"/>
              <a:t> </a:t>
            </a:r>
            <a:r>
              <a:rPr lang="id-ID" i="1" dirty="0" err="1"/>
              <a:t>Embeddedness</a:t>
            </a:r>
            <a:endParaRPr lang="id-ID" i="1" dirty="0"/>
          </a:p>
          <a:p>
            <a:pPr marL="0" indent="0">
              <a:buNone/>
            </a:pPr>
            <a:r>
              <a:rPr lang="id-ID" i="1" dirty="0" err="1"/>
              <a:t>Embeddedness</a:t>
            </a:r>
            <a:r>
              <a:rPr lang="id-ID" dirty="0"/>
              <a:t> merupakan hal yang substansial dalam interaksi ekonomi</a:t>
            </a:r>
          </a:p>
        </p:txBody>
      </p:sp>
    </p:spTree>
    <p:extLst>
      <p:ext uri="{BB962C8B-B14F-4D97-AF65-F5344CB8AC3E}">
        <p14:creationId xmlns:p14="http://schemas.microsoft.com/office/powerpoint/2010/main" val="643152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2C55-88F1-78B0-AA9A-EC304F6A15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A50A6C-00BA-F3B5-B2B3-96BD06AFDEF9}"/>
              </a:ext>
            </a:extLst>
          </p:cNvPr>
          <p:cNvSpPr>
            <a:spLocks noGrp="1"/>
          </p:cNvSpPr>
          <p:nvPr>
            <p:ph idx="1"/>
          </p:nvPr>
        </p:nvSpPr>
        <p:spPr/>
        <p:txBody>
          <a:bodyPr/>
          <a:lstStyle/>
          <a:p>
            <a:r>
              <a:rPr lang="id-ID" dirty="0"/>
              <a:t>Jaringan sosial dalam kehidupan ekonomi</a:t>
            </a:r>
          </a:p>
          <a:p>
            <a:pPr marL="0" indent="0">
              <a:buNone/>
            </a:pPr>
            <a:r>
              <a:rPr lang="id-ID" dirty="0" err="1"/>
              <a:t>Keterlakan</a:t>
            </a:r>
            <a:r>
              <a:rPr lang="id-ID" dirty="0"/>
              <a:t> perilaku ekonomi dalam hubungan sosial dapat dijelaskan melalui jaringan sosial yang terjadi dalam kehidupan ekonomi</a:t>
            </a:r>
          </a:p>
          <a:p>
            <a:r>
              <a:rPr lang="id-ID" dirty="0"/>
              <a:t>Pasar dalam pengertian </a:t>
            </a:r>
            <a:r>
              <a:rPr lang="id-ID" i="1" dirty="0" err="1"/>
              <a:t>embeddedness</a:t>
            </a:r>
            <a:endParaRPr lang="id-ID" dirty="0"/>
          </a:p>
          <a:p>
            <a:pPr marL="0" indent="0">
              <a:buNone/>
            </a:pPr>
            <a:r>
              <a:rPr lang="id-ID" dirty="0"/>
              <a:t>Dalam pengertian yang lebih luas, pasar merupakan ekspresi dari pola pertukaran dalam tatanan sosial tertentu yang mempertautkan berbagai kategori sosial seperti hubungan sosial, jaringan, nilai dan cara, etika dan </a:t>
            </a:r>
            <a:r>
              <a:rPr lang="id-ID"/>
              <a:t>bentuk budaya</a:t>
            </a:r>
            <a:endParaRPr lang="en-US" dirty="0"/>
          </a:p>
        </p:txBody>
      </p:sp>
    </p:spTree>
    <p:extLst>
      <p:ext uri="{BB962C8B-B14F-4D97-AF65-F5344CB8AC3E}">
        <p14:creationId xmlns:p14="http://schemas.microsoft.com/office/powerpoint/2010/main" val="3614820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15</TotalTime>
  <Words>262</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Embeddedness Ekonomi dengan sosial</vt:lpstr>
      <vt:lpstr>Konsep melekat perilaku ekonomi dan sosial</vt:lpstr>
      <vt:lpstr>PowerPoint Presentation</vt:lpstr>
      <vt:lpstr>Kemelekatan: sosial dan ekonomi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Embeddedness Ekonomi dengan sosial</dc:title>
  <dc:creator>Wawan</dc:creator>
  <cp:lastModifiedBy>Wawan</cp:lastModifiedBy>
  <cp:revision>1</cp:revision>
  <dcterms:created xsi:type="dcterms:W3CDTF">2022-08-15T00:42:28Z</dcterms:created>
  <dcterms:modified xsi:type="dcterms:W3CDTF">2022-08-15T00:57:34Z</dcterms:modified>
</cp:coreProperties>
</file>