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B5AC1-0D40-7663-1C69-55492B3178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i="1" dirty="0"/>
              <a:t>Trust</a:t>
            </a:r>
            <a:r>
              <a:rPr lang="id-ID" dirty="0"/>
              <a:t> dan Bisnis</a:t>
            </a:r>
            <a:endParaRPr lang="en-US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0585D3-7749-8F5E-3EFE-235C1335C1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/>
              <a:t>Modul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893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E7F5D-DC8D-2196-826C-B15B48C8D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i="1" dirty="0"/>
              <a:t>Trust</a:t>
            </a:r>
            <a:r>
              <a:rPr lang="id-ID" dirty="0"/>
              <a:t> dan bisnis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43A2A-FAAD-6255-5CCF-D15BC8803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004457" cy="3797300"/>
          </a:xfrm>
        </p:spPr>
        <p:txBody>
          <a:bodyPr/>
          <a:lstStyle/>
          <a:p>
            <a:r>
              <a:rPr lang="id-ID" dirty="0"/>
              <a:t>Konsep </a:t>
            </a:r>
            <a:r>
              <a:rPr lang="id-ID" i="1" dirty="0" err="1"/>
              <a:t>trust</a:t>
            </a:r>
            <a:endParaRPr lang="id-ID" i="1" dirty="0"/>
          </a:p>
          <a:p>
            <a:pPr marL="0" indent="0">
              <a:buNone/>
            </a:pPr>
            <a:r>
              <a:rPr lang="id-ID" dirty="0"/>
              <a:t>Berati percaya, kata ini menunjukkan terjalinnya hubungan saling percaya antara pihak yang memberikan kepercayaan dengan pihak yang dipercayai</a:t>
            </a:r>
          </a:p>
          <a:p>
            <a:r>
              <a:rPr lang="id-ID" dirty="0"/>
              <a:t>Aktor dan tindakan ekonomi</a:t>
            </a:r>
          </a:p>
          <a:p>
            <a:pPr algn="just">
              <a:buFont typeface="+mj-lt"/>
              <a:buAutoNum type="arabicPeriod"/>
            </a:pPr>
            <a:r>
              <a:rPr lang="id-ID" dirty="0"/>
              <a:t>Beberapa kriteria </a:t>
            </a:r>
            <a:r>
              <a:rPr lang="id-ID" i="1" dirty="0" err="1"/>
              <a:t>trust</a:t>
            </a:r>
            <a:r>
              <a:rPr lang="id-ID" dirty="0"/>
              <a:t> (</a:t>
            </a:r>
            <a:r>
              <a:rPr lang="id-ID" i="1" dirty="0" err="1"/>
              <a:t>trust</a:t>
            </a:r>
            <a:r>
              <a:rPr lang="id-ID" dirty="0"/>
              <a:t> berbeda dengan </a:t>
            </a:r>
            <a:r>
              <a:rPr lang="id-ID" i="1" dirty="0" err="1"/>
              <a:t>belive</a:t>
            </a:r>
            <a:r>
              <a:rPr lang="id-ID" i="1" dirty="0"/>
              <a:t> in,</a:t>
            </a:r>
            <a:r>
              <a:rPr lang="id-ID" dirty="0"/>
              <a:t> </a:t>
            </a:r>
            <a:r>
              <a:rPr lang="id-ID" i="1" dirty="0" err="1"/>
              <a:t>trust</a:t>
            </a:r>
            <a:r>
              <a:rPr lang="id-ID" dirty="0"/>
              <a:t> muncul dari interaksi sosial yang cukup lama, </a:t>
            </a:r>
            <a:r>
              <a:rPr lang="id-ID" i="1" dirty="0" err="1"/>
              <a:t>trust</a:t>
            </a:r>
            <a:r>
              <a:rPr lang="id-ID" dirty="0"/>
              <a:t> menuntut tanggung jawab moral, </a:t>
            </a:r>
            <a:r>
              <a:rPr lang="id-ID" i="1" dirty="0" err="1"/>
              <a:t>trust</a:t>
            </a:r>
            <a:r>
              <a:rPr lang="id-ID" dirty="0"/>
              <a:t> muncul melalui proses </a:t>
            </a:r>
            <a:r>
              <a:rPr lang="id-ID" dirty="0" err="1"/>
              <a:t>kalkulatif</a:t>
            </a:r>
            <a:endParaRPr lang="id-ID" dirty="0"/>
          </a:p>
          <a:p>
            <a:pPr algn="just">
              <a:buFont typeface="+mj-lt"/>
              <a:buAutoNum type="arabicPeriod"/>
            </a:pPr>
            <a:r>
              <a:rPr lang="id-ID" dirty="0"/>
              <a:t>Pemikiran mengenai urgensi </a:t>
            </a:r>
            <a:r>
              <a:rPr lang="id-ID" i="1" dirty="0" err="1"/>
              <a:t>trust</a:t>
            </a:r>
            <a:r>
              <a:rPr lang="id-ID" dirty="0"/>
              <a:t> dalam ekonomi berangkat dari alasan bahwa ketiadaan dan hilangnya </a:t>
            </a:r>
            <a:r>
              <a:rPr lang="id-ID" i="1" dirty="0" err="1"/>
              <a:t>trust</a:t>
            </a:r>
            <a:r>
              <a:rPr lang="id-ID" dirty="0"/>
              <a:t> dalam bisnis dan transaksi ekonomi menyebabkan transisi ekonomi, manakala transaksi ekonomi dilihat sebagai ajang eksploitasi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013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41607-CA65-645A-DDB5-0D2ED62F1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499"/>
            <a:ext cx="10013788" cy="3592027"/>
          </a:xfrm>
        </p:spPr>
        <p:txBody>
          <a:bodyPr/>
          <a:lstStyle/>
          <a:p>
            <a:r>
              <a:rPr lang="id-ID" i="1" dirty="0"/>
              <a:t>Trust, </a:t>
            </a:r>
            <a:r>
              <a:rPr lang="id-ID" dirty="0"/>
              <a:t>kapital sosial, dan bisnis</a:t>
            </a:r>
          </a:p>
          <a:p>
            <a:pPr marL="0" indent="0">
              <a:buNone/>
            </a:pPr>
            <a:r>
              <a:rPr lang="id-ID" dirty="0"/>
              <a:t>Menurut </a:t>
            </a:r>
            <a:r>
              <a:rPr lang="id-ID" dirty="0" err="1"/>
              <a:t>Fukuyama</a:t>
            </a:r>
            <a:r>
              <a:rPr lang="id-ID" dirty="0"/>
              <a:t>, komunitas masyarakat tercipta sangat tergantung pada sikap saling percaya (</a:t>
            </a:r>
            <a:r>
              <a:rPr lang="id-ID" i="1" dirty="0" err="1"/>
              <a:t>mutual</a:t>
            </a:r>
            <a:r>
              <a:rPr lang="id-ID" i="1" dirty="0"/>
              <a:t> </a:t>
            </a:r>
            <a:r>
              <a:rPr lang="id-ID" i="1" dirty="0" err="1"/>
              <a:t>trust</a:t>
            </a:r>
            <a:r>
              <a:rPr lang="id-ID" dirty="0"/>
              <a:t>), tetapi </a:t>
            </a:r>
            <a:r>
              <a:rPr lang="id-ID" i="1" dirty="0" err="1"/>
              <a:t>trust</a:t>
            </a:r>
            <a:r>
              <a:rPr lang="id-ID" dirty="0"/>
              <a:t> bukanlah sesuatu yang dapat diperoleh secara tiba-tiba. Ia dipengaruhi oleh hubungan berlangsung secara terus menerus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703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2ECCF-7D7B-EB7F-A347-A2D3A8E69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Implementasi </a:t>
            </a:r>
            <a:r>
              <a:rPr lang="id-ID" i="1" dirty="0" err="1"/>
              <a:t>trust</a:t>
            </a:r>
            <a:r>
              <a:rPr lang="id-ID" i="1" dirty="0"/>
              <a:t> </a:t>
            </a:r>
            <a:r>
              <a:rPr lang="id-ID" dirty="0"/>
              <a:t>dan pasar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1A591-81FE-A37F-853C-C2AEBB5B6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500"/>
            <a:ext cx="9920482" cy="3713324"/>
          </a:xfrm>
        </p:spPr>
        <p:txBody>
          <a:bodyPr>
            <a:normAutofit lnSpcReduction="10000"/>
          </a:bodyPr>
          <a:lstStyle/>
          <a:p>
            <a:r>
              <a:rPr lang="id-ID" i="1" dirty="0"/>
              <a:t>Trust</a:t>
            </a:r>
            <a:r>
              <a:rPr lang="id-ID" dirty="0"/>
              <a:t>, kontrak, dan biaya transaksi</a:t>
            </a:r>
          </a:p>
          <a:p>
            <a:pPr>
              <a:buFont typeface="+mj-lt"/>
              <a:buAutoNum type="arabicPeriod"/>
            </a:pPr>
            <a:r>
              <a:rPr lang="id-ID" dirty="0"/>
              <a:t>Masyarakat dapat mengoperasikan kapital sosial (</a:t>
            </a:r>
            <a:r>
              <a:rPr lang="id-ID" i="1" dirty="0" err="1"/>
              <a:t>trust</a:t>
            </a:r>
            <a:r>
              <a:rPr lang="id-ID" dirty="0"/>
              <a:t>) ini dalam ekonomi industri. </a:t>
            </a:r>
          </a:p>
          <a:p>
            <a:pPr>
              <a:buFont typeface="+mj-lt"/>
              <a:buAutoNum type="arabicPeriod"/>
            </a:pPr>
            <a:r>
              <a:rPr lang="id-ID" dirty="0"/>
              <a:t>Ketidakpercayaan akan selalu membutuhkan biaya yang sangat tinggi, semacam pajak dalam semua bentuk aktivitas ekonomi. </a:t>
            </a:r>
          </a:p>
          <a:p>
            <a:pPr>
              <a:buFont typeface="+mj-lt"/>
              <a:buAutoNum type="arabicPeriod"/>
            </a:pPr>
            <a:r>
              <a:rPr lang="id-ID" dirty="0"/>
              <a:t>Kontrak dalam aspek legal dan ekonomi dapat merekatkan orang-orang yang tidak saling kenal dalam satu kerja sama tanpa ada tuntutan dahulu untuk percaya atau tidak</a:t>
            </a:r>
          </a:p>
          <a:p>
            <a:r>
              <a:rPr lang="id-ID" i="1" dirty="0"/>
              <a:t>Trust</a:t>
            </a:r>
            <a:r>
              <a:rPr lang="id-ID" dirty="0"/>
              <a:t> dan pasar terbuka</a:t>
            </a:r>
          </a:p>
          <a:p>
            <a:pPr marL="0" indent="0">
              <a:buNone/>
            </a:pPr>
            <a:r>
              <a:rPr lang="id-ID" dirty="0"/>
              <a:t>Indikator suatu masyarakat atau negara yang memiliki tingkat kepercayaan yang tinggi adalah rendahnya tingkat korupsi. Transparansi dan akuntabilitas menjadi dari budaya dan sistem sosial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72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24EBB-83E9-BBD1-9036-D6BA6D4F8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995127" cy="3955920"/>
          </a:xfrm>
        </p:spPr>
        <p:txBody>
          <a:bodyPr/>
          <a:lstStyle/>
          <a:p>
            <a:r>
              <a:rPr lang="id-ID" dirty="0"/>
              <a:t>Implementasi </a:t>
            </a:r>
            <a:r>
              <a:rPr lang="id-ID" i="1" dirty="0" err="1"/>
              <a:t>trust</a:t>
            </a:r>
            <a:endParaRPr lang="id-ID" dirty="0"/>
          </a:p>
          <a:p>
            <a:pPr>
              <a:buFont typeface="+mj-lt"/>
              <a:buAutoNum type="arabicPeriod"/>
            </a:pPr>
            <a:r>
              <a:rPr lang="id-ID" i="1" dirty="0"/>
              <a:t>Trust </a:t>
            </a:r>
            <a:r>
              <a:rPr lang="id-ID" dirty="0"/>
              <a:t>terhadap individu sebagai subjek</a:t>
            </a:r>
          </a:p>
          <a:p>
            <a:pPr marL="0" indent="0">
              <a:buNone/>
            </a:pPr>
            <a:r>
              <a:rPr lang="id-ID" i="1" dirty="0"/>
              <a:t>Trust</a:t>
            </a:r>
            <a:r>
              <a:rPr lang="id-ID" dirty="0"/>
              <a:t> merupakan modal sosial yang bekerja inheren dalam setiap interaksi individu</a:t>
            </a:r>
          </a:p>
          <a:p>
            <a:pPr>
              <a:buFont typeface="+mj-lt"/>
              <a:buAutoNum type="arabicPeriod" startAt="2"/>
            </a:pPr>
            <a:r>
              <a:rPr lang="id-ID" i="1" dirty="0"/>
              <a:t>Trust</a:t>
            </a:r>
            <a:r>
              <a:rPr lang="id-ID" dirty="0"/>
              <a:t> terhadap produk sebagai objek</a:t>
            </a:r>
          </a:p>
          <a:p>
            <a:pPr marL="0" indent="0">
              <a:buNone/>
            </a:pPr>
            <a:r>
              <a:rPr lang="id-ID" dirty="0"/>
              <a:t>Saat seseorang menjatuhkan pilihan untuk membeli sebuah produk, pada dasarnya ia telah meletakkan </a:t>
            </a:r>
            <a:r>
              <a:rPr lang="id-ID" i="1" dirty="0" err="1"/>
              <a:t>trust</a:t>
            </a:r>
            <a:r>
              <a:rPr lang="id-ID" dirty="0"/>
              <a:t> terhadap produk tersebut</a:t>
            </a:r>
          </a:p>
          <a:p>
            <a:pPr>
              <a:buFont typeface="+mj-lt"/>
              <a:buAutoNum type="arabicPeriod" startAt="3"/>
            </a:pPr>
            <a:r>
              <a:rPr lang="id-ID" i="1" dirty="0"/>
              <a:t>Trust </a:t>
            </a:r>
            <a:r>
              <a:rPr lang="id-ID" dirty="0"/>
              <a:t>terhadap sistem sebagai mekanisme</a:t>
            </a:r>
          </a:p>
          <a:p>
            <a:pPr marL="0" indent="0">
              <a:buNone/>
            </a:pPr>
            <a:r>
              <a:rPr lang="id-ID" i="1"/>
              <a:t>Trust </a:t>
            </a:r>
            <a:r>
              <a:rPr lang="id-ID"/>
              <a:t>terbentuk </a:t>
            </a:r>
            <a:r>
              <a:rPr lang="id-ID" dirty="0"/>
              <a:t>melalui proses penafsiran yang berulang-ulang dan terkandung di dalamnya perhitungan-perhitungan ekonomis</a:t>
            </a:r>
          </a:p>
        </p:txBody>
      </p:sp>
    </p:spTree>
    <p:extLst>
      <p:ext uri="{BB962C8B-B14F-4D97-AF65-F5344CB8AC3E}">
        <p14:creationId xmlns:p14="http://schemas.microsoft.com/office/powerpoint/2010/main" val="14736577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</TotalTime>
  <Words>288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Trust dan Bisnis</vt:lpstr>
      <vt:lpstr>Trust dan bisnis</vt:lpstr>
      <vt:lpstr>PowerPoint Presentation</vt:lpstr>
      <vt:lpstr>Implementasi trust dan pasar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Trust dan Bisnis</dc:title>
  <dc:creator>Wawan</dc:creator>
  <cp:lastModifiedBy>Wawan</cp:lastModifiedBy>
  <cp:revision>1</cp:revision>
  <dcterms:created xsi:type="dcterms:W3CDTF">2022-08-15T00:57:44Z</dcterms:created>
  <dcterms:modified xsi:type="dcterms:W3CDTF">2022-08-15T01:15:52Z</dcterms:modified>
</cp:coreProperties>
</file>