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57"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8/15/2022</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8/15/2022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8/15/2022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8/15/2022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8/15/2022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8/15/2022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8/15/2022</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11D4F-0055-0BC0-C404-72C729F0365B}"/>
              </a:ext>
            </a:extLst>
          </p:cNvPr>
          <p:cNvSpPr>
            <a:spLocks noGrp="1"/>
          </p:cNvSpPr>
          <p:nvPr>
            <p:ph type="ctrTitle"/>
          </p:nvPr>
        </p:nvSpPr>
        <p:spPr/>
        <p:txBody>
          <a:bodyPr/>
          <a:lstStyle/>
          <a:p>
            <a:r>
              <a:rPr lang="id-ID" dirty="0"/>
              <a:t>Sosial kapital dan pasar tenaga kerja</a:t>
            </a:r>
            <a:endParaRPr lang="en-US" dirty="0"/>
          </a:p>
        </p:txBody>
      </p:sp>
      <p:sp>
        <p:nvSpPr>
          <p:cNvPr id="3" name="Subtitle 2">
            <a:extLst>
              <a:ext uri="{FF2B5EF4-FFF2-40B4-BE49-F238E27FC236}">
                <a16:creationId xmlns:a16="http://schemas.microsoft.com/office/drawing/2014/main" id="{21D0F2D8-4996-7304-3A42-A9E48B545417}"/>
              </a:ext>
            </a:extLst>
          </p:cNvPr>
          <p:cNvSpPr>
            <a:spLocks noGrp="1"/>
          </p:cNvSpPr>
          <p:nvPr>
            <p:ph type="subTitle" idx="1"/>
          </p:nvPr>
        </p:nvSpPr>
        <p:spPr/>
        <p:txBody>
          <a:bodyPr/>
          <a:lstStyle/>
          <a:p>
            <a:r>
              <a:rPr lang="id-ID" dirty="0"/>
              <a:t>Modul 4</a:t>
            </a:r>
            <a:endParaRPr lang="en-US" dirty="0"/>
          </a:p>
        </p:txBody>
      </p:sp>
    </p:spTree>
    <p:extLst>
      <p:ext uri="{BB962C8B-B14F-4D97-AF65-F5344CB8AC3E}">
        <p14:creationId xmlns:p14="http://schemas.microsoft.com/office/powerpoint/2010/main" val="57115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80CA-EF7C-B994-98B7-AB521A723AE4}"/>
              </a:ext>
            </a:extLst>
          </p:cNvPr>
          <p:cNvSpPr>
            <a:spLocks noGrp="1"/>
          </p:cNvSpPr>
          <p:nvPr>
            <p:ph type="title"/>
          </p:nvPr>
        </p:nvSpPr>
        <p:spPr>
          <a:xfrm>
            <a:off x="1154954" y="947920"/>
            <a:ext cx="8761413" cy="946194"/>
          </a:xfrm>
        </p:spPr>
        <p:txBody>
          <a:bodyPr/>
          <a:lstStyle/>
          <a:p>
            <a:r>
              <a:rPr lang="id-ID" dirty="0"/>
              <a:t>Konsep dan faktor-faktor pembentuk kapital pada individu</a:t>
            </a:r>
            <a:endParaRPr lang="en-US" dirty="0"/>
          </a:p>
        </p:txBody>
      </p:sp>
      <p:sp>
        <p:nvSpPr>
          <p:cNvPr id="3" name="Content Placeholder 2">
            <a:extLst>
              <a:ext uri="{FF2B5EF4-FFF2-40B4-BE49-F238E27FC236}">
                <a16:creationId xmlns:a16="http://schemas.microsoft.com/office/drawing/2014/main" id="{856A8B88-FA2F-DEE9-4082-9BC102ED0B0E}"/>
              </a:ext>
            </a:extLst>
          </p:cNvPr>
          <p:cNvSpPr>
            <a:spLocks noGrp="1"/>
          </p:cNvSpPr>
          <p:nvPr>
            <p:ph idx="1"/>
          </p:nvPr>
        </p:nvSpPr>
        <p:spPr>
          <a:xfrm>
            <a:off x="1154954" y="2603499"/>
            <a:ext cx="10041781" cy="3993243"/>
          </a:xfrm>
        </p:spPr>
        <p:txBody>
          <a:bodyPr/>
          <a:lstStyle/>
          <a:p>
            <a:r>
              <a:rPr lang="id-ID" dirty="0"/>
              <a:t>Konsep kapital sosial</a:t>
            </a:r>
          </a:p>
          <a:p>
            <a:pPr marL="0" indent="0">
              <a:buNone/>
            </a:pPr>
            <a:r>
              <a:rPr lang="id-ID" dirty="0"/>
              <a:t>Memiliki modal sosial menyebabkan individu atau komunitas memiliki keunggulan tersendiri yang membuatnya berbeda dari yang lain, dan hal ini tentunya akan berdampak positif dengan terbukanya peluang atau kesempatan usaha dan budaya baru</a:t>
            </a:r>
          </a:p>
          <a:p>
            <a:r>
              <a:rPr lang="id-ID" dirty="0"/>
              <a:t>Faktor-faktor pembentuk kapital sosial pada individu</a:t>
            </a:r>
          </a:p>
          <a:p>
            <a:pPr>
              <a:buFont typeface="+mj-lt"/>
              <a:buAutoNum type="arabicPeriod"/>
            </a:pPr>
            <a:r>
              <a:rPr lang="id-ID" dirty="0"/>
              <a:t>Pendidikan (dapat memberikan kontribusi yang sangat positif bagi pembentukan kapital sosial karena meningkatkan daya kompetisi)</a:t>
            </a:r>
          </a:p>
          <a:p>
            <a:pPr>
              <a:buFont typeface="+mj-lt"/>
              <a:buAutoNum type="arabicPeriod"/>
            </a:pPr>
            <a:r>
              <a:rPr lang="id-ID" dirty="0"/>
              <a:t>Pengalaman (beberapa kasus menunjukkan bahwa pengalaman kerja pada pekerjaan yang sangat spesifik kadang mengabaikan pendidikan formal</a:t>
            </a:r>
            <a:endParaRPr lang="en-US" dirty="0"/>
          </a:p>
        </p:txBody>
      </p:sp>
    </p:spTree>
    <p:extLst>
      <p:ext uri="{BB962C8B-B14F-4D97-AF65-F5344CB8AC3E}">
        <p14:creationId xmlns:p14="http://schemas.microsoft.com/office/powerpoint/2010/main" val="120989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C07D8-3412-8C16-55C1-892BBA9C836D}"/>
              </a:ext>
            </a:extLst>
          </p:cNvPr>
          <p:cNvSpPr>
            <a:spLocks noGrp="1"/>
          </p:cNvSpPr>
          <p:nvPr>
            <p:ph type="title"/>
          </p:nvPr>
        </p:nvSpPr>
        <p:spPr/>
        <p:txBody>
          <a:bodyPr/>
          <a:lstStyle/>
          <a:p>
            <a:r>
              <a:rPr lang="id-ID" dirty="0"/>
              <a:t>Faktor-faktor pembentuk kapital sosial</a:t>
            </a:r>
            <a:endParaRPr lang="en-US" dirty="0"/>
          </a:p>
        </p:txBody>
      </p:sp>
      <p:sp>
        <p:nvSpPr>
          <p:cNvPr id="3" name="Content Placeholder 2">
            <a:extLst>
              <a:ext uri="{FF2B5EF4-FFF2-40B4-BE49-F238E27FC236}">
                <a16:creationId xmlns:a16="http://schemas.microsoft.com/office/drawing/2014/main" id="{AC8D4166-0F7A-D9BD-2D88-FAA8FBFDDB1B}"/>
              </a:ext>
            </a:extLst>
          </p:cNvPr>
          <p:cNvSpPr>
            <a:spLocks noGrp="1"/>
          </p:cNvSpPr>
          <p:nvPr>
            <p:ph idx="1"/>
          </p:nvPr>
        </p:nvSpPr>
        <p:spPr>
          <a:xfrm>
            <a:off x="1154954" y="2603500"/>
            <a:ext cx="10013789" cy="3890606"/>
          </a:xfrm>
        </p:spPr>
        <p:txBody>
          <a:bodyPr/>
          <a:lstStyle/>
          <a:p>
            <a:r>
              <a:rPr lang="id-ID" dirty="0"/>
              <a:t>Jaringan kerja</a:t>
            </a:r>
          </a:p>
          <a:p>
            <a:pPr marL="0" indent="0">
              <a:buNone/>
            </a:pPr>
            <a:r>
              <a:rPr lang="id-ID" dirty="0"/>
              <a:t>Jaringan kerja dapat dijalin oleh seorang pelaku ekonomi dalam kelompok-kelompok sosial atau asosiasi-asosiasi berdasarkan etnis, agama, hobi, profesi, atau teman sepermainan</a:t>
            </a:r>
          </a:p>
          <a:p>
            <a:pPr>
              <a:buFont typeface="+mj-lt"/>
              <a:buAutoNum type="arabicPeriod"/>
            </a:pPr>
            <a:r>
              <a:rPr lang="id-ID" dirty="0"/>
              <a:t>Jaringan kerja dan etnis (etnis yang memiliki kekuatan dalam membangun korporasi bisnis yaitu etnis Cina dan India)</a:t>
            </a:r>
          </a:p>
          <a:p>
            <a:pPr>
              <a:buFont typeface="+mj-lt"/>
              <a:buAutoNum type="arabicPeriod"/>
            </a:pPr>
            <a:r>
              <a:rPr lang="id-ID" dirty="0"/>
              <a:t>Jaringan kerja modern (dibangun atas fundamental sistem yang modern pada umumnya diletakkan pada relasi-relasi yang bersifat </a:t>
            </a:r>
            <a:r>
              <a:rPr lang="id-ID" dirty="0" err="1"/>
              <a:t>voluntaristik</a:t>
            </a:r>
            <a:r>
              <a:rPr lang="id-ID" dirty="0"/>
              <a:t> atau relasi yang dibangun secara sukarela dengan orang-orang yang tidak memiliki keterkaitan primordial</a:t>
            </a:r>
          </a:p>
        </p:txBody>
      </p:sp>
    </p:spTree>
    <p:extLst>
      <p:ext uri="{BB962C8B-B14F-4D97-AF65-F5344CB8AC3E}">
        <p14:creationId xmlns:p14="http://schemas.microsoft.com/office/powerpoint/2010/main" val="1046408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8006E4-9DAD-C561-91F9-2E8FF8416744}"/>
              </a:ext>
            </a:extLst>
          </p:cNvPr>
          <p:cNvSpPr>
            <a:spLocks noGrp="1"/>
          </p:cNvSpPr>
          <p:nvPr>
            <p:ph idx="1"/>
          </p:nvPr>
        </p:nvSpPr>
        <p:spPr>
          <a:xfrm>
            <a:off x="1154954" y="2603499"/>
            <a:ext cx="10051111" cy="3694663"/>
          </a:xfrm>
        </p:spPr>
        <p:txBody>
          <a:bodyPr/>
          <a:lstStyle/>
          <a:p>
            <a:r>
              <a:rPr lang="id-ID" dirty="0"/>
              <a:t>Koneksi</a:t>
            </a:r>
          </a:p>
          <a:p>
            <a:pPr marL="0" indent="0">
              <a:buNone/>
            </a:pPr>
            <a:r>
              <a:rPr lang="id-ID" dirty="0"/>
              <a:t>Kepada relasi, seseorang tidak memiliki obligasi sosial yang besar, namun kepada koneksi berharap lebih tidak sekedar mendapatkan informasi tetapi merekomendasikan dan membuka jalan sesuai aturan dan norma</a:t>
            </a:r>
          </a:p>
          <a:p>
            <a:r>
              <a:rPr lang="id-ID" dirty="0"/>
              <a:t>Kejujuran</a:t>
            </a:r>
          </a:p>
          <a:p>
            <a:pPr marL="0" indent="0">
              <a:buNone/>
            </a:pPr>
            <a:r>
              <a:rPr lang="id-ID" dirty="0"/>
              <a:t>Dalam hubungan ekonomi, kejujuran merupakan tolok ukur ketika suatu kemitraan dijalin</a:t>
            </a:r>
          </a:p>
          <a:p>
            <a:r>
              <a:rPr lang="id-ID" dirty="0"/>
              <a:t>Klasifikasi kerja dan pasar tenaga kerja</a:t>
            </a:r>
          </a:p>
          <a:p>
            <a:pPr marL="0" indent="0">
              <a:buNone/>
            </a:pPr>
            <a:r>
              <a:rPr lang="id-ID" dirty="0"/>
              <a:t>Seseorang dengan kapital sosial yang baik relatif lebih mudah memasuki lapangan pekerjaan</a:t>
            </a:r>
            <a:endParaRPr lang="en-US" dirty="0"/>
          </a:p>
        </p:txBody>
      </p:sp>
    </p:spTree>
    <p:extLst>
      <p:ext uri="{BB962C8B-B14F-4D97-AF65-F5344CB8AC3E}">
        <p14:creationId xmlns:p14="http://schemas.microsoft.com/office/powerpoint/2010/main" val="40993403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10</TotalTime>
  <Words>233</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Ion Boardroom</vt:lpstr>
      <vt:lpstr>Sosial kapital dan pasar tenaga kerja</vt:lpstr>
      <vt:lpstr>Konsep dan faktor-faktor pembentuk kapital pada individu</vt:lpstr>
      <vt:lpstr>Faktor-faktor pembentuk kapital sosial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Sosial kapital dan pasar tenaga kerja</dc:title>
  <dc:creator>Wawan</dc:creator>
  <cp:lastModifiedBy>Wawan</cp:lastModifiedBy>
  <cp:revision>1</cp:revision>
  <dcterms:created xsi:type="dcterms:W3CDTF">2022-08-15T01:16:55Z</dcterms:created>
  <dcterms:modified xsi:type="dcterms:W3CDTF">2022-08-15T01:27:48Z</dcterms:modified>
</cp:coreProperties>
</file>