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8/15/2022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3C8BBD-C8FF-D279-44D1-C10AD451250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dirty="0"/>
              <a:t>Pola hidup dan status ekonomi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DE7C8A-B15E-5D61-2DBB-DD16955B40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d-ID" dirty="0"/>
              <a:t>Modul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7168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FC6F0-0C73-D12C-FD98-E5745A000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/>
              <a:t>Konsep dan pendekatan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DDD00-2D51-D18E-4199-51FD28810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10051110" cy="3946590"/>
          </a:xfrm>
        </p:spPr>
        <p:txBody>
          <a:bodyPr/>
          <a:lstStyle/>
          <a:p>
            <a:r>
              <a:rPr lang="id-ID" dirty="0"/>
              <a:t>Pendekatan teoritis</a:t>
            </a:r>
          </a:p>
          <a:p>
            <a:pPr marL="0" indent="0">
              <a:buNone/>
            </a:pPr>
            <a:r>
              <a:rPr lang="id-ID" dirty="0"/>
              <a:t>Konsumsi dipandang dalam sosiologi bukan sebagai sekedar pemenuhan kebutuhan yang bersifat fisik dan biologis manusia, tetapi terkait dengan aspek-aspek sosial budaya. Konsumsi juga dapat dilihat sebagai pembentuk identitas.</a:t>
            </a:r>
          </a:p>
          <a:p>
            <a:r>
              <a:rPr lang="id-ID" dirty="0"/>
              <a:t>Kelas, status, dan pola hidup</a:t>
            </a:r>
          </a:p>
          <a:p>
            <a:pPr>
              <a:buFont typeface="+mj-lt"/>
              <a:buAutoNum type="arabicPeriod"/>
            </a:pPr>
            <a:r>
              <a:rPr lang="id-ID" dirty="0"/>
              <a:t>Menurut Weber, tidak seperti kelas ekonomi, kelompok-kelompok status berlandaskan pada ikatan subjektif antara para anggotanya, yang terikat menjadi satu karena gaya hidup yang sama, nilai serta kebiasaan yang sama</a:t>
            </a:r>
          </a:p>
          <a:p>
            <a:pPr>
              <a:buFont typeface="+mj-lt"/>
              <a:buAutoNum type="arabicPeriod"/>
            </a:pPr>
            <a:r>
              <a:rPr lang="id-ID" dirty="0"/>
              <a:t>Dalam kehidupan nyata terlalu sering status seseorang ditentukan oleh kepemilikan sumber ekonomi, posisi dalam struktur </a:t>
            </a:r>
            <a:r>
              <a:rPr lang="id-ID" i="1" dirty="0"/>
              <a:t>prestise</a:t>
            </a:r>
            <a:r>
              <a:rPr lang="id-ID" dirty="0"/>
              <a:t>, dan penguasaan terhadap informasi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794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84AD8-F6F0-C1EA-77F7-BEAD5CC142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4" y="2603500"/>
            <a:ext cx="9967135" cy="3416300"/>
          </a:xfrm>
        </p:spPr>
        <p:txBody>
          <a:bodyPr/>
          <a:lstStyle/>
          <a:p>
            <a:r>
              <a:rPr lang="id-ID" dirty="0"/>
              <a:t>Dampak ekonomi terhadap pola hidup</a:t>
            </a:r>
          </a:p>
          <a:p>
            <a:pPr marL="0" indent="0">
              <a:buNone/>
            </a:pPr>
            <a:r>
              <a:rPr lang="id-ID" dirty="0"/>
              <a:t>Perkembangan ekonomi berdampak terhadap berkembangnya kebutuhan manusia. Perkembangan peradaban menunjukkan bahwa kebutuhan manusia mengalami peningkatan dan keberagaman</a:t>
            </a:r>
          </a:p>
          <a:p>
            <a:r>
              <a:rPr lang="id-ID" dirty="0"/>
              <a:t>Karakteristik pekerjaan</a:t>
            </a:r>
          </a:p>
          <a:p>
            <a:pPr>
              <a:buFont typeface="+mj-lt"/>
              <a:buAutoNum type="arabicPeriod"/>
            </a:pPr>
            <a:r>
              <a:rPr lang="id-ID" dirty="0"/>
              <a:t>Agraris (pola kerja statis, bertumpu pada pertanian dan pengolahan ladang)</a:t>
            </a:r>
          </a:p>
          <a:p>
            <a:pPr>
              <a:buFont typeface="+mj-lt"/>
              <a:buAutoNum type="arabicPeriod"/>
            </a:pPr>
            <a:r>
              <a:rPr lang="id-ID" dirty="0"/>
              <a:t>Industri (bertumpu pada produksi komoditas)</a:t>
            </a:r>
          </a:p>
          <a:p>
            <a:pPr>
              <a:buFont typeface="+mj-lt"/>
              <a:buAutoNum type="arabicPeriod"/>
            </a:pPr>
            <a:r>
              <a:rPr lang="id-ID" dirty="0"/>
              <a:t>Jasa/ </a:t>
            </a:r>
            <a:r>
              <a:rPr lang="id-ID" dirty="0" err="1"/>
              <a:t>service</a:t>
            </a:r>
            <a:r>
              <a:rPr lang="id-ID" dirty="0"/>
              <a:t> (bertumpu pada fasilitas, jaringan, kenyamanan, atau citra)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22999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C5475-89D3-E063-8B64-038B2C0FA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3" y="973668"/>
            <a:ext cx="8761413" cy="855132"/>
          </a:xfrm>
        </p:spPr>
        <p:txBody>
          <a:bodyPr/>
          <a:lstStyle/>
          <a:p>
            <a:r>
              <a:rPr lang="id-ID" dirty="0"/>
              <a:t>Dampak kerja pada status sosial dan pola hidup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641895-816C-8FC9-4C9E-0FCE1B04C4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332653"/>
            <a:ext cx="9957804" cy="4282751"/>
          </a:xfrm>
        </p:spPr>
        <p:txBody>
          <a:bodyPr>
            <a:normAutofit/>
          </a:bodyPr>
          <a:lstStyle/>
          <a:p>
            <a:r>
              <a:rPr lang="id-ID" dirty="0"/>
              <a:t>Diferensiasi kerja dan kebutuhan prestise</a:t>
            </a:r>
          </a:p>
          <a:p>
            <a:pPr>
              <a:buFont typeface="+mj-lt"/>
              <a:buAutoNum type="arabicPeriod"/>
            </a:pPr>
            <a:r>
              <a:rPr lang="id-ID" dirty="0"/>
              <a:t>Diferensiasi pekerja di kota dan di desa sangat kontras</a:t>
            </a:r>
          </a:p>
          <a:p>
            <a:pPr>
              <a:buFont typeface="+mj-lt"/>
              <a:buAutoNum type="arabicPeriod"/>
            </a:pPr>
            <a:r>
              <a:rPr lang="id-ID" dirty="0"/>
              <a:t>Memiliki kecenderungan hedonistik atau berorientasi pada upaya untuk meraih kenikmatan</a:t>
            </a:r>
          </a:p>
          <a:p>
            <a:r>
              <a:rPr lang="id-ID" dirty="0"/>
              <a:t>Proses terbentuknya status ekonomi dan prestise</a:t>
            </a:r>
          </a:p>
          <a:p>
            <a:pPr>
              <a:buFont typeface="+mj-lt"/>
              <a:buAutoNum type="arabicPeriod"/>
            </a:pPr>
            <a:r>
              <a:rPr lang="id-ID" dirty="0"/>
              <a:t>Konsumsi menjadi penting dalam kehidupan sosial karena konsumsi sering ditujukan untuk mengomunikasikan identitas diri, selera dan membentuk perasaan </a:t>
            </a:r>
            <a:r>
              <a:rPr lang="id-ID" i="1" dirty="0"/>
              <a:t>in-</a:t>
            </a:r>
            <a:r>
              <a:rPr lang="id-ID" i="1" dirty="0" err="1"/>
              <a:t>group</a:t>
            </a:r>
            <a:r>
              <a:rPr lang="id-ID" dirty="0"/>
              <a:t> bagi mereka memiliki pola konsumsi serupa</a:t>
            </a:r>
          </a:p>
          <a:p>
            <a:pPr>
              <a:buFont typeface="+mj-lt"/>
              <a:buAutoNum type="arabicPeriod"/>
            </a:pPr>
            <a:r>
              <a:rPr lang="id-ID" dirty="0"/>
              <a:t>Pekerjaan dan kepemilikan tanpa disadari mengendalikan orang untuk membangun atau memasuki pola hidup tertentu</a:t>
            </a:r>
          </a:p>
          <a:p>
            <a:pPr>
              <a:buFont typeface="+mj-lt"/>
              <a:buAutoNum type="arabicPeriod"/>
            </a:pPr>
            <a:r>
              <a:rPr lang="id-ID" dirty="0"/>
              <a:t>Menurut </a:t>
            </a:r>
            <a:r>
              <a:rPr lang="id-ID" dirty="0" err="1"/>
              <a:t>Gerke</a:t>
            </a:r>
            <a:r>
              <a:rPr lang="id-ID" dirty="0"/>
              <a:t>, terutama dari kalangan kelas menengah pada lapisan menengah ke bawah, mengonsumsi barang simbolis kelas menengah secara simbolis pula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10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773DBF-FC90-0FF3-33F3-0E380D8D55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54955" y="2603500"/>
            <a:ext cx="9948474" cy="3416300"/>
          </a:xfrm>
        </p:spPr>
        <p:txBody>
          <a:bodyPr/>
          <a:lstStyle/>
          <a:p>
            <a:r>
              <a:rPr lang="id-ID" dirty="0"/>
              <a:t>Dampak arus informasi terhadap pola hidup</a:t>
            </a:r>
          </a:p>
          <a:p>
            <a:pPr>
              <a:buFont typeface="+mj-lt"/>
              <a:buAutoNum type="arabicPeriod"/>
            </a:pPr>
            <a:r>
              <a:rPr lang="id-ID" dirty="0" err="1"/>
              <a:t>Keterasingan</a:t>
            </a:r>
            <a:r>
              <a:rPr lang="id-ID" dirty="0"/>
              <a:t> manusia akibat kerja menjadi pasar tersendiri</a:t>
            </a:r>
          </a:p>
          <a:p>
            <a:pPr>
              <a:buFont typeface="+mj-lt"/>
              <a:buAutoNum type="arabicPeriod"/>
            </a:pPr>
            <a:r>
              <a:rPr lang="id-ID" dirty="0"/>
              <a:t>Pengaruh visual sangat besar terhadap memori seorang karena saat berhadapan dengan televisi kita menjadi objek yang pasif</a:t>
            </a:r>
          </a:p>
          <a:p>
            <a:pPr>
              <a:buFont typeface="+mj-lt"/>
              <a:buAutoNum type="arabicPeriod"/>
            </a:pPr>
            <a:r>
              <a:rPr lang="id-ID" dirty="0"/>
              <a:t>Pola hidup pada akhirnya di sosialisasikan melalui televisi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6601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16</TotalTime>
  <Words>303</Words>
  <Application>Microsoft Office PowerPoint</Application>
  <PresentationFormat>Widescreen</PresentationFormat>
  <Paragraphs>26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 Boardroom</vt:lpstr>
      <vt:lpstr>Pola hidup dan status ekonomi</vt:lpstr>
      <vt:lpstr>Konsep dan pendekatan</vt:lpstr>
      <vt:lpstr>PowerPoint Presentation</vt:lpstr>
      <vt:lpstr>Dampak kerja pada status sosial dan pola hidup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Pola hidup dan status ekonomi</dc:title>
  <dc:creator>Wawan</dc:creator>
  <cp:lastModifiedBy>Wawan</cp:lastModifiedBy>
  <cp:revision>1</cp:revision>
  <dcterms:created xsi:type="dcterms:W3CDTF">2022-08-15T03:29:10Z</dcterms:created>
  <dcterms:modified xsi:type="dcterms:W3CDTF">2022-08-15T03:45:33Z</dcterms:modified>
</cp:coreProperties>
</file>