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C457-EDBB-7819-9565-1D8CAF33B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Makna sosiologi uang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01769-063B-6D2C-F3C3-F1FC9AF925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Modul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71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1B28F-ADA7-F106-6230-3DE5DE658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927534"/>
          </a:xfrm>
        </p:spPr>
        <p:txBody>
          <a:bodyPr/>
          <a:lstStyle/>
          <a:p>
            <a:r>
              <a:rPr lang="id-ID" dirty="0"/>
              <a:t>Uang sebagai medium pertukaran dan alat analisis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88BBF-E054-28FA-17DD-95576369E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9307"/>
            <a:ext cx="10517642" cy="4152122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Pendekatan dan konsep uang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sebagai sesuatu yang diterima oleh umum untuk membayar uang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adalah sesuatu yang oleh umum dipakai sebagai alat tukar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adalah sesuatu yang diterima oleh umum untuk membayar pembelian barang-barang, jasa-jasa, dan untuk membayar utang</a:t>
            </a:r>
          </a:p>
          <a:p>
            <a:r>
              <a:rPr lang="id-ID" dirty="0"/>
              <a:t>Beberapa pemikiran tentang uang</a:t>
            </a:r>
          </a:p>
          <a:p>
            <a:pPr>
              <a:buFont typeface="+mj-lt"/>
              <a:buAutoNum type="arabicPeriod"/>
            </a:pPr>
            <a:r>
              <a:rPr lang="id-ID" dirty="0"/>
              <a:t>Karl </a:t>
            </a:r>
            <a:r>
              <a:rPr lang="id-ID" dirty="0" err="1"/>
              <a:t>Marx</a:t>
            </a:r>
            <a:r>
              <a:rPr lang="id-ID" dirty="0"/>
              <a:t> (komoditas dalam bentuk yang abstrak yang merepresentasikan nilai komoditas lain. Dengan demikian, uang tidak hanya sebagai medium pertukaran, tapi juga sebagai alat dominasi)</a:t>
            </a:r>
          </a:p>
          <a:p>
            <a:pPr>
              <a:buFont typeface="+mj-lt"/>
              <a:buAutoNum type="arabicPeriod"/>
            </a:pPr>
            <a:r>
              <a:rPr lang="id-ID" dirty="0"/>
              <a:t>Max Weber (peran uang dalam proses rasionalisasi masyarakat industri)</a:t>
            </a:r>
          </a:p>
          <a:p>
            <a:pPr>
              <a:buFont typeface="+mj-lt"/>
              <a:buAutoNum type="arabicPeriod"/>
            </a:pPr>
            <a:r>
              <a:rPr lang="id-ID" dirty="0"/>
              <a:t>Emile </a:t>
            </a:r>
            <a:r>
              <a:rPr lang="id-ID" dirty="0" err="1"/>
              <a:t>Durkheim</a:t>
            </a:r>
            <a:r>
              <a:rPr lang="id-ID" dirty="0"/>
              <a:t> (kukuhnya hubungan sosial terbangun melalui proses pertukaran uang)</a:t>
            </a:r>
          </a:p>
          <a:p>
            <a:pPr>
              <a:buFont typeface="+mj-lt"/>
              <a:buAutoNum type="arabicPeriod"/>
            </a:pPr>
            <a:r>
              <a:rPr lang="id-ID" dirty="0" err="1"/>
              <a:t>Sillvio</a:t>
            </a:r>
            <a:r>
              <a:rPr lang="id-ID" dirty="0"/>
              <a:t> </a:t>
            </a:r>
            <a:r>
              <a:rPr lang="id-ID" dirty="0" err="1"/>
              <a:t>Gesell</a:t>
            </a:r>
            <a:r>
              <a:rPr lang="id-ID" dirty="0"/>
              <a:t> (perhatiannya kepada perubahan organisasi ekonomi ke arah </a:t>
            </a:r>
            <a:r>
              <a:rPr lang="id-ID" dirty="0" err="1"/>
              <a:t>keadilas</a:t>
            </a:r>
            <a:r>
              <a:rPr lang="id-ID" dirty="0"/>
              <a:t> sosial dan ekonomi kesejahteraan)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4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A1B8-D444-7029-FA26-69D638E9F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69977"/>
            <a:ext cx="10004458" cy="4385386"/>
          </a:xfrm>
        </p:spPr>
        <p:txBody>
          <a:bodyPr/>
          <a:lstStyle/>
          <a:p>
            <a:r>
              <a:rPr lang="id-ID" dirty="0"/>
              <a:t>Uang, individu, dan masyarakat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mengukuhkan hubungan dan mengikat masyarakat dengan sesamanya melalui aliran barang dan jasa yang semuanya dapat dinilai dalam uang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telah mengakibatkan </a:t>
            </a:r>
            <a:r>
              <a:rPr lang="id-ID" dirty="0" err="1"/>
              <a:t>superordinasi</a:t>
            </a:r>
            <a:r>
              <a:rPr lang="id-ID" dirty="0"/>
              <a:t> dan subordinasi, karena ia telah membawa pemisah yang </a:t>
            </a:r>
            <a:r>
              <a:rPr lang="id-ID" dirty="0" err="1"/>
              <a:t>ekstrim</a:t>
            </a:r>
            <a:r>
              <a:rPr lang="id-ID" dirty="0"/>
              <a:t> antara orang sebagai pribadi dan orang sebagai konsumen</a:t>
            </a:r>
          </a:p>
          <a:p>
            <a:r>
              <a:rPr lang="id-ID" dirty="0"/>
              <a:t>Sifat uang</a:t>
            </a:r>
          </a:p>
          <a:p>
            <a:pPr marL="0" indent="0">
              <a:buNone/>
            </a:pPr>
            <a:r>
              <a:rPr lang="id-ID" dirty="0"/>
              <a:t>Uang dapat mengalir </a:t>
            </a:r>
            <a:r>
              <a:rPr lang="id-ID" dirty="0" err="1"/>
              <a:t>kemana</a:t>
            </a:r>
            <a:r>
              <a:rPr lang="id-ID" dirty="0"/>
              <a:t> pun yang diinginkan karena uang bersifat likuid.</a:t>
            </a:r>
          </a:p>
          <a:p>
            <a:r>
              <a:rPr lang="id-ID" dirty="0"/>
              <a:t>Uang dan pasar</a:t>
            </a:r>
          </a:p>
          <a:p>
            <a:pPr marL="0" indent="0">
              <a:buNone/>
            </a:pPr>
            <a:r>
              <a:rPr lang="id-ID" dirty="0"/>
              <a:t>Hubungan penggunaan uang dengan pembentukan pasar </a:t>
            </a:r>
            <a:r>
              <a:rPr lang="id-ID" dirty="0" err="1"/>
              <a:t>sangatlah</a:t>
            </a:r>
            <a:r>
              <a:rPr lang="id-ID" dirty="0"/>
              <a:t> rumit dan memiliki sejarah yang beragam</a:t>
            </a:r>
          </a:p>
        </p:txBody>
      </p:sp>
    </p:spTree>
    <p:extLst>
      <p:ext uri="{BB962C8B-B14F-4D97-AF65-F5344CB8AC3E}">
        <p14:creationId xmlns:p14="http://schemas.microsoft.com/office/powerpoint/2010/main" val="64585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A1902-8F30-6376-4C36-476D2E52A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948475" cy="3778639"/>
          </a:xfrm>
        </p:spPr>
        <p:txBody>
          <a:bodyPr/>
          <a:lstStyle/>
          <a:p>
            <a:r>
              <a:rPr lang="id-ID" dirty="0"/>
              <a:t>Arti dan fungsi sosial uang dalam masyarakat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sebagai simbol-simbol yang diberi arti dan nilai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diartikan sebagai komunal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sebagai simbol kekuatan dan kedaulatan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sebagai sarana politik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sebagai simbol kesetaraan dan </a:t>
            </a:r>
            <a:r>
              <a:rPr lang="id-ID" dirty="0" err="1"/>
              <a:t>ketidaksetaraan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7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1094-63FE-08C8-1C7F-29C2AD87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918202"/>
          </a:xfrm>
        </p:spPr>
        <p:txBody>
          <a:bodyPr/>
          <a:lstStyle/>
          <a:p>
            <a:r>
              <a:rPr lang="id-ID" dirty="0"/>
              <a:t>Pergeseran fungsi uang dan transaksi dalam masyarakat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85463-CA7C-84A2-BCC1-4E2F1C7B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56586"/>
            <a:ext cx="9939144" cy="4161453"/>
          </a:xfrm>
        </p:spPr>
        <p:txBody>
          <a:bodyPr/>
          <a:lstStyle/>
          <a:p>
            <a:r>
              <a:rPr lang="id-ID" dirty="0" err="1"/>
              <a:t>Komdifikasi</a:t>
            </a:r>
            <a:r>
              <a:rPr lang="id-ID" dirty="0"/>
              <a:t> uang</a:t>
            </a:r>
          </a:p>
          <a:p>
            <a:pPr marL="0" indent="0">
              <a:buNone/>
            </a:pPr>
            <a:r>
              <a:rPr lang="id-ID" dirty="0"/>
              <a:t>Uang dipakai tidak sekedar sebagai alat yang dipertukarkan dalam transaksi-transaksi, tetapi uang ditransformasikan sebagai komoditas yang ditransaksikan</a:t>
            </a:r>
          </a:p>
          <a:p>
            <a:r>
              <a:rPr lang="id-ID" dirty="0"/>
              <a:t>Pasar uang dan pasar modal</a:t>
            </a:r>
          </a:p>
          <a:p>
            <a:pPr>
              <a:buFont typeface="+mj-lt"/>
              <a:buAutoNum type="arabicPeriod"/>
            </a:pPr>
            <a:r>
              <a:rPr lang="id-ID" dirty="0"/>
              <a:t>Pasar uang (keseluruhan permintaan dan penawaran dana-dana atau surat-surat berharga yang mempunyai jangka waktu satu tahun atau kurang dari satu tahun, dan dapat disalurkan melalui lembaga-lembaga perbankan)</a:t>
            </a:r>
          </a:p>
          <a:p>
            <a:pPr>
              <a:buFont typeface="+mj-lt"/>
              <a:buAutoNum type="arabicPeriod"/>
            </a:pPr>
            <a:r>
              <a:rPr lang="id-ID" dirty="0"/>
              <a:t>Pasar modal (suatu sistem keuangan yang terorganisir, termasuk di dalamnya adalah bank-bank komersial dan semua lembaga perantara di </a:t>
            </a:r>
            <a:r>
              <a:rPr lang="id-ID" dirty="0" err="1"/>
              <a:t>budang</a:t>
            </a:r>
            <a:r>
              <a:rPr lang="id-ID" dirty="0"/>
              <a:t> keuangan, serta keseluruhan surat-surat berharga yang beredar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C50A1-ABF7-9787-73EB-25B61B89F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69977"/>
            <a:ext cx="9995128" cy="4105468"/>
          </a:xfrm>
        </p:spPr>
        <p:txBody>
          <a:bodyPr/>
          <a:lstStyle/>
          <a:p>
            <a:r>
              <a:rPr lang="id-ID" dirty="0"/>
              <a:t>Transaksi dan tipologi masyarakat</a:t>
            </a:r>
          </a:p>
          <a:p>
            <a:pPr marL="0" indent="0">
              <a:buNone/>
            </a:pPr>
            <a:r>
              <a:rPr lang="id-ID" dirty="0"/>
              <a:t>Transaksi pada masyarakat menunjukkan besarnya uang yang berputar di wilayah tersebut. Perputaran uang di suatu wilayah tidak sama dengan wilayah lainnya.</a:t>
            </a:r>
          </a:p>
          <a:p>
            <a:r>
              <a:rPr lang="id-ID" dirty="0"/>
              <a:t>Penggunaan uang dalam kehidupan masyarakat</a:t>
            </a:r>
          </a:p>
          <a:p>
            <a:pPr>
              <a:buFont typeface="+mj-lt"/>
              <a:buAutoNum type="arabicPeriod"/>
            </a:pPr>
            <a:r>
              <a:rPr lang="id-ID" dirty="0"/>
              <a:t>Penggunaan uang sebagai alat </a:t>
            </a:r>
            <a:r>
              <a:rPr lang="id-ID" dirty="0" err="1"/>
              <a:t>pemenuh</a:t>
            </a:r>
            <a:r>
              <a:rPr lang="id-ID" dirty="0"/>
              <a:t> kebutuhan sosial budaya merupakan cerminan dari sebuah ekspresi simbolik simpati dalam bentuk kontribusi sosial finansial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di samping sebagai pemenuhan kebutuhan sosial, juga sekaligus sebagai simbol status seseorang</a:t>
            </a:r>
          </a:p>
          <a:p>
            <a:pPr>
              <a:buFont typeface="+mj-lt"/>
              <a:buAutoNum type="arabicPeriod"/>
            </a:pPr>
            <a:r>
              <a:rPr lang="id-ID" dirty="0"/>
              <a:t>Dalam proses </a:t>
            </a:r>
            <a:r>
              <a:rPr lang="id-ID" dirty="0" err="1"/>
              <a:t>moneterisasi</a:t>
            </a:r>
            <a:r>
              <a:rPr lang="id-ID" dirty="0"/>
              <a:t>, yang sudah meluas di kalangan masyarakat, uang dapat digunakan untuk segala macam kepentingan</a:t>
            </a:r>
          </a:p>
          <a:p>
            <a:pPr>
              <a:buFont typeface="+mj-lt"/>
              <a:buAutoNum type="arabicPeriod"/>
            </a:pPr>
            <a:r>
              <a:rPr lang="id-ID" dirty="0"/>
              <a:t>Uang juga memberikan prestise terhadap seseorang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28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420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Makna sosiologi uang</vt:lpstr>
      <vt:lpstr>Uang sebagai medium pertukaran dan alat analisis</vt:lpstr>
      <vt:lpstr>PowerPoint Presentation</vt:lpstr>
      <vt:lpstr>PowerPoint Presentation</vt:lpstr>
      <vt:lpstr>Pergeseran fungsi uang dan transaksi dalam masyarakat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Makna sosiologi uang</dc:title>
  <dc:creator>Wawan</dc:creator>
  <cp:lastModifiedBy>Wawan</cp:lastModifiedBy>
  <cp:revision>1</cp:revision>
  <dcterms:created xsi:type="dcterms:W3CDTF">2022-08-15T04:57:50Z</dcterms:created>
  <dcterms:modified xsi:type="dcterms:W3CDTF">2022-08-15T05:21:24Z</dcterms:modified>
</cp:coreProperties>
</file>