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20"/>
  </p:notesMasterIdLst>
  <p:sldIdLst>
    <p:sldId id="256" r:id="rId4"/>
    <p:sldId id="259" r:id="rId5"/>
    <p:sldId id="263" r:id="rId6"/>
    <p:sldId id="264" r:id="rId7"/>
    <p:sldId id="268" r:id="rId8"/>
    <p:sldId id="271" r:id="rId9"/>
    <p:sldId id="273" r:id="rId10"/>
    <p:sldId id="269" r:id="rId11"/>
    <p:sldId id="270" r:id="rId12"/>
    <p:sldId id="274" r:id="rId13"/>
    <p:sldId id="275" r:id="rId14"/>
    <p:sldId id="276" r:id="rId15"/>
    <p:sldId id="265" r:id="rId16"/>
    <p:sldId id="266" r:id="rId17"/>
    <p:sldId id="267" r:id="rId18"/>
    <p:sldId id="262" r:id="rId19"/>
  </p:sldIdLst>
  <p:sldSz cx="13004800" cy="9753600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50" d="100"/>
          <a:sy n="50" d="100"/>
        </p:scale>
        <p:origin x="-1680" y="-10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2200" y="2514600"/>
            <a:ext cx="11226800" cy="1676400"/>
          </a:xfrm>
        </p:spPr>
        <p:txBody>
          <a:bodyPr/>
          <a:lstStyle/>
          <a:p>
            <a:r>
              <a:rPr lang="id-ID" sz="6000" b="1" dirty="0"/>
              <a:t>Ruang Lingkup dan Definisi Sosiologi </a:t>
            </a:r>
            <a:r>
              <a:rPr lang="en-US" sz="6000" b="1" dirty="0" err="1"/>
              <a:t>Kesehatan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45720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> 1</a:t>
            </a:r>
            <a:r>
              <a:rPr lang="id-ID" b="1" dirty="0" smtClean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Kesehatan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 smtClean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Meskipun</a:t>
            </a:r>
            <a:r>
              <a:rPr lang="en-US" sz="3200" dirty="0"/>
              <a:t> </a:t>
            </a:r>
            <a:r>
              <a:rPr lang="en-US" sz="3200" dirty="0" err="1"/>
              <a:t>sejak</a:t>
            </a:r>
            <a:r>
              <a:rPr lang="en-US" sz="3200" dirty="0"/>
              <a:t> </a:t>
            </a:r>
            <a:r>
              <a:rPr lang="en-US" sz="3200" dirty="0" err="1"/>
              <a:t>awal</a:t>
            </a:r>
            <a:r>
              <a:rPr lang="en-US" sz="3200" dirty="0"/>
              <a:t> </a:t>
            </a:r>
            <a:r>
              <a:rPr lang="en-US" sz="3200" dirty="0" err="1"/>
              <a:t>abad</a:t>
            </a:r>
            <a:r>
              <a:rPr lang="en-US" sz="3200" dirty="0"/>
              <a:t> 20 </a:t>
            </a:r>
            <a:r>
              <a:rPr lang="en-US" sz="3200" dirty="0" err="1"/>
              <a:t>hingga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1930-an di </a:t>
            </a:r>
            <a:r>
              <a:rPr lang="en-US" sz="3200" dirty="0" err="1"/>
              <a:t>Amerika</a:t>
            </a:r>
            <a:r>
              <a:rPr lang="en-US" sz="3200" dirty="0"/>
              <a:t> </a:t>
            </a:r>
            <a:r>
              <a:rPr lang="en-US" sz="3200" dirty="0" err="1"/>
              <a:t>Serikat</a:t>
            </a:r>
            <a:r>
              <a:rPr lang="en-US" sz="3200" dirty="0"/>
              <a:t> </a:t>
            </a:r>
            <a:r>
              <a:rPr lang="en-US" sz="3200" dirty="0" err="1"/>
              <a:t>terbit</a:t>
            </a:r>
            <a:r>
              <a:rPr lang="en-US" sz="3200" dirty="0"/>
              <a:t> </a:t>
            </a:r>
            <a:r>
              <a:rPr lang="en-US" sz="3200" dirty="0" err="1"/>
              <a:t>sejumlah</a:t>
            </a:r>
            <a:r>
              <a:rPr lang="en-US" sz="3200" dirty="0"/>
              <a:t> </a:t>
            </a:r>
            <a:r>
              <a:rPr lang="en-US" sz="3200" dirty="0" err="1"/>
              <a:t>publikasi</a:t>
            </a:r>
            <a:r>
              <a:rPr lang="en-US" sz="3200" dirty="0"/>
              <a:t> </a:t>
            </a:r>
            <a:r>
              <a:rPr lang="en-US" sz="3200" dirty="0" err="1"/>
              <a:t>mengenai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faktorfaktor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, </a:t>
            </a:r>
            <a:r>
              <a:rPr lang="en-US" sz="3200" dirty="0" err="1"/>
              <a:t>Cockerham</a:t>
            </a:r>
            <a:r>
              <a:rPr lang="en-US" sz="3200" dirty="0"/>
              <a:t> </a:t>
            </a:r>
            <a:r>
              <a:rPr lang="en-US" sz="3200" dirty="0" err="1"/>
              <a:t>berpendapat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 di </a:t>
            </a:r>
            <a:r>
              <a:rPr lang="en-US" sz="3200" dirty="0" err="1"/>
              <a:t>tahun</a:t>
            </a:r>
            <a:r>
              <a:rPr lang="en-US" sz="3200" dirty="0"/>
              <a:t> 1940-an </a:t>
            </a:r>
            <a:r>
              <a:rPr lang="en-US" sz="3200" dirty="0" err="1"/>
              <a:t>sosiologi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dianggap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disiplin</a:t>
            </a:r>
            <a:r>
              <a:rPr lang="en-US" sz="3200" dirty="0"/>
              <a:t> </a:t>
            </a:r>
            <a:r>
              <a:rPr lang="en-US" sz="3200" dirty="0" err="1"/>
              <a:t>ilmu</a:t>
            </a:r>
            <a:r>
              <a:rPr lang="en-US" sz="3200" dirty="0"/>
              <a:t> yang </a:t>
            </a:r>
            <a:r>
              <a:rPr lang="en-US" sz="3200" dirty="0" err="1"/>
              <a:t>mapan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berhasil</a:t>
            </a:r>
            <a:r>
              <a:rPr lang="en-US" sz="3200" dirty="0"/>
              <a:t> </a:t>
            </a:r>
            <a:r>
              <a:rPr lang="en-US" sz="3200" dirty="0" err="1"/>
              <a:t>memperoleh</a:t>
            </a:r>
            <a:r>
              <a:rPr lang="en-US" sz="3200" dirty="0"/>
              <a:t> </a:t>
            </a:r>
            <a:r>
              <a:rPr lang="en-US" sz="3200" dirty="0" err="1"/>
              <a:t>dukungan</a:t>
            </a:r>
            <a:r>
              <a:rPr lang="en-US" sz="3200" dirty="0"/>
              <a:t> </a:t>
            </a:r>
            <a:r>
              <a:rPr lang="en-US" sz="3200" dirty="0" err="1"/>
              <a:t>dana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terapan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jumlah</a:t>
            </a:r>
            <a:r>
              <a:rPr lang="en-US" sz="3200" dirty="0"/>
              <a:t> </a:t>
            </a:r>
            <a:r>
              <a:rPr lang="en-US" sz="3200" dirty="0" err="1"/>
              <a:t>besar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swasta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Di </a:t>
            </a:r>
            <a:r>
              <a:rPr lang="en-US" sz="3200" dirty="0" err="1"/>
              <a:t>tahun</a:t>
            </a:r>
            <a:r>
              <a:rPr lang="en-US" sz="3200" dirty="0"/>
              <a:t> 1950-an pun </a:t>
            </a:r>
            <a:r>
              <a:rPr lang="en-US" sz="3200" dirty="0" err="1"/>
              <a:t>muncul</a:t>
            </a:r>
            <a:r>
              <a:rPr lang="en-US" sz="3200" dirty="0"/>
              <a:t> </a:t>
            </a:r>
            <a:r>
              <a:rPr lang="en-US" sz="3200" dirty="0" err="1"/>
              <a:t>perkembangan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: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bukunya</a:t>
            </a:r>
            <a:r>
              <a:rPr lang="en-US" sz="3200" dirty="0"/>
              <a:t>: “The Social System” </a:t>
            </a:r>
            <a:r>
              <a:rPr lang="en-US" sz="3200" dirty="0" err="1"/>
              <a:t>tokoh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 Talcott Parsons </a:t>
            </a:r>
            <a:r>
              <a:rPr lang="en-US" sz="3200" dirty="0" err="1"/>
              <a:t>menjelaskan</a:t>
            </a:r>
            <a:r>
              <a:rPr lang="en-US" sz="3200" dirty="0"/>
              <a:t> </a:t>
            </a:r>
            <a:r>
              <a:rPr lang="en-US" sz="3200" dirty="0" err="1"/>
              <a:t>kenyataan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di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menggunakan</a:t>
            </a:r>
            <a:r>
              <a:rPr lang="en-US" sz="3200" dirty="0"/>
              <a:t> </a:t>
            </a:r>
            <a:r>
              <a:rPr lang="en-US" sz="3200" dirty="0" err="1"/>
              <a:t>teori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 modern yang </a:t>
            </a:r>
            <a:r>
              <a:rPr lang="en-US" sz="3200" dirty="0" err="1"/>
              <a:t>dikembangnya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fungsionalisme</a:t>
            </a:r>
            <a:r>
              <a:rPr lang="en-US" sz="3200" dirty="0"/>
              <a:t> </a:t>
            </a:r>
            <a:r>
              <a:rPr lang="en-US" sz="3200" dirty="0" err="1"/>
              <a:t>struktural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3966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Tokoh</a:t>
            </a:r>
            <a:r>
              <a:rPr lang="en-US" dirty="0" smtClean="0"/>
              <a:t> </a:t>
            </a:r>
            <a:r>
              <a:rPr lang="en-US" dirty="0" err="1"/>
              <a:t>sosiologi</a:t>
            </a:r>
            <a:r>
              <a:rPr lang="en-US" dirty="0"/>
              <a:t> modern </a:t>
            </a:r>
            <a:r>
              <a:rPr lang="en-US" dirty="0" err="1"/>
              <a:t>selain</a:t>
            </a:r>
            <a:r>
              <a:rPr lang="en-US" dirty="0"/>
              <a:t> Parsons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Howard Becker, Erving </a:t>
            </a:r>
            <a:r>
              <a:rPr lang="en-US" dirty="0" err="1"/>
              <a:t>Goffman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Foucault (</a:t>
            </a:r>
            <a:r>
              <a:rPr lang="en-US" dirty="0" err="1"/>
              <a:t>lihat</a:t>
            </a:r>
            <a:r>
              <a:rPr lang="en-US" dirty="0"/>
              <a:t> Cheek, </a:t>
            </a:r>
            <a:r>
              <a:rPr lang="en-US" dirty="0" err="1"/>
              <a:t>ef</a:t>
            </a:r>
            <a:r>
              <a:rPr lang="en-US" dirty="0"/>
              <a:t> al., 1996:226-229). “The Student Physician: Introductory Studies in the Sociology of Medical Education”, </a:t>
            </a:r>
            <a:r>
              <a:rPr lang="en-US" dirty="0" err="1"/>
              <a:t>karya</a:t>
            </a:r>
            <a:r>
              <a:rPr lang="en-US" dirty="0"/>
              <a:t> Robert K. Merton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rekanrekannya</a:t>
            </a:r>
            <a:r>
              <a:rPr lang="en-US" dirty="0"/>
              <a:t>,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kedokteran</a:t>
            </a:r>
            <a:r>
              <a:rPr lang="en-US" dirty="0"/>
              <a:t>; “Boys in White: Student Culture in the Medical School” </a:t>
            </a:r>
            <a:r>
              <a:rPr lang="en-US" dirty="0" err="1"/>
              <a:t>karya</a:t>
            </a:r>
            <a:r>
              <a:rPr lang="en-US" dirty="0"/>
              <a:t> Howard Becker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rekanrekannva</a:t>
            </a:r>
            <a:r>
              <a:rPr lang="en-US" dirty="0"/>
              <a:t> </a:t>
            </a:r>
            <a:r>
              <a:rPr lang="en-US" dirty="0" err="1"/>
              <a:t>mengkaji</a:t>
            </a:r>
            <a:r>
              <a:rPr lang="en-US" dirty="0"/>
              <a:t> proses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kedokteran</a:t>
            </a:r>
            <a:r>
              <a:rPr lang="en-US" dirty="0"/>
              <a:t>; “Asylum”, </a:t>
            </a:r>
            <a:r>
              <a:rPr lang="en-US" dirty="0" err="1"/>
              <a:t>buku</a:t>
            </a:r>
            <a:r>
              <a:rPr lang="en-US" dirty="0"/>
              <a:t> Erving </a:t>
            </a:r>
            <a:r>
              <a:rPr lang="en-US" dirty="0" err="1"/>
              <a:t>Goffman</a:t>
            </a:r>
            <a:r>
              <a:rPr lang="en-US" dirty="0"/>
              <a:t>,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karir</a:t>
            </a:r>
            <a:r>
              <a:rPr lang="en-US" dirty="0"/>
              <a:t> moral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dirawat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Michel Foucault “Madness and Civilization”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orang-orang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Karya-karya</a:t>
            </a:r>
            <a:r>
              <a:rPr lang="en-US" dirty="0" smtClean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ditinjau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8809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2590800"/>
            <a:ext cx="11217275" cy="6188075"/>
          </a:xfrm>
        </p:spPr>
        <p:txBody>
          <a:bodyPr>
            <a:noAutofit/>
          </a:bodyPr>
          <a:lstStyle/>
          <a:p>
            <a:r>
              <a:rPr lang="en-US" sz="3200" dirty="0"/>
              <a:t>Para </a:t>
            </a:r>
            <a:r>
              <a:rPr lang="en-US" sz="3200" dirty="0" err="1"/>
              <a:t>tokoh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berupaya</a:t>
            </a:r>
            <a:r>
              <a:rPr lang="en-US" sz="3200" dirty="0"/>
              <a:t> </a:t>
            </a:r>
            <a:r>
              <a:rPr lang="en-US" sz="3200" dirty="0" err="1"/>
              <a:t>menjelaskan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menggunakan</a:t>
            </a:r>
            <a:r>
              <a:rPr lang="en-US" sz="3200" dirty="0"/>
              <a:t> </a:t>
            </a:r>
            <a:r>
              <a:rPr lang="en-US" sz="3200" dirty="0" err="1"/>
              <a:t>teori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 yang </a:t>
            </a: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teori</a:t>
            </a:r>
            <a:r>
              <a:rPr lang="en-US" sz="3200" dirty="0"/>
              <a:t> yang </a:t>
            </a:r>
            <a:r>
              <a:rPr lang="en-US" sz="3200" dirty="0" err="1"/>
              <a:t>dianut</a:t>
            </a:r>
            <a:r>
              <a:rPr lang="en-US" sz="3200" dirty="0"/>
              <a:t> </a:t>
            </a:r>
            <a:r>
              <a:rPr lang="en-US" sz="3200" dirty="0" err="1"/>
              <a:t>tokoh</a:t>
            </a:r>
            <a:r>
              <a:rPr lang="en-US" sz="3200" dirty="0"/>
              <a:t> lain. </a:t>
            </a:r>
            <a:endParaRPr lang="en-US" sz="3200" dirty="0" smtClean="0"/>
          </a:p>
          <a:p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juga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cabang</a:t>
            </a:r>
            <a:r>
              <a:rPr lang="en-US" sz="3200" dirty="0"/>
              <a:t> lain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pun_ </a:t>
            </a:r>
            <a:r>
              <a:rPr lang="en-US" sz="3200" dirty="0" err="1"/>
              <a:t>dijumpai</a:t>
            </a:r>
            <a:r>
              <a:rPr lang="en-US" sz="3200" dirty="0"/>
              <a:t> </a:t>
            </a:r>
            <a:r>
              <a:rPr lang="en-US" sz="3200" dirty="0" err="1"/>
              <a:t>penggunaan</a:t>
            </a:r>
            <a:r>
              <a:rPr lang="en-US" sz="3200" dirty="0"/>
              <a:t> </a:t>
            </a:r>
            <a:r>
              <a:rPr lang="en-US" sz="3200" dirty="0" err="1"/>
              <a:t>teori</a:t>
            </a:r>
            <a:r>
              <a:rPr lang="en-US" sz="3200" dirty="0"/>
              <a:t> yang </a:t>
            </a:r>
            <a:r>
              <a:rPr lang="en-US" sz="3200" dirty="0" err="1"/>
              <a:t>berlainan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/>
              <a:t>bukunya</a:t>
            </a:r>
            <a:r>
              <a:rPr lang="en-US" sz="3200" dirty="0"/>
              <a:t>: “Society and Health: Social Theory for Health Workers” Cheek, </a:t>
            </a:r>
            <a:r>
              <a:rPr lang="en-US" sz="3200" dirty="0" err="1"/>
              <a:t>ef</a:t>
            </a:r>
            <a:r>
              <a:rPr lang="en-US" sz="3200" dirty="0"/>
              <a:t> al. (1996) </a:t>
            </a:r>
            <a:r>
              <a:rPr lang="en-US" sz="3200" dirty="0" err="1"/>
              <a:t>menyebutkan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teori</a:t>
            </a:r>
            <a:r>
              <a:rPr lang="en-US" sz="3200" dirty="0"/>
              <a:t> yang </a:t>
            </a:r>
            <a:r>
              <a:rPr lang="en-US" sz="3200" dirty="0" err="1"/>
              <a:t>digunakan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sosiologi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pemikiran</a:t>
            </a:r>
            <a:r>
              <a:rPr lang="en-US" sz="3200" dirty="0"/>
              <a:t> </a:t>
            </a:r>
            <a:r>
              <a:rPr lang="en-US" sz="3200" dirty="0" err="1"/>
              <a:t>fungsionalisme</a:t>
            </a:r>
            <a:r>
              <a:rPr lang="en-US" sz="3200" dirty="0"/>
              <a:t> </a:t>
            </a:r>
            <a:r>
              <a:rPr lang="en-US" sz="3200" dirty="0" err="1"/>
              <a:t>klasik</a:t>
            </a:r>
            <a:r>
              <a:rPr lang="en-US" sz="3200" dirty="0"/>
              <a:t>, </a:t>
            </a:r>
            <a:r>
              <a:rPr lang="en-US" sz="3200" dirty="0" err="1"/>
              <a:t>pemikiran</a:t>
            </a:r>
            <a:r>
              <a:rPr lang="en-US" sz="3200" dirty="0"/>
              <a:t> </a:t>
            </a:r>
            <a:r>
              <a:rPr lang="en-US" sz="3200" dirty="0" err="1"/>
              <a:t>fungsionalisme</a:t>
            </a:r>
            <a:r>
              <a:rPr lang="en-US" sz="3200" dirty="0"/>
              <a:t> modern, </a:t>
            </a:r>
            <a:r>
              <a:rPr lang="en-US" sz="3200" dirty="0" err="1"/>
              <a:t>pemikiran</a:t>
            </a:r>
            <a:r>
              <a:rPr lang="en-US" sz="3200" dirty="0"/>
              <a:t> </a:t>
            </a:r>
            <a:r>
              <a:rPr lang="en-US" sz="3200" dirty="0" err="1"/>
              <a:t>Marxis</a:t>
            </a:r>
            <a:r>
              <a:rPr lang="en-US" sz="3200" dirty="0"/>
              <a:t>, </a:t>
            </a:r>
            <a:r>
              <a:rPr lang="en-US" sz="3200" dirty="0" err="1"/>
              <a:t>pemikiran</a:t>
            </a:r>
            <a:r>
              <a:rPr lang="en-US" sz="3200" dirty="0"/>
              <a:t> Weber, </a:t>
            </a:r>
            <a:r>
              <a:rPr lang="en-US" sz="3200" dirty="0" err="1"/>
              <a:t>pemikiran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_ </a:t>
            </a:r>
            <a:r>
              <a:rPr lang="en-US" sz="3200" dirty="0" err="1"/>
              <a:t>sosial</a:t>
            </a:r>
            <a:r>
              <a:rPr lang="en-US" sz="3200" dirty="0"/>
              <a:t>, </a:t>
            </a:r>
            <a:r>
              <a:rPr lang="en-US" sz="3200" dirty="0" err="1"/>
              <a:t>fenomenologi</a:t>
            </a:r>
            <a:r>
              <a:rPr lang="en-US" sz="3200" dirty="0"/>
              <a:t>, </a:t>
            </a:r>
            <a:r>
              <a:rPr lang="en-US" sz="3200" dirty="0" err="1"/>
              <a:t>etnometodologi</a:t>
            </a:r>
            <a:r>
              <a:rPr lang="en-US" sz="3200" dirty="0"/>
              <a:t>, </a:t>
            </a:r>
            <a:r>
              <a:rPr lang="en-US" sz="3200" dirty="0" err="1"/>
              <a:t>konstruksionisme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, </a:t>
            </a:r>
            <a:r>
              <a:rPr lang="en-US" sz="3200" dirty="0" err="1"/>
              <a:t>teori</a:t>
            </a:r>
            <a:r>
              <a:rPr lang="en-US" sz="3200" dirty="0"/>
              <a:t> </a:t>
            </a:r>
            <a:r>
              <a:rPr lang="en-US" sz="3200" dirty="0" err="1"/>
              <a:t>kritis</a:t>
            </a:r>
            <a:r>
              <a:rPr lang="en-US" sz="3200" dirty="0"/>
              <a:t>, </a:t>
            </a:r>
            <a:r>
              <a:rPr lang="en-US" sz="3200" dirty="0" err="1"/>
              <a:t>pascamodernisme</a:t>
            </a:r>
            <a:r>
              <a:rPr lang="en-US" sz="3200" dirty="0"/>
              <a:t> Foucault, </a:t>
            </a:r>
            <a:r>
              <a:rPr lang="en-US" sz="3200" dirty="0" err="1"/>
              <a:t>pascastrukturalisme</a:t>
            </a:r>
            <a:r>
              <a:rPr lang="en-US" sz="3200" dirty="0"/>
              <a:t> Derrida,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feminisme</a:t>
            </a:r>
            <a:r>
              <a:rPr lang="en-US" sz="3200" dirty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0943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304800"/>
            <a:ext cx="11217275" cy="1885950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Pandangan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Ilmu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Sosial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Budaya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Lainnya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tentang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Kesehatan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2286000"/>
            <a:ext cx="11217275" cy="6188075"/>
          </a:xfrm>
        </p:spPr>
        <p:txBody>
          <a:bodyPr>
            <a:normAutofit/>
          </a:bodyPr>
          <a:lstStyle/>
          <a:p>
            <a:r>
              <a:rPr lang="en-US" sz="4000" dirty="0" err="1"/>
              <a:t>Antropologi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mempunyai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cabang</a:t>
            </a:r>
            <a:r>
              <a:rPr lang="en-US" sz="4000" dirty="0"/>
              <a:t> yang </a:t>
            </a:r>
            <a:r>
              <a:rPr lang="en-US" sz="4000" dirty="0" err="1"/>
              <a:t>dinamakan</a:t>
            </a:r>
            <a:r>
              <a:rPr lang="en-US" sz="4000" dirty="0"/>
              <a:t> </a:t>
            </a:r>
            <a:r>
              <a:rPr lang="en-US" sz="4000" dirty="0" err="1"/>
              <a:t>emomedism</a:t>
            </a:r>
            <a:r>
              <a:rPr lang="en-US" sz="4000" dirty="0"/>
              <a:t>. </a:t>
            </a:r>
            <a:r>
              <a:rPr lang="en-US" sz="4000" dirty="0" err="1"/>
              <a:t>Pandangan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tradisional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psikiatri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cara-cara</a:t>
            </a:r>
            <a:r>
              <a:rPr lang="en-US" sz="4000" dirty="0"/>
              <a:t> </a:t>
            </a:r>
            <a:r>
              <a:rPr lang="en-US" sz="4000" dirty="0" err="1"/>
              <a:t>mereka</a:t>
            </a:r>
            <a:r>
              <a:rPr lang="en-US" sz="4000" dirty="0"/>
              <a:t> </a:t>
            </a:r>
            <a:r>
              <a:rPr lang="en-US" sz="4000" dirty="0" err="1"/>
              <a:t>menanganinya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pokok</a:t>
            </a:r>
            <a:r>
              <a:rPr lang="en-US" sz="4000" dirty="0"/>
              <a:t> </a:t>
            </a:r>
            <a:r>
              <a:rPr lang="en-US" sz="4000" dirty="0" err="1"/>
              <a:t>bahasan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cabang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etnomedisin</a:t>
            </a:r>
            <a:r>
              <a:rPr lang="en-US" sz="4000" dirty="0"/>
              <a:t> yang </a:t>
            </a:r>
            <a:r>
              <a:rPr lang="en-US" sz="4000" dirty="0" err="1"/>
              <a:t>dikenal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nama</a:t>
            </a:r>
            <a:r>
              <a:rPr lang="en-US" sz="4000" dirty="0"/>
              <a:t> </a:t>
            </a:r>
            <a:r>
              <a:rPr lang="en-US" sz="4000" dirty="0" err="1" smtClean="0"/>
              <a:t>etnopsikiatri</a:t>
            </a:r>
            <a:r>
              <a:rPr lang="en-US" sz="4000" dirty="0" smtClean="0"/>
              <a:t>, </a:t>
            </a:r>
            <a:r>
              <a:rPr lang="en-US" sz="4000" dirty="0" err="1"/>
              <a:t>psikiatri</a:t>
            </a:r>
            <a:r>
              <a:rPr lang="en-US" sz="4000" dirty="0"/>
              <a:t> </a:t>
            </a:r>
            <a:r>
              <a:rPr lang="en-US" sz="4000" dirty="0" err="1"/>
              <a:t>lintas</a:t>
            </a:r>
            <a:r>
              <a:rPr lang="en-US" sz="4000" dirty="0"/>
              <a:t> </a:t>
            </a:r>
            <a:r>
              <a:rPr lang="en-US" sz="4000" dirty="0" err="1"/>
              <a:t>budaya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psikiatri</a:t>
            </a:r>
            <a:r>
              <a:rPr lang="en-US" sz="4000" dirty="0"/>
              <a:t> </a:t>
            </a:r>
            <a:r>
              <a:rPr lang="en-US" sz="4000" dirty="0" err="1"/>
              <a:t>transkultural</a:t>
            </a:r>
            <a:r>
              <a:rPr lang="en-US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62469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ditinjau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segi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ekonomi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. </a:t>
            </a:r>
            <a:r>
              <a:rPr lang="en-US" sz="4000" dirty="0" err="1" smtClean="0"/>
              <a:t>Oleh</a:t>
            </a:r>
            <a:r>
              <a:rPr lang="en-US" sz="4000" dirty="0" smtClean="0"/>
              <a:t> </a:t>
            </a:r>
            <a:r>
              <a:rPr lang="en-US" sz="4000" dirty="0" err="1"/>
              <a:t>karena</a:t>
            </a:r>
            <a:r>
              <a:rPr lang="en-US" sz="4000" dirty="0"/>
              <a:t> </a:t>
            </a:r>
            <a:r>
              <a:rPr lang="en-US" sz="4000" dirty="0" err="1"/>
              <a:t>sumber</a:t>
            </a:r>
            <a:r>
              <a:rPr lang="en-US" sz="4000" dirty="0"/>
              <a:t> </a:t>
            </a:r>
            <a:r>
              <a:rPr lang="en-US" sz="4000" dirty="0" err="1"/>
              <a:t>daya</a:t>
            </a:r>
            <a:r>
              <a:rPr lang="en-US" sz="4000" dirty="0"/>
              <a:t> </a:t>
            </a:r>
            <a:r>
              <a:rPr lang="en-US" sz="4000" dirty="0" err="1"/>
              <a:t>jumlahnya</a:t>
            </a:r>
            <a:r>
              <a:rPr lang="en-US" sz="4000" dirty="0"/>
              <a:t> </a:t>
            </a:r>
            <a:r>
              <a:rPr lang="en-US" sz="4000" dirty="0" err="1"/>
              <a:t>terbatas</a:t>
            </a:r>
            <a:r>
              <a:rPr lang="en-US" sz="4000" dirty="0"/>
              <a:t>, </a:t>
            </a:r>
            <a:r>
              <a:rPr lang="en-US" sz="4000" dirty="0" err="1"/>
              <a:t>sedangkan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mempunyai</a:t>
            </a:r>
            <a:r>
              <a:rPr lang="en-US" sz="4000" dirty="0"/>
              <a:t> </a:t>
            </a:r>
            <a:r>
              <a:rPr lang="en-US" sz="4000" dirty="0" err="1"/>
              <a:t>bermacam-macam</a:t>
            </a:r>
            <a:r>
              <a:rPr lang="en-US" sz="4000" dirty="0"/>
              <a:t> </a:t>
            </a:r>
            <a:r>
              <a:rPr lang="en-US" sz="4000" dirty="0" err="1"/>
              <a:t>keperluan</a:t>
            </a:r>
            <a:r>
              <a:rPr lang="en-US" sz="4000" dirty="0"/>
              <a:t> </a:t>
            </a:r>
            <a:r>
              <a:rPr lang="en-US" sz="4000" dirty="0" err="1"/>
              <a:t>maka</a:t>
            </a:r>
            <a:r>
              <a:rPr lang="en-US" sz="4000" dirty="0"/>
              <a:t> </a:t>
            </a:r>
            <a:r>
              <a:rPr lang="en-US" sz="4000" dirty="0" err="1"/>
              <a:t>terjadi</a:t>
            </a:r>
            <a:r>
              <a:rPr lang="en-US" sz="4000" dirty="0"/>
              <a:t> </a:t>
            </a:r>
            <a:r>
              <a:rPr lang="en-US" sz="4000" dirty="0" err="1"/>
              <a:t>persaingan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memperoleh</a:t>
            </a:r>
            <a:r>
              <a:rPr lang="en-US" sz="4000" dirty="0"/>
              <a:t> </a:t>
            </a:r>
            <a:r>
              <a:rPr lang="en-US" sz="4000" dirty="0" err="1"/>
              <a:t>sumber</a:t>
            </a:r>
            <a:r>
              <a:rPr lang="en-US" sz="4000" dirty="0"/>
              <a:t> </a:t>
            </a:r>
            <a:r>
              <a:rPr lang="en-US" sz="4000" dirty="0" err="1"/>
              <a:t>daya</a:t>
            </a:r>
            <a:r>
              <a:rPr lang="en-US" sz="4000" dirty="0"/>
              <a:t> yang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dialokasikan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keperluan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.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pengalokasian</a:t>
            </a:r>
            <a:r>
              <a:rPr lang="en-US" sz="4000" dirty="0"/>
              <a:t> </a:t>
            </a:r>
            <a:r>
              <a:rPr lang="en-US" sz="4000" dirty="0" err="1"/>
              <a:t>sumber</a:t>
            </a:r>
            <a:r>
              <a:rPr lang="en-US" sz="4000" dirty="0"/>
              <a:t> </a:t>
            </a:r>
            <a:r>
              <a:rPr lang="en-US" sz="4000" dirty="0" err="1"/>
              <a:t>daya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di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inilah</a:t>
            </a:r>
            <a:r>
              <a:rPr lang="en-US" sz="4000" dirty="0"/>
              <a:t> yang </a:t>
            </a:r>
            <a:r>
              <a:rPr lang="en-US" sz="4000" dirty="0" err="1"/>
              <a:t>dipelajari</a:t>
            </a:r>
            <a:r>
              <a:rPr lang="en-US" sz="4000" dirty="0"/>
              <a:t> </a:t>
            </a:r>
            <a:r>
              <a:rPr lang="en-US" sz="4000" dirty="0" err="1"/>
              <a:t>ekonomi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. </a:t>
            </a: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19538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yang </a:t>
            </a:r>
            <a:r>
              <a:rPr lang="en-US" sz="3600" dirty="0" err="1"/>
              <a:t>erat</a:t>
            </a:r>
            <a:r>
              <a:rPr lang="en-US" sz="3600" dirty="0"/>
              <a:t> </a:t>
            </a:r>
            <a:r>
              <a:rPr lang="en-US" sz="3600" dirty="0" err="1"/>
              <a:t>sangkut-pautnya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masalah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yang </a:t>
            </a:r>
            <a:r>
              <a:rPr lang="en-US" sz="3600" dirty="0" err="1"/>
              <a:t>dihadapi</a:t>
            </a:r>
            <a:r>
              <a:rPr lang="en-US" sz="3600" dirty="0"/>
              <a:t> </a:t>
            </a:r>
            <a:r>
              <a:rPr lang="en-US" sz="3600" dirty="0" err="1"/>
              <a:t>warga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. </a:t>
            </a:r>
            <a:r>
              <a:rPr lang="en-US" sz="3600" dirty="0" err="1"/>
              <a:t>Ketentuan</a:t>
            </a:r>
            <a:r>
              <a:rPr lang="en-US" sz="3600" dirty="0"/>
              <a:t> yang </a:t>
            </a:r>
            <a:r>
              <a:rPr lang="en-US" sz="3600" dirty="0" err="1"/>
              <a:t>mengatur</a:t>
            </a:r>
            <a:r>
              <a:rPr lang="en-US" sz="3600" dirty="0"/>
              <a:t> </a:t>
            </a:r>
            <a:r>
              <a:rPr lang="en-US" sz="3600" dirty="0" err="1"/>
              <a:t>masalah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jumpai</a:t>
            </a:r>
            <a:r>
              <a:rPr lang="en-US" sz="3600" dirty="0"/>
              <a:t> di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cabang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.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aspek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pun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sasaran</a:t>
            </a:r>
            <a:r>
              <a:rPr lang="en-US" sz="3600" dirty="0"/>
              <a:t> </a:t>
            </a:r>
            <a:r>
              <a:rPr lang="en-US" sz="3600" dirty="0" err="1"/>
              <a:t>kajian</a:t>
            </a:r>
            <a:r>
              <a:rPr lang="en-US" sz="3600" dirty="0"/>
              <a:t> </a:t>
            </a:r>
            <a:r>
              <a:rPr lang="en-US" sz="3600" dirty="0" err="1"/>
              <a:t>para</a:t>
            </a:r>
            <a:r>
              <a:rPr lang="en-US" sz="3600" dirty="0"/>
              <a:t> </a:t>
            </a:r>
            <a:r>
              <a:rPr lang="en-US" sz="3600" dirty="0" err="1"/>
              <a:t>ahli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politik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ahli</a:t>
            </a:r>
            <a:r>
              <a:rPr lang="en-US" sz="3600" dirty="0"/>
              <a:t> </a:t>
            </a:r>
            <a:r>
              <a:rPr lang="en-US" sz="3600" dirty="0" err="1"/>
              <a:t>sejarah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err="1" smtClean="0"/>
              <a:t>Menurut</a:t>
            </a:r>
            <a:r>
              <a:rPr lang="en-US" sz="3600" dirty="0" smtClean="0"/>
              <a:t> </a:t>
            </a:r>
            <a:r>
              <a:rPr lang="en-US" sz="3600" dirty="0"/>
              <a:t>Davidoff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 smtClean="0"/>
              <a:t>psikologi</a:t>
            </a:r>
            <a:r>
              <a:rPr lang="en-US" sz="3600" dirty="0" smtClean="0"/>
              <a:t> </a:t>
            </a:r>
            <a:r>
              <a:rPr lang="en-US" sz="3600" dirty="0" err="1"/>
              <a:t>dikenal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psikologi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, yang </a:t>
            </a:r>
            <a:r>
              <a:rPr lang="en-US" sz="3600" dirty="0" err="1"/>
              <a:t>didefinisikannya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sumbangan</a:t>
            </a:r>
            <a:r>
              <a:rPr lang="en-US" sz="3600" dirty="0"/>
              <a:t> </a:t>
            </a:r>
            <a:r>
              <a:rPr lang="en-US" sz="3600" dirty="0" err="1"/>
              <a:t>disiplin</a:t>
            </a:r>
            <a:r>
              <a:rPr lang="en-US" sz="3600" dirty="0"/>
              <a:t> </a:t>
            </a:r>
            <a:r>
              <a:rPr lang="en-US" sz="3600" dirty="0" err="1"/>
              <a:t>psikologi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promosi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pemeliharaan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. </a:t>
            </a:r>
            <a:r>
              <a:rPr lang="en-US" sz="3600" dirty="0" err="1"/>
              <a:t>Masalah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yang </a:t>
            </a:r>
            <a:r>
              <a:rPr lang="en-US" sz="3600" dirty="0" err="1"/>
              <a:t>dikaji</a:t>
            </a:r>
            <a:r>
              <a:rPr lang="en-US" sz="3600" dirty="0"/>
              <a:t> </a:t>
            </a:r>
            <a:r>
              <a:rPr lang="en-US" sz="3600" dirty="0" err="1"/>
              <a:t>psikologi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terdiri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perilaku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proses mental.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63876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. 2010</a:t>
            </a:r>
            <a:r>
              <a:rPr lang="en-US" i="1" dirty="0"/>
              <a:t>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Kesehatan</a:t>
            </a:r>
            <a:r>
              <a:rPr lang="en-US" i="1" dirty="0"/>
              <a:t> </a:t>
            </a:r>
            <a:r>
              <a:rPr lang="en-US" i="1" dirty="0" err="1"/>
              <a:t>Edisi</a:t>
            </a:r>
            <a:r>
              <a:rPr lang="en-US" i="1" dirty="0"/>
              <a:t> 2</a:t>
            </a:r>
            <a:r>
              <a:rPr lang="en-US" dirty="0"/>
              <a:t>. Jakarta: </a:t>
            </a:r>
            <a:r>
              <a:rPr lang="en-US" dirty="0" err="1"/>
              <a:t>Universitas</a:t>
            </a:r>
            <a:r>
              <a:rPr lang="en-US" dirty="0"/>
              <a:t> Terbuka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Perkembangan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Klasifikasi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Sosiologi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Kesehatan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4000" dirty="0" err="1" smtClean="0"/>
              <a:t>Sosiologi</a:t>
            </a:r>
            <a:r>
              <a:rPr lang="en-US" sz="4000" dirty="0" smtClean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cabang</a:t>
            </a:r>
            <a:r>
              <a:rPr lang="en-US" sz="4000" dirty="0"/>
              <a:t> yang </a:t>
            </a:r>
            <a:r>
              <a:rPr lang="en-US" sz="4000" dirty="0" err="1"/>
              <a:t>masih</a:t>
            </a:r>
            <a:r>
              <a:rPr lang="en-US" sz="4000" dirty="0"/>
              <a:t> </a:t>
            </a:r>
            <a:r>
              <a:rPr lang="en-US" sz="4000" dirty="0" err="1"/>
              <a:t>relatif</a:t>
            </a:r>
            <a:r>
              <a:rPr lang="en-US" sz="4000" dirty="0"/>
              <a:t> </a:t>
            </a:r>
            <a:r>
              <a:rPr lang="en-US" sz="4000" dirty="0" err="1"/>
              <a:t>baru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S </a:t>
            </a:r>
            <a:r>
              <a:rPr lang="en-US" sz="4000" dirty="0" err="1"/>
              <a:t>sosiologi</a:t>
            </a:r>
            <a:r>
              <a:rPr lang="en-US" sz="4000" dirty="0"/>
              <a:t>. </a:t>
            </a:r>
            <a:r>
              <a:rPr lang="en-US" sz="4000" dirty="0" err="1"/>
              <a:t>Cabang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semula</a:t>
            </a:r>
            <a:r>
              <a:rPr lang="en-US" sz="4000" dirty="0"/>
              <a:t> </a:t>
            </a:r>
            <a:r>
              <a:rPr lang="en-US" sz="4000" dirty="0" err="1"/>
              <a:t>dikenal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nama</a:t>
            </a:r>
            <a:r>
              <a:rPr lang="en-US" sz="4000" dirty="0"/>
              <a:t>; </a:t>
            </a:r>
            <a:r>
              <a:rPr lang="en-US" sz="4000" dirty="0" err="1"/>
              <a:t>salah</a:t>
            </a:r>
            <a:r>
              <a:rPr lang="en-US" sz="4000" dirty="0"/>
              <a:t> </a:t>
            </a:r>
            <a:r>
              <a:rPr lang="en-US" sz="4000" dirty="0" err="1"/>
              <a:t>satunya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.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mula-mula</a:t>
            </a:r>
            <a:r>
              <a:rPr lang="en-US" sz="4000" dirty="0"/>
              <a:t> </a:t>
            </a:r>
            <a:r>
              <a:rPr lang="en-US" sz="4000" dirty="0" err="1"/>
              <a:t>berkembang</a:t>
            </a:r>
            <a:r>
              <a:rPr lang="en-US" sz="4000" dirty="0"/>
              <a:t> di </a:t>
            </a:r>
            <a:r>
              <a:rPr lang="en-US" sz="4000" dirty="0" err="1"/>
              <a:t>Amerika</a:t>
            </a:r>
            <a:r>
              <a:rPr lang="en-US" sz="4000" dirty="0"/>
              <a:t> </a:t>
            </a:r>
            <a:r>
              <a:rPr lang="en-US" sz="4000" dirty="0" err="1"/>
              <a:t>Serikat</a:t>
            </a:r>
            <a:r>
              <a:rPr lang="en-US" sz="4000" dirty="0"/>
              <a:t> </a:t>
            </a:r>
            <a:r>
              <a:rPr lang="en-US" sz="4000" dirty="0" err="1"/>
              <a:t>melalui</a:t>
            </a:r>
            <a:r>
              <a:rPr lang="en-US" sz="4000" dirty="0"/>
              <a:t> </a:t>
            </a:r>
            <a:r>
              <a:rPr lang="en-US" sz="4000" dirty="0" err="1"/>
              <a:t>beberapa</a:t>
            </a:r>
            <a:r>
              <a:rPr lang="en-US" sz="4000" dirty="0"/>
              <a:t> </a:t>
            </a:r>
            <a:r>
              <a:rPr lang="en-US" sz="4000" dirty="0" err="1"/>
              <a:t>tahap</a:t>
            </a:r>
            <a:r>
              <a:rPr lang="en-US" sz="4000" dirty="0"/>
              <a:t> </a:t>
            </a:r>
            <a:r>
              <a:rPr lang="en-US" sz="4000" dirty="0" err="1"/>
              <a:t>sejak</a:t>
            </a:r>
            <a:r>
              <a:rPr lang="en-US" sz="4000" dirty="0"/>
              <a:t> </a:t>
            </a:r>
            <a:r>
              <a:rPr lang="en-US" sz="4000" dirty="0" err="1"/>
              <a:t>tahun</a:t>
            </a:r>
            <a:r>
              <a:rPr lang="en-US" sz="4000" dirty="0"/>
              <a:t> 1920-an. </a:t>
            </a:r>
            <a:endParaRPr lang="en-US" sz="4000" dirty="0" smtClean="0"/>
          </a:p>
          <a:p>
            <a:pPr fontAlgn="base"/>
            <a:r>
              <a:rPr lang="en-US" sz="4000" dirty="0" err="1" smtClean="0"/>
              <a:t>Sosiologi</a:t>
            </a:r>
            <a:r>
              <a:rPr lang="en-US" sz="4000" dirty="0" smtClean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Robert Straus </a:t>
            </a:r>
            <a:r>
              <a:rPr lang="en-US" sz="4000" dirty="0" err="1"/>
              <a:t>diklasifikasikan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dua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mengenai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. </a:t>
            </a:r>
            <a:r>
              <a:rPr lang="en-US" sz="4000" dirty="0" err="1"/>
              <a:t>Menurutnya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mengenai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</a:t>
            </a:r>
            <a:r>
              <a:rPr lang="en-US" sz="4000" dirty="0" err="1"/>
              <a:t>menyajikan</a:t>
            </a:r>
            <a:r>
              <a:rPr lang="en-US" sz="4000" dirty="0"/>
              <a:t> </a:t>
            </a:r>
            <a:r>
              <a:rPr lang="en-US" sz="4000" dirty="0" err="1"/>
              <a:t>kajian</a:t>
            </a:r>
            <a:r>
              <a:rPr lang="en-US" sz="4000" dirty="0"/>
              <a:t> </a:t>
            </a:r>
            <a:r>
              <a:rPr lang="en-US" sz="4000" dirty="0" err="1"/>
              <a:t>sosiologis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faktor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. </a:t>
            </a:r>
            <a:endParaRPr lang="en-US" sz="4000" dirty="0" smtClean="0"/>
          </a:p>
          <a:p>
            <a:pPr fontAlgn="base"/>
            <a:r>
              <a:rPr lang="en-US" sz="4000" dirty="0" err="1" smtClean="0"/>
              <a:t>Kajian</a:t>
            </a:r>
            <a:r>
              <a:rPr lang="en-US" sz="4000" dirty="0" smtClean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para</a:t>
            </a:r>
            <a:r>
              <a:rPr lang="en-US" sz="4000" dirty="0"/>
              <a:t> </a:t>
            </a:r>
            <a:r>
              <a:rPr lang="en-US" sz="4000" dirty="0" err="1"/>
              <a:t>sosiolog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tujuan</a:t>
            </a:r>
            <a:r>
              <a:rPr lang="en-US" sz="4000" dirty="0"/>
              <a:t> </a:t>
            </a:r>
            <a:r>
              <a:rPr lang="en-US" sz="4000" dirty="0" err="1"/>
              <a:t>pengembangan</a:t>
            </a:r>
            <a:r>
              <a:rPr lang="en-US" sz="4000" dirty="0"/>
              <a:t> </a:t>
            </a:r>
            <a:r>
              <a:rPr lang="en-US" sz="4000" dirty="0" err="1"/>
              <a:t>ilmu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teori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. </a:t>
            </a:r>
            <a:r>
              <a:rPr lang="en-US" sz="4000" dirty="0" err="1"/>
              <a:t>Posisi</a:t>
            </a:r>
            <a:r>
              <a:rPr lang="en-US" sz="4000" dirty="0"/>
              <a:t> </a:t>
            </a:r>
            <a:r>
              <a:rPr lang="en-US" sz="4000" dirty="0" err="1"/>
              <a:t>para</a:t>
            </a:r>
            <a:r>
              <a:rPr lang="en-US" sz="4000" dirty="0"/>
              <a:t> </a:t>
            </a:r>
            <a:r>
              <a:rPr lang="en-US" sz="4000" dirty="0" err="1"/>
              <a:t>sosiolog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hal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ada</a:t>
            </a:r>
            <a:r>
              <a:rPr lang="en-US" sz="4000" dirty="0"/>
              <a:t> di </a:t>
            </a:r>
            <a:r>
              <a:rPr lang="en-US" sz="4000" dirty="0" err="1"/>
              <a:t>luar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.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, di lain </a:t>
            </a:r>
            <a:r>
              <a:rPr lang="en-US" dirty="0" err="1"/>
              <a:t>pihak</a:t>
            </a:r>
            <a:r>
              <a:rPr lang="en-US" dirty="0"/>
              <a:t>, </a:t>
            </a:r>
            <a:r>
              <a:rPr lang="en-US" dirty="0" err="1"/>
              <a:t>menurutnya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sosiolog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lain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. </a:t>
            </a:r>
            <a:r>
              <a:rPr lang="en-US" dirty="0" err="1"/>
              <a:t>Sosiolog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motif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yang </a:t>
            </a:r>
            <a:r>
              <a:rPr lang="en-US" dirty="0" err="1"/>
              <a:t>dimotivasi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,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pula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lain,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antropologi</a:t>
            </a:r>
            <a:r>
              <a:rPr lang="en-US" dirty="0"/>
              <a:t> (</a:t>
            </a:r>
            <a:r>
              <a:rPr lang="en-US" dirty="0" err="1"/>
              <a:t>antropologi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(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). Di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dikaji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cabang-cabang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Jainnya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88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Cockerham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Ritchey (1997),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(medical sociology is concerned with the social causes and consequences of health and illness. 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Cockerham</a:t>
            </a:r>
            <a:r>
              <a:rPr lang="en-US" dirty="0"/>
              <a:t>, 2003: 1). </a:t>
            </a:r>
            <a:endParaRPr lang="en-US" dirty="0" smtClean="0"/>
          </a:p>
          <a:p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pentahapan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Olesen</a:t>
            </a:r>
            <a:r>
              <a:rPr lang="en-US" dirty="0"/>
              <a:t> (</a:t>
            </a:r>
            <a:r>
              <a:rPr lang="en-US" dirty="0" err="1"/>
              <a:t>Wolinsky</a:t>
            </a:r>
            <a:r>
              <a:rPr lang="en-US" dirty="0"/>
              <a:t>, 1980: 33-35)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tahap-tahap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tahun</a:t>
            </a:r>
            <a:r>
              <a:rPr lang="en-US" dirty="0"/>
              <a:t> 1920-an </a:t>
            </a:r>
            <a:r>
              <a:rPr lang="en-US" dirty="0" err="1"/>
              <a:t>dan</a:t>
            </a:r>
            <a:r>
              <a:rPr lang="en-US" dirty="0"/>
              <a:t> 1930-an </a:t>
            </a:r>
            <a:r>
              <a:rPr lang="en-US" dirty="0" err="1"/>
              <a:t>tumbuh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medika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ilmuwan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tahun</a:t>
            </a:r>
            <a:r>
              <a:rPr lang="en-US" dirty="0"/>
              <a:t> 1940-an </a:t>
            </a:r>
            <a:r>
              <a:rPr lang="en-US" dirty="0" err="1"/>
              <a:t>dan</a:t>
            </a:r>
            <a:r>
              <a:rPr lang="en-US" dirty="0"/>
              <a:t> 1950-an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kajian-kajian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epidemiologi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;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sosiolog</a:t>
            </a:r>
            <a:r>
              <a:rPr lang="en-US" dirty="0" smtClean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;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/>
              <a:t>lembaga</a:t>
            </a:r>
            <a:r>
              <a:rPr lang="en-US" dirty="0"/>
              <a:t> donor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;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tahun</a:t>
            </a:r>
            <a:r>
              <a:rPr lang="en-US" dirty="0"/>
              <a:t> 1959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seksi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' </a:t>
            </a:r>
            <a:r>
              <a:rPr lang="en-US" dirty="0" err="1"/>
              <a:t>Amerika</a:t>
            </a:r>
            <a:r>
              <a:rPr lang="en-US" dirty="0"/>
              <a:t> (American Sociological Association);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buletin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diterbitkan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466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228600"/>
            <a:ext cx="11217275" cy="1885950"/>
          </a:xfrm>
        </p:spPr>
        <p:txBody>
          <a:bodyPr/>
          <a:lstStyle/>
          <a:p>
            <a:r>
              <a:rPr lang="en-US" dirty="0" err="1" smtClean="0"/>
              <a:t>Klasifikasi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sosiologi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dikenal</a:t>
            </a:r>
            <a:r>
              <a:rPr lang="en-US" sz="3600" dirty="0"/>
              <a:t> </a:t>
            </a:r>
            <a:r>
              <a:rPr lang="en-US" sz="3600" dirty="0" err="1"/>
              <a:t>klasifikasi</a:t>
            </a:r>
            <a:r>
              <a:rPr lang="en-US" sz="3600" dirty="0"/>
              <a:t> yang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tahun</a:t>
            </a:r>
            <a:r>
              <a:rPr lang="en-US" sz="3600" dirty="0"/>
              <a:t> 1957 </a:t>
            </a:r>
            <a:r>
              <a:rPr lang="en-US" sz="3600" dirty="0" err="1"/>
              <a:t>dikemukakan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seorang</a:t>
            </a:r>
            <a:r>
              <a:rPr lang="en-US" sz="3600" dirty="0"/>
              <a:t> </a:t>
            </a:r>
            <a:r>
              <a:rPr lang="en-US" sz="3600" dirty="0" err="1"/>
              <a:t>sosiolog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, Robert Straus (</a:t>
            </a:r>
            <a:r>
              <a:rPr lang="en-US" sz="3600" dirty="0" err="1"/>
              <a:t>lihat</a:t>
            </a:r>
            <a:r>
              <a:rPr lang="en-US" sz="3600" dirty="0"/>
              <a:t> </a:t>
            </a:r>
            <a:r>
              <a:rPr lang="en-US" sz="3600" dirty="0" err="1"/>
              <a:t>Wolinsky</a:t>
            </a:r>
            <a:r>
              <a:rPr lang="en-US" sz="3600" dirty="0"/>
              <a:t>, 1980: 38-57 </a:t>
            </a:r>
            <a:r>
              <a:rPr lang="en-US" sz="3600" dirty="0" err="1"/>
              <a:t>dan</a:t>
            </a:r>
            <a:r>
              <a:rPr lang="en-US" sz="3600" dirty="0"/>
              <a:t> Cheek, </a:t>
            </a:r>
            <a:r>
              <a:rPr lang="en-US" sz="3600" dirty="0" err="1"/>
              <a:t>ef</a:t>
            </a:r>
            <a:r>
              <a:rPr lang="en-US" sz="3600" dirty="0"/>
              <a:t> al., 1996: 228). </a:t>
            </a:r>
            <a:endParaRPr lang="en-US" sz="3600" dirty="0" smtClean="0"/>
          </a:p>
          <a:p>
            <a:r>
              <a:rPr lang="en-US" sz="3600" dirty="0" smtClean="0"/>
              <a:t>Straus </a:t>
            </a:r>
            <a:r>
              <a:rPr lang="en-US" sz="3600" dirty="0" err="1"/>
              <a:t>membedakan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sosiologi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sosiologi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. </a:t>
            </a:r>
            <a:r>
              <a:rPr lang="en-US" sz="3600" dirty="0" err="1"/>
              <a:t>Menurut</a:t>
            </a:r>
            <a:r>
              <a:rPr lang="en-US" sz="3600" dirty="0"/>
              <a:t> </a:t>
            </a:r>
            <a:r>
              <a:rPr lang="en-US" sz="3600" dirty="0" err="1"/>
              <a:t>definisi</a:t>
            </a:r>
            <a:r>
              <a:rPr lang="en-US" sz="3600" dirty="0"/>
              <a:t> Straus </a:t>
            </a:r>
            <a:r>
              <a:rPr lang="en-US" sz="3600" dirty="0" err="1"/>
              <a:t>sosiologi</a:t>
            </a:r>
            <a:r>
              <a:rPr lang="en-US" sz="3600" dirty="0"/>
              <a:t>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medis</a:t>
            </a:r>
            <a:r>
              <a:rPr lang="en-US" sz="3600" dirty="0"/>
              <a:t> (sociology of medicine) </a:t>
            </a:r>
            <a:r>
              <a:rPr lang="en-US" sz="3600" dirty="0" err="1"/>
              <a:t>terdiri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kajian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faktor</a:t>
            </a:r>
            <a:r>
              <a:rPr lang="en-US" sz="3600" dirty="0"/>
              <a:t> </a:t>
            </a:r>
            <a:r>
              <a:rPr lang="en-US" sz="3600" dirty="0" err="1"/>
              <a:t>seperti</a:t>
            </a:r>
            <a:r>
              <a:rPr lang="en-US" sz="3600" dirty="0"/>
              <a:t> “..the organizational structure, role relationships, value systems, rituals and functions of medicine as a system of behavior...” (</a:t>
            </a:r>
            <a:r>
              <a:rPr lang="en-US" sz="3600" dirty="0" err="1"/>
              <a:t>Wolinsky</a:t>
            </a:r>
            <a:r>
              <a:rPr lang="en-US" sz="3600" dirty="0"/>
              <a:t>, 1980: 39</a:t>
            </a:r>
            <a:r>
              <a:rPr lang="en-US" sz="36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8941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Straus </a:t>
            </a:r>
            <a:r>
              <a:rPr lang="en-US" dirty="0" err="1"/>
              <a:t>menjabarkan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(organizational Structure),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 smtClean="0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lain</a:t>
            </a:r>
            <a:r>
              <a:rPr lang="en-US" dirty="0" smtClean="0"/>
              <a:t>.</a:t>
            </a:r>
          </a:p>
          <a:p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(role relationships).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nonmedis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pengelola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;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spesialis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spesialis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;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dosen-mahasiswa</a:t>
            </a:r>
            <a:r>
              <a:rPr lang="en-US" dirty="0"/>
              <a:t> </a:t>
            </a:r>
            <a:r>
              <a:rPr lang="en-US" dirty="0" err="1"/>
              <a:t>fakultas</a:t>
            </a:r>
            <a:r>
              <a:rPr lang="en-US" dirty="0"/>
              <a:t> </a:t>
            </a:r>
            <a:r>
              <a:rPr lang="en-US" dirty="0" err="1"/>
              <a:t>kedokteran</a:t>
            </a:r>
            <a:r>
              <a:rPr lang="en-US" dirty="0"/>
              <a:t> di </a:t>
            </a:r>
            <a:r>
              <a:rPr lang="en-US" dirty="0" err="1"/>
              <a:t>poliklinik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;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paramedis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nonmedis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seterusnya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dijumpai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(value systems),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dijunjung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tercantum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. </a:t>
            </a:r>
            <a:r>
              <a:rPr lang="en-US" dirty="0" err="1"/>
              <a:t>Beberapa</a:t>
            </a:r>
            <a:r>
              <a:rPr lang="en-US" dirty="0"/>
              <a:t> di </a:t>
            </a:r>
            <a:r>
              <a:rPr lang="en-US" dirty="0" err="1"/>
              <a:t>antaranya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jumpai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lafal</a:t>
            </a:r>
            <a:r>
              <a:rPr lang="en-US" dirty="0"/>
              <a:t> </a:t>
            </a:r>
            <a:r>
              <a:rPr lang="en-US" dirty="0" err="1"/>
              <a:t>sumpah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Indonesia,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pengutamaan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_ </a:t>
            </a:r>
            <a:r>
              <a:rPr lang="en-US" dirty="0" err="1"/>
              <a:t>penderita</a:t>
            </a:r>
            <a:r>
              <a:rPr lang="en-US" dirty="0"/>
              <a:t>, </a:t>
            </a:r>
            <a:r>
              <a:rPr lang="en-US" dirty="0" err="1"/>
              <a:t>penghormatan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penghormatan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rasa 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guru (</a:t>
            </a:r>
            <a:r>
              <a:rPr lang="en-US" dirty="0" err="1"/>
              <a:t>Lumenta</a:t>
            </a:r>
            <a:r>
              <a:rPr lang="en-US" dirty="0"/>
              <a:t>, 1989:101-—102). </a:t>
            </a:r>
            <a:endParaRPr lang="en-US" dirty="0" smtClean="0"/>
          </a:p>
          <a:p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keempat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ritual (rituals).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sarjana</a:t>
            </a:r>
            <a:r>
              <a:rPr lang="en-US" dirty="0"/>
              <a:t> </a:t>
            </a:r>
            <a:r>
              <a:rPr lang="en-US" dirty="0" err="1"/>
              <a:t>kedokteran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ritual </a:t>
            </a:r>
            <a:r>
              <a:rPr lang="en-US" dirty="0" err="1"/>
              <a:t>penyerahan</a:t>
            </a:r>
            <a:r>
              <a:rPr lang="en-US" dirty="0"/>
              <a:t> </a:t>
            </a:r>
            <a:r>
              <a:rPr lang="en-US" dirty="0" err="1"/>
              <a:t>ijazah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spesialis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ritual </a:t>
            </a:r>
            <a:r>
              <a:rPr lang="en-US" dirty="0" err="1"/>
              <a:t>penyerahan</a:t>
            </a:r>
            <a:r>
              <a:rPr lang="en-US" dirty="0"/>
              <a:t> brevet </a:t>
            </a:r>
            <a:r>
              <a:rPr lang="en-US" dirty="0" err="1"/>
              <a:t>spesialis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Kelima</a:t>
            </a:r>
            <a:r>
              <a:rPr lang="en-US" dirty="0"/>
              <a:t>,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mempunyal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(functions). </a:t>
            </a:r>
            <a:r>
              <a:rPr lang="en-US" dirty="0" err="1"/>
              <a:t>Fungsi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menunjang</a:t>
            </a:r>
            <a:r>
              <a:rPr lang="en-US" dirty="0"/>
              <a:t> </a:t>
            </a:r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kesinambungan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97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228600"/>
            <a:ext cx="11217275" cy="1885950"/>
          </a:xfrm>
        </p:spPr>
        <p:txBody>
          <a:bodyPr/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perkembangan</a:t>
            </a:r>
            <a:r>
              <a:rPr lang="en-US" sz="4000" dirty="0"/>
              <a:t> </a:t>
            </a:r>
            <a:r>
              <a:rPr lang="en-US" sz="4000" dirty="0" err="1"/>
              <a:t>selanjutnya</a:t>
            </a:r>
            <a:r>
              <a:rPr lang="en-US" sz="4000" dirty="0"/>
              <a:t> </a:t>
            </a:r>
            <a:r>
              <a:rPr lang="en-US" sz="4000" dirty="0" err="1"/>
              <a:t>perhatian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 yang </a:t>
            </a:r>
            <a:r>
              <a:rPr lang="en-US" sz="4000" dirty="0" err="1"/>
              <a:t>semula</a:t>
            </a:r>
            <a:r>
              <a:rPr lang="en-US" sz="4000" dirty="0"/>
              <a:t> </a:t>
            </a:r>
            <a:r>
              <a:rPr lang="en-US" sz="4000" dirty="0" err="1"/>
              <a:t>terfokus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 yang </a:t>
            </a:r>
            <a:r>
              <a:rPr lang="en-US" sz="4000" dirty="0" err="1"/>
              <a:t>berkaitan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pengobatan</a:t>
            </a:r>
            <a:r>
              <a:rPr lang="en-US" sz="4000" dirty="0"/>
              <a:t>, </a:t>
            </a:r>
            <a:r>
              <a:rPr lang="en-US" sz="4000" dirty="0" err="1"/>
              <a:t>pemberantasan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pencegahan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</a:t>
            </a:r>
            <a:r>
              <a:rPr lang="en-US" sz="4000" dirty="0" err="1"/>
              <a:t>meluas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di </a:t>
            </a:r>
            <a:r>
              <a:rPr lang="en-US" sz="4000" dirty="0" err="1"/>
              <a:t>luar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.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demikian</a:t>
            </a:r>
            <a:r>
              <a:rPr lang="en-US" sz="4000" dirty="0"/>
              <a:t>, </a:t>
            </a:r>
            <a:r>
              <a:rPr lang="en-US" sz="4000" dirty="0" err="1"/>
              <a:t>berkembanglah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sosiologi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(sociology of health). </a:t>
            </a:r>
            <a:r>
              <a:rPr lang="en-US" sz="4000" dirty="0" err="1"/>
              <a:t>Ruang</a:t>
            </a:r>
            <a:r>
              <a:rPr lang="en-US" sz="4000" dirty="0"/>
              <a:t> </a:t>
            </a:r>
            <a:r>
              <a:rPr lang="en-US" sz="4000" dirty="0" err="1"/>
              <a:t>lingkup</a:t>
            </a:r>
            <a:r>
              <a:rPr lang="en-US" sz="4000" dirty="0"/>
              <a:t> </a:t>
            </a:r>
            <a:r>
              <a:rPr lang="en-US" sz="4000" dirty="0" err="1"/>
              <a:t>bidang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memang</a:t>
            </a:r>
            <a:r>
              <a:rPr lang="en-US" sz="4000" dirty="0"/>
              <a:t> </a:t>
            </a:r>
            <a:r>
              <a:rPr lang="en-US" sz="4000" dirty="0" err="1"/>
              <a:t>luas</a:t>
            </a:r>
            <a:r>
              <a:rPr lang="en-US" sz="4000" dirty="0"/>
              <a:t>, </a:t>
            </a:r>
            <a:r>
              <a:rPr lang="en-US" sz="4000" dirty="0" err="1"/>
              <a:t>sebagaimana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dilihat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definisi</a:t>
            </a:r>
            <a:r>
              <a:rPr lang="en-US" sz="4000" dirty="0"/>
              <a:t> </a:t>
            </a:r>
            <a:r>
              <a:rPr lang="en-US" sz="4000" dirty="0" err="1"/>
              <a:t>konsep</a:t>
            </a:r>
            <a:r>
              <a:rPr lang="en-US" sz="4000" dirty="0"/>
              <a:t> health </a:t>
            </a:r>
            <a:r>
              <a:rPr lang="en-US" sz="4000" dirty="0" err="1"/>
              <a:t>menurut</a:t>
            </a:r>
            <a:r>
              <a:rPr lang="en-US" sz="4000" dirty="0"/>
              <a:t> WHO (1946):</a:t>
            </a:r>
          </a:p>
        </p:txBody>
      </p:sp>
    </p:spTree>
    <p:extLst>
      <p:ext uri="{BB962C8B-B14F-4D97-AF65-F5344CB8AC3E}">
        <p14:creationId xmlns:p14="http://schemas.microsoft.com/office/powerpoint/2010/main" val="54613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3400" y="228600"/>
            <a:ext cx="11217275" cy="1885950"/>
          </a:xfrm>
        </p:spPr>
        <p:txBody>
          <a:bodyPr/>
          <a:lstStyle/>
          <a:p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erlu</a:t>
            </a:r>
            <a:r>
              <a:rPr lang="en-US" dirty="0" smtClean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teoretisi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19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Eropa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  <a:r>
              <a:rPr lang="en-US" dirty="0" err="1"/>
              <a:t>Contoh-contoh</a:t>
            </a:r>
            <a:r>
              <a:rPr lang="en-US" dirty="0"/>
              <a:t> yang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Cockerham</a:t>
            </a:r>
            <a:r>
              <a:rPr lang="en-US" dirty="0"/>
              <a:t> (2003: 12-17) </a:t>
            </a:r>
            <a:r>
              <a:rPr lang="en-US" dirty="0" err="1"/>
              <a:t>dan</a:t>
            </a:r>
            <a:r>
              <a:rPr lang="en-US" dirty="0"/>
              <a:t> Cheek, </a:t>
            </a:r>
            <a:r>
              <a:rPr lang="en-US" dirty="0" err="1"/>
              <a:t>ef</a:t>
            </a:r>
            <a:r>
              <a:rPr lang="en-US" dirty="0"/>
              <a:t> al. (1996: 226-229)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Emile Durkheim (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perintis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fungsionalisme</a:t>
            </a:r>
            <a:r>
              <a:rPr lang="en-US" dirty="0"/>
              <a:t>)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bunuh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di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kawasan</a:t>
            </a:r>
            <a:r>
              <a:rPr lang="en-US" dirty="0"/>
              <a:t> di </a:t>
            </a:r>
            <a:r>
              <a:rPr lang="en-US" dirty="0" err="1"/>
              <a:t>Eropa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1897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bukunya</a:t>
            </a:r>
            <a:r>
              <a:rPr lang="en-US" dirty="0"/>
              <a:t> Le Suicide,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Karl Marx </a:t>
            </a:r>
            <a:r>
              <a:rPr lang="en-US" dirty="0" err="1"/>
              <a:t>dan</a:t>
            </a:r>
            <a:r>
              <a:rPr lang="en-US" dirty="0"/>
              <a:t> Friedrich Engels (</a:t>
            </a:r>
            <a:r>
              <a:rPr lang="en-US" dirty="0" err="1"/>
              <a:t>perintis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) di </a:t>
            </a:r>
            <a:r>
              <a:rPr lang="en-US" dirty="0" err="1"/>
              <a:t>tahun</a:t>
            </a:r>
            <a:r>
              <a:rPr lang="en-US" dirty="0"/>
              <a:t> 1845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rendahnya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buruh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eksploitasi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kapitalisme</a:t>
            </a:r>
            <a:r>
              <a:rPr lang="en-US" dirty="0"/>
              <a:t>.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berusia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100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Charles McIntire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1894 (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Cockerham</a:t>
            </a:r>
            <a:r>
              <a:rPr lang="en-US" dirty="0"/>
              <a:t>, 2003; 12-17).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74690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Pages>0</Pages>
  <Words>1534</Words>
  <Characters>0</Characters>
  <Application>Microsoft Office PowerPoint</Application>
  <PresentationFormat>Custom</PresentationFormat>
  <Lines>0</Lines>
  <Paragraphs>46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Title &amp; Subtitle</vt:lpstr>
      <vt:lpstr>Custom Design</vt:lpstr>
      <vt:lpstr>Title &amp; Bullets - 2 Column</vt:lpstr>
      <vt:lpstr>Ruang Lingkup dan Definisi Sosiologi Kesehatan</vt:lpstr>
      <vt:lpstr>Perkembangan dan Klasifikasi Sosiologi Kesehatan</vt:lpstr>
      <vt:lpstr>PowerPoint Presentation</vt:lpstr>
      <vt:lpstr>PowerPoint Presentation</vt:lpstr>
      <vt:lpstr>Klasifikasi Sosiologi Medis</vt:lpstr>
      <vt:lpstr>PowerPoint Presentation</vt:lpstr>
      <vt:lpstr>PowerPoint Presentation</vt:lpstr>
      <vt:lpstr>Perkembangan Sosiologi Kesehatan</vt:lpstr>
      <vt:lpstr>Sosiologi Kesehatan dan teori sosiologi</vt:lpstr>
      <vt:lpstr>PowerPoint Presentation</vt:lpstr>
      <vt:lpstr>PowerPoint Presentation</vt:lpstr>
      <vt:lpstr>PowerPoint Presentation</vt:lpstr>
      <vt:lpstr>Pandangan Ilmu Sosial dan Budaya Lainnya tentang Kesehatan</vt:lpstr>
      <vt:lpstr>PowerPoint Presentation</vt:lpstr>
      <vt:lpstr>PowerPoint Presentation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User</cp:lastModifiedBy>
  <cp:revision>202</cp:revision>
  <dcterms:modified xsi:type="dcterms:W3CDTF">2024-02-24T05:16:31Z</dcterms:modified>
</cp:coreProperties>
</file>