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5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62" r:id="rId14"/>
  </p:sldIdLst>
  <p:sldSz cx="13004800" cy="9753600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50" d="100"/>
          <a:sy n="50" d="100"/>
        </p:scale>
        <p:origin x="-1680" y="-10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8000" y="2819400"/>
            <a:ext cx="9490075" cy="1676400"/>
          </a:xfrm>
        </p:spPr>
        <p:txBody>
          <a:bodyPr/>
          <a:lstStyle/>
          <a:p>
            <a:r>
              <a:rPr lang="en-US" sz="4800" dirty="0" err="1"/>
              <a:t>Pandangan</a:t>
            </a:r>
            <a:r>
              <a:rPr lang="en-US" sz="4800" dirty="0"/>
              <a:t> </a:t>
            </a:r>
            <a:r>
              <a:rPr lang="en-US" sz="4800" dirty="0" err="1"/>
              <a:t>Sosiologi</a:t>
            </a:r>
            <a:r>
              <a:rPr lang="en-US" sz="4800" dirty="0"/>
              <a:t> </a:t>
            </a:r>
            <a:r>
              <a:rPr lang="en-US" sz="4800" dirty="0" err="1"/>
              <a:t>Mengenai</a:t>
            </a:r>
            <a:r>
              <a:rPr lang="en-US" sz="4800" dirty="0"/>
              <a:t> </a:t>
            </a:r>
            <a:r>
              <a:rPr lang="en-US" sz="4800" dirty="0" err="1"/>
              <a:t>Kesehatan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Penyakit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45720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2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Kesehatan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 smtClean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berkepentingan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pengendalian</a:t>
            </a:r>
            <a:r>
              <a:rPr lang="en-US" sz="3200" dirty="0"/>
              <a:t> </a:t>
            </a:r>
            <a:r>
              <a:rPr lang="en-US" sz="3200" dirty="0" err="1"/>
              <a:t>mortalitas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morbiditas</a:t>
            </a:r>
            <a:r>
              <a:rPr lang="en-US" sz="3200" dirty="0"/>
              <a:t>. </a:t>
            </a:r>
            <a:r>
              <a:rPr lang="en-US" sz="3200" dirty="0" err="1"/>
              <a:t>Menurut</a:t>
            </a:r>
            <a:r>
              <a:rPr lang="en-US" sz="3200" dirty="0"/>
              <a:t> Parsons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disebabkan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(1) </a:t>
            </a:r>
            <a:r>
              <a:rPr lang="en-US" sz="3200" dirty="0" err="1"/>
              <a:t>penyakit</a:t>
            </a:r>
            <a:r>
              <a:rPr lang="en-US" sz="3200" dirty="0"/>
              <a:t> </a:t>
            </a:r>
            <a:r>
              <a:rPr lang="en-US" sz="3200" dirty="0" err="1" smtClean="0"/>
              <a:t>mengganggu</a:t>
            </a:r>
            <a:r>
              <a:rPr lang="en-US" sz="3200" dirty="0" smtClean="0"/>
              <a:t> </a:t>
            </a:r>
            <a:r>
              <a:rPr lang="en-US" sz="3200" dirty="0" err="1"/>
              <a:t>berfungsinya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(2) </a:t>
            </a:r>
            <a:r>
              <a:rPr lang="en-US" sz="3200" dirty="0" err="1"/>
              <a:t>penyakit</a:t>
            </a:r>
            <a:r>
              <a:rPr lang="en-US" sz="3200" dirty="0"/>
              <a:t>, </a:t>
            </a:r>
            <a:r>
              <a:rPr lang="en-US" sz="3200" dirty="0" err="1"/>
              <a:t>apalagi</a:t>
            </a:r>
            <a:r>
              <a:rPr lang="en-US" sz="3200" dirty="0"/>
              <a:t> </a:t>
            </a:r>
            <a:r>
              <a:rPr lang="en-US" sz="3200" dirty="0" err="1"/>
              <a:t>kematian</a:t>
            </a:r>
            <a:r>
              <a:rPr lang="en-US" sz="3200" dirty="0"/>
              <a:t> </a:t>
            </a:r>
            <a:r>
              <a:rPr lang="en-US" sz="3200" dirty="0" err="1"/>
              <a:t>dini</a:t>
            </a:r>
            <a:r>
              <a:rPr lang="en-US" sz="3200" dirty="0"/>
              <a:t>, </a:t>
            </a:r>
            <a:r>
              <a:rPr lang="en-US" sz="3200" dirty="0" err="1"/>
              <a:t>merugikan</a:t>
            </a:r>
            <a:r>
              <a:rPr lang="en-US" sz="3200" dirty="0"/>
              <a:t> </a:t>
            </a:r>
            <a:r>
              <a:rPr lang="en-US" sz="3200" dirty="0" err="1"/>
              <a:t>kepentingan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mengeluarkan</a:t>
            </a:r>
            <a:r>
              <a:rPr lang="en-US" sz="3200" dirty="0"/>
              <a:t> </a:t>
            </a:r>
            <a:r>
              <a:rPr lang="en-US" sz="3200" dirty="0" err="1"/>
              <a:t>biaya</a:t>
            </a:r>
            <a:r>
              <a:rPr lang="en-US" sz="3200" dirty="0"/>
              <a:t> </a:t>
            </a:r>
            <a:r>
              <a:rPr lang="en-US" sz="3200" dirty="0" err="1"/>
              <a:t>besar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kelahiran</a:t>
            </a:r>
            <a:r>
              <a:rPr lang="en-US" sz="3200" dirty="0"/>
              <a:t>, </a:t>
            </a:r>
            <a:r>
              <a:rPr lang="en-US" sz="3200" dirty="0" err="1"/>
              <a:t>pengasuhan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sosialisasi</a:t>
            </a:r>
            <a:r>
              <a:rPr lang="en-US" sz="3200" dirty="0"/>
              <a:t>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topik</a:t>
            </a:r>
            <a:r>
              <a:rPr lang="en-US" sz="3200" dirty="0"/>
              <a:t>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perhatian</a:t>
            </a:r>
            <a:r>
              <a:rPr lang="en-US" sz="3200" dirty="0"/>
              <a:t> </a:t>
            </a:r>
            <a:r>
              <a:rPr lang="en-US" sz="3200" dirty="0" err="1"/>
              <a:t>para</a:t>
            </a:r>
            <a:r>
              <a:rPr lang="en-US" sz="3200" dirty="0"/>
              <a:t> </a:t>
            </a:r>
            <a:r>
              <a:rPr lang="en-US" sz="3200" dirty="0" err="1"/>
              <a:t>ilmuwan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semenjak</a:t>
            </a:r>
            <a:r>
              <a:rPr lang="en-US" sz="3200" dirty="0"/>
              <a:t> </a:t>
            </a:r>
            <a:r>
              <a:rPr lang="en-US" sz="3200" dirty="0" err="1"/>
              <a:t>tumbuh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berkembangnya</a:t>
            </a:r>
            <a:r>
              <a:rPr lang="en-US" sz="3200" dirty="0"/>
              <a:t> </a:t>
            </a:r>
            <a:r>
              <a:rPr lang="en-US" sz="3200" dirty="0" err="1"/>
              <a:t>epidemiologi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lalah</a:t>
            </a:r>
            <a:r>
              <a:rPr lang="en-US" sz="3200" dirty="0"/>
              <a:t> </a:t>
            </a:r>
            <a:r>
              <a:rPr lang="en-US" sz="3200" dirty="0" err="1"/>
              <a:t>kematian</a:t>
            </a:r>
            <a:r>
              <a:rPr lang="en-US" sz="3200" dirty="0"/>
              <a:t>. </a:t>
            </a:r>
            <a:r>
              <a:rPr lang="en-US" sz="3200" dirty="0" err="1"/>
              <a:t>Angka</a:t>
            </a:r>
            <a:r>
              <a:rPr lang="en-US" sz="3200" dirty="0"/>
              <a:t> </a:t>
            </a:r>
            <a:r>
              <a:rPr lang="en-US" sz="3200" dirty="0" err="1"/>
              <a:t>kematian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angka</a:t>
            </a:r>
            <a:r>
              <a:rPr lang="en-US" sz="3200" dirty="0"/>
              <a:t> </a:t>
            </a:r>
            <a:r>
              <a:rPr lang="en-US" sz="3200" dirty="0" err="1"/>
              <a:t>harapan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ternyata</a:t>
            </a:r>
            <a:r>
              <a:rPr lang="en-US" sz="3200" dirty="0"/>
              <a:t> </a:t>
            </a:r>
            <a:r>
              <a:rPr lang="en-US" sz="3200" dirty="0" err="1"/>
              <a:t>terkait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variabel</a:t>
            </a:r>
            <a:r>
              <a:rPr lang="en-US" sz="3200" dirty="0"/>
              <a:t> </a:t>
            </a:r>
            <a:r>
              <a:rPr lang="en-US" sz="3200" dirty="0" err="1"/>
              <a:t>sosiologis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usia</a:t>
            </a:r>
            <a:r>
              <a:rPr lang="en-US" sz="3200" dirty="0"/>
              <a:t>, </a:t>
            </a:r>
            <a:r>
              <a:rPr lang="en-US" sz="3200" dirty="0" err="1"/>
              <a:t>jenis</a:t>
            </a:r>
            <a:r>
              <a:rPr lang="en-US" sz="3200" dirty="0"/>
              <a:t> </a:t>
            </a:r>
            <a:r>
              <a:rPr lang="en-US" sz="3200" dirty="0" err="1"/>
              <a:t>kelamin</a:t>
            </a:r>
            <a:r>
              <a:rPr lang="en-US" sz="3200" dirty="0"/>
              <a:t>, </a:t>
            </a:r>
            <a:r>
              <a:rPr lang="en-US" sz="3200" dirty="0" err="1"/>
              <a:t>ras</a:t>
            </a:r>
            <a:r>
              <a:rPr lang="en-US" sz="3200" dirty="0"/>
              <a:t>, </a:t>
            </a:r>
            <a:r>
              <a:rPr lang="en-US" sz="3200" dirty="0" err="1"/>
              <a:t>bangsa</a:t>
            </a:r>
            <a:r>
              <a:rPr lang="en-US" sz="3200" dirty="0"/>
              <a:t>, status </a:t>
            </a:r>
            <a:r>
              <a:rPr lang="en-US" sz="3200" dirty="0" err="1"/>
              <a:t>pernikahan</a:t>
            </a:r>
            <a:r>
              <a:rPr lang="en-US" sz="3200" dirty="0"/>
              <a:t>, </a:t>
            </a:r>
            <a:r>
              <a:rPr lang="en-US" sz="3200" dirty="0" err="1"/>
              <a:t>pekerjaan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status </a:t>
            </a:r>
            <a:r>
              <a:rPr lang="en-US" sz="3200" dirty="0" err="1"/>
              <a:t>sosioekonomi</a:t>
            </a:r>
            <a:r>
              <a:rPr lang="en-US" sz="3200" dirty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6117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. 2010</a:t>
            </a:r>
            <a:r>
              <a:rPr lang="en-US" i="1" dirty="0"/>
              <a:t>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Kesehatan</a:t>
            </a:r>
            <a:r>
              <a:rPr lang="en-US" i="1" dirty="0"/>
              <a:t> </a:t>
            </a:r>
            <a:r>
              <a:rPr lang="en-US" i="1" dirty="0" err="1"/>
              <a:t>Edisi</a:t>
            </a:r>
            <a:r>
              <a:rPr lang="en-US" i="1" dirty="0"/>
              <a:t> 2</a:t>
            </a:r>
            <a:r>
              <a:rPr lang="en-US" dirty="0"/>
              <a:t>. Jakarta: </a:t>
            </a:r>
            <a:r>
              <a:rPr lang="en-US" dirty="0" err="1"/>
              <a:t>Universitas</a:t>
            </a:r>
            <a:r>
              <a:rPr lang="en-US" dirty="0"/>
              <a:t> Terbuka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</a:rPr>
              <a:t>Kesehatan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fontAlgn="base"/>
            <a:r>
              <a:rPr lang="en-US" sz="4800" dirty="0" err="1"/>
              <a:t>Wolinsky</a:t>
            </a:r>
            <a:r>
              <a:rPr lang="en-US" sz="4800" dirty="0"/>
              <a:t> </a:t>
            </a:r>
            <a:r>
              <a:rPr lang="en-US" sz="4800" dirty="0" err="1"/>
              <a:t>menjelaskan</a:t>
            </a:r>
            <a:r>
              <a:rPr lang="en-US" sz="4800" dirty="0"/>
              <a:t> </a:t>
            </a:r>
            <a:r>
              <a:rPr lang="en-US" sz="4800" dirty="0" err="1"/>
              <a:t>bahwa</a:t>
            </a:r>
            <a:r>
              <a:rPr lang="en-US" sz="4800" dirty="0"/>
              <a:t> </a:t>
            </a:r>
            <a:r>
              <a:rPr lang="en-US" sz="4800" dirty="0" err="1"/>
              <a:t>bagi</a:t>
            </a:r>
            <a:r>
              <a:rPr lang="en-US" sz="4800" dirty="0"/>
              <a:t> </a:t>
            </a:r>
            <a:r>
              <a:rPr lang="en-US" sz="4800" dirty="0" err="1"/>
              <a:t>dokter</a:t>
            </a:r>
            <a:r>
              <a:rPr lang="en-US" sz="4800" dirty="0"/>
              <a:t> </a:t>
            </a:r>
            <a:r>
              <a:rPr lang="en-US" sz="4800" dirty="0" err="1"/>
              <a:t>simtom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 smtClean="0"/>
              <a:t>tanda</a:t>
            </a:r>
            <a:r>
              <a:rPr lang="en-US" sz="4800" dirty="0" smtClean="0"/>
              <a:t> </a:t>
            </a:r>
            <a:r>
              <a:rPr lang="en-US" sz="4800" dirty="0" err="1"/>
              <a:t>penyakit</a:t>
            </a:r>
            <a:r>
              <a:rPr lang="en-US" sz="4800" dirty="0"/>
              <a:t> </a:t>
            </a:r>
            <a:r>
              <a:rPr lang="en-US" sz="4800" dirty="0" err="1"/>
              <a:t>merupakan</a:t>
            </a:r>
            <a:r>
              <a:rPr lang="en-US" sz="4800" dirty="0"/>
              <a:t> </a:t>
            </a:r>
            <a:r>
              <a:rPr lang="en-US" sz="4800" dirty="0" err="1"/>
              <a:t>bukti</a:t>
            </a:r>
            <a:r>
              <a:rPr lang="en-US" sz="4800" dirty="0"/>
              <a:t> </a:t>
            </a:r>
            <a:r>
              <a:rPr lang="en-US" sz="4800" dirty="0" err="1"/>
              <a:t>gangguan</a:t>
            </a:r>
            <a:r>
              <a:rPr lang="en-US" sz="4800" dirty="0"/>
              <a:t> </a:t>
            </a:r>
            <a:r>
              <a:rPr lang="en-US" sz="4800" dirty="0" err="1"/>
              <a:t>biologis</a:t>
            </a:r>
            <a:r>
              <a:rPr lang="en-US" sz="4800" dirty="0"/>
              <a:t> </a:t>
            </a:r>
            <a:r>
              <a:rPr lang="en-US" sz="4800" dirty="0" err="1"/>
              <a:t>pada</a:t>
            </a:r>
            <a:r>
              <a:rPr lang="en-US" sz="4800" dirty="0"/>
              <a:t> </a:t>
            </a:r>
            <a:r>
              <a:rPr lang="en-US" sz="4800" dirty="0" err="1"/>
              <a:t>tubuh</a:t>
            </a:r>
            <a:r>
              <a:rPr lang="en-US" sz="4800" dirty="0"/>
              <a:t> </a:t>
            </a:r>
            <a:r>
              <a:rPr lang="en-US" sz="4800" dirty="0" err="1"/>
              <a:t>manusia</a:t>
            </a:r>
            <a:r>
              <a:rPr lang="en-US" sz="4800" dirty="0"/>
              <a:t> yang </a:t>
            </a:r>
            <a:r>
              <a:rPr lang="en-US" sz="4800" dirty="0" err="1"/>
              <a:t>memerlukan</a:t>
            </a:r>
            <a:r>
              <a:rPr lang="en-US" sz="4800" dirty="0"/>
              <a:t> </a:t>
            </a:r>
            <a:r>
              <a:rPr lang="en-US" sz="4800" dirty="0" err="1"/>
              <a:t>penanganan</a:t>
            </a:r>
            <a:r>
              <a:rPr lang="en-US" sz="4800" dirty="0"/>
              <a:t> </a:t>
            </a:r>
            <a:r>
              <a:rPr lang="en-US" sz="4800" dirty="0" err="1"/>
              <a:t>medis</a:t>
            </a:r>
            <a:r>
              <a:rPr lang="en-US" sz="4800" dirty="0"/>
              <a:t>. Dari </a:t>
            </a:r>
            <a:r>
              <a:rPr lang="en-US" sz="4800" dirty="0" err="1"/>
              <a:t>sudut</a:t>
            </a:r>
            <a:r>
              <a:rPr lang="en-US" sz="4800" dirty="0"/>
              <a:t> </a:t>
            </a:r>
            <a:r>
              <a:rPr lang="en-US" sz="4800" dirty="0" err="1"/>
              <a:t>pandang</a:t>
            </a:r>
            <a:r>
              <a:rPr lang="en-US" sz="4800" dirty="0"/>
              <a:t> </a:t>
            </a:r>
            <a:r>
              <a:rPr lang="en-US" sz="4800" dirty="0" err="1"/>
              <a:t>medis</a:t>
            </a:r>
            <a:r>
              <a:rPr lang="en-US" sz="4800" dirty="0"/>
              <a:t>, </a:t>
            </a:r>
            <a:r>
              <a:rPr lang="en-US" sz="4800" dirty="0" err="1"/>
              <a:t>kesehatan</a:t>
            </a:r>
            <a:r>
              <a:rPr lang="en-US" sz="4800" dirty="0"/>
              <a:t> </a:t>
            </a:r>
            <a:r>
              <a:rPr lang="en-US" sz="4800" dirty="0" err="1"/>
              <a:t>ialah</a:t>
            </a:r>
            <a:r>
              <a:rPr lang="en-US" sz="4800" dirty="0"/>
              <a:t> </a:t>
            </a:r>
            <a:r>
              <a:rPr lang="en-US" sz="4800" dirty="0" err="1"/>
              <a:t>ketiadaan</a:t>
            </a:r>
            <a:r>
              <a:rPr lang="en-US" sz="4800" dirty="0"/>
              <a:t> </a:t>
            </a:r>
            <a:r>
              <a:rPr lang="en-US" sz="4800" dirty="0" err="1"/>
              <a:t>simtom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tanda</a:t>
            </a:r>
            <a:r>
              <a:rPr lang="en-US" sz="4800" dirty="0"/>
              <a:t> </a:t>
            </a:r>
            <a:r>
              <a:rPr lang="en-US" sz="4800" dirty="0" err="1"/>
              <a:t>penyakit</a:t>
            </a:r>
            <a:r>
              <a:rPr lang="en-US" sz="4800" dirty="0"/>
              <a:t>. </a:t>
            </a:r>
            <a:r>
              <a:rPr lang="en-US" sz="4800" dirty="0" err="1"/>
              <a:t>Wolinsky</a:t>
            </a:r>
            <a:r>
              <a:rPr lang="en-US" sz="4800" dirty="0"/>
              <a:t> </a:t>
            </a:r>
            <a:r>
              <a:rPr lang="en-US" sz="4800" dirty="0" err="1"/>
              <a:t>selanjutnya</a:t>
            </a:r>
            <a:r>
              <a:rPr lang="en-US" sz="4800" dirty="0"/>
              <a:t>  </a:t>
            </a:r>
            <a:r>
              <a:rPr lang="en-US" sz="4800" dirty="0" err="1"/>
              <a:t>mengemukakan</a:t>
            </a:r>
            <a:r>
              <a:rPr lang="en-US" sz="4800" dirty="0"/>
              <a:t> </a:t>
            </a:r>
            <a:r>
              <a:rPr lang="en-US" sz="4800" dirty="0" err="1"/>
              <a:t>beberapa</a:t>
            </a:r>
            <a:r>
              <a:rPr lang="en-US" sz="4800" dirty="0"/>
              <a:t> </a:t>
            </a:r>
            <a:r>
              <a:rPr lang="en-US" sz="4800" dirty="0" err="1"/>
              <a:t>keberatan</a:t>
            </a:r>
            <a:r>
              <a:rPr lang="en-US" sz="4800" dirty="0"/>
              <a:t> </a:t>
            </a:r>
            <a:r>
              <a:rPr lang="en-US" sz="4800" dirty="0" err="1"/>
              <a:t>terhadap</a:t>
            </a:r>
            <a:r>
              <a:rPr lang="en-US" sz="4800" dirty="0"/>
              <a:t> </a:t>
            </a:r>
            <a:r>
              <a:rPr lang="en-US" sz="4800" dirty="0" err="1"/>
              <a:t>definisi</a:t>
            </a:r>
            <a:r>
              <a:rPr lang="en-US" sz="4800" dirty="0"/>
              <a:t> </a:t>
            </a:r>
            <a:r>
              <a:rPr lang="en-US" sz="4800" dirty="0" err="1"/>
              <a:t>kesehatan</a:t>
            </a:r>
            <a:r>
              <a:rPr lang="en-US" sz="4800" dirty="0"/>
              <a:t> </a:t>
            </a:r>
            <a:r>
              <a:rPr lang="en-US" sz="4800" dirty="0" err="1"/>
              <a:t>menurut</a:t>
            </a:r>
            <a:r>
              <a:rPr lang="en-US" sz="4800" dirty="0"/>
              <a:t> </a:t>
            </a:r>
            <a:r>
              <a:rPr lang="en-US" sz="4800" dirty="0" err="1"/>
              <a:t>kalangan</a:t>
            </a:r>
            <a:r>
              <a:rPr lang="en-US" sz="4800" dirty="0"/>
              <a:t> </a:t>
            </a:r>
            <a:r>
              <a:rPr lang="en-US" sz="4800" dirty="0" err="1"/>
              <a:t>medis</a:t>
            </a:r>
            <a:r>
              <a:rPr lang="en-US" sz="4800" dirty="0"/>
              <a:t> </a:t>
            </a:r>
            <a:r>
              <a:rPr lang="en-US" sz="4800" dirty="0" err="1"/>
              <a:t>ini</a:t>
            </a:r>
            <a:r>
              <a:rPr lang="en-US" sz="4800" dirty="0"/>
              <a:t>. </a:t>
            </a:r>
          </a:p>
          <a:p>
            <a:pPr fontAlgn="base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Definisi</a:t>
            </a:r>
            <a:r>
              <a:rPr lang="en-US" sz="4400" dirty="0"/>
              <a:t> </a:t>
            </a:r>
            <a:r>
              <a:rPr lang="en-US" sz="4400" dirty="0" err="1"/>
              <a:t>medis</a:t>
            </a:r>
            <a:r>
              <a:rPr lang="en-US" sz="4400" dirty="0"/>
              <a:t> </a:t>
            </a:r>
            <a:r>
              <a:rPr lang="en-US" sz="4400" dirty="0" err="1"/>
              <a:t>ini</a:t>
            </a:r>
            <a:r>
              <a:rPr lang="en-US" sz="4400" dirty="0"/>
              <a:t> </a:t>
            </a:r>
            <a:r>
              <a:rPr lang="en-US" sz="4400" dirty="0" err="1"/>
              <a:t>lebih</a:t>
            </a:r>
            <a:r>
              <a:rPr lang="en-US" sz="4400" dirty="0"/>
              <a:t> </a:t>
            </a:r>
            <a:r>
              <a:rPr lang="en-US" sz="4400" dirty="0" err="1"/>
              <a:t>sempit</a:t>
            </a:r>
            <a:r>
              <a:rPr lang="en-US" sz="4400" dirty="0"/>
              <a:t> </a:t>
            </a:r>
            <a:r>
              <a:rPr lang="en-US" sz="4400" dirty="0" err="1"/>
              <a:t>daripada</a:t>
            </a:r>
            <a:r>
              <a:rPr lang="en-US" sz="4400" dirty="0"/>
              <a:t> </a:t>
            </a:r>
            <a:r>
              <a:rPr lang="en-US" sz="4400" dirty="0" err="1"/>
              <a:t>definisi</a:t>
            </a:r>
            <a:r>
              <a:rPr lang="en-US" sz="4400" dirty="0"/>
              <a:t> WHO, yang </a:t>
            </a:r>
            <a:r>
              <a:rPr lang="en-US" sz="4400" dirty="0" err="1"/>
              <a:t>mencakup</a:t>
            </a:r>
            <a:r>
              <a:rPr lang="en-US" sz="4400" dirty="0"/>
              <a:t> </a:t>
            </a:r>
            <a:r>
              <a:rPr lang="en-US" sz="4400" dirty="0" err="1"/>
              <a:t>baik</a:t>
            </a:r>
            <a:r>
              <a:rPr lang="en-US" sz="4400" dirty="0"/>
              <a:t> </a:t>
            </a:r>
            <a:r>
              <a:rPr lang="en-US" sz="4400" dirty="0" err="1"/>
              <a:t>kesejahteraan</a:t>
            </a:r>
            <a:r>
              <a:rPr lang="en-US" sz="4400" dirty="0"/>
              <a:t> </a:t>
            </a:r>
            <a:r>
              <a:rPr lang="en-US" sz="4400" dirty="0" err="1"/>
              <a:t>fisik</a:t>
            </a:r>
            <a:r>
              <a:rPr lang="en-US" sz="4400" dirty="0"/>
              <a:t>, mental </a:t>
            </a:r>
            <a:r>
              <a:rPr lang="en-US" sz="4400" dirty="0" err="1"/>
              <a:t>maupun</a:t>
            </a:r>
            <a:r>
              <a:rPr lang="en-US" sz="4400" dirty="0"/>
              <a:t> </a:t>
            </a:r>
            <a:r>
              <a:rPr lang="en-US" sz="4400" dirty="0" err="1"/>
              <a:t>sosial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semata-mata</a:t>
            </a:r>
            <a:r>
              <a:rPr lang="en-US" sz="4400" dirty="0"/>
              <a:t> </a:t>
            </a:r>
            <a:r>
              <a:rPr lang="en-US" sz="4400" dirty="0" err="1"/>
              <a:t>terbatas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ketiadaan</a:t>
            </a:r>
            <a:r>
              <a:rPr lang="en-US" sz="4400" dirty="0"/>
              <a:t> </a:t>
            </a:r>
            <a:r>
              <a:rPr lang="en-US" sz="4400" dirty="0" err="1"/>
              <a:t>penyakit</a:t>
            </a:r>
            <a:r>
              <a:rPr lang="en-US" sz="4400" dirty="0"/>
              <a:t> </a:t>
            </a:r>
            <a:r>
              <a:rPr lang="en-US" sz="4400" dirty="0" err="1"/>
              <a:t>ataupun</a:t>
            </a:r>
            <a:r>
              <a:rPr lang="en-US" sz="4400" dirty="0"/>
              <a:t> </a:t>
            </a:r>
            <a:r>
              <a:rPr lang="en-US" sz="4400" dirty="0" err="1"/>
              <a:t>kelesuan</a:t>
            </a:r>
            <a:r>
              <a:rPr lang="en-US" sz="4400" dirty="0"/>
              <a:t>. </a:t>
            </a:r>
            <a:endParaRPr lang="en-US" sz="4400" dirty="0" smtClean="0"/>
          </a:p>
          <a:p>
            <a:r>
              <a:rPr lang="en-US" sz="4400" dirty="0" err="1" smtClean="0"/>
              <a:t>Namun</a:t>
            </a:r>
            <a:r>
              <a:rPr lang="en-US" sz="4400" dirty="0"/>
              <a:t>, </a:t>
            </a:r>
            <a:r>
              <a:rPr lang="en-US" sz="4400" dirty="0" err="1"/>
              <a:t>menurut</a:t>
            </a:r>
            <a:r>
              <a:rPr lang="en-US" sz="4400" dirty="0"/>
              <a:t> Mechanic </a:t>
            </a:r>
            <a:r>
              <a:rPr lang="en-US" sz="4400" dirty="0" err="1"/>
              <a:t>definisi</a:t>
            </a:r>
            <a:r>
              <a:rPr lang="en-US" sz="4400" dirty="0"/>
              <a:t> WHO </a:t>
            </a:r>
            <a:r>
              <a:rPr lang="en-US" sz="4400" dirty="0" err="1"/>
              <a:t>ini</a:t>
            </a:r>
            <a:r>
              <a:rPr lang="en-US" sz="4400" dirty="0"/>
              <a:t> </a:t>
            </a:r>
            <a:r>
              <a:rPr lang="en-US" sz="4400" dirty="0" err="1"/>
              <a:t>sulit</a:t>
            </a:r>
            <a:r>
              <a:rPr lang="en-US" sz="4400" dirty="0"/>
              <a:t> </a:t>
            </a:r>
            <a:r>
              <a:rPr lang="en-US" sz="4400" dirty="0" err="1"/>
              <a:t>dioperasionalisasikan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membedakan</a:t>
            </a:r>
            <a:r>
              <a:rPr lang="en-US" sz="4400" dirty="0"/>
              <a:t> orang </a:t>
            </a:r>
            <a:r>
              <a:rPr lang="en-US" sz="4400" dirty="0" err="1"/>
              <a:t>sehat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orang </a:t>
            </a:r>
            <a:r>
              <a:rPr lang="en-US" sz="4400" dirty="0" err="1"/>
              <a:t>sakit</a:t>
            </a:r>
            <a:r>
              <a:rPr lang="en-US" sz="4400" dirty="0"/>
              <a:t>.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9288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Konsep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cakupan</a:t>
            </a:r>
            <a:r>
              <a:rPr lang="en-US" sz="4000" dirty="0"/>
              <a:t> </a:t>
            </a:r>
            <a:r>
              <a:rPr lang="en-US" sz="4000" dirty="0" err="1"/>
              <a:t>luas</a:t>
            </a:r>
            <a:r>
              <a:rPr lang="en-US" sz="4000" dirty="0"/>
              <a:t>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jumpai</a:t>
            </a:r>
            <a:r>
              <a:rPr lang="en-US" sz="4000" dirty="0"/>
              <a:t> pula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pandangan</a:t>
            </a:r>
            <a:r>
              <a:rPr lang="en-US" sz="4000" dirty="0"/>
              <a:t> Blum. Blum </a:t>
            </a:r>
            <a:r>
              <a:rPr lang="en-US" sz="4000" dirty="0" err="1"/>
              <a:t>mengemukakan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 </a:t>
            </a:r>
            <a:r>
              <a:rPr lang="en-US" sz="4000" dirty="0" err="1"/>
              <a:t>terdiri</a:t>
            </a:r>
            <a:r>
              <a:rPr lang="en-US" sz="4000" dirty="0"/>
              <a:t> </a:t>
            </a:r>
            <a:r>
              <a:rPr lang="en-US" sz="4000" dirty="0" err="1"/>
              <a:t>atas</a:t>
            </a:r>
            <a:r>
              <a:rPr lang="en-US" sz="4000" dirty="0"/>
              <a:t> </a:t>
            </a:r>
            <a:r>
              <a:rPr lang="en-US" sz="4000" dirty="0" err="1"/>
              <a:t>tiga</a:t>
            </a:r>
            <a:r>
              <a:rPr lang="en-US" sz="4000" dirty="0"/>
              <a:t> </a:t>
            </a:r>
            <a:r>
              <a:rPr lang="en-US" sz="4000" dirty="0" err="1"/>
              <a:t>unsur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somatik</a:t>
            </a:r>
            <a:r>
              <a:rPr lang="en-US" sz="4000" dirty="0"/>
              <a:t>,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psikis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err="1" smtClean="0"/>
              <a:t>Definisi</a:t>
            </a:r>
            <a:r>
              <a:rPr lang="en-US" sz="4000" dirty="0" smtClean="0"/>
              <a:t> </a:t>
            </a:r>
            <a:r>
              <a:rPr lang="en-US" sz="4000" dirty="0"/>
              <a:t>yang </a:t>
            </a:r>
            <a:r>
              <a:rPr lang="en-US" sz="4000" dirty="0" err="1"/>
              <a:t>menyerupai</a:t>
            </a:r>
            <a:r>
              <a:rPr lang="en-US" sz="4000" dirty="0"/>
              <a:t> </a:t>
            </a:r>
            <a:r>
              <a:rPr lang="en-US" sz="4000" dirty="0" err="1"/>
              <a:t>definisi</a:t>
            </a:r>
            <a:r>
              <a:rPr lang="en-US" sz="4000" dirty="0"/>
              <a:t> WHO </a:t>
            </a:r>
            <a:r>
              <a:rPr lang="en-US" sz="4000" dirty="0" err="1"/>
              <a:t>kita</a:t>
            </a:r>
            <a:r>
              <a:rPr lang="en-US" sz="4000" dirty="0"/>
              <a:t> </a:t>
            </a:r>
            <a:r>
              <a:rPr lang="en-US" sz="4000" dirty="0" err="1"/>
              <a:t>jumpai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UU No. 23 </a:t>
            </a:r>
            <a:r>
              <a:rPr lang="en-US" sz="4000" dirty="0" err="1"/>
              <a:t>Tahun</a:t>
            </a:r>
            <a:r>
              <a:rPr lang="en-US" sz="4000" dirty="0"/>
              <a:t> 1992 </a:t>
            </a:r>
            <a:r>
              <a:rPr lang="en-US" sz="4000" dirty="0" err="1"/>
              <a:t>tentang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1466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 </a:t>
            </a:r>
            <a:r>
              <a:rPr lang="en-US" sz="3600" dirty="0" err="1" smtClean="0"/>
              <a:t>Menurut</a:t>
            </a:r>
            <a:r>
              <a:rPr lang="en-US" sz="3600" dirty="0" smtClean="0"/>
              <a:t> </a:t>
            </a:r>
            <a:r>
              <a:rPr lang="en-US" sz="3600" dirty="0" err="1"/>
              <a:t>definisi</a:t>
            </a:r>
            <a:r>
              <a:rPr lang="en-US" sz="3600" dirty="0"/>
              <a:t> Parsons </a:t>
            </a:r>
            <a:r>
              <a:rPr lang="en-US" sz="3600" dirty="0" err="1"/>
              <a:t>seseorang</a:t>
            </a:r>
            <a:r>
              <a:rPr lang="en-US" sz="3600" dirty="0"/>
              <a:t> </a:t>
            </a:r>
            <a:r>
              <a:rPr lang="en-US" sz="3600" dirty="0" err="1"/>
              <a:t>dianggap</a:t>
            </a:r>
            <a:r>
              <a:rPr lang="en-US" sz="3600" dirty="0"/>
              <a:t> </a:t>
            </a:r>
            <a:r>
              <a:rPr lang="en-US" sz="3600" dirty="0" err="1"/>
              <a:t>sehat</a:t>
            </a:r>
            <a:r>
              <a:rPr lang="en-US" sz="3600" dirty="0"/>
              <a:t> </a:t>
            </a:r>
            <a:r>
              <a:rPr lang="en-US" sz="3600" dirty="0" err="1"/>
              <a:t>manakala</a:t>
            </a:r>
            <a:r>
              <a:rPr lang="en-US" sz="3600" dirty="0"/>
              <a:t> </a:t>
            </a:r>
            <a:r>
              <a:rPr lang="en-US" sz="3600" dirty="0" err="1"/>
              <a:t>ia</a:t>
            </a:r>
            <a:r>
              <a:rPr lang="en-US" sz="3600" dirty="0"/>
              <a:t>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kapasitas</a:t>
            </a:r>
            <a:r>
              <a:rPr lang="en-US" sz="3600" dirty="0"/>
              <a:t> optimum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melaksanakan</a:t>
            </a:r>
            <a:r>
              <a:rPr lang="en-US" sz="3600" dirty="0"/>
              <a:t> </a:t>
            </a:r>
            <a:r>
              <a:rPr lang="en-US" sz="3600" dirty="0" err="1"/>
              <a:t>peran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tugas</a:t>
            </a:r>
            <a:r>
              <a:rPr lang="en-US" sz="3600" dirty="0"/>
              <a:t> yang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dipelajarinya</a:t>
            </a:r>
            <a:r>
              <a:rPr lang="en-US" sz="3600" dirty="0"/>
              <a:t> </a:t>
            </a:r>
            <a:r>
              <a:rPr lang="en-US" sz="3600" dirty="0" err="1"/>
              <a:t>melalui</a:t>
            </a:r>
            <a:r>
              <a:rPr lang="en-US" sz="3600" dirty="0"/>
              <a:t> proses </a:t>
            </a:r>
            <a:r>
              <a:rPr lang="en-US" sz="3600" dirty="0" err="1"/>
              <a:t>sosialisasi</a:t>
            </a:r>
            <a:r>
              <a:rPr lang="en-US" sz="3600" dirty="0"/>
              <a:t>, </a:t>
            </a:r>
            <a:r>
              <a:rPr lang="en-US" sz="3600" dirty="0" err="1"/>
              <a:t>terlepas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persoalan</a:t>
            </a:r>
            <a:r>
              <a:rPr lang="en-US" sz="3600" dirty="0"/>
              <a:t> </a:t>
            </a:r>
            <a:r>
              <a:rPr lang="en-US" sz="3600" dirty="0" err="1"/>
              <a:t>apakah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ia</a:t>
            </a:r>
            <a:r>
              <a:rPr lang="en-US" sz="3600" dirty="0"/>
              <a:t> </a:t>
            </a:r>
            <a:r>
              <a:rPr lang="en-US" sz="3600" dirty="0" err="1"/>
              <a:t>sehat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err="1" smtClean="0"/>
              <a:t>Menurut</a:t>
            </a:r>
            <a:r>
              <a:rPr lang="en-US" sz="3600" dirty="0" smtClean="0"/>
              <a:t> </a:t>
            </a:r>
            <a:r>
              <a:rPr lang="en-US" sz="3600" dirty="0"/>
              <a:t>Parsons pula,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sosiologis</a:t>
            </a:r>
            <a:r>
              <a:rPr lang="en-US" sz="3600" dirty="0"/>
              <a:t> </a:t>
            </a:r>
            <a:r>
              <a:rPr lang="en-US" sz="3600" dirty="0" err="1"/>
              <a:t>seseorang</a:t>
            </a:r>
            <a:r>
              <a:rPr lang="en-US" sz="3600" dirty="0"/>
              <a:t> </a:t>
            </a:r>
            <a:r>
              <a:rPr lang="en-US" sz="3600" dirty="0" err="1"/>
              <a:t>bersifat</a:t>
            </a:r>
            <a:r>
              <a:rPr lang="en-US" sz="3600" dirty="0"/>
              <a:t> </a:t>
            </a:r>
            <a:r>
              <a:rPr lang="en-US" sz="3600" dirty="0" err="1"/>
              <a:t>relatif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tergantung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peran</a:t>
            </a:r>
            <a:r>
              <a:rPr lang="en-US" sz="3600" dirty="0"/>
              <a:t> yang </a:t>
            </a:r>
            <a:r>
              <a:rPr lang="en-US" sz="3600" dirty="0" err="1"/>
              <a:t>dijalankannya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6246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Ternyata</a:t>
            </a:r>
            <a:r>
              <a:rPr lang="en-US" sz="4400" dirty="0" smtClean="0"/>
              <a:t> </a:t>
            </a:r>
            <a:r>
              <a:rPr lang="en-US" sz="4400" dirty="0" err="1"/>
              <a:t>definisi</a:t>
            </a:r>
            <a:r>
              <a:rPr lang="en-US" sz="4400" dirty="0"/>
              <a:t> </a:t>
            </a:r>
            <a:r>
              <a:rPr lang="en-US" sz="4400" dirty="0" err="1"/>
              <a:t>kesehatan</a:t>
            </a:r>
            <a:r>
              <a:rPr lang="en-US" sz="4400" dirty="0"/>
              <a:t> yang </a:t>
            </a:r>
            <a:r>
              <a:rPr lang="en-US" sz="4400" dirty="0" err="1"/>
              <a:t>mirip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ketiga</a:t>
            </a:r>
            <a:r>
              <a:rPr lang="en-US" sz="4400" dirty="0"/>
              <a:t> </a:t>
            </a:r>
            <a:r>
              <a:rPr lang="en-US" sz="4400" dirty="0" err="1"/>
              <a:t>macam</a:t>
            </a:r>
            <a:r>
              <a:rPr lang="en-US" sz="4400" dirty="0"/>
              <a:t> </a:t>
            </a:r>
            <a:r>
              <a:rPr lang="en-US" sz="4400" dirty="0" err="1"/>
              <a:t>definisi</a:t>
            </a:r>
            <a:r>
              <a:rPr lang="en-US" sz="4400" dirty="0"/>
              <a:t> </a:t>
            </a:r>
            <a:r>
              <a:rPr lang="en-US" sz="4400" dirty="0" err="1"/>
              <a:t>tersebut</a:t>
            </a:r>
            <a:r>
              <a:rPr lang="en-US" sz="4400" dirty="0"/>
              <a:t> di </a:t>
            </a:r>
            <a:r>
              <a:rPr lang="en-US" sz="4400" dirty="0" err="1"/>
              <a:t>atas</a:t>
            </a:r>
            <a:r>
              <a:rPr lang="en-US" sz="4400" dirty="0"/>
              <a:t> </a:t>
            </a:r>
            <a:r>
              <a:rPr lang="en-US" sz="4400" dirty="0" err="1"/>
              <a:t>serupa</a:t>
            </a:r>
            <a:r>
              <a:rPr lang="en-US" sz="4400" dirty="0"/>
              <a:t> </a:t>
            </a:r>
            <a:r>
              <a:rPr lang="en-US" sz="4400" dirty="0" err="1"/>
              <a:t>kita</a:t>
            </a:r>
            <a:r>
              <a:rPr lang="en-US" sz="4400" dirty="0"/>
              <a:t> </a:t>
            </a:r>
            <a:r>
              <a:rPr lang="en-US" sz="4400" dirty="0" err="1"/>
              <a:t>jumpai</a:t>
            </a:r>
            <a:r>
              <a:rPr lang="en-US" sz="4400" dirty="0"/>
              <a:t> pula di </a:t>
            </a:r>
            <a:r>
              <a:rPr lang="en-US" sz="4400" dirty="0" err="1"/>
              <a:t>kalangan</a:t>
            </a:r>
            <a:r>
              <a:rPr lang="en-US" sz="4400" dirty="0"/>
              <a:t> </a:t>
            </a:r>
            <a:r>
              <a:rPr lang="en-US" sz="4400" dirty="0" err="1"/>
              <a:t>masyarakat</a:t>
            </a:r>
            <a:r>
              <a:rPr lang="en-US" sz="4400" dirty="0"/>
              <a:t>. </a:t>
            </a:r>
            <a:endParaRPr lang="en-US" sz="4400" dirty="0" smtClean="0"/>
          </a:p>
          <a:p>
            <a:r>
              <a:rPr lang="en-US" sz="4400" dirty="0" err="1" smtClean="0"/>
              <a:t>Menurut</a:t>
            </a:r>
            <a:r>
              <a:rPr lang="en-US" sz="4400" dirty="0" smtClean="0"/>
              <a:t> </a:t>
            </a:r>
            <a:r>
              <a:rPr lang="en-US" sz="4400" dirty="0" err="1"/>
              <a:t>hasil</a:t>
            </a:r>
            <a:r>
              <a:rPr lang="en-US" sz="4400" dirty="0"/>
              <a:t> </a:t>
            </a:r>
            <a:r>
              <a:rPr lang="en-US" sz="4400" dirty="0" err="1"/>
              <a:t>penelitian</a:t>
            </a:r>
            <a:r>
              <a:rPr lang="en-US" sz="4400" dirty="0"/>
              <a:t> di </a:t>
            </a:r>
            <a:r>
              <a:rPr lang="en-US" sz="4400" dirty="0" err="1"/>
              <a:t>Inggris</a:t>
            </a:r>
            <a:r>
              <a:rPr lang="en-US" sz="4400" dirty="0"/>
              <a:t> di </a:t>
            </a:r>
            <a:r>
              <a:rPr lang="en-US" sz="4400" dirty="0" err="1"/>
              <a:t>kalangan</a:t>
            </a:r>
            <a:r>
              <a:rPr lang="en-US" sz="4400" dirty="0"/>
              <a:t> </a:t>
            </a:r>
            <a:r>
              <a:rPr lang="en-US" sz="4400" dirty="0" err="1"/>
              <a:t>masyarakat</a:t>
            </a:r>
            <a:r>
              <a:rPr lang="en-US" sz="4400" dirty="0"/>
              <a:t> </a:t>
            </a:r>
            <a:r>
              <a:rPr lang="en-US" sz="4400" dirty="0" err="1"/>
              <a:t>awam</a:t>
            </a:r>
            <a:r>
              <a:rPr lang="en-US" sz="4400" dirty="0"/>
              <a:t> pun </a:t>
            </a:r>
            <a:r>
              <a:rPr lang="en-US" sz="4400" dirty="0" err="1"/>
              <a:t>dijumpai</a:t>
            </a:r>
            <a:r>
              <a:rPr lang="en-US" sz="4400" dirty="0"/>
              <a:t> </a:t>
            </a:r>
            <a:r>
              <a:rPr lang="en-US" sz="4400" dirty="0" err="1"/>
              <a:t>definisi</a:t>
            </a:r>
            <a:r>
              <a:rPr lang="en-US" sz="4400" dirty="0"/>
              <a:t> </a:t>
            </a:r>
            <a:r>
              <a:rPr lang="en-US" sz="4400" dirty="0" err="1"/>
              <a:t>negatif</a:t>
            </a:r>
            <a:r>
              <a:rPr lang="en-US" sz="4400" dirty="0"/>
              <a:t>, </a:t>
            </a:r>
            <a:r>
              <a:rPr lang="en-US" sz="4400" dirty="0" err="1"/>
              <a:t>definisi</a:t>
            </a:r>
            <a:r>
              <a:rPr lang="en-US" sz="4400" dirty="0"/>
              <a:t> </a:t>
            </a:r>
            <a:r>
              <a:rPr lang="en-US" sz="4400" dirty="0" err="1"/>
              <a:t>fungsional</a:t>
            </a:r>
            <a:r>
              <a:rPr lang="en-US" sz="4400" dirty="0"/>
              <a:t>,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definisi</a:t>
            </a:r>
            <a:r>
              <a:rPr lang="en-US" sz="4400" dirty="0"/>
              <a:t> </a:t>
            </a:r>
            <a:r>
              <a:rPr lang="en-US" sz="4400" dirty="0" err="1"/>
              <a:t>positif</a:t>
            </a:r>
            <a:r>
              <a:rPr lang="en-US" sz="4400" dirty="0"/>
              <a:t>.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953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Wolinsky</a:t>
            </a:r>
            <a:r>
              <a:rPr lang="en-US" sz="4000" dirty="0"/>
              <a:t> </a:t>
            </a:r>
            <a:r>
              <a:rPr lang="en-US" sz="4000" dirty="0" err="1"/>
              <a:t>membedakan</a:t>
            </a:r>
            <a:r>
              <a:rPr lang="en-US" sz="4000" dirty="0"/>
              <a:t> </a:t>
            </a:r>
            <a:r>
              <a:rPr lang="en-US" sz="4000" dirty="0" err="1"/>
              <a:t>delapan</a:t>
            </a:r>
            <a:r>
              <a:rPr lang="en-US" sz="4000" dirty="0"/>
              <a:t> </a:t>
            </a:r>
            <a:r>
              <a:rPr lang="en-US" sz="4000" dirty="0" err="1"/>
              <a:t>macam</a:t>
            </a:r>
            <a:r>
              <a:rPr lang="en-US" sz="4000" dirty="0"/>
              <a:t> </a:t>
            </a:r>
            <a:r>
              <a:rPr lang="en-US" sz="4000" dirty="0" err="1"/>
              <a:t>keadaan</a:t>
            </a:r>
            <a:r>
              <a:rPr lang="en-US" sz="4000" dirty="0"/>
              <a:t> </a:t>
            </a:r>
            <a:r>
              <a:rPr lang="en-US" sz="4000" dirty="0" err="1"/>
              <a:t>sehat</a:t>
            </a:r>
            <a:r>
              <a:rPr lang="en-US" sz="4000" dirty="0"/>
              <a:t>, </a:t>
            </a:r>
            <a:r>
              <a:rPr lang="en-US" sz="4000" dirty="0" err="1"/>
              <a:t>yaitv</a:t>
            </a:r>
            <a:r>
              <a:rPr lang="en-US" sz="4000" dirty="0"/>
              <a:t> (1) </a:t>
            </a:r>
            <a:r>
              <a:rPr lang="en-US" sz="4000" dirty="0" err="1"/>
              <a:t>sehat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normal, (2) </a:t>
            </a:r>
            <a:r>
              <a:rPr lang="en-US" sz="4000" dirty="0" err="1"/>
              <a:t>pesimis</a:t>
            </a:r>
            <a:r>
              <a:rPr lang="en-US" sz="4000" dirty="0"/>
              <a:t>, (3) </a:t>
            </a:r>
            <a:r>
              <a:rPr lang="en-US" sz="4000" dirty="0" err="1"/>
              <a:t>sakit</a:t>
            </a:r>
            <a:r>
              <a:rPr lang="en-US" sz="4000" dirty="0"/>
              <a:t> </a:t>
            </a:r>
            <a:r>
              <a:rPr lang="en-US" sz="4000" dirty="0" err="1" smtClean="0"/>
              <a:t>secara</a:t>
            </a:r>
            <a:r>
              <a:rPr lang="en-US" sz="4000" dirty="0" smtClean="0"/>
              <a:t> </a:t>
            </a:r>
            <a:r>
              <a:rPr lang="en-US" sz="4000" dirty="0" err="1"/>
              <a:t>sosial</a:t>
            </a:r>
            <a:r>
              <a:rPr lang="en-US" sz="4000" dirty="0"/>
              <a:t>, (4) </a:t>
            </a:r>
            <a:r>
              <a:rPr lang="en-US" sz="4000" dirty="0" err="1"/>
              <a:t>hipokondrik</a:t>
            </a:r>
            <a:r>
              <a:rPr lang="en-US" sz="4000" dirty="0"/>
              <a:t>, (5) </a:t>
            </a:r>
            <a:r>
              <a:rPr lang="en-US" sz="4000" dirty="0" err="1"/>
              <a:t>sakit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medis</a:t>
            </a:r>
            <a:r>
              <a:rPr lang="en-US" sz="4000" dirty="0"/>
              <a:t>, (6) </a:t>
            </a:r>
            <a:r>
              <a:rPr lang="en-US" sz="4000" dirty="0" err="1"/>
              <a:t>martir</a:t>
            </a:r>
            <a:r>
              <a:rPr lang="en-US" sz="4000" dirty="0"/>
              <a:t>, (7) </a:t>
            </a:r>
            <a:r>
              <a:rPr lang="en-US" sz="4000" dirty="0" err="1"/>
              <a:t>optimis</a:t>
            </a:r>
            <a:r>
              <a:rPr lang="en-US" sz="4000" dirty="0"/>
              <a:t>,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/>
              <a:t>(8) </a:t>
            </a:r>
            <a:r>
              <a:rPr lang="en-US" sz="4000" dirty="0" err="1"/>
              <a:t>sakit</a:t>
            </a:r>
            <a:r>
              <a:rPr lang="en-US" sz="4000" dirty="0"/>
              <a:t> </a:t>
            </a:r>
            <a:r>
              <a:rPr lang="en-US" sz="4000" dirty="0" err="1"/>
              <a:t>serius</a:t>
            </a:r>
            <a:r>
              <a:rPr lang="en-US" sz="4000" dirty="0"/>
              <a:t>, </a:t>
            </a:r>
          </a:p>
          <a:p>
            <a:endParaRPr lang="en-US" sz="4000" dirty="0" smtClean="0"/>
          </a:p>
          <a:p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terkait</a:t>
            </a:r>
            <a:r>
              <a:rPr lang="en-US" sz="4000" dirty="0"/>
              <a:t> </a:t>
            </a:r>
            <a:r>
              <a:rPr lang="en-US" sz="4000" dirty="0" err="1"/>
              <a:t>erat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. </a:t>
            </a:r>
            <a:r>
              <a:rPr lang="en-US" sz="4000" dirty="0" err="1"/>
              <a:t>Hubungan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inilah</a:t>
            </a:r>
            <a:r>
              <a:rPr lang="en-US" sz="4000" dirty="0"/>
              <a:t> yang </a:t>
            </a:r>
            <a:r>
              <a:rPr lang="en-US" sz="4000" dirty="0" err="1"/>
              <a:t>dikaji</a:t>
            </a:r>
            <a:r>
              <a:rPr lang="en-US" sz="4000" dirty="0"/>
              <a:t> </a:t>
            </a:r>
            <a:r>
              <a:rPr lang="en-US" sz="4000" dirty="0" err="1"/>
              <a:t>para</a:t>
            </a:r>
            <a:r>
              <a:rPr lang="en-US" sz="4000" dirty="0"/>
              <a:t> </a:t>
            </a:r>
            <a:r>
              <a:rPr lang="en-US" sz="4000" dirty="0" err="1"/>
              <a:t>ilmuwan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mengetahui</a:t>
            </a:r>
            <a:r>
              <a:rPr lang="en-US" sz="4000" dirty="0"/>
              <a:t> </a:t>
            </a:r>
            <a:r>
              <a:rPr lang="en-US" sz="4000" dirty="0" err="1"/>
              <a:t>sampai</a:t>
            </a:r>
            <a:r>
              <a:rPr lang="en-US" sz="4000" dirty="0"/>
              <a:t> </a:t>
            </a:r>
            <a:r>
              <a:rPr lang="en-US" sz="4000" dirty="0" err="1"/>
              <a:t>sejauh</a:t>
            </a:r>
            <a:r>
              <a:rPr lang="en-US" sz="4000" dirty="0"/>
              <a:t> </a:t>
            </a:r>
            <a:r>
              <a:rPr lang="en-US" sz="4000" dirty="0" err="1"/>
              <a:t>mana</a:t>
            </a:r>
            <a:r>
              <a:rPr lang="en-US" sz="4000" dirty="0"/>
              <a:t> </a:t>
            </a:r>
            <a:r>
              <a:rPr lang="en-US" sz="4000" dirty="0" err="1"/>
              <a:t>perilaku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berperan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perorangan</a:t>
            </a:r>
            <a:r>
              <a:rPr lang="en-US" sz="4000" dirty="0"/>
              <a:t> </a:t>
            </a:r>
            <a:r>
              <a:rPr lang="en-US" sz="4000" dirty="0" err="1"/>
              <a:t>maupun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6387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600" y="228600"/>
            <a:ext cx="11217275" cy="1885950"/>
          </a:xfrm>
        </p:spPr>
        <p:txBody>
          <a:bodyPr/>
          <a:lstStyle/>
          <a:p>
            <a:r>
              <a:rPr lang="en-US" b="1" dirty="0" err="1" smtClean="0"/>
              <a:t>Penyakit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merasakan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. </a:t>
            </a:r>
            <a:r>
              <a:rPr lang="en-US" dirty="0" err="1"/>
              <a:t>Menurut</a:t>
            </a:r>
            <a:r>
              <a:rPr lang="en-US" dirty="0"/>
              <a:t> Mechanic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.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pula </a:t>
            </a:r>
            <a:r>
              <a:rPr lang="en-US" dirty="0" err="1"/>
              <a:t>konsep</a:t>
            </a:r>
            <a:r>
              <a:rPr lang="en-US" dirty="0"/>
              <a:t> lain yang </a:t>
            </a:r>
            <a:r>
              <a:rPr lang="en-US" dirty="0" err="1"/>
              <a:t>berkaitan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. Mechanic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sepuluh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penderita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orang lain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. </a:t>
            </a:r>
            <a:r>
              <a:rPr lang="en-US" dirty="0" err="1"/>
              <a:t>Scambler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klasifikasi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>,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enam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4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Parsons </a:t>
            </a:r>
            <a:r>
              <a:rPr lang="en-US" sz="3200" dirty="0" err="1"/>
              <a:t>memandang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sudut</a:t>
            </a:r>
            <a:r>
              <a:rPr lang="en-US" sz="3200" dirty="0"/>
              <a:t> </a:t>
            </a:r>
            <a:r>
              <a:rPr lang="en-US" sz="3200" dirty="0" err="1"/>
              <a:t>pandang</a:t>
            </a:r>
            <a:r>
              <a:rPr lang="en-US" sz="3200" dirty="0"/>
              <a:t> </a:t>
            </a:r>
            <a:r>
              <a:rPr lang="en-US" sz="3200" dirty="0" err="1"/>
              <a:t>kesinambungan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. Dari </a:t>
            </a:r>
            <a:r>
              <a:rPr lang="en-US" sz="3200" dirty="0" err="1"/>
              <a:t>sudut</a:t>
            </a:r>
            <a:r>
              <a:rPr lang="en-US" sz="3200" dirty="0"/>
              <a:t> </a:t>
            </a:r>
            <a:r>
              <a:rPr lang="en-US" sz="3200" dirty="0" err="1"/>
              <a:t>pandang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terlalu</a:t>
            </a:r>
            <a:r>
              <a:rPr lang="en-US" sz="3200" dirty="0"/>
              <a:t> </a:t>
            </a:r>
            <a:r>
              <a:rPr lang="en-US" sz="3200" dirty="0" err="1"/>
              <a:t>rendah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</a:t>
            </a:r>
            <a:r>
              <a:rPr lang="en-US" sz="3200" dirty="0" err="1"/>
              <a:t>terlalu</a:t>
            </a:r>
            <a:r>
              <a:rPr lang="en-US" sz="3200" dirty="0"/>
              <a:t>. </a:t>
            </a:r>
            <a:r>
              <a:rPr lang="en-US" sz="3200" dirty="0" err="1"/>
              <a:t>tinggi</a:t>
            </a:r>
            <a:r>
              <a:rPr lang="en-US" sz="3200" dirty="0"/>
              <a:t> </a:t>
            </a:r>
            <a:r>
              <a:rPr lang="en-US" sz="3200" dirty="0" err="1"/>
              <a:t>mengganggu</a:t>
            </a:r>
            <a:r>
              <a:rPr lang="en-US" sz="3200" dirty="0"/>
              <a:t> </a:t>
            </a:r>
            <a:r>
              <a:rPr lang="en-US" sz="3200" dirty="0" err="1"/>
              <a:t>berfungsinya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gangguan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menghalangi</a:t>
            </a:r>
            <a:r>
              <a:rPr lang="en-US" sz="3200" dirty="0"/>
              <a:t> </a:t>
            </a:r>
            <a:r>
              <a:rPr lang="en-US" sz="3200" dirty="0" err="1"/>
              <a:t>kemampuan</a:t>
            </a:r>
            <a:r>
              <a:rPr lang="en-US" sz="3200" dirty="0"/>
              <a:t> </a:t>
            </a:r>
            <a:r>
              <a:rPr lang="en-US" sz="3200" dirty="0" err="1"/>
              <a:t>anggota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melaksanakan</a:t>
            </a:r>
            <a:r>
              <a:rPr lang="en-US" sz="3200" dirty="0"/>
              <a:t> </a:t>
            </a:r>
            <a:r>
              <a:rPr lang="en-US" sz="3200" dirty="0" err="1"/>
              <a:t>peran</a:t>
            </a:r>
            <a:r>
              <a:rPr lang="en-US" sz="3200" dirty="0"/>
              <a:t> </a:t>
            </a:r>
            <a:r>
              <a:rPr lang="en-US" sz="3200" dirty="0" err="1"/>
              <a:t>sosiainya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err="1" smtClean="0"/>
              <a:t>Selain</a:t>
            </a:r>
            <a:r>
              <a:rPr lang="en-US" sz="3200" dirty="0" smtClean="0"/>
              <a:t> </a:t>
            </a:r>
            <a:r>
              <a:rPr lang="en-US" sz="3200" dirty="0" err="1"/>
              <a:t>mengganggu</a:t>
            </a:r>
            <a:r>
              <a:rPr lang="en-US" sz="3200" dirty="0"/>
              <a:t> </a:t>
            </a:r>
            <a:r>
              <a:rPr lang="en-US" sz="3200" dirty="0" err="1"/>
              <a:t>berfungsinya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biologis</a:t>
            </a:r>
            <a:r>
              <a:rPr lang="en-US" sz="3200" dirty="0"/>
              <a:t>, </a:t>
            </a:r>
            <a:r>
              <a:rPr lang="en-US" sz="3200" dirty="0" err="1"/>
              <a:t>penyakit</a:t>
            </a:r>
            <a:r>
              <a:rPr lang="en-US" sz="3200" dirty="0"/>
              <a:t> pun </a:t>
            </a:r>
            <a:r>
              <a:rPr lang="en-US" sz="3200" dirty="0" err="1"/>
              <a:t>mengganggu</a:t>
            </a:r>
            <a:r>
              <a:rPr lang="en-US" sz="3200" dirty="0"/>
              <a:t> </a:t>
            </a:r>
            <a:r>
              <a:rPr lang="en-US" sz="3200" dirty="0" err="1"/>
              <a:t>penyesuaian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217560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</TotalTime>
  <Pages>0</Pages>
  <Words>558</Words>
  <Characters>0</Characters>
  <Application>Microsoft Office PowerPoint</Application>
  <PresentationFormat>Custom</PresentationFormat>
  <Lines>0</Lines>
  <Paragraphs>28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Title &amp; Subtitle</vt:lpstr>
      <vt:lpstr>Custom Design</vt:lpstr>
      <vt:lpstr>Title &amp; Bullets - 2 Column</vt:lpstr>
      <vt:lpstr>Pandangan Sosiologi Mengenai Kesehatan dan Penyakit</vt:lpstr>
      <vt:lpstr>Kesehatan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Penyakit </vt:lpstr>
      <vt:lpstr>PowerPoint Presentation</vt:lpstr>
      <vt:lpstr>PowerPoint Presentation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User</cp:lastModifiedBy>
  <cp:revision>199</cp:revision>
  <dcterms:modified xsi:type="dcterms:W3CDTF">2024-02-25T01:38:48Z</dcterms:modified>
</cp:coreProperties>
</file>