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6"/>
  </p:notesMasterIdLst>
  <p:sldIdLst>
    <p:sldId id="256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2" r:id="rId15"/>
  </p:sldIdLst>
  <p:sldSz cx="13004800" cy="9753600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50" d="100"/>
          <a:sy n="50" d="100"/>
        </p:scale>
        <p:origin x="-1680" y="-10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8000" y="2438400"/>
            <a:ext cx="9490075" cy="1676400"/>
          </a:xfrm>
        </p:spPr>
        <p:txBody>
          <a:bodyPr/>
          <a:lstStyle/>
          <a:p>
            <a:r>
              <a:rPr lang="en-US" sz="6000" dirty="0" err="1"/>
              <a:t>Petugas</a:t>
            </a:r>
            <a:r>
              <a:rPr lang="en-US" sz="6000" dirty="0"/>
              <a:t> </a:t>
            </a:r>
            <a:r>
              <a:rPr lang="en-US" sz="6000" dirty="0" err="1"/>
              <a:t>Kesehatan</a:t>
            </a:r>
            <a:endParaRPr lang="en-US" sz="6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45720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 smtClean="0">
                <a:solidFill>
                  <a:srgbClr val="002060"/>
                </a:solidFill>
              </a:rPr>
              <a:t>:</a:t>
            </a:r>
            <a:r>
              <a:rPr lang="en-US" b="1" dirty="0" smtClean="0">
                <a:solidFill>
                  <a:srgbClr val="002060"/>
                </a:solidFill>
              </a:rPr>
              <a:t> 4</a:t>
            </a:r>
            <a:r>
              <a:rPr lang="id-ID" b="1" dirty="0" smtClean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Kesehatan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 smtClean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Sejalan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perjalanan</a:t>
            </a:r>
            <a:r>
              <a:rPr lang="en-US" sz="3600" dirty="0"/>
              <a:t> </a:t>
            </a:r>
            <a:r>
              <a:rPr lang="en-US" sz="3600" dirty="0" err="1"/>
              <a:t>waktu</a:t>
            </a:r>
            <a:r>
              <a:rPr lang="en-US" sz="3600" dirty="0"/>
              <a:t> </a:t>
            </a:r>
            <a:r>
              <a:rPr lang="en-US" sz="3600" dirty="0" err="1"/>
              <a:t>mulai</a:t>
            </a:r>
            <a:r>
              <a:rPr lang="en-US" sz="3600" dirty="0"/>
              <a:t> </a:t>
            </a:r>
            <a:r>
              <a:rPr lang="en-US" sz="3600" dirty="0" err="1"/>
              <a:t>berkembang</a:t>
            </a:r>
            <a:r>
              <a:rPr lang="en-US" sz="3600" dirty="0"/>
              <a:t> </a:t>
            </a:r>
            <a:r>
              <a:rPr lang="en-US" sz="3600" dirty="0" err="1"/>
              <a:t>pekerjaan</a:t>
            </a:r>
            <a:r>
              <a:rPr lang="en-US" sz="3600" dirty="0"/>
              <a:t> yang </a:t>
            </a:r>
            <a:r>
              <a:rPr lang="en-US" sz="3600" dirty="0" err="1"/>
              <a:t>berhubungan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bantuan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dokter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_</a:t>
            </a:r>
            <a:r>
              <a:rPr lang="en-US" sz="3600" dirty="0" err="1"/>
              <a:t>pelaksanaan</a:t>
            </a:r>
            <a:r>
              <a:rPr lang="en-US" sz="3600" dirty="0"/>
              <a:t> </a:t>
            </a:r>
            <a:r>
              <a:rPr lang="en-US" sz="3600" dirty="0" err="1"/>
              <a:t>tugasnya</a:t>
            </a:r>
            <a:r>
              <a:rPr lang="en-US" sz="3600" dirty="0"/>
              <a:t>. </a:t>
            </a:r>
            <a:r>
              <a:rPr lang="en-US" sz="3600" dirty="0" err="1"/>
              <a:t>Pekerjaan</a:t>
            </a:r>
            <a:r>
              <a:rPr lang="en-US" sz="3600" dirty="0"/>
              <a:t> </a:t>
            </a:r>
            <a:r>
              <a:rPr lang="en-US" sz="3600" dirty="0" err="1"/>
              <a:t>petugas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non-</a:t>
            </a:r>
            <a:r>
              <a:rPr lang="en-US" sz="3600" dirty="0" err="1"/>
              <a:t>dokter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literatur</a:t>
            </a:r>
            <a:r>
              <a:rPr lang="en-US" sz="3600" dirty="0"/>
              <a:t> </a:t>
            </a:r>
            <a:r>
              <a:rPr lang="en-US" sz="3600" dirty="0" err="1"/>
              <a:t>sering</a:t>
            </a:r>
            <a:r>
              <a:rPr lang="en-US" sz="3600" dirty="0"/>
              <a:t> </a:t>
            </a:r>
            <a:r>
              <a:rPr lang="en-US" sz="3600" dirty="0" err="1"/>
              <a:t>disebut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paraprofesi</a:t>
            </a:r>
            <a:r>
              <a:rPr lang="en-US" sz="3600" dirty="0"/>
              <a:t>. </a:t>
            </a:r>
            <a:r>
              <a:rPr lang="en-US" sz="3600" dirty="0" err="1"/>
              <a:t>Ciri</a:t>
            </a:r>
            <a:r>
              <a:rPr lang="en-US" sz="3600" dirty="0"/>
              <a:t> </a:t>
            </a:r>
            <a:r>
              <a:rPr lang="en-US" sz="3600" dirty="0" err="1"/>
              <a:t>utama</a:t>
            </a:r>
            <a:r>
              <a:rPr lang="en-US" sz="3600" dirty="0"/>
              <a:t> yang </a:t>
            </a:r>
            <a:r>
              <a:rPr lang="en-US" sz="3600" dirty="0" err="1"/>
              <a:t>membedakan</a:t>
            </a:r>
            <a:r>
              <a:rPr lang="en-US" sz="3600" dirty="0"/>
              <a:t> status </a:t>
            </a:r>
            <a:r>
              <a:rPr lang="en-US" sz="3600" dirty="0" err="1"/>
              <a:t>profesi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pekerjaan</a:t>
            </a:r>
            <a:r>
              <a:rPr lang="en-US" sz="3600" dirty="0"/>
              <a:t> </a:t>
            </a:r>
            <a:r>
              <a:rPr lang="en-US" sz="3600" dirty="0" err="1"/>
              <a:t>ialah</a:t>
            </a:r>
            <a:r>
              <a:rPr lang="en-US" sz="3600" dirty="0"/>
              <a:t> </a:t>
            </a:r>
            <a:r>
              <a:rPr lang="en-US" sz="3600" dirty="0" err="1"/>
              <a:t>ada-tidaknya</a:t>
            </a:r>
            <a:r>
              <a:rPr lang="en-US" sz="3600" dirty="0"/>
              <a:t> </a:t>
            </a:r>
            <a:r>
              <a:rPr lang="en-US" sz="3600" dirty="0" err="1"/>
              <a:t>otonomi</a:t>
            </a:r>
            <a:r>
              <a:rPr lang="en-US" sz="3600" dirty="0"/>
              <a:t>.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petugas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non-</a:t>
            </a:r>
            <a:r>
              <a:rPr lang="en-US" sz="3600" dirty="0" err="1"/>
              <a:t>dokter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otonomi</a:t>
            </a:r>
            <a:r>
              <a:rPr lang="en-US" sz="3600" dirty="0"/>
              <a:t> </a:t>
            </a:r>
            <a:r>
              <a:rPr lang="en-US" sz="3600" dirty="0" err="1"/>
              <a:t>profesional</a:t>
            </a:r>
            <a:r>
              <a:rPr lang="en-US" sz="3600" dirty="0"/>
              <a:t> </a:t>
            </a:r>
            <a:r>
              <a:rPr lang="en-US" sz="3600" dirty="0" err="1"/>
              <a:t>melainkan</a:t>
            </a:r>
            <a:r>
              <a:rPr lang="en-US" sz="3600" dirty="0"/>
              <a:t> </a:t>
            </a:r>
            <a:r>
              <a:rPr lang="en-US" sz="3600" dirty="0" err="1"/>
              <a:t>didominasi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dikendalikan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dokter</a:t>
            </a:r>
            <a:r>
              <a:rPr lang="en-US" sz="3600" dirty="0"/>
              <a:t> </a:t>
            </a:r>
            <a:r>
              <a:rPr lang="en-US" sz="3600" dirty="0" err="1"/>
              <a:t>maka</a:t>
            </a:r>
            <a:r>
              <a:rPr lang="en-US" sz="3600" dirty="0"/>
              <a:t> </a:t>
            </a:r>
            <a:r>
              <a:rPr lang="en-US" sz="3600" dirty="0" err="1"/>
              <a:t>pekerjaan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</a:t>
            </a:r>
            <a:r>
              <a:rPr lang="en-US" sz="3600" dirty="0" err="1"/>
              <a:t>digolongkan</a:t>
            </a:r>
            <a:r>
              <a:rPr lang="en-US" sz="3600" dirty="0"/>
              <a:t> </a:t>
            </a:r>
            <a:r>
              <a:rPr lang="en-US" sz="3600" dirty="0" err="1"/>
              <a:t>ke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okupasi</a:t>
            </a:r>
            <a:r>
              <a:rPr lang="en-US" sz="3600" dirty="0"/>
              <a:t>, </a:t>
            </a:r>
            <a:r>
              <a:rPr lang="en-US" sz="3600" dirty="0" err="1"/>
              <a:t>bukan</a:t>
            </a:r>
            <a:r>
              <a:rPr lang="en-US" sz="3600" dirty="0"/>
              <a:t> </a:t>
            </a:r>
            <a:r>
              <a:rPr lang="en-US" sz="3600" dirty="0" err="1"/>
              <a:t>profesi</a:t>
            </a:r>
            <a:r>
              <a:rPr lang="en-US" sz="3600" dirty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65213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Perbedaan</a:t>
            </a:r>
            <a:r>
              <a:rPr lang="en-US" sz="3200" dirty="0"/>
              <a:t> lain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kelompok</a:t>
            </a:r>
            <a:r>
              <a:rPr lang="en-US" sz="3200" dirty="0"/>
              <a:t> </a:t>
            </a:r>
            <a:r>
              <a:rPr lang="en-US" sz="3200" dirty="0" err="1"/>
              <a:t>paraprofesi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profesi</a:t>
            </a:r>
            <a:r>
              <a:rPr lang="en-US" sz="3200" dirty="0"/>
              <a:t> </a:t>
            </a:r>
            <a:r>
              <a:rPr lang="en-US" sz="3200" dirty="0" err="1"/>
              <a:t>dokter</a:t>
            </a:r>
            <a:r>
              <a:rPr lang="en-US" sz="3200" dirty="0"/>
              <a:t> </a:t>
            </a:r>
            <a:r>
              <a:rPr lang="en-US" sz="3200" dirty="0" err="1"/>
              <a:t>ialah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pekerja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non-</a:t>
            </a:r>
            <a:r>
              <a:rPr lang="en-US" sz="3200" dirty="0" err="1"/>
              <a:t>dokter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responsif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pasien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berorientasi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daripada</a:t>
            </a:r>
            <a:r>
              <a:rPr lang="en-US" sz="3200" dirty="0"/>
              <a:t> </a:t>
            </a:r>
            <a:r>
              <a:rPr lang="en-US" sz="3200" dirty="0" err="1"/>
              <a:t>para</a:t>
            </a:r>
            <a:r>
              <a:rPr lang="en-US" sz="3200" dirty="0"/>
              <a:t> </a:t>
            </a:r>
            <a:r>
              <a:rPr lang="en-US" sz="3200" dirty="0" err="1"/>
              <a:t>dokter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 err="1"/>
              <a:t>Perawat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paraprofesi</a:t>
            </a:r>
            <a:r>
              <a:rPr lang="en-US" sz="3200" dirty="0"/>
              <a:t> yang paling </a:t>
            </a:r>
            <a:r>
              <a:rPr lang="en-US" sz="3200" dirty="0" err="1"/>
              <a:t>dikenal</a:t>
            </a:r>
            <a:r>
              <a:rPr lang="en-US" sz="3200" dirty="0"/>
              <a:t>. </a:t>
            </a:r>
            <a:r>
              <a:rPr lang="en-US" sz="3200" dirty="0" err="1"/>
              <a:t>Sejarah</a:t>
            </a:r>
            <a:r>
              <a:rPr lang="en-US" sz="3200" dirty="0"/>
              <a:t> </a:t>
            </a:r>
            <a:r>
              <a:rPr lang="en-US" sz="3200" dirty="0" err="1"/>
              <a:t>pekerjaan</a:t>
            </a:r>
            <a:r>
              <a:rPr lang="en-US" sz="3200" dirty="0"/>
              <a:t> </a:t>
            </a:r>
            <a:r>
              <a:rPr lang="en-US" sz="3200" dirty="0" err="1"/>
              <a:t>perawat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dibagi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dua</a:t>
            </a:r>
            <a:r>
              <a:rPr lang="en-US" sz="3200" dirty="0"/>
              <a:t> </a:t>
            </a:r>
            <a:r>
              <a:rPr lang="en-US" sz="3200" dirty="0" err="1"/>
              <a:t>periode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zaman</a:t>
            </a:r>
            <a:r>
              <a:rPr lang="en-US" sz="3200" dirty="0"/>
              <a:t> </a:t>
            </a:r>
            <a:r>
              <a:rPr lang="en-US" sz="3200" dirty="0" err="1"/>
              <a:t>sebelum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sesudah</a:t>
            </a:r>
            <a:r>
              <a:rPr lang="en-US" sz="3200" dirty="0"/>
              <a:t> Florence Nightingale. </a:t>
            </a:r>
            <a:r>
              <a:rPr lang="en-US" sz="3200" dirty="0" err="1"/>
              <a:t>Sebelum</a:t>
            </a:r>
            <a:r>
              <a:rPr lang="en-US" sz="3200" dirty="0"/>
              <a:t> Florence Nightingale </a:t>
            </a:r>
            <a:r>
              <a:rPr lang="en-US" sz="3200" dirty="0" err="1"/>
              <a:t>perawat</a:t>
            </a:r>
            <a:r>
              <a:rPr lang="en-US" sz="3200" dirty="0"/>
              <a:t> </a:t>
            </a:r>
            <a:r>
              <a:rPr lang="en-US" sz="3200" dirty="0" err="1"/>
              <a:t>dianggap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pengganti</a:t>
            </a:r>
            <a:r>
              <a:rPr lang="en-US" sz="3200" dirty="0"/>
              <a:t> </a:t>
            </a:r>
            <a:r>
              <a:rPr lang="en-US" sz="3200" dirty="0" err="1"/>
              <a:t>ibu</a:t>
            </a:r>
            <a:r>
              <a:rPr lang="en-US" sz="3200" dirty="0"/>
              <a:t>. </a:t>
            </a:r>
            <a:r>
              <a:rPr lang="en-US" sz="3200" dirty="0" err="1"/>
              <a:t>Setelah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, Florence Nightingale </a:t>
            </a:r>
            <a:r>
              <a:rPr lang="en-US" sz="3200" dirty="0" err="1"/>
              <a:t>mengubah</a:t>
            </a:r>
            <a:r>
              <a:rPr lang="en-US" sz="3200" dirty="0"/>
              <a:t> </a:t>
            </a:r>
            <a:r>
              <a:rPr lang="en-US" sz="3200" dirty="0" err="1"/>
              <a:t>citra</a:t>
            </a:r>
            <a:r>
              <a:rPr lang="en-US" sz="3200" dirty="0"/>
              <a:t> </a:t>
            </a:r>
            <a:r>
              <a:rPr lang="en-US" sz="3200" dirty="0" err="1"/>
              <a:t>perawat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pengganti</a:t>
            </a:r>
            <a:r>
              <a:rPr lang="en-US" sz="3200" dirty="0"/>
              <a:t> </a:t>
            </a:r>
            <a:r>
              <a:rPr lang="en-US" sz="3200" dirty="0" err="1"/>
              <a:t>ibu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perawat</a:t>
            </a:r>
            <a:r>
              <a:rPr lang="en-US" sz="3200" dirty="0"/>
              <a:t> </a:t>
            </a:r>
            <a:r>
              <a:rPr lang="en-US" sz="3200" dirty="0" err="1"/>
              <a:t>profesional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93502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Sunarto</a:t>
            </a:r>
            <a:r>
              <a:rPr lang="en-US" dirty="0"/>
              <a:t>, </a:t>
            </a:r>
            <a:r>
              <a:rPr lang="en-US" dirty="0" err="1"/>
              <a:t>Kamanto</a:t>
            </a:r>
            <a:r>
              <a:rPr lang="en-US" dirty="0"/>
              <a:t>. 2010</a:t>
            </a:r>
            <a:r>
              <a:rPr lang="en-US" i="1" dirty="0"/>
              <a:t>. </a:t>
            </a:r>
            <a:r>
              <a:rPr lang="en-US" i="1" dirty="0" err="1"/>
              <a:t>Sosiologi</a:t>
            </a:r>
            <a:r>
              <a:rPr lang="en-US" i="1" dirty="0"/>
              <a:t> </a:t>
            </a:r>
            <a:r>
              <a:rPr lang="en-US" i="1" dirty="0" err="1"/>
              <a:t>Kesehatan</a:t>
            </a:r>
            <a:r>
              <a:rPr lang="en-US" i="1" dirty="0"/>
              <a:t> </a:t>
            </a:r>
            <a:r>
              <a:rPr lang="en-US" i="1" dirty="0" err="1"/>
              <a:t>Edisi</a:t>
            </a:r>
            <a:r>
              <a:rPr lang="en-US" i="1" dirty="0"/>
              <a:t> 2</a:t>
            </a:r>
            <a:r>
              <a:rPr lang="en-US" dirty="0"/>
              <a:t>. Jakarta: </a:t>
            </a:r>
            <a:r>
              <a:rPr lang="en-US" dirty="0" err="1"/>
              <a:t>Universitas</a:t>
            </a:r>
            <a:r>
              <a:rPr lang="en-US" dirty="0"/>
              <a:t> Terbuka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err="1" smtClean="0"/>
              <a:t>Keberhasilan</a:t>
            </a:r>
            <a:r>
              <a:rPr lang="en-US" sz="4000" dirty="0" smtClean="0"/>
              <a:t> </a:t>
            </a:r>
            <a:r>
              <a:rPr lang="en-US" sz="4000" dirty="0" err="1"/>
              <a:t>upaya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, </a:t>
            </a:r>
            <a:r>
              <a:rPr lang="en-US" sz="4000" dirty="0" err="1"/>
              <a:t>selain</a:t>
            </a:r>
            <a:r>
              <a:rPr lang="en-US" sz="4000" dirty="0"/>
              <a:t> </a:t>
            </a:r>
            <a:r>
              <a:rPr lang="en-US" sz="4000" dirty="0" err="1"/>
              <a:t>dipengaruhi</a:t>
            </a:r>
            <a:r>
              <a:rPr lang="en-US" sz="4000" dirty="0"/>
              <a:t> </a:t>
            </a:r>
            <a:r>
              <a:rPr lang="en-US" sz="4000" dirty="0" err="1"/>
              <a:t>faktor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non </a:t>
            </a:r>
            <a:r>
              <a:rPr lang="en-US" sz="4000" dirty="0" err="1" smtClean="0"/>
              <a:t>medis</a:t>
            </a:r>
            <a:r>
              <a:rPr lang="en-US" sz="4000" dirty="0"/>
              <a:t>, </a:t>
            </a:r>
            <a:r>
              <a:rPr lang="en-US" sz="4000" dirty="0" err="1"/>
              <a:t>juga</a:t>
            </a:r>
            <a:r>
              <a:rPr lang="en-US" sz="4000" dirty="0"/>
              <a:t> </a:t>
            </a:r>
            <a:r>
              <a:rPr lang="en-US" sz="4000" dirty="0" err="1"/>
              <a:t>sangat</a:t>
            </a:r>
            <a:r>
              <a:rPr lang="en-US" sz="4000" dirty="0"/>
              <a:t> </a:t>
            </a:r>
            <a:r>
              <a:rPr lang="en-US" sz="4000" dirty="0" err="1"/>
              <a:t>ditentukan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</a:t>
            </a:r>
            <a:r>
              <a:rPr lang="en-US" sz="4000" dirty="0" err="1"/>
              <a:t>hubungan</a:t>
            </a:r>
            <a:r>
              <a:rPr lang="en-US" sz="4000" dirty="0"/>
              <a:t> </a:t>
            </a:r>
            <a:r>
              <a:rPr lang="en-US" sz="4000" dirty="0" err="1"/>
              <a:t>antara</a:t>
            </a:r>
            <a:r>
              <a:rPr lang="en-US" sz="4000" dirty="0"/>
              <a:t> </a:t>
            </a:r>
            <a:r>
              <a:rPr lang="en-US" sz="4000" dirty="0" err="1"/>
              <a:t>dokter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pasien</a:t>
            </a:r>
            <a:r>
              <a:rPr lang="en-US" sz="4000" dirty="0"/>
              <a:t>. </a:t>
            </a:r>
            <a:r>
              <a:rPr lang="en-US" sz="4000" dirty="0" err="1"/>
              <a:t>Kajian</a:t>
            </a:r>
            <a:r>
              <a:rPr lang="en-US" sz="4000" dirty="0"/>
              <a:t> </a:t>
            </a:r>
            <a:r>
              <a:rPr lang="en-US" sz="4000" dirty="0" err="1"/>
              <a:t>awal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hubungan</a:t>
            </a:r>
            <a:r>
              <a:rPr lang="en-US" sz="4000" dirty="0"/>
              <a:t> </a:t>
            </a:r>
            <a:r>
              <a:rPr lang="en-US" sz="4000" dirty="0" err="1"/>
              <a:t>dokter-pasien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r>
              <a:rPr lang="en-US" sz="4000" dirty="0"/>
              <a:t> </a:t>
            </a:r>
            <a:r>
              <a:rPr lang="en-US" sz="4000" dirty="0" err="1"/>
              <a:t>dipelopori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Henderson,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kemudian</a:t>
            </a:r>
            <a:r>
              <a:rPr lang="en-US" sz="4000" dirty="0"/>
              <a:t> </a:t>
            </a:r>
            <a:r>
              <a:rPr lang="en-US" sz="4000" dirty="0" err="1"/>
              <a:t>dikembangkan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Parsons. 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 err="1"/>
              <a:t>Pembahasan</a:t>
            </a:r>
            <a:r>
              <a:rPr lang="en-US" sz="4000" dirty="0"/>
              <a:t> </a:t>
            </a:r>
            <a:r>
              <a:rPr lang="en-US" sz="4000" dirty="0" err="1"/>
              <a:t>hubungan</a:t>
            </a:r>
            <a:r>
              <a:rPr lang="en-US" sz="4000" dirty="0"/>
              <a:t> </a:t>
            </a:r>
            <a:r>
              <a:rPr lang="en-US" sz="4000" dirty="0" err="1"/>
              <a:t>dokter-pasien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dihubungkan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pemikiran</a:t>
            </a:r>
            <a:r>
              <a:rPr lang="en-US" sz="4000" dirty="0"/>
              <a:t> Parsons </a:t>
            </a:r>
            <a:r>
              <a:rPr lang="en-US" sz="4000" dirty="0" err="1"/>
              <a:t>tentang</a:t>
            </a:r>
            <a:r>
              <a:rPr lang="en-US" sz="4000" dirty="0"/>
              <a:t> lima </a:t>
            </a:r>
            <a:r>
              <a:rPr lang="en-US" sz="4000" dirty="0" err="1"/>
              <a:t>pasangan</a:t>
            </a:r>
            <a:r>
              <a:rPr lang="en-US" sz="4000" dirty="0"/>
              <a:t> </a:t>
            </a:r>
            <a:r>
              <a:rPr lang="en-US" sz="4000" dirty="0" err="1"/>
              <a:t>variabel</a:t>
            </a:r>
            <a:r>
              <a:rPr lang="en-US" sz="4000" dirty="0"/>
              <a:t> </a:t>
            </a:r>
            <a:r>
              <a:rPr lang="en-US" sz="4000" dirty="0" err="1"/>
              <a:t>pola</a:t>
            </a:r>
            <a:r>
              <a:rPr lang="en-US" sz="4000" dirty="0"/>
              <a:t> yang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dilema</a:t>
            </a:r>
            <a:r>
              <a:rPr lang="en-US" sz="4000" dirty="0"/>
              <a:t> universal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mendasar</a:t>
            </a:r>
            <a:r>
              <a:rPr lang="en-US" sz="4000" dirty="0"/>
              <a:t> yang </a:t>
            </a:r>
            <a:r>
              <a:rPr lang="en-US" sz="4000" dirty="0" err="1"/>
              <a:t>harus</a:t>
            </a:r>
            <a:r>
              <a:rPr lang="en-US" sz="4000" dirty="0"/>
              <a:t> </a:t>
            </a:r>
            <a:r>
              <a:rPr lang="en-US" sz="4000" dirty="0" err="1"/>
              <a:t>dihadapi</a:t>
            </a:r>
            <a:r>
              <a:rPr lang="en-US" sz="4000" dirty="0"/>
              <a:t> </a:t>
            </a:r>
            <a:r>
              <a:rPr lang="en-US" sz="4000" dirty="0" err="1"/>
              <a:t>pelaku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segala</a:t>
            </a:r>
            <a:r>
              <a:rPr lang="en-US" sz="4000" dirty="0"/>
              <a:t> </a:t>
            </a:r>
            <a:r>
              <a:rPr lang="en-US" sz="4000" dirty="0" err="1"/>
              <a:t>situasi</a:t>
            </a:r>
            <a:r>
              <a:rPr lang="en-US" sz="4000" dirty="0"/>
              <a:t>. </a:t>
            </a:r>
            <a:r>
              <a:rPr lang="en-US" sz="4000" dirty="0" err="1"/>
              <a:t>Variabel</a:t>
            </a:r>
            <a:r>
              <a:rPr lang="en-US" sz="4000" dirty="0"/>
              <a:t> </a:t>
            </a:r>
            <a:r>
              <a:rPr lang="en-US" sz="4000" dirty="0" err="1"/>
              <a:t>pola</a:t>
            </a:r>
            <a:r>
              <a:rPr lang="en-US" sz="4000" dirty="0"/>
              <a:t> </a:t>
            </a:r>
            <a:r>
              <a:rPr lang="en-US" sz="4000" dirty="0" err="1"/>
              <a:t>tersebut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afektivitas-netralitas</a:t>
            </a:r>
            <a:r>
              <a:rPr lang="en-US" sz="4000" dirty="0"/>
              <a:t> </a:t>
            </a:r>
            <a:r>
              <a:rPr lang="en-US" sz="4000" dirty="0" err="1"/>
              <a:t>afektif</a:t>
            </a:r>
            <a:r>
              <a:rPr lang="en-US" sz="4000" dirty="0"/>
              <a:t>, </a:t>
            </a:r>
            <a:r>
              <a:rPr lang="en-US" sz="4000" dirty="0" err="1"/>
              <a:t>kespesifikanketersebaran</a:t>
            </a:r>
            <a:r>
              <a:rPr lang="en-US" sz="4000" dirty="0"/>
              <a:t>, </a:t>
            </a:r>
            <a:r>
              <a:rPr lang="en-US" sz="4000" dirty="0" err="1"/>
              <a:t>universalisme-partikularisme</a:t>
            </a:r>
            <a:r>
              <a:rPr lang="en-US" sz="4000" dirty="0"/>
              <a:t>, </a:t>
            </a:r>
            <a:r>
              <a:rPr lang="en-US" sz="4000" dirty="0" err="1"/>
              <a:t>kualitas-prestasi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orientasi</a:t>
            </a:r>
            <a:r>
              <a:rPr lang="en-US" sz="4000" dirty="0"/>
              <a:t> </a:t>
            </a:r>
            <a:r>
              <a:rPr lang="en-US" sz="4000" dirty="0" err="1"/>
              <a:t>diri</a:t>
            </a:r>
            <a:r>
              <a:rPr lang="en-US" sz="4000" dirty="0"/>
              <a:t> </a:t>
            </a:r>
            <a:r>
              <a:rPr lang="en-US" sz="4000" dirty="0" err="1" smtClean="0"/>
              <a:t>orientasi</a:t>
            </a:r>
            <a:r>
              <a:rPr lang="en-US" sz="4000" dirty="0" smtClean="0"/>
              <a:t> </a:t>
            </a:r>
            <a:r>
              <a:rPr lang="en-US" sz="4000" dirty="0" err="1"/>
              <a:t>kolektivitas</a:t>
            </a:r>
            <a:r>
              <a:rPr lang="en-US" sz="4000" dirty="0"/>
              <a:t>. </a:t>
            </a:r>
          </a:p>
          <a:p>
            <a:pPr fontAlgn="base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Selain</a:t>
            </a:r>
            <a:r>
              <a:rPr lang="en-US" sz="4000" dirty="0"/>
              <a:t> </a:t>
            </a:r>
            <a:r>
              <a:rPr lang="en-US" sz="4000" dirty="0" err="1"/>
              <a:t>variabel</a:t>
            </a:r>
            <a:r>
              <a:rPr lang="en-US" sz="4000" dirty="0"/>
              <a:t> </a:t>
            </a:r>
            <a:r>
              <a:rPr lang="en-US" sz="4000" dirty="0" err="1"/>
              <a:t>pola</a:t>
            </a:r>
            <a:r>
              <a:rPr lang="en-US" sz="4000" dirty="0"/>
              <a:t> Parsons </a:t>
            </a:r>
            <a:r>
              <a:rPr lang="en-US" sz="4000" dirty="0" err="1"/>
              <a:t>juga</a:t>
            </a:r>
            <a:r>
              <a:rPr lang="en-US" sz="4000" dirty="0"/>
              <a:t> </a:t>
            </a:r>
            <a:r>
              <a:rPr lang="en-US" sz="4000" dirty="0" err="1"/>
              <a:t>membahas</a:t>
            </a:r>
            <a:r>
              <a:rPr lang="en-US" sz="4000" dirty="0"/>
              <a:t> </a:t>
            </a:r>
            <a:r>
              <a:rPr lang="en-US" sz="4000" dirty="0" err="1"/>
              <a:t>tentang</a:t>
            </a:r>
            <a:r>
              <a:rPr lang="en-US" sz="4000" dirty="0"/>
              <a:t> </a:t>
            </a:r>
            <a:r>
              <a:rPr lang="en-US" sz="4000" dirty="0" err="1"/>
              <a:t>peran</a:t>
            </a:r>
            <a:r>
              <a:rPr lang="en-US" sz="4000" dirty="0"/>
              <a:t> </a:t>
            </a:r>
            <a:r>
              <a:rPr lang="en-US" sz="4000" dirty="0" err="1"/>
              <a:t>sakit</a:t>
            </a:r>
            <a:r>
              <a:rPr lang="en-US" sz="4000" dirty="0"/>
              <a:t>, </a:t>
            </a:r>
            <a:r>
              <a:rPr lang="en-US" sz="4000" dirty="0" err="1" smtClean="0"/>
              <a:t>situasi</a:t>
            </a:r>
            <a:r>
              <a:rPr lang="en-US" sz="4000" dirty="0" smtClean="0"/>
              <a:t> </a:t>
            </a:r>
            <a:r>
              <a:rPr lang="en-US" sz="4000" dirty="0" err="1" smtClean="0"/>
              <a:t>pasien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situasi</a:t>
            </a:r>
            <a:r>
              <a:rPr lang="en-US" sz="4000" dirty="0"/>
              <a:t> </a:t>
            </a:r>
            <a:r>
              <a:rPr lang="en-US" sz="4000" dirty="0" err="1"/>
              <a:t>dokter</a:t>
            </a:r>
            <a:r>
              <a:rPr lang="en-US" sz="4000" dirty="0"/>
              <a:t>. </a:t>
            </a:r>
            <a:r>
              <a:rPr lang="en-US" sz="4000" dirty="0" err="1"/>
              <a:t>Menurutnya</a:t>
            </a:r>
            <a:r>
              <a:rPr lang="en-US" sz="4000" dirty="0"/>
              <a:t> </a:t>
            </a:r>
            <a:r>
              <a:rPr lang="en-US" sz="4000" dirty="0" err="1"/>
              <a:t>sakit</a:t>
            </a:r>
            <a:r>
              <a:rPr lang="en-US" sz="4000" dirty="0"/>
              <a:t>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peran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</a:t>
            </a:r>
            <a:r>
              <a:rPr lang="en-US" sz="4000" dirty="0" err="1"/>
              <a:t>seseorang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sejumlah</a:t>
            </a:r>
            <a:r>
              <a:rPr lang="en-US" sz="4000" dirty="0"/>
              <a:t> </a:t>
            </a:r>
            <a:r>
              <a:rPr lang="en-US" sz="4000" dirty="0" err="1"/>
              <a:t>hak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kewajiban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, </a:t>
            </a:r>
            <a:r>
              <a:rPr lang="en-US" sz="4000" dirty="0" err="1"/>
              <a:t>bukan</a:t>
            </a:r>
            <a:r>
              <a:rPr lang="en-US" sz="4000" dirty="0"/>
              <a:t> </a:t>
            </a:r>
            <a:r>
              <a:rPr lang="en-US" sz="4000" dirty="0" err="1"/>
              <a:t>sekadar</a:t>
            </a:r>
            <a:r>
              <a:rPr lang="en-US" sz="4000" dirty="0"/>
              <a:t> </a:t>
            </a:r>
            <a:r>
              <a:rPr lang="en-US" sz="4000" dirty="0" err="1"/>
              <a:t>kondisi</a:t>
            </a:r>
            <a:r>
              <a:rPr lang="en-US" sz="4000" dirty="0"/>
              <a:t> yang </a:t>
            </a:r>
            <a:r>
              <a:rPr lang="en-US" sz="4000" dirty="0" err="1"/>
              <a:t>dialami</a:t>
            </a:r>
            <a:r>
              <a:rPr lang="en-US" sz="4000" dirty="0"/>
              <a:t> </a:t>
            </a:r>
            <a:r>
              <a:rPr lang="en-US" sz="4000" dirty="0" err="1"/>
              <a:t>seseorang</a:t>
            </a:r>
            <a:r>
              <a:rPr lang="en-US" sz="4000" dirty="0"/>
              <a:t>. </a:t>
            </a:r>
            <a:r>
              <a:rPr lang="en-US" sz="4000" dirty="0" err="1"/>
              <a:t>Sementara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, </a:t>
            </a:r>
            <a:r>
              <a:rPr lang="en-US" sz="4000" dirty="0" err="1"/>
              <a:t>situasi</a:t>
            </a:r>
            <a:r>
              <a:rPr lang="en-US" sz="4000" dirty="0"/>
              <a:t> </a:t>
            </a:r>
            <a:r>
              <a:rPr lang="en-US" sz="4000" dirty="0" err="1"/>
              <a:t>seorang</a:t>
            </a:r>
            <a:r>
              <a:rPr lang="en-US" sz="4000" dirty="0"/>
              <a:t> </a:t>
            </a:r>
            <a:r>
              <a:rPr lang="en-US" sz="4000" dirty="0" err="1"/>
              <a:t>pasien</a:t>
            </a:r>
            <a:r>
              <a:rPr lang="en-US" sz="4000" dirty="0"/>
              <a:t> </a:t>
            </a:r>
            <a:r>
              <a:rPr lang="en-US" sz="4000" dirty="0" err="1"/>
              <a:t>ditandai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keadaan</a:t>
            </a:r>
            <a:r>
              <a:rPr lang="en-US" sz="4000" dirty="0"/>
              <a:t> </a:t>
            </a:r>
            <a:r>
              <a:rPr lang="en-US" sz="4000" dirty="0" err="1"/>
              <a:t>ketidakberdayaan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keperluan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segera</a:t>
            </a:r>
            <a:r>
              <a:rPr lang="en-US" sz="4000" dirty="0"/>
              <a:t> </a:t>
            </a:r>
            <a:r>
              <a:rPr lang="en-US" sz="4000" dirty="0" err="1"/>
              <a:t>ditolong</a:t>
            </a:r>
            <a:r>
              <a:rPr lang="en-US" sz="4000" dirty="0"/>
              <a:t>. </a:t>
            </a:r>
            <a:r>
              <a:rPr lang="en-US" sz="4000" dirty="0" err="1"/>
              <a:t>Oleh</a:t>
            </a:r>
            <a:r>
              <a:rPr lang="en-US" sz="4000" dirty="0"/>
              <a:t>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, </a:t>
            </a:r>
            <a:r>
              <a:rPr lang="en-US" sz="4000" dirty="0" err="1"/>
              <a:t>peran</a:t>
            </a:r>
            <a:r>
              <a:rPr lang="en-US" sz="4000" dirty="0"/>
              <a:t> </a:t>
            </a:r>
            <a:r>
              <a:rPr lang="en-US" sz="4000" dirty="0" err="1"/>
              <a:t>dokter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tanggung</a:t>
            </a:r>
            <a:r>
              <a:rPr lang="en-US" sz="4000" dirty="0"/>
              <a:t> </a:t>
            </a:r>
            <a:r>
              <a:rPr lang="en-US" sz="4000" dirty="0" err="1"/>
              <a:t>jawab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kesejahteraan</a:t>
            </a:r>
            <a:r>
              <a:rPr lang="en-US" sz="4000" dirty="0"/>
              <a:t> </a:t>
            </a:r>
            <a:r>
              <a:rPr lang="en-US" sz="4000" dirty="0" err="1"/>
              <a:t>pasien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usaha</a:t>
            </a:r>
            <a:r>
              <a:rPr lang="en-US" sz="4000" dirty="0"/>
              <a:t> </a:t>
            </a:r>
            <a:r>
              <a:rPr lang="en-US" sz="4000" dirty="0" err="1"/>
              <a:t>penyembuhan</a:t>
            </a:r>
            <a:r>
              <a:rPr lang="en-US" sz="4000" dirty="0"/>
              <a:t> </a:t>
            </a:r>
            <a:r>
              <a:rPr lang="en-US" sz="4000" dirty="0" err="1"/>
              <a:t>penyakitnya</a:t>
            </a:r>
            <a:r>
              <a:rPr lang="en-US" sz="4000" dirty="0"/>
              <a:t>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288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Pemikiran</a:t>
            </a:r>
            <a:r>
              <a:rPr lang="en-US" sz="3600" dirty="0"/>
              <a:t> Parsons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peran</a:t>
            </a:r>
            <a:r>
              <a:rPr lang="en-US" sz="3600" dirty="0"/>
              <a:t> </a:t>
            </a:r>
            <a:r>
              <a:rPr lang="en-US" sz="3600" dirty="0" err="1"/>
              <a:t>sakit</a:t>
            </a:r>
            <a:r>
              <a:rPr lang="en-US" sz="3600" dirty="0"/>
              <a:t> </a:t>
            </a:r>
            <a:r>
              <a:rPr lang="en-US" sz="3600" dirty="0" err="1"/>
              <a:t>memperoleh</a:t>
            </a:r>
            <a:r>
              <a:rPr lang="en-US" sz="3600" dirty="0"/>
              <a:t> </a:t>
            </a:r>
            <a:r>
              <a:rPr lang="en-US" sz="3600" dirty="0" err="1"/>
              <a:t>tanggapan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kalangan</a:t>
            </a:r>
            <a:r>
              <a:rPr lang="en-US" sz="3600" dirty="0"/>
              <a:t> </a:t>
            </a:r>
            <a:r>
              <a:rPr lang="en-US" sz="3600" dirty="0" err="1"/>
              <a:t>sosiolog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kalangan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. Para </a:t>
            </a:r>
            <a:r>
              <a:rPr lang="en-US" sz="3600" dirty="0" err="1"/>
              <a:t>sosiolog</a:t>
            </a:r>
            <a:r>
              <a:rPr lang="en-US" sz="3600" dirty="0"/>
              <a:t> </a:t>
            </a:r>
            <a:r>
              <a:rPr lang="en-US" sz="3600" dirty="0" err="1"/>
              <a:t>mengidentifikasi</a:t>
            </a:r>
            <a:r>
              <a:rPr lang="en-US" sz="3600" dirty="0"/>
              <a:t> </a:t>
            </a:r>
            <a:r>
              <a:rPr lang="en-US" sz="3600" dirty="0" err="1"/>
              <a:t>kelemahan-kelemahan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pemikiran</a:t>
            </a:r>
            <a:r>
              <a:rPr lang="en-US" sz="3600" dirty="0"/>
              <a:t> Parsons, </a:t>
            </a:r>
            <a:r>
              <a:rPr lang="en-US" sz="3600" dirty="0" err="1"/>
              <a:t>sedangkan</a:t>
            </a:r>
            <a:r>
              <a:rPr lang="en-US" sz="3600" dirty="0"/>
              <a:t> </a:t>
            </a:r>
            <a:r>
              <a:rPr lang="en-US" sz="3600" dirty="0" err="1"/>
              <a:t>kalangan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mengembangkan</a:t>
            </a:r>
            <a:r>
              <a:rPr lang="en-US" sz="3600" dirty="0"/>
              <a:t> model </a:t>
            </a:r>
            <a:r>
              <a:rPr lang="en-US" sz="3600" dirty="0" err="1"/>
              <a:t>alternatif</a:t>
            </a:r>
            <a:r>
              <a:rPr lang="en-US" sz="3600" dirty="0"/>
              <a:t>. </a:t>
            </a:r>
          </a:p>
          <a:p>
            <a:endParaRPr lang="en-US" sz="3600" dirty="0"/>
          </a:p>
          <a:p>
            <a:r>
              <a:rPr lang="en-US" sz="3600" dirty="0" err="1"/>
              <a:t>Menurut</a:t>
            </a:r>
            <a:r>
              <a:rPr lang="en-US" sz="3600" dirty="0"/>
              <a:t> </a:t>
            </a:r>
            <a:r>
              <a:rPr lang="en-US" sz="3600" dirty="0" err="1"/>
              <a:t>pendekatan</a:t>
            </a:r>
            <a:r>
              <a:rPr lang="en-US" sz="3600" dirty="0"/>
              <a:t> </a:t>
            </a:r>
            <a:r>
              <a:rPr lang="en-US" sz="3600" dirty="0" err="1"/>
              <a:t>interaksionisme</a:t>
            </a:r>
            <a:r>
              <a:rPr lang="en-US" sz="3600" dirty="0"/>
              <a:t> </a:t>
            </a:r>
            <a:r>
              <a:rPr lang="en-US" sz="3600" dirty="0" err="1"/>
              <a:t>simbolik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/>
              <a:t> </a:t>
            </a:r>
            <a:r>
              <a:rPr lang="en-US" sz="3600" dirty="0" err="1"/>
              <a:t>dokter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pasien</a:t>
            </a:r>
            <a:r>
              <a:rPr lang="en-US" sz="3600" dirty="0"/>
              <a:t>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gambaran</a:t>
            </a:r>
            <a:r>
              <a:rPr lang="en-US" sz="3600" dirty="0"/>
              <a:t> </a:t>
            </a:r>
            <a:r>
              <a:rPr lang="en-US" sz="3600" dirty="0" err="1"/>
              <a:t>masing-masing</a:t>
            </a:r>
            <a:r>
              <a:rPr lang="en-US" sz="3600" dirty="0"/>
              <a:t>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kenyataan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gambaran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mempengaruhi</a:t>
            </a:r>
            <a:r>
              <a:rPr lang="en-US" sz="3600" dirty="0"/>
              <a:t> </a:t>
            </a:r>
            <a:r>
              <a:rPr lang="en-US" sz="3600" dirty="0" err="1"/>
              <a:t>pola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di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keduanya</a:t>
            </a:r>
            <a:r>
              <a:rPr lang="en-US" sz="3600" dirty="0"/>
              <a:t>. </a:t>
            </a:r>
            <a:r>
              <a:rPr lang="en-US" sz="3600" dirty="0" err="1"/>
              <a:t>Adanya</a:t>
            </a:r>
            <a:r>
              <a:rPr lang="en-US" sz="3600" dirty="0"/>
              <a:t> </a:t>
            </a:r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gambaran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pasien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dokter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jarang</a:t>
            </a:r>
            <a:r>
              <a:rPr lang="en-US" sz="3600" dirty="0"/>
              <a:t> </a:t>
            </a:r>
            <a:r>
              <a:rPr lang="en-US" sz="3600" dirty="0" err="1"/>
              <a:t>menimbulkan</a:t>
            </a:r>
            <a:r>
              <a:rPr lang="en-US" sz="3600" dirty="0"/>
              <a:t> </a:t>
            </a:r>
            <a:r>
              <a:rPr lang="en-US" sz="3600" dirty="0" err="1"/>
              <a:t>konflik</a:t>
            </a:r>
            <a:r>
              <a:rPr lang="en-US" sz="3600" dirty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1466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381000"/>
            <a:ext cx="11217275" cy="1885950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Hubungan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Dokter</a:t>
            </a:r>
            <a:r>
              <a:rPr lang="en-US" sz="3200" b="1" dirty="0" smtClean="0"/>
              <a:t> – </a:t>
            </a:r>
            <a:r>
              <a:rPr lang="en-US" sz="3200" b="1" dirty="0" err="1" smtClean="0"/>
              <a:t>Pasien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menurut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Pendekatan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Sistem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Konsensus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Kajian</a:t>
            </a:r>
            <a:r>
              <a:rPr lang="en-US" sz="4400" dirty="0"/>
              <a:t> </a:t>
            </a:r>
            <a:r>
              <a:rPr lang="en-US" sz="4400" dirty="0" err="1"/>
              <a:t>awal</a:t>
            </a:r>
            <a:r>
              <a:rPr lang="en-US" sz="4400" dirty="0"/>
              <a:t> </a:t>
            </a:r>
            <a:r>
              <a:rPr lang="en-US" sz="4400" dirty="0" err="1"/>
              <a:t>terhadap</a:t>
            </a:r>
            <a:r>
              <a:rPr lang="en-US" sz="4400" dirty="0"/>
              <a:t> </a:t>
            </a:r>
            <a:r>
              <a:rPr lang="en-US" sz="4400" dirty="0" err="1"/>
              <a:t>hubungan</a:t>
            </a:r>
            <a:r>
              <a:rPr lang="en-US" sz="4400" dirty="0"/>
              <a:t> </a:t>
            </a:r>
            <a:r>
              <a:rPr lang="en-US" sz="4400" dirty="0" err="1"/>
              <a:t>dokter-pasien</a:t>
            </a:r>
            <a:r>
              <a:rPr lang="en-US" sz="4400" dirty="0"/>
              <a:t> </a:t>
            </a:r>
            <a:r>
              <a:rPr lang="en-US" sz="4400" dirty="0" err="1"/>
              <a:t>dalam</a:t>
            </a:r>
            <a:r>
              <a:rPr lang="en-US" sz="4400" dirty="0"/>
              <a:t> </a:t>
            </a:r>
            <a:r>
              <a:rPr lang="en-US" sz="4400" dirty="0" err="1"/>
              <a:t>sosiologi</a:t>
            </a:r>
            <a:r>
              <a:rPr lang="en-US" sz="4400" dirty="0"/>
              <a:t> </a:t>
            </a:r>
            <a:r>
              <a:rPr lang="en-US" sz="4400" dirty="0" err="1"/>
              <a:t>dipelopori</a:t>
            </a:r>
            <a:r>
              <a:rPr lang="en-US" sz="4400" dirty="0"/>
              <a:t> Henderson. Di </a:t>
            </a:r>
            <a:r>
              <a:rPr lang="en-US" sz="4400" dirty="0" err="1"/>
              <a:t>antara</a:t>
            </a:r>
            <a:r>
              <a:rPr lang="en-US" sz="4400" dirty="0"/>
              <a:t> </a:t>
            </a:r>
            <a:r>
              <a:rPr lang="en-US" sz="4400" dirty="0" err="1"/>
              <a:t>berbagai</a:t>
            </a:r>
            <a:r>
              <a:rPr lang="en-US" sz="4400" dirty="0"/>
              <a:t> </a:t>
            </a:r>
            <a:r>
              <a:rPr lang="en-US" sz="4400" dirty="0" err="1"/>
              <a:t>tema</a:t>
            </a:r>
            <a:r>
              <a:rPr lang="en-US" sz="4400" dirty="0"/>
              <a:t> </a:t>
            </a:r>
            <a:r>
              <a:rPr lang="en-US" sz="4400" dirty="0" err="1"/>
              <a:t>sosiologi</a:t>
            </a:r>
            <a:r>
              <a:rPr lang="en-US" sz="4400" dirty="0"/>
              <a:t> yang </a:t>
            </a:r>
            <a:r>
              <a:rPr lang="en-US" sz="4400" dirty="0" err="1"/>
              <a:t>dikajinya</a:t>
            </a:r>
            <a:r>
              <a:rPr lang="en-US" sz="4400" dirty="0"/>
              <a:t> </a:t>
            </a:r>
            <a:r>
              <a:rPr lang="en-US" sz="4400" dirty="0" err="1"/>
              <a:t>kita</a:t>
            </a:r>
            <a:r>
              <a:rPr lang="en-US" sz="4400" dirty="0"/>
              <a:t> </a:t>
            </a:r>
            <a:r>
              <a:rPr lang="en-US" sz="4400" dirty="0" err="1"/>
              <a:t>jumpai</a:t>
            </a:r>
            <a:r>
              <a:rPr lang="en-US" sz="4400" dirty="0"/>
              <a:t> </a:t>
            </a:r>
            <a:r>
              <a:rPr lang="en-US" sz="4400" dirty="0" err="1"/>
              <a:t>tema</a:t>
            </a:r>
            <a:r>
              <a:rPr lang="en-US" sz="4400" dirty="0"/>
              <a:t> </a:t>
            </a:r>
            <a:r>
              <a:rPr lang="en-US" sz="4400" dirty="0" err="1"/>
              <a:t>konsep</a:t>
            </a:r>
            <a:r>
              <a:rPr lang="en-US" sz="4400" dirty="0"/>
              <a:t> </a:t>
            </a:r>
            <a:r>
              <a:rPr lang="en-US" sz="4400" dirty="0" err="1"/>
              <a:t>sistem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sistem</a:t>
            </a:r>
            <a:r>
              <a:rPr lang="en-US" sz="4400" dirty="0"/>
              <a:t> </a:t>
            </a:r>
            <a:r>
              <a:rPr lang="en-US" sz="4400" dirty="0" err="1"/>
              <a:t>sosial</a:t>
            </a:r>
            <a:r>
              <a:rPr lang="en-US" sz="4400" dirty="0"/>
              <a:t> </a:t>
            </a:r>
            <a:r>
              <a:rPr lang="en-US" sz="4400" dirty="0" err="1"/>
              <a:t>serta</a:t>
            </a:r>
            <a:r>
              <a:rPr lang="en-US" sz="4400" dirty="0"/>
              <a:t> </a:t>
            </a:r>
            <a:r>
              <a:rPr lang="en-US" sz="4400" dirty="0" err="1"/>
              <a:t>tema</a:t>
            </a:r>
            <a:r>
              <a:rPr lang="en-US" sz="4400" dirty="0"/>
              <a:t> </a:t>
            </a:r>
            <a:r>
              <a:rPr lang="en-US" sz="4400" dirty="0" err="1"/>
              <a:t>sosiologi</a:t>
            </a:r>
            <a:r>
              <a:rPr lang="en-US" sz="4400" dirty="0"/>
              <a:t> </a:t>
            </a:r>
            <a:r>
              <a:rPr lang="en-US" sz="4400" dirty="0" err="1"/>
              <a:t>medis</a:t>
            </a:r>
            <a:r>
              <a:rPr lang="en-US" sz="4400" dirty="0"/>
              <a:t>. </a:t>
            </a:r>
            <a:r>
              <a:rPr lang="en-US" sz="4400" dirty="0" err="1"/>
              <a:t>Pemikiran</a:t>
            </a:r>
            <a:r>
              <a:rPr lang="en-US" sz="4400" dirty="0"/>
              <a:t> Henderson </a:t>
            </a:r>
            <a:r>
              <a:rPr lang="en-US" sz="4400" dirty="0" err="1"/>
              <a:t>kemudian</a:t>
            </a:r>
            <a:r>
              <a:rPr lang="en-US" sz="4400" dirty="0"/>
              <a:t> </a:t>
            </a:r>
            <a:r>
              <a:rPr lang="en-US" sz="4400" dirty="0" err="1"/>
              <a:t>dikembangkan</a:t>
            </a:r>
            <a:r>
              <a:rPr lang="en-US" sz="4400" dirty="0"/>
              <a:t> </a:t>
            </a:r>
            <a:r>
              <a:rPr lang="en-US" sz="4400" dirty="0" err="1"/>
              <a:t>lebih</a:t>
            </a:r>
            <a:r>
              <a:rPr lang="en-US" sz="4400" dirty="0"/>
              <a:t> </a:t>
            </a:r>
            <a:r>
              <a:rPr lang="en-US" sz="4400" dirty="0" err="1"/>
              <a:t>lanjut</a:t>
            </a:r>
            <a:r>
              <a:rPr lang="en-US" sz="4400" dirty="0"/>
              <a:t> </a:t>
            </a:r>
            <a:r>
              <a:rPr lang="en-US" sz="4400" dirty="0" err="1"/>
              <a:t>oleh</a:t>
            </a:r>
            <a:r>
              <a:rPr lang="en-US" sz="4400" dirty="0"/>
              <a:t> Talcott Parsons, </a:t>
            </a:r>
            <a:r>
              <a:rPr lang="en-US" sz="4400" dirty="0" err="1"/>
              <a:t>antara</a:t>
            </a:r>
            <a:r>
              <a:rPr lang="en-US" sz="4400" dirty="0"/>
              <a:t> lain </a:t>
            </a:r>
            <a:r>
              <a:rPr lang="en-US" sz="4400" dirty="0" err="1"/>
              <a:t>dalam</a:t>
            </a:r>
            <a:r>
              <a:rPr lang="en-US" sz="4400" dirty="0"/>
              <a:t> </a:t>
            </a:r>
            <a:r>
              <a:rPr lang="en-US" sz="4400" dirty="0" err="1"/>
              <a:t>tulisannya</a:t>
            </a:r>
            <a:r>
              <a:rPr lang="en-US" sz="4400" dirty="0"/>
              <a:t> </a:t>
            </a:r>
            <a:r>
              <a:rPr lang="en-US" sz="4400" dirty="0" err="1"/>
              <a:t>mengenai</a:t>
            </a:r>
            <a:r>
              <a:rPr lang="en-US" sz="4400" dirty="0"/>
              <a:t> </a:t>
            </a:r>
            <a:r>
              <a:rPr lang="en-US" sz="4400" dirty="0" err="1"/>
              <a:t>praktik</a:t>
            </a:r>
            <a:r>
              <a:rPr lang="en-US" sz="4400" dirty="0"/>
              <a:t> </a:t>
            </a:r>
            <a:r>
              <a:rPr lang="en-US" sz="4400" dirty="0" err="1"/>
              <a:t>medis</a:t>
            </a:r>
            <a:r>
              <a:rPr lang="en-US" sz="4400" dirty="0"/>
              <a:t> modern.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6246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Parsons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dimuatnya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“The Social System”. </a:t>
            </a:r>
            <a:r>
              <a:rPr lang="en-US" dirty="0" err="1"/>
              <a:t>Baginya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menanggulangi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sumbangan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Parsons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lima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yang </a:t>
            </a:r>
            <a:r>
              <a:rPr lang="en-US" dirty="0" err="1"/>
              <a:t>dinamakannya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. Parsons </a:t>
            </a:r>
            <a:r>
              <a:rPr lang="en-US" dirty="0" err="1"/>
              <a:t>membahas</a:t>
            </a:r>
            <a:r>
              <a:rPr lang="en-US" dirty="0"/>
              <a:t> pula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. </a:t>
            </a:r>
            <a:r>
              <a:rPr lang="en-US" dirty="0" err="1"/>
              <a:t>Baginya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  <a:r>
              <a:rPr lang="en-US" dirty="0" err="1"/>
              <a:t>Menurut</a:t>
            </a:r>
            <a:r>
              <a:rPr lang="en-US" dirty="0"/>
              <a:t> Parsons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ketidakberdayaan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ditolong</a:t>
            </a:r>
            <a:r>
              <a:rPr lang="en-US" dirty="0"/>
              <a:t>, </a:t>
            </a:r>
            <a:r>
              <a:rPr lang="en-US" dirty="0" err="1"/>
              <a:t>ketiadaan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3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/>
              <a:t>Parsons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terpusat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jawabnya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’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penyembuhan</a:t>
            </a:r>
            <a:r>
              <a:rPr lang="en-US" dirty="0"/>
              <a:t> </a:t>
            </a:r>
            <a:r>
              <a:rPr lang="en-US" dirty="0" err="1"/>
              <a:t>penyakitnya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kemampuannya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jawabnya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kKedokteran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teknik-teknik</a:t>
            </a:r>
            <a:r>
              <a:rPr lang="en-US" dirty="0"/>
              <a:t> yang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kepadanya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penyembuhan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jarang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dokter-pasien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. Di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pun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menanyakan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yang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diungkapkan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orang lain.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ketegangan</a:t>
            </a:r>
            <a:r>
              <a:rPr lang="en-US" dirty="0"/>
              <a:t> lain yang </a:t>
            </a:r>
            <a:r>
              <a:rPr lang="en-US" dirty="0" err="1"/>
              <a:t>dikemukakan</a:t>
            </a:r>
            <a:r>
              <a:rPr lang="en-US" dirty="0"/>
              <a:t> Parsons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ketergantungan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876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Pandangan</a:t>
            </a:r>
            <a:r>
              <a:rPr lang="en-US" sz="3600" dirty="0"/>
              <a:t> Parsons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peran</a:t>
            </a:r>
            <a:r>
              <a:rPr lang="en-US" sz="3600" dirty="0"/>
              <a:t> </a:t>
            </a:r>
            <a:r>
              <a:rPr lang="en-US" sz="3600" dirty="0" err="1"/>
              <a:t>sakit</a:t>
            </a:r>
            <a:r>
              <a:rPr lang="en-US" sz="3600" dirty="0"/>
              <a:t> </a:t>
            </a:r>
            <a:r>
              <a:rPr lang="en-US" sz="3600" dirty="0" err="1"/>
              <a:t>telah</a:t>
            </a:r>
            <a:r>
              <a:rPr lang="en-US" sz="3600" dirty="0"/>
              <a:t> </a:t>
            </a:r>
            <a:r>
              <a:rPr lang="en-US" sz="3600" dirty="0" err="1"/>
              <a:t>memperoleh</a:t>
            </a:r>
            <a:r>
              <a:rPr lang="en-US" sz="3600" dirty="0"/>
              <a:t> </a:t>
            </a:r>
            <a:r>
              <a:rPr lang="en-US" sz="3600" dirty="0" err="1"/>
              <a:t>tanggapan</a:t>
            </a:r>
            <a:r>
              <a:rPr lang="en-US" sz="3600" dirty="0"/>
              <a:t> </a:t>
            </a:r>
            <a:r>
              <a:rPr lang="en-US" sz="3600" dirty="0" err="1"/>
              <a:t>sejumlah</a:t>
            </a:r>
            <a:r>
              <a:rPr lang="en-US" sz="3600" dirty="0"/>
              <a:t> </a:t>
            </a:r>
            <a:r>
              <a:rPr lang="en-US" sz="3600" dirty="0" err="1"/>
              <a:t>sosiolog</a:t>
            </a:r>
            <a:r>
              <a:rPr lang="en-US" sz="3600" dirty="0"/>
              <a:t>. </a:t>
            </a:r>
            <a:r>
              <a:rPr lang="en-US" sz="3600" dirty="0" err="1"/>
              <a:t>Empat</a:t>
            </a:r>
            <a:r>
              <a:rPr lang="en-US" sz="3600" dirty="0"/>
              <a:t> </a:t>
            </a:r>
            <a:r>
              <a:rPr lang="en-US" sz="3600" dirty="0" err="1"/>
              <a:t>hal</a:t>
            </a:r>
            <a:r>
              <a:rPr lang="en-US" sz="3600" dirty="0"/>
              <a:t> yang </a:t>
            </a:r>
            <a:r>
              <a:rPr lang="en-US" sz="3600" dirty="0" err="1"/>
              <a:t>dipermasalahkan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para</a:t>
            </a:r>
            <a:r>
              <a:rPr lang="en-US" sz="3600" dirty="0"/>
              <a:t> </a:t>
            </a:r>
            <a:r>
              <a:rPr lang="en-US" sz="3600" dirty="0" err="1"/>
              <a:t>sosiolog</a:t>
            </a:r>
            <a:r>
              <a:rPr lang="en-US" sz="3600" dirty="0"/>
              <a:t> </a:t>
            </a:r>
            <a:r>
              <a:rPr lang="en-US" sz="3600" dirty="0" err="1"/>
              <a:t>ialah</a:t>
            </a:r>
            <a:r>
              <a:rPr lang="en-US" sz="3600" dirty="0"/>
              <a:t> </a:t>
            </a:r>
            <a:r>
              <a:rPr lang="en-US" sz="3600" dirty="0" err="1"/>
              <a:t>tipe</a:t>
            </a:r>
            <a:r>
              <a:rPr lang="en-US" sz="3600" dirty="0"/>
              <a:t> </a:t>
            </a:r>
            <a:r>
              <a:rPr lang="en-US" sz="3600" dirty="0" err="1"/>
              <a:t>penyakit</a:t>
            </a:r>
            <a:r>
              <a:rPr lang="en-US" sz="3600" dirty="0"/>
              <a:t>, </a:t>
            </a:r>
            <a:r>
              <a:rPr lang="en-US" sz="3600" dirty="0" err="1"/>
              <a:t>keanekaragaman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tanggapan</a:t>
            </a:r>
            <a:r>
              <a:rPr lang="en-US" sz="3600" dirty="0"/>
              <a:t> </a:t>
            </a:r>
            <a:r>
              <a:rPr lang="en-US" sz="3600" dirty="0" err="1"/>
              <a:t>individu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, </a:t>
            </a:r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petugas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pasien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 smtClean="0"/>
              <a:t>orientas</a:t>
            </a:r>
            <a:r>
              <a:rPr lang="en-US" sz="3600" dirty="0" err="1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kelas</a:t>
            </a:r>
            <a:r>
              <a:rPr lang="en-US" sz="3600" dirty="0"/>
              <a:t> </a:t>
            </a:r>
            <a:r>
              <a:rPr lang="en-US" sz="3600" dirty="0" err="1"/>
              <a:t>menengah</a:t>
            </a:r>
            <a:r>
              <a:rPr lang="en-US" sz="3600" dirty="0"/>
              <a:t>. Di </a:t>
            </a:r>
            <a:r>
              <a:rPr lang="en-US" sz="3600" dirty="0" err="1"/>
              <a:t>kalangan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pun </a:t>
            </a:r>
            <a:r>
              <a:rPr lang="en-US" sz="3600" dirty="0" err="1"/>
              <a:t>timbul</a:t>
            </a:r>
            <a:r>
              <a:rPr lang="en-US" sz="3600" dirty="0"/>
              <a:t> </a:t>
            </a:r>
            <a:r>
              <a:rPr lang="en-US" sz="3600" dirty="0" err="1"/>
              <a:t>reaksi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bentuk</a:t>
            </a:r>
            <a:r>
              <a:rPr lang="en-US" sz="3600" dirty="0"/>
              <a:t> </a:t>
            </a:r>
            <a:r>
              <a:rPr lang="en-US" sz="3600" dirty="0" err="1"/>
              <a:t>pembentukan</a:t>
            </a:r>
            <a:r>
              <a:rPr lang="en-US" sz="3600" dirty="0"/>
              <a:t> model-model yang </a:t>
            </a:r>
            <a:r>
              <a:rPr lang="en-US" sz="3600" dirty="0" err="1"/>
              <a:t>berbeda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model Parsons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menambah</a:t>
            </a:r>
            <a:r>
              <a:rPr lang="en-US" sz="3600" dirty="0"/>
              <a:t> </a:t>
            </a:r>
            <a:r>
              <a:rPr lang="en-US" sz="3600" dirty="0" err="1"/>
              <a:t>pemahaman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interaksi</a:t>
            </a:r>
            <a:r>
              <a:rPr lang="en-US" sz="3600" dirty="0"/>
              <a:t> </a:t>
            </a:r>
            <a:r>
              <a:rPr lang="en-US" sz="3600" dirty="0" err="1"/>
              <a:t>dokter-pasien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0541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3400" y="457200"/>
            <a:ext cx="11217275" cy="1885950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Hubungan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Dokter-Pasien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Status </a:t>
            </a:r>
            <a:r>
              <a:rPr lang="en-US" sz="3600" b="1" dirty="0" err="1" smtClean="0"/>
              <a:t>Petugas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Kesehatan</a:t>
            </a: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>Non </a:t>
            </a:r>
            <a:r>
              <a:rPr lang="en-US" sz="3600" b="1" dirty="0" err="1" smtClean="0"/>
              <a:t>Dokter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Menurut</a:t>
            </a:r>
            <a:r>
              <a:rPr lang="en-US" sz="3200" dirty="0"/>
              <a:t> </a:t>
            </a:r>
            <a:r>
              <a:rPr lang="en-US" sz="3200" dirty="0" err="1"/>
              <a:t>pendekatan</a:t>
            </a:r>
            <a:r>
              <a:rPr lang="en-US" sz="3200" dirty="0"/>
              <a:t> </a:t>
            </a:r>
            <a:r>
              <a:rPr lang="en-US" sz="3200" dirty="0" err="1"/>
              <a:t>interaksionisme</a:t>
            </a:r>
            <a:r>
              <a:rPr lang="en-US" sz="3200" dirty="0"/>
              <a:t> </a:t>
            </a:r>
            <a:r>
              <a:rPr lang="en-US" sz="3200" dirty="0" err="1"/>
              <a:t>simbolik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dokter</a:t>
            </a:r>
            <a:r>
              <a:rPr lang="en-US" sz="3200" dirty="0"/>
              <a:t> </a:t>
            </a:r>
            <a:r>
              <a:rPr lang="en-US" sz="3200" dirty="0" err="1"/>
              <a:t>maupus</a:t>
            </a:r>
            <a:r>
              <a:rPr lang="en-US" sz="3200" dirty="0"/>
              <a:t> </a:t>
            </a:r>
            <a:r>
              <a:rPr lang="en-US" sz="3200" dirty="0" err="1"/>
              <a:t>pasien</a:t>
            </a:r>
            <a:r>
              <a:rPr lang="en-US" sz="3200" dirty="0"/>
              <a:t> </a:t>
            </a:r>
            <a:r>
              <a:rPr lang="en-US" sz="3200" dirty="0" err="1"/>
              <a:t>mempunyai</a:t>
            </a:r>
            <a:r>
              <a:rPr lang="en-US" sz="3200" dirty="0"/>
              <a:t> </a:t>
            </a:r>
            <a:r>
              <a:rPr lang="en-US" sz="3200" dirty="0" err="1"/>
              <a:t>gambaran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 </a:t>
            </a:r>
            <a:r>
              <a:rPr lang="en-US" sz="3200" dirty="0" err="1"/>
              <a:t>mengenai</a:t>
            </a:r>
            <a:r>
              <a:rPr lang="en-US" sz="3200" dirty="0"/>
              <a:t> </a:t>
            </a:r>
            <a:r>
              <a:rPr lang="en-US" sz="3200" dirty="0" err="1"/>
              <a:t>kenyataan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, yang </a:t>
            </a:r>
            <a:r>
              <a:rPr lang="en-US" sz="3200" dirty="0" err="1"/>
              <a:t>mempengaruhi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di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. </a:t>
            </a:r>
            <a:r>
              <a:rPr lang="en-US" sz="3200" dirty="0" err="1"/>
              <a:t>Kajian</a:t>
            </a:r>
            <a:r>
              <a:rPr lang="en-US" sz="3200" dirty="0"/>
              <a:t> </a:t>
            </a:r>
            <a:r>
              <a:rPr lang="en-US" sz="3200" dirty="0" err="1"/>
              <a:t>interaksionisme</a:t>
            </a:r>
            <a:r>
              <a:rPr lang="en-US" sz="3200" dirty="0"/>
              <a:t> </a:t>
            </a:r>
            <a:r>
              <a:rPr lang="en-US" sz="3200" dirty="0" err="1"/>
              <a:t>simbolik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_ </a:t>
            </a:r>
            <a:r>
              <a:rPr lang="en-US" sz="3200" dirty="0" err="1"/>
              <a:t>dokter-pasien</a:t>
            </a:r>
            <a:r>
              <a:rPr lang="en-US" sz="3200" dirty="0"/>
              <a:t> </a:t>
            </a:r>
            <a:r>
              <a:rPr lang="en-US" sz="3200" dirty="0" err="1"/>
              <a:t>menekankan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kesenjangan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harapan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kemungkinan</a:t>
            </a:r>
            <a:r>
              <a:rPr lang="en-US" sz="3200" dirty="0"/>
              <a:t> </a:t>
            </a:r>
            <a:r>
              <a:rPr lang="en-US" sz="3200" dirty="0" err="1"/>
              <a:t>terjadinya</a:t>
            </a:r>
            <a:r>
              <a:rPr lang="en-US" sz="3200" dirty="0"/>
              <a:t> </a:t>
            </a:r>
            <a:r>
              <a:rPr lang="en-US" sz="3200" dirty="0" err="1"/>
              <a:t>konflik</a:t>
            </a:r>
            <a:r>
              <a:rPr lang="en-US" sz="3200" dirty="0"/>
              <a:t>. </a:t>
            </a:r>
          </a:p>
          <a:p>
            <a:endParaRPr lang="en-US" sz="3200" dirty="0"/>
          </a:p>
          <a:p>
            <a:r>
              <a:rPr lang="en-US" sz="3200" dirty="0" err="1"/>
              <a:t>Selain</a:t>
            </a:r>
            <a:r>
              <a:rPr lang="en-US" sz="3200" dirty="0"/>
              <a:t> </a:t>
            </a:r>
            <a:r>
              <a:rPr lang="en-US" sz="3200" dirty="0" err="1"/>
              <a:t>pendekatan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interaksionisme</a:t>
            </a:r>
            <a:r>
              <a:rPr lang="en-US" sz="3200" dirty="0"/>
              <a:t> </a:t>
            </a:r>
            <a:r>
              <a:rPr lang="en-US" sz="3200" dirty="0" err="1"/>
              <a:t>simbolis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sosiologi</a:t>
            </a:r>
            <a:r>
              <a:rPr lang="en-US" sz="3200" dirty="0"/>
              <a:t> </a:t>
            </a:r>
            <a:r>
              <a:rPr lang="en-US" sz="3200" dirty="0" err="1"/>
              <a:t>dijumpai</a:t>
            </a:r>
            <a:r>
              <a:rPr lang="en-US" sz="3200" dirty="0"/>
              <a:t> pula </a:t>
            </a:r>
            <a:r>
              <a:rPr lang="en-US" sz="3200" dirty="0" err="1"/>
              <a:t>pendekatan</a:t>
            </a:r>
            <a:r>
              <a:rPr lang="en-US" sz="3200" dirty="0"/>
              <a:t> lain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menganalisis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dokter-pasien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pendekatan</a:t>
            </a:r>
            <a:r>
              <a:rPr lang="en-US" sz="3200" dirty="0"/>
              <a:t> </a:t>
            </a:r>
            <a:r>
              <a:rPr lang="en-US" sz="3200" dirty="0" err="1"/>
              <a:t>Marxis</a:t>
            </a:r>
            <a:r>
              <a:rPr lang="en-US" sz="3200" dirty="0"/>
              <a:t>, </a:t>
            </a:r>
            <a:r>
              <a:rPr lang="en-US" sz="3200" dirty="0" err="1"/>
              <a:t>Feminis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Pilihan</a:t>
            </a:r>
            <a:r>
              <a:rPr lang="en-US" sz="3200" dirty="0"/>
              <a:t> </a:t>
            </a:r>
            <a:r>
              <a:rPr lang="en-US" sz="3200" dirty="0" err="1"/>
              <a:t>Rasional</a:t>
            </a:r>
            <a:r>
              <a:rPr lang="en-US" sz="3200" dirty="0"/>
              <a:t>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40401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Pages>0</Pages>
  <Words>687</Words>
  <Characters>0</Characters>
  <Application>Microsoft Office PowerPoint</Application>
  <PresentationFormat>Custom</PresentationFormat>
  <Lines>0</Lines>
  <Paragraphs>29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Title &amp; Subtitle</vt:lpstr>
      <vt:lpstr>Custom Design</vt:lpstr>
      <vt:lpstr>Title &amp; Bullets - 2 Column</vt:lpstr>
      <vt:lpstr>Petugas Kesehatan</vt:lpstr>
      <vt:lpstr>PowerPoint Presentation</vt:lpstr>
      <vt:lpstr>PowerPoint Presentation</vt:lpstr>
      <vt:lpstr>PowerPoint Presentation</vt:lpstr>
      <vt:lpstr>Hubungan Dokter – Pasien menurut Pendekatan Sistem dan Konsensus</vt:lpstr>
      <vt:lpstr>PowerPoint Presentation</vt:lpstr>
      <vt:lpstr>PowerPoint Presentation</vt:lpstr>
      <vt:lpstr>PowerPoint Presentation</vt:lpstr>
      <vt:lpstr>Hubungan Dokter-Pasien dan Status Petugas Kesehatan  Non Dokter</vt:lpstr>
      <vt:lpstr>PowerPoint Presentation</vt:lpstr>
      <vt:lpstr>PowerPoint Presentation</vt:lpstr>
      <vt:lpstr>Sumber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User</cp:lastModifiedBy>
  <cp:revision>199</cp:revision>
  <dcterms:modified xsi:type="dcterms:W3CDTF">2024-02-25T01:53:26Z</dcterms:modified>
</cp:coreProperties>
</file>