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4" r:id="rId2"/>
    <p:sldMasterId id="2147483650" r:id="rId3"/>
  </p:sldMasterIdLst>
  <p:notesMasterIdLst>
    <p:notesMasterId r:id="rId17"/>
  </p:notesMasterIdLst>
  <p:sldIdLst>
    <p:sldId id="256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70" r:id="rId12"/>
    <p:sldId id="269" r:id="rId13"/>
    <p:sldId id="271" r:id="rId14"/>
    <p:sldId id="272" r:id="rId15"/>
    <p:sldId id="262" r:id="rId16"/>
  </p:sldIdLst>
  <p:sldSz cx="13004800" cy="9753600"/>
  <p:notesSz cx="6858000" cy="9144000"/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36" autoAdjust="0"/>
    <p:restoredTop sz="97496" autoAdjust="0"/>
  </p:normalViewPr>
  <p:slideViewPr>
    <p:cSldViewPr>
      <p:cViewPr varScale="1">
        <p:scale>
          <a:sx n="50" d="100"/>
          <a:sy n="50" d="100"/>
        </p:scale>
        <p:origin x="-1680" y="-108"/>
      </p:cViewPr>
      <p:guideLst>
        <p:guide orient="horz" pos="3072"/>
        <p:guide pos="4096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gs" Target="tags/tag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fld id="{9ED7CDD5-598F-4902-BA85-6782C6BB2991}" type="datetimeFigureOut">
              <a:rPr lang="en-US"/>
              <a:pPr>
                <a:defRPr/>
              </a:pPr>
              <a:t>2/23/2024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8D6D7A-9E1B-4CB9-9F38-AC6A1312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4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8615564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50779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43548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64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4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4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8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3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8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728746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7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9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254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33911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33521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84264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565407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070997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883148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9052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791492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999379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22096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1233887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277659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211014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703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86708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3471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36959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2538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88E22-7353-4F6C-8F12-13802969EADC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1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8000" y="2819400"/>
            <a:ext cx="9490075" cy="1676400"/>
          </a:xfrm>
        </p:spPr>
        <p:txBody>
          <a:bodyPr/>
          <a:lstStyle/>
          <a:p>
            <a:r>
              <a:rPr lang="en-US" sz="6000" dirty="0" err="1"/>
              <a:t>Penyelenggaraan</a:t>
            </a:r>
            <a:r>
              <a:rPr lang="en-US" sz="6000" dirty="0"/>
              <a:t> </a:t>
            </a:r>
            <a:r>
              <a:rPr lang="en-US" sz="6000" dirty="0" err="1"/>
              <a:t>Sistem</a:t>
            </a:r>
            <a:r>
              <a:rPr lang="en-US" sz="6000" dirty="0"/>
              <a:t> </a:t>
            </a:r>
            <a:r>
              <a:rPr lang="en-US" sz="6000" dirty="0" err="1"/>
              <a:t>Medis</a:t>
            </a:r>
            <a:r>
              <a:rPr lang="en-US" sz="6000" dirty="0"/>
              <a:t> Modern</a:t>
            </a:r>
            <a:endParaRPr lang="en-US" sz="60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79400" y="4572000"/>
            <a:ext cx="13639800" cy="5486400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Inisiasi</a:t>
            </a:r>
            <a:r>
              <a:rPr lang="en-US" b="1" dirty="0">
                <a:solidFill>
                  <a:srgbClr val="002060"/>
                </a:solidFill>
              </a:rPr>
              <a:t> Tutor </a:t>
            </a:r>
            <a:r>
              <a:rPr lang="en-US" b="1" dirty="0" err="1">
                <a:solidFill>
                  <a:srgbClr val="002060"/>
                </a:solidFill>
              </a:rPr>
              <a:t>ke</a:t>
            </a:r>
            <a:r>
              <a:rPr lang="id-ID" b="1" dirty="0" smtClean="0">
                <a:solidFill>
                  <a:srgbClr val="002060"/>
                </a:solidFill>
              </a:rPr>
              <a:t>: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8</a:t>
            </a:r>
            <a:r>
              <a:rPr lang="id-ID" b="1" dirty="0" smtClean="0">
                <a:solidFill>
                  <a:srgbClr val="002060"/>
                </a:solidFill>
              </a:rPr>
              <a:t> </a:t>
            </a:r>
            <a:endParaRPr lang="en-US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Mata </a:t>
            </a:r>
            <a:r>
              <a:rPr lang="en-US" b="1" dirty="0" err="1">
                <a:solidFill>
                  <a:srgbClr val="002060"/>
                </a:solidFill>
              </a:rPr>
              <a:t>Kuliah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 smtClean="0">
                <a:solidFill>
                  <a:srgbClr val="002060"/>
                </a:solidFill>
              </a:rPr>
              <a:t>Sosiologi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Kesehatan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Program </a:t>
            </a:r>
            <a:r>
              <a:rPr lang="en-US" b="1" dirty="0" err="1">
                <a:solidFill>
                  <a:srgbClr val="002060"/>
                </a:solidFill>
              </a:rPr>
              <a:t>Studi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 smtClean="0">
                <a:solidFill>
                  <a:srgbClr val="002060"/>
                </a:solidFill>
              </a:rPr>
              <a:t>Sosiologi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 err="1">
                <a:solidFill>
                  <a:srgbClr val="002060"/>
                </a:solidFill>
              </a:rPr>
              <a:t>Fakultas</a:t>
            </a:r>
            <a:r>
              <a:rPr lang="en-US" b="1" dirty="0" smtClean="0">
                <a:solidFill>
                  <a:srgbClr val="002060"/>
                </a:solidFill>
              </a:rPr>
              <a:t>: FHISIP</a:t>
            </a:r>
            <a:endParaRPr lang="id-ID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4800" y="228600"/>
            <a:ext cx="11217275" cy="1885950"/>
          </a:xfrm>
        </p:spPr>
        <p:txBody>
          <a:bodyPr/>
          <a:lstStyle/>
          <a:p>
            <a:r>
              <a:rPr lang="en-US" b="1" dirty="0" err="1" smtClean="0"/>
              <a:t>Hospitalisasi</a:t>
            </a:r>
            <a:r>
              <a:rPr lang="en-US" b="1" dirty="0" smtClean="0"/>
              <a:t>, </a:t>
            </a:r>
            <a:r>
              <a:rPr lang="en-US" b="1" dirty="0" err="1" smtClean="0"/>
              <a:t>Dehospitalisasi</a:t>
            </a:r>
            <a:r>
              <a:rPr lang="en-US" b="1" dirty="0" smtClean="0"/>
              <a:t>,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Iatrogenesis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err="1"/>
              <a:t>Menurut</a:t>
            </a:r>
            <a:r>
              <a:rPr lang="en-US" sz="3200" dirty="0"/>
              <a:t> Van der </a:t>
            </a:r>
            <a:r>
              <a:rPr lang="en-US" sz="3200" dirty="0" err="1"/>
              <a:t>Hout</a:t>
            </a:r>
            <a:r>
              <a:rPr lang="en-US" sz="3200" dirty="0"/>
              <a:t> </a:t>
            </a:r>
            <a:r>
              <a:rPr lang="en-US" sz="3200" dirty="0" err="1"/>
              <a:t>istilah</a:t>
            </a:r>
            <a:r>
              <a:rPr lang="en-US" sz="3200" dirty="0"/>
              <a:t> </a:t>
            </a:r>
            <a:r>
              <a:rPr lang="en-US" sz="3200" dirty="0" err="1"/>
              <a:t>hospitalisasi</a:t>
            </a:r>
            <a:r>
              <a:rPr lang="en-US" sz="3200" dirty="0"/>
              <a:t>, yang </a:t>
            </a:r>
            <a:r>
              <a:rPr lang="en-US" sz="3200" dirty="0" err="1"/>
              <a:t>berarti</a:t>
            </a:r>
            <a:r>
              <a:rPr lang="en-US" sz="3200" dirty="0"/>
              <a:t> </a:t>
            </a:r>
            <a:r>
              <a:rPr lang="en-US" sz="3200" dirty="0" err="1"/>
              <a:t>diterimanya</a:t>
            </a:r>
            <a:r>
              <a:rPr lang="en-US" sz="3200" dirty="0"/>
              <a:t> </a:t>
            </a:r>
            <a:r>
              <a:rPr lang="en-US" sz="3200" dirty="0" err="1"/>
              <a:t>seseorang</a:t>
            </a:r>
            <a:r>
              <a:rPr lang="en-US" sz="3200" dirty="0"/>
              <a:t> </a:t>
            </a:r>
            <a:r>
              <a:rPr lang="en-US" sz="3200" dirty="0" err="1"/>
              <a:t>oleh</a:t>
            </a:r>
            <a:r>
              <a:rPr lang="en-US" sz="3200" dirty="0"/>
              <a:t> </a:t>
            </a:r>
            <a:r>
              <a:rPr lang="en-US" sz="3200" dirty="0" err="1"/>
              <a:t>rumah</a:t>
            </a:r>
            <a:r>
              <a:rPr lang="en-US" sz="3200" dirty="0"/>
              <a:t> </a:t>
            </a:r>
            <a:r>
              <a:rPr lang="en-US" sz="3200" dirty="0" err="1"/>
              <a:t>sakit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dirawat</a:t>
            </a:r>
            <a:r>
              <a:rPr lang="en-US" sz="3200" dirty="0"/>
              <a:t>, </a:t>
            </a:r>
            <a:r>
              <a:rPr lang="en-US" sz="3200" dirty="0" err="1"/>
              <a:t>oleh</a:t>
            </a:r>
            <a:r>
              <a:rPr lang="en-US" sz="3200" dirty="0"/>
              <a:t> </a:t>
            </a:r>
            <a:r>
              <a:rPr lang="en-US" sz="3200" dirty="0" err="1"/>
              <a:t>sejumlah</a:t>
            </a:r>
            <a:r>
              <a:rPr lang="en-US" sz="3200" dirty="0"/>
              <a:t> </a:t>
            </a:r>
            <a:r>
              <a:rPr lang="en-US" sz="3200" dirty="0" err="1"/>
              <a:t>ahli</a:t>
            </a:r>
            <a:r>
              <a:rPr lang="en-US" sz="3200" dirty="0"/>
              <a:t> </a:t>
            </a:r>
            <a:r>
              <a:rPr lang="en-US" sz="3200" dirty="0" err="1"/>
              <a:t>kemudian</a:t>
            </a:r>
            <a:r>
              <a:rPr lang="en-US" sz="3200" dirty="0"/>
              <a:t> </a:t>
            </a:r>
            <a:r>
              <a:rPr lang="en-US" sz="3200" dirty="0" err="1"/>
              <a:t>diberi</a:t>
            </a:r>
            <a:r>
              <a:rPr lang="en-US" sz="3200" dirty="0"/>
              <a:t> </a:t>
            </a:r>
            <a:r>
              <a:rPr lang="en-US" sz="3200" dirty="0" err="1"/>
              <a:t>makna</a:t>
            </a:r>
            <a:r>
              <a:rPr lang="en-US" sz="3200" dirty="0"/>
              <a:t> </a:t>
            </a:r>
            <a:r>
              <a:rPr lang="en-US" sz="3200" dirty="0" err="1"/>
              <a:t>negatif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dikaitkan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berbagai</a:t>
            </a:r>
            <a:r>
              <a:rPr lang="en-US" sz="3200" dirty="0"/>
              <a:t> </a:t>
            </a:r>
            <a:r>
              <a:rPr lang="en-US" sz="3200" dirty="0" err="1"/>
              <a:t>perubahan</a:t>
            </a:r>
            <a:r>
              <a:rPr lang="en-US" sz="3200" dirty="0"/>
              <a:t> </a:t>
            </a:r>
            <a:r>
              <a:rPr lang="en-US" sz="3200" dirty="0" err="1"/>
              <a:t>perilaku</a:t>
            </a:r>
            <a:r>
              <a:rPr lang="en-US" sz="3200" dirty="0"/>
              <a:t> </a:t>
            </a:r>
            <a:r>
              <a:rPr lang="en-US" sz="3200" dirty="0" err="1"/>
              <a:t>tak</a:t>
            </a:r>
            <a:r>
              <a:rPr lang="en-US" sz="3200" dirty="0"/>
              <a:t> </a:t>
            </a:r>
            <a:r>
              <a:rPr lang="en-US" sz="3200" dirty="0" err="1"/>
              <a:t>dikehendaki</a:t>
            </a:r>
            <a:r>
              <a:rPr lang="en-US" sz="3200" dirty="0"/>
              <a:t> yang </a:t>
            </a:r>
            <a:r>
              <a:rPr lang="en-US" sz="3200" dirty="0" err="1"/>
              <a:t>dialami</a:t>
            </a:r>
            <a:r>
              <a:rPr lang="en-US" sz="3200" dirty="0"/>
              <a:t> </a:t>
            </a:r>
            <a:r>
              <a:rPr lang="en-US" sz="3200" dirty="0" err="1"/>
              <a:t>seseorang</a:t>
            </a:r>
            <a:r>
              <a:rPr lang="en-US" sz="3200" dirty="0"/>
              <a:t> yang </a:t>
            </a:r>
            <a:r>
              <a:rPr lang="en-US" sz="3200" dirty="0" err="1"/>
              <a:t>bermukim</a:t>
            </a:r>
            <a:r>
              <a:rPr lang="en-US" sz="3200" dirty="0"/>
              <a:t> di </a:t>
            </a:r>
            <a:r>
              <a:rPr lang="en-US" sz="3200" dirty="0" err="1"/>
              <a:t>rumah</a:t>
            </a:r>
            <a:r>
              <a:rPr lang="en-US" sz="3200" dirty="0"/>
              <a:t> </a:t>
            </a:r>
            <a:r>
              <a:rPr lang="en-US" sz="3200" dirty="0" err="1"/>
              <a:t>sakit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jangka</a:t>
            </a:r>
            <a:r>
              <a:rPr lang="en-US" sz="3200" dirty="0"/>
              <a:t> lama. </a:t>
            </a:r>
            <a:r>
              <a:rPr lang="en-US" sz="3200" dirty="0" err="1"/>
              <a:t>Goffman</a:t>
            </a:r>
            <a:r>
              <a:rPr lang="en-US" sz="3200" dirty="0"/>
              <a:t>, </a:t>
            </a:r>
            <a:r>
              <a:rPr lang="en-US" sz="3200" dirty="0" err="1"/>
              <a:t>antara</a:t>
            </a:r>
            <a:r>
              <a:rPr lang="en-US" sz="3200" dirty="0"/>
              <a:t> lain </a:t>
            </a:r>
            <a:r>
              <a:rPr lang="en-US" sz="3200" dirty="0" err="1"/>
              <a:t>memperkenalkan</a:t>
            </a:r>
            <a:r>
              <a:rPr lang="en-US" sz="3200" dirty="0"/>
              <a:t> </a:t>
            </a:r>
            <a:r>
              <a:rPr lang="en-US" sz="3200" dirty="0" err="1"/>
              <a:t>konsep</a:t>
            </a:r>
            <a:r>
              <a:rPr lang="en-US" sz="3200" dirty="0"/>
              <a:t> </a:t>
            </a:r>
            <a:r>
              <a:rPr lang="en-US" sz="3200" dirty="0" err="1"/>
              <a:t>institusi</a:t>
            </a:r>
            <a:r>
              <a:rPr lang="en-US" sz="3200" dirty="0"/>
              <a:t> total. </a:t>
            </a:r>
            <a:endParaRPr lang="en-US" sz="3200" dirty="0" smtClean="0"/>
          </a:p>
          <a:p>
            <a:r>
              <a:rPr lang="en-US" sz="3200" dirty="0" err="1" smtClean="0"/>
              <a:t>Goffman</a:t>
            </a:r>
            <a:r>
              <a:rPr lang="en-US" sz="3200" dirty="0" smtClean="0"/>
              <a:t> </a:t>
            </a:r>
            <a:r>
              <a:rPr lang="en-US" sz="3200" dirty="0" err="1"/>
              <a:t>membedakan</a:t>
            </a:r>
            <a:r>
              <a:rPr lang="en-US" sz="3200" dirty="0"/>
              <a:t> lima </a:t>
            </a:r>
            <a:r>
              <a:rPr lang="en-US" sz="3200" dirty="0" err="1"/>
              <a:t>jenis</a:t>
            </a:r>
            <a:r>
              <a:rPr lang="en-US" sz="3200" dirty="0"/>
              <a:t> </a:t>
            </a:r>
            <a:r>
              <a:rPr lang="en-US" sz="3200" dirty="0" err="1"/>
              <a:t>institusi</a:t>
            </a:r>
            <a:r>
              <a:rPr lang="en-US" sz="3200" dirty="0"/>
              <a:t> total.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pembahasannya</a:t>
            </a:r>
            <a:r>
              <a:rPr lang="en-US" sz="3200" dirty="0"/>
              <a:t> </a:t>
            </a:r>
            <a:r>
              <a:rPr lang="en-US" sz="3200" dirty="0" err="1"/>
              <a:t>mengenai</a:t>
            </a:r>
            <a:r>
              <a:rPr lang="en-US" sz="3200" dirty="0"/>
              <a:t> proses </a:t>
            </a:r>
            <a:r>
              <a:rPr lang="en-US" sz="3200" dirty="0" err="1"/>
              <a:t>hospitalisasi</a:t>
            </a:r>
            <a:r>
              <a:rPr lang="en-US" sz="3200" dirty="0"/>
              <a:t> yang </a:t>
            </a:r>
            <a:r>
              <a:rPr lang="en-US" sz="3200" dirty="0" err="1"/>
              <a:t>dialami</a:t>
            </a:r>
            <a:r>
              <a:rPr lang="en-US" sz="3200" dirty="0"/>
              <a:t> </a:t>
            </a:r>
            <a:r>
              <a:rPr lang="en-US" sz="3200" dirty="0" err="1"/>
              <a:t>penderita</a:t>
            </a:r>
            <a:r>
              <a:rPr lang="en-US" sz="3200" dirty="0"/>
              <a:t> </a:t>
            </a:r>
            <a:r>
              <a:rPr lang="en-US" sz="3200" dirty="0" err="1"/>
              <a:t>penyakit</a:t>
            </a:r>
            <a:r>
              <a:rPr lang="en-US" sz="3200" dirty="0"/>
              <a:t> </a:t>
            </a:r>
            <a:r>
              <a:rPr lang="en-US" sz="3200" dirty="0" err="1"/>
              <a:t>jiwa</a:t>
            </a:r>
            <a:r>
              <a:rPr lang="en-US" sz="3200" dirty="0"/>
              <a:t>, </a:t>
            </a:r>
            <a:r>
              <a:rPr lang="en-US" sz="3200" dirty="0" err="1"/>
              <a:t>Goffman</a:t>
            </a:r>
            <a:r>
              <a:rPr lang="en-US" sz="3200" dirty="0"/>
              <a:t> </a:t>
            </a:r>
            <a:r>
              <a:rPr lang="en-US" sz="3200" dirty="0" err="1"/>
              <a:t>membagi</a:t>
            </a:r>
            <a:r>
              <a:rPr lang="en-US" sz="3200" dirty="0"/>
              <a:t> </a:t>
            </a:r>
            <a:r>
              <a:rPr lang="en-US" sz="3200" dirty="0" err="1"/>
              <a:t>karier</a:t>
            </a:r>
            <a:r>
              <a:rPr lang="en-US" sz="3200" dirty="0"/>
              <a:t> </a:t>
            </a:r>
            <a:r>
              <a:rPr lang="en-US" sz="3200" dirty="0" err="1"/>
              <a:t>pasien</a:t>
            </a:r>
            <a:r>
              <a:rPr lang="en-US" sz="3200" dirty="0"/>
              <a:t> </a:t>
            </a:r>
            <a:r>
              <a:rPr lang="en-US" sz="3200" dirty="0" err="1"/>
              <a:t>ke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tiga</a:t>
            </a:r>
            <a:r>
              <a:rPr lang="en-US" sz="3200" dirty="0"/>
              <a:t> </a:t>
            </a:r>
            <a:r>
              <a:rPr lang="en-US" sz="3200" dirty="0" err="1"/>
              <a:t>tahap</a:t>
            </a:r>
            <a:r>
              <a:rPr lang="en-US" sz="3200" dirty="0"/>
              <a:t>. </a:t>
            </a:r>
            <a:r>
              <a:rPr lang="en-US" sz="3200" dirty="0" err="1"/>
              <a:t>Gambaran</a:t>
            </a:r>
            <a:r>
              <a:rPr lang="en-US" sz="3200" dirty="0"/>
              <a:t> yang </a:t>
            </a:r>
            <a:r>
              <a:rPr lang="en-US" sz="3200" dirty="0" err="1"/>
              <a:t>disajikan</a:t>
            </a:r>
            <a:r>
              <a:rPr lang="en-US" sz="3200" dirty="0"/>
              <a:t> </a:t>
            </a:r>
            <a:r>
              <a:rPr lang="en-US" sz="3200" dirty="0" err="1"/>
              <a:t>Goffman</a:t>
            </a:r>
            <a:r>
              <a:rPr lang="en-US" sz="3200" dirty="0"/>
              <a:t> </a:t>
            </a:r>
            <a:r>
              <a:rPr lang="en-US" sz="3200" dirty="0" err="1"/>
              <a:t>mengenai</a:t>
            </a:r>
            <a:r>
              <a:rPr lang="en-US" sz="3200" dirty="0"/>
              <a:t> </a:t>
            </a:r>
            <a:r>
              <a:rPr lang="en-US" sz="3200" dirty="0" err="1"/>
              <a:t>situasi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institusi</a:t>
            </a:r>
            <a:r>
              <a:rPr lang="en-US" sz="3200" dirty="0"/>
              <a:t> total, </a:t>
            </a:r>
            <a:r>
              <a:rPr lang="en-US" sz="3200" dirty="0" err="1"/>
              <a:t>khususnya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rumah</a:t>
            </a:r>
            <a:r>
              <a:rPr lang="en-US" sz="3200" dirty="0"/>
              <a:t> </a:t>
            </a:r>
            <a:r>
              <a:rPr lang="en-US" sz="3200" dirty="0" err="1"/>
              <a:t>sakit</a:t>
            </a:r>
            <a:r>
              <a:rPr lang="en-US" sz="3200" dirty="0"/>
              <a:t> </a:t>
            </a:r>
            <a:r>
              <a:rPr lang="en-US" sz="3200" dirty="0" err="1"/>
              <a:t>jiwa</a:t>
            </a:r>
            <a:r>
              <a:rPr lang="en-US" sz="3200" dirty="0"/>
              <a:t>,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dasar</a:t>
            </a:r>
            <a:r>
              <a:rPr lang="en-US" sz="3200" dirty="0"/>
              <a:t> </a:t>
            </a:r>
            <a:r>
              <a:rPr lang="en-US" sz="3200" dirty="0" err="1"/>
              <a:t>bagi</a:t>
            </a:r>
            <a:r>
              <a:rPr lang="en-US" sz="3200" dirty="0"/>
              <a:t> </a:t>
            </a:r>
            <a:r>
              <a:rPr lang="en-US" sz="3200" dirty="0" err="1"/>
              <a:t>banyak</a:t>
            </a:r>
            <a:r>
              <a:rPr lang="en-US" sz="3200" dirty="0"/>
              <a:t> </a:t>
            </a:r>
            <a:r>
              <a:rPr lang="en-US" sz="3200" dirty="0" err="1"/>
              <a:t>ahli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mengecam</a:t>
            </a:r>
            <a:r>
              <a:rPr lang="en-US" sz="3200" dirty="0"/>
              <a:t> </a:t>
            </a:r>
            <a:r>
              <a:rPr lang="en-US" sz="3200" dirty="0" err="1"/>
              <a:t>hospitalisasi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memperjuangkan</a:t>
            </a:r>
            <a:r>
              <a:rPr lang="en-US" sz="3200" dirty="0"/>
              <a:t> </a:t>
            </a:r>
            <a:r>
              <a:rPr lang="en-US" sz="3200" dirty="0" err="1"/>
              <a:t>jalan</a:t>
            </a:r>
            <a:r>
              <a:rPr lang="en-US" sz="3200" dirty="0"/>
              <a:t> </a:t>
            </a:r>
            <a:r>
              <a:rPr lang="en-US" sz="3200" dirty="0" err="1"/>
              <a:t>keluarnya</a:t>
            </a:r>
            <a:r>
              <a:rPr lang="en-US" sz="3200" dirty="0"/>
              <a:t> </a:t>
            </a:r>
            <a:r>
              <a:rPr lang="en-US" sz="3200" dirty="0" err="1"/>
              <a:t>berupa</a:t>
            </a:r>
            <a:r>
              <a:rPr lang="en-US" sz="3200" dirty="0"/>
              <a:t> </a:t>
            </a:r>
            <a:r>
              <a:rPr lang="en-US" sz="3200" dirty="0" err="1"/>
              <a:t>kebijaksanaan</a:t>
            </a:r>
            <a:r>
              <a:rPr lang="en-US" sz="3200" dirty="0"/>
              <a:t> </a:t>
            </a:r>
            <a:r>
              <a:rPr lang="en-US" sz="3200" dirty="0" err="1"/>
              <a:t>dehospitalisasi</a:t>
            </a:r>
            <a:r>
              <a:rPr lang="en-US" sz="3200" dirty="0"/>
              <a:t>.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22053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Dehospitalisasi</a:t>
            </a:r>
            <a:r>
              <a:rPr lang="en-US" sz="3600" dirty="0"/>
              <a:t> </a:t>
            </a:r>
            <a:r>
              <a:rPr lang="en-US" sz="3600" dirty="0" err="1"/>
              <a:t>merupakan</a:t>
            </a:r>
            <a:r>
              <a:rPr lang="en-US" sz="3600" dirty="0"/>
              <a:t> proses yang </a:t>
            </a:r>
            <a:r>
              <a:rPr lang="en-US" sz="3600" dirty="0" err="1"/>
              <a:t>diperjuangkan</a:t>
            </a:r>
            <a:r>
              <a:rPr lang="en-US" sz="3600" dirty="0"/>
              <a:t> </a:t>
            </a:r>
            <a:r>
              <a:rPr lang="en-US" sz="3600" dirty="0" err="1"/>
              <a:t>para</a:t>
            </a:r>
            <a:r>
              <a:rPr lang="en-US" sz="3600" dirty="0"/>
              <a:t> </a:t>
            </a:r>
            <a:r>
              <a:rPr lang="en-US" sz="3600" dirty="0" err="1"/>
              <a:t>pendukung</a:t>
            </a:r>
            <a:r>
              <a:rPr lang="en-US" sz="3600" dirty="0"/>
              <a:t> </a:t>
            </a:r>
            <a:r>
              <a:rPr lang="en-US" sz="3600" dirty="0" err="1"/>
              <a:t>gerakan</a:t>
            </a:r>
            <a:r>
              <a:rPr lang="en-US" sz="3600" dirty="0"/>
              <a:t> </a:t>
            </a:r>
            <a:r>
              <a:rPr lang="en-US" sz="3600" dirty="0" err="1"/>
              <a:t>penentang</a:t>
            </a:r>
            <a:r>
              <a:rPr lang="en-US" sz="3600" dirty="0"/>
              <a:t> </a:t>
            </a:r>
            <a:r>
              <a:rPr lang="en-US" sz="3600" dirty="0" err="1"/>
              <a:t>hospitalisasi</a:t>
            </a:r>
            <a:r>
              <a:rPr lang="en-US" sz="3600" dirty="0"/>
              <a:t> </a:t>
            </a:r>
            <a:r>
              <a:rPr lang="en-US" sz="3600" dirty="0" err="1"/>
              <a:t>karena</a:t>
            </a:r>
            <a:r>
              <a:rPr lang="en-US" sz="3600" dirty="0"/>
              <a:t> </a:t>
            </a:r>
            <a:r>
              <a:rPr lang="en-US" sz="3600" dirty="0" err="1"/>
              <a:t>hospitalisasi</a:t>
            </a:r>
            <a:r>
              <a:rPr lang="en-US" sz="3600" dirty="0"/>
              <a:t> </a:t>
            </a:r>
            <a:r>
              <a:rPr lang="en-US" sz="3600" dirty="0" err="1"/>
              <a:t>dianggap</a:t>
            </a:r>
            <a:r>
              <a:rPr lang="en-US" sz="3600" dirty="0"/>
              <a:t> </a:t>
            </a:r>
            <a:r>
              <a:rPr lang="en-US" sz="3600" dirty="0" err="1"/>
              <a:t>sudah</a:t>
            </a:r>
            <a:r>
              <a:rPr lang="en-US" sz="3600" dirty="0"/>
              <a:t>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sesuai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perkembangan</a:t>
            </a:r>
            <a:r>
              <a:rPr lang="en-US" sz="3600" dirty="0"/>
              <a:t> </a:t>
            </a:r>
            <a:r>
              <a:rPr lang="en-US" sz="3600" dirty="0" err="1"/>
              <a:t>zaman</a:t>
            </a:r>
            <a:r>
              <a:rPr lang="en-US" sz="3600" dirty="0"/>
              <a:t> </a:t>
            </a:r>
            <a:r>
              <a:rPr lang="en-US" sz="3600" dirty="0" err="1"/>
              <a:t>sehingga</a:t>
            </a:r>
            <a:r>
              <a:rPr lang="en-US" sz="3600" dirty="0"/>
              <a:t> </a:t>
            </a:r>
            <a:r>
              <a:rPr lang="en-US" sz="3600" dirty="0" err="1"/>
              <a:t>harus</a:t>
            </a:r>
            <a:r>
              <a:rPr lang="en-US" sz="3600" dirty="0"/>
              <a:t> </a:t>
            </a:r>
            <a:r>
              <a:rPr lang="en-US" sz="3600" dirty="0" err="1"/>
              <a:t>diganti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pola</a:t>
            </a:r>
            <a:r>
              <a:rPr lang="en-US" sz="3600" dirty="0"/>
              <a:t> </a:t>
            </a:r>
            <a:r>
              <a:rPr lang="en-US" sz="3600" dirty="0" err="1"/>
              <a:t>baru</a:t>
            </a:r>
            <a:r>
              <a:rPr lang="en-US" sz="3600" dirty="0"/>
              <a:t>. </a:t>
            </a:r>
          </a:p>
          <a:p>
            <a:r>
              <a:rPr lang="en-US" sz="3600" dirty="0"/>
              <a:t>Van der </a:t>
            </a:r>
            <a:r>
              <a:rPr lang="en-US" sz="3600" dirty="0" err="1"/>
              <a:t>Hout</a:t>
            </a:r>
            <a:r>
              <a:rPr lang="en-US" sz="3600" dirty="0"/>
              <a:t>’ </a:t>
            </a:r>
            <a:r>
              <a:rPr lang="en-US" sz="3600" dirty="0" err="1"/>
              <a:t>menekankan</a:t>
            </a:r>
            <a:r>
              <a:rPr lang="en-US" sz="3600" dirty="0"/>
              <a:t> </a:t>
            </a:r>
            <a:r>
              <a:rPr lang="en-US" sz="3600" dirty="0" err="1"/>
              <a:t>pembahasannya</a:t>
            </a:r>
            <a:r>
              <a:rPr lang="en-US" sz="3600" dirty="0"/>
              <a:t> </a:t>
            </a:r>
            <a:r>
              <a:rPr lang="en-US" sz="3600" dirty="0" err="1"/>
              <a:t>mengenai</a:t>
            </a:r>
            <a:r>
              <a:rPr lang="en-US" sz="3600" dirty="0"/>
              <a:t> </a:t>
            </a:r>
            <a:r>
              <a:rPr lang="en-US" sz="3600" dirty="0" err="1"/>
              <a:t>dehospitalisasi</a:t>
            </a:r>
            <a:r>
              <a:rPr lang="en-US" sz="3600" dirty="0"/>
              <a:t> </a:t>
            </a:r>
            <a:r>
              <a:rPr lang="en-US" sz="3600" dirty="0" err="1"/>
              <a:t>ini</a:t>
            </a:r>
            <a:r>
              <a:rPr lang="en-US" sz="3600" dirty="0"/>
              <a:t> </a:t>
            </a:r>
            <a:r>
              <a:rPr lang="en-US" sz="3600" dirty="0" err="1"/>
              <a:t>pada</a:t>
            </a:r>
            <a:r>
              <a:rPr lang="en-US" sz="3600" dirty="0"/>
              <a:t> </a:t>
            </a:r>
            <a:r>
              <a:rPr lang="en-US" sz="3600" dirty="0" err="1"/>
              <a:t>gerakan</a:t>
            </a:r>
            <a:r>
              <a:rPr lang="en-US" sz="3600" dirty="0"/>
              <a:t> di </a:t>
            </a:r>
            <a:r>
              <a:rPr lang="en-US" sz="3600" dirty="0" err="1"/>
              <a:t>bidang</a:t>
            </a:r>
            <a:r>
              <a:rPr lang="en-US" sz="3600" dirty="0"/>
              <a:t> </a:t>
            </a:r>
            <a:r>
              <a:rPr lang="en-US" sz="3600" dirty="0" err="1"/>
              <a:t>penyakit</a:t>
            </a:r>
            <a:r>
              <a:rPr lang="en-US" sz="3600" dirty="0"/>
              <a:t> </a:t>
            </a:r>
            <a:r>
              <a:rPr lang="en-US" sz="3600" dirty="0" err="1"/>
              <a:t>jiwa</a:t>
            </a:r>
            <a:r>
              <a:rPr lang="en-US" sz="3600" dirty="0"/>
              <a:t>, </a:t>
            </a:r>
            <a:r>
              <a:rPr lang="en-US" sz="3600" dirty="0" err="1"/>
              <a:t>yaitu</a:t>
            </a:r>
            <a:r>
              <a:rPr lang="en-US" sz="3600" dirty="0"/>
              <a:t> </a:t>
            </a:r>
            <a:r>
              <a:rPr lang="en-US" sz="3600" dirty="0" err="1"/>
              <a:t>gerakan</a:t>
            </a:r>
            <a:r>
              <a:rPr lang="en-US" sz="3600" dirty="0"/>
              <a:t> </a:t>
            </a:r>
            <a:r>
              <a:rPr lang="en-US" sz="3600" dirty="0" err="1"/>
              <a:t>antipsikiatri</a:t>
            </a:r>
            <a:r>
              <a:rPr lang="en-US" sz="3600" dirty="0"/>
              <a:t> di </a:t>
            </a:r>
            <a:r>
              <a:rPr lang="en-US" sz="3600" dirty="0" err="1"/>
              <a:t>tahun</a:t>
            </a:r>
            <a:r>
              <a:rPr lang="en-US" sz="3600" dirty="0"/>
              <a:t> 70-an. </a:t>
            </a:r>
            <a:endParaRPr lang="en-US" sz="3600" dirty="0" smtClean="0"/>
          </a:p>
          <a:p>
            <a:r>
              <a:rPr lang="en-US" sz="3600" dirty="0" smtClean="0"/>
              <a:t>Van </a:t>
            </a:r>
            <a:r>
              <a:rPr lang="en-US" sz="3600" dirty="0"/>
              <a:t>der </a:t>
            </a:r>
            <a:r>
              <a:rPr lang="en-US" sz="3600" dirty="0" err="1"/>
              <a:t>Hout</a:t>
            </a:r>
            <a:r>
              <a:rPr lang="en-US" sz="3600" dirty="0"/>
              <a:t> </a:t>
            </a:r>
            <a:r>
              <a:rPr lang="en-US" sz="3600" dirty="0" err="1"/>
              <a:t>membedakan</a:t>
            </a:r>
            <a:r>
              <a:rPr lang="en-US" sz="3600" dirty="0"/>
              <a:t> </a:t>
            </a:r>
            <a:r>
              <a:rPr lang="en-US" sz="3600" dirty="0" err="1"/>
              <a:t>antara</a:t>
            </a:r>
            <a:r>
              <a:rPr lang="en-US" sz="3600" dirty="0"/>
              <a:t> </a:t>
            </a:r>
            <a:r>
              <a:rPr lang="en-US" sz="3600" dirty="0" err="1"/>
              <a:t>dampak</a:t>
            </a:r>
            <a:r>
              <a:rPr lang="en-US" sz="3600" dirty="0"/>
              <a:t> </a:t>
            </a:r>
            <a:r>
              <a:rPr lang="en-US" sz="3600" dirty="0" err="1"/>
              <a:t>dehospitalisasi</a:t>
            </a:r>
            <a:r>
              <a:rPr lang="en-US" sz="3600" dirty="0"/>
              <a:t> </a:t>
            </a:r>
            <a:r>
              <a:rPr lang="en-US" sz="3600" dirty="0" err="1"/>
              <a:t>bagi</a:t>
            </a:r>
            <a:r>
              <a:rPr lang="en-US" sz="3600" dirty="0"/>
              <a:t> </a:t>
            </a:r>
            <a:r>
              <a:rPr lang="en-US" sz="3600" dirty="0" err="1"/>
              <a:t>rumah</a:t>
            </a:r>
            <a:r>
              <a:rPr lang="en-US" sz="3600" dirty="0"/>
              <a:t> </a:t>
            </a:r>
            <a:r>
              <a:rPr lang="en-US" sz="3600" dirty="0" err="1"/>
              <a:t>sakit</a:t>
            </a:r>
            <a:r>
              <a:rPr lang="en-US" sz="3600" dirty="0"/>
              <a:t>, </a:t>
            </a:r>
            <a:r>
              <a:rPr lang="en-US" sz="3600" dirty="0" err="1"/>
              <a:t>bagi</a:t>
            </a:r>
            <a:r>
              <a:rPr lang="en-US" sz="3600" dirty="0"/>
              <a:t> </a:t>
            </a:r>
            <a:r>
              <a:rPr lang="en-US" sz="3600" dirty="0" err="1"/>
              <a:t>masyarakat</a:t>
            </a:r>
            <a:r>
              <a:rPr lang="en-US" sz="3600" dirty="0"/>
              <a:t>,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bagi</a:t>
            </a:r>
            <a:r>
              <a:rPr lang="en-US" sz="3600" dirty="0"/>
              <a:t> </a:t>
            </a:r>
            <a:r>
              <a:rPr lang="en-US" sz="3600" dirty="0" err="1"/>
              <a:t>penderita</a:t>
            </a:r>
            <a:r>
              <a:rPr lang="en-US" sz="3600" dirty="0"/>
              <a:t> </a:t>
            </a:r>
            <a:r>
              <a:rPr lang="en-US" sz="3600" dirty="0" err="1"/>
              <a:t>penyakit</a:t>
            </a:r>
            <a:r>
              <a:rPr lang="en-US" sz="3600" dirty="0"/>
              <a:t> </a:t>
            </a:r>
            <a:r>
              <a:rPr lang="en-US" sz="3600" dirty="0" err="1"/>
              <a:t>jiwa</a:t>
            </a:r>
            <a:r>
              <a:rPr lang="en-US" sz="3600" dirty="0"/>
              <a:t>.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699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 </a:t>
            </a:r>
            <a:r>
              <a:rPr lang="en-US" sz="4400" dirty="0" err="1" smtClean="0"/>
              <a:t>Istilah</a:t>
            </a:r>
            <a:r>
              <a:rPr lang="en-US" sz="4400" dirty="0" smtClean="0"/>
              <a:t> </a:t>
            </a:r>
            <a:r>
              <a:rPr lang="en-US" sz="4400" dirty="0" err="1"/>
              <a:t>iatrogenesis</a:t>
            </a:r>
            <a:r>
              <a:rPr lang="en-US" sz="4400" dirty="0"/>
              <a:t>, </a:t>
            </a:r>
            <a:r>
              <a:rPr lang="en-US" sz="4400" dirty="0" err="1"/>
              <a:t>yaitu</a:t>
            </a:r>
            <a:r>
              <a:rPr lang="en-US" sz="4400" dirty="0"/>
              <a:t> </a:t>
            </a:r>
            <a:r>
              <a:rPr lang="en-US" sz="4400" dirty="0" err="1"/>
              <a:t>penyakit</a:t>
            </a:r>
            <a:r>
              <a:rPr lang="en-US" sz="4400" dirty="0"/>
              <a:t> yang </a:t>
            </a:r>
            <a:r>
              <a:rPr lang="en-US" sz="4400" dirty="0" err="1"/>
              <a:t>dihasilkan</a:t>
            </a:r>
            <a:r>
              <a:rPr lang="en-US" sz="4400" dirty="0"/>
              <a:t> </a:t>
            </a:r>
            <a:r>
              <a:rPr lang="en-US" sz="4400" dirty="0" err="1"/>
              <a:t>oleh</a:t>
            </a:r>
            <a:r>
              <a:rPr lang="en-US" sz="4400" dirty="0"/>
              <a:t> </a:t>
            </a:r>
            <a:r>
              <a:rPr lang="en-US" sz="4400" dirty="0" err="1"/>
              <a:t>kegiatan</a:t>
            </a:r>
            <a:r>
              <a:rPr lang="en-US" sz="4400" dirty="0"/>
              <a:t> </a:t>
            </a:r>
            <a:r>
              <a:rPr lang="en-US" sz="4400" dirty="0" err="1"/>
              <a:t>medis</a:t>
            </a:r>
            <a:r>
              <a:rPr lang="en-US" sz="4400" dirty="0"/>
              <a:t>, </a:t>
            </a:r>
            <a:r>
              <a:rPr lang="en-US" sz="4400" dirty="0" err="1"/>
              <a:t>diperkenalkan</a:t>
            </a:r>
            <a:r>
              <a:rPr lang="en-US" sz="4400" dirty="0"/>
              <a:t> Ivan </a:t>
            </a:r>
            <a:r>
              <a:rPr lang="en-US" sz="4400" dirty="0" err="1"/>
              <a:t>Illich</a:t>
            </a:r>
            <a:r>
              <a:rPr lang="en-US" sz="4400" dirty="0"/>
              <a:t> </a:t>
            </a:r>
            <a:r>
              <a:rPr lang="en-US" sz="4400" dirty="0" err="1"/>
              <a:t>ke</a:t>
            </a:r>
            <a:r>
              <a:rPr lang="en-US" sz="4400" dirty="0"/>
              <a:t> </a:t>
            </a:r>
            <a:r>
              <a:rPr lang="en-US" sz="4400" dirty="0" err="1"/>
              <a:t>dalam</a:t>
            </a:r>
            <a:r>
              <a:rPr lang="en-US" sz="4400" dirty="0"/>
              <a:t> </a:t>
            </a:r>
            <a:r>
              <a:rPr lang="en-US" sz="4400" dirty="0" err="1"/>
              <a:t>ilmu</a:t>
            </a:r>
            <a:r>
              <a:rPr lang="en-US" sz="4400" dirty="0"/>
              <a:t> </a:t>
            </a:r>
            <a:r>
              <a:rPr lang="en-US" sz="4400" dirty="0" err="1"/>
              <a:t>sosial</a:t>
            </a:r>
            <a:r>
              <a:rPr lang="en-US" sz="4400" dirty="0"/>
              <a:t> </a:t>
            </a:r>
            <a:r>
              <a:rPr lang="en-US" sz="4400" dirty="0" err="1"/>
              <a:t>pada</a:t>
            </a:r>
            <a:r>
              <a:rPr lang="en-US" sz="4400" dirty="0"/>
              <a:t> </a:t>
            </a:r>
            <a:r>
              <a:rPr lang="en-US" sz="4400" dirty="0" err="1"/>
              <a:t>tahun</a:t>
            </a:r>
            <a:r>
              <a:rPr lang="en-US" sz="4400" dirty="0"/>
              <a:t> 1976. </a:t>
            </a:r>
            <a:endParaRPr lang="en-US" sz="4400" dirty="0" smtClean="0"/>
          </a:p>
          <a:p>
            <a:r>
              <a:rPr lang="en-US" sz="4400" dirty="0" err="1" smtClean="0"/>
              <a:t>Illich</a:t>
            </a:r>
            <a:r>
              <a:rPr lang="en-US" sz="4400" dirty="0" smtClean="0"/>
              <a:t> </a:t>
            </a:r>
            <a:r>
              <a:rPr lang="en-US" sz="4400" dirty="0" err="1"/>
              <a:t>membedakan</a:t>
            </a:r>
            <a:r>
              <a:rPr lang="en-US" sz="4400" dirty="0"/>
              <a:t> </a:t>
            </a:r>
            <a:r>
              <a:rPr lang="en-US" sz="4400" dirty="0" err="1"/>
              <a:t>tiga</a:t>
            </a:r>
            <a:r>
              <a:rPr lang="en-US" sz="4400" dirty="0"/>
              <a:t> </a:t>
            </a:r>
            <a:r>
              <a:rPr lang="en-US" sz="4400" dirty="0" err="1"/>
              <a:t>macam</a:t>
            </a:r>
            <a:r>
              <a:rPr lang="en-US" sz="4400" dirty="0"/>
              <a:t> </a:t>
            </a:r>
            <a:r>
              <a:rPr lang="en-US" sz="4400" dirty="0" err="1"/>
              <a:t>iatrogenesis</a:t>
            </a:r>
            <a:r>
              <a:rPr lang="en-US" sz="4400" dirty="0"/>
              <a:t> </a:t>
            </a:r>
            <a:r>
              <a:rPr lang="en-US" sz="4400" dirty="0" err="1"/>
              <a:t>utama</a:t>
            </a:r>
            <a:r>
              <a:rPr lang="en-US" sz="4400" dirty="0"/>
              <a:t>: </a:t>
            </a:r>
            <a:r>
              <a:rPr lang="en-US" sz="4400" dirty="0" err="1"/>
              <a:t>klinis</a:t>
            </a:r>
            <a:r>
              <a:rPr lang="en-US" sz="4400" dirty="0"/>
              <a:t>, </a:t>
            </a:r>
            <a:r>
              <a:rPr lang="en-US" sz="4400" dirty="0" err="1"/>
              <a:t>sosial</a:t>
            </a:r>
            <a:r>
              <a:rPr lang="en-US" sz="4400" dirty="0"/>
              <a:t>, </a:t>
            </a:r>
            <a:r>
              <a:rPr lang="en-US" sz="4400" dirty="0" err="1"/>
              <a:t>dan</a:t>
            </a:r>
            <a:r>
              <a:rPr lang="en-US" sz="4400" dirty="0"/>
              <a:t> </a:t>
            </a:r>
            <a:r>
              <a:rPr lang="en-US" sz="4400" dirty="0" err="1"/>
              <a:t>budaya</a:t>
            </a:r>
            <a:r>
              <a:rPr lang="en-US" sz="4400" dirty="0"/>
              <a:t>.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20118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Sunarto</a:t>
            </a:r>
            <a:r>
              <a:rPr lang="en-US" dirty="0" smtClean="0"/>
              <a:t>, </a:t>
            </a:r>
            <a:r>
              <a:rPr lang="en-US" dirty="0" err="1" smtClean="0"/>
              <a:t>Kamanto</a:t>
            </a:r>
            <a:r>
              <a:rPr lang="en-US" dirty="0" smtClean="0"/>
              <a:t>. 2010</a:t>
            </a:r>
            <a:r>
              <a:rPr lang="en-US" i="1" dirty="0" smtClean="0"/>
              <a:t>. </a:t>
            </a:r>
            <a:r>
              <a:rPr lang="en-US" i="1" dirty="0" err="1" smtClean="0"/>
              <a:t>Sosiologi</a:t>
            </a:r>
            <a:r>
              <a:rPr lang="en-US" i="1" dirty="0" smtClean="0"/>
              <a:t> </a:t>
            </a:r>
            <a:r>
              <a:rPr lang="en-US" i="1" dirty="0" err="1" smtClean="0"/>
              <a:t>Kesehatan</a:t>
            </a:r>
            <a:r>
              <a:rPr lang="en-US" i="1" dirty="0" smtClean="0"/>
              <a:t> </a:t>
            </a:r>
            <a:r>
              <a:rPr lang="en-US" i="1" dirty="0" err="1" smtClean="0"/>
              <a:t>Edisi</a:t>
            </a:r>
            <a:r>
              <a:rPr lang="en-US" i="1" dirty="0" smtClean="0"/>
              <a:t> 2</a:t>
            </a:r>
            <a:r>
              <a:rPr lang="en-US" dirty="0" smtClean="0"/>
              <a:t>. Jakarta: </a:t>
            </a:r>
            <a:r>
              <a:rPr lang="en-US" dirty="0" err="1"/>
              <a:t>U</a:t>
            </a:r>
            <a:r>
              <a:rPr lang="en-US" dirty="0" err="1" smtClean="0"/>
              <a:t>niversitas</a:t>
            </a:r>
            <a:r>
              <a:rPr lang="en-US" dirty="0" smtClean="0"/>
              <a:t> Terbuka</a:t>
            </a:r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533399"/>
            <a:ext cx="10007600" cy="1143001"/>
          </a:xfrm>
        </p:spPr>
        <p:txBody>
          <a:bodyPr/>
          <a:lstStyle/>
          <a:p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2057400"/>
            <a:ext cx="11887201" cy="6727825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en-US" sz="4000" dirty="0" err="1"/>
              <a:t>Perkembangan</a:t>
            </a:r>
            <a:r>
              <a:rPr lang="en-US" sz="4000" dirty="0"/>
              <a:t> </a:t>
            </a:r>
            <a:r>
              <a:rPr lang="en-US" sz="4000" dirty="0" err="1"/>
              <a:t>pesat</a:t>
            </a:r>
            <a:r>
              <a:rPr lang="en-US" sz="4000" dirty="0"/>
              <a:t> yang </a:t>
            </a:r>
            <a:r>
              <a:rPr lang="en-US" sz="4000" dirty="0" err="1"/>
              <a:t>terjadi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penyelenggaraan</a:t>
            </a:r>
            <a:r>
              <a:rPr lang="en-US" sz="4000" dirty="0"/>
              <a:t>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 yang </a:t>
            </a:r>
            <a:r>
              <a:rPr lang="en-US" sz="4000" dirty="0" err="1"/>
              <a:t>ditunjang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perkembangan</a:t>
            </a:r>
            <a:r>
              <a:rPr lang="en-US" sz="4000" dirty="0"/>
              <a:t> di </a:t>
            </a:r>
            <a:r>
              <a:rPr lang="en-US" sz="4000" dirty="0" err="1"/>
              <a:t>bidang</a:t>
            </a:r>
            <a:r>
              <a:rPr lang="en-US" sz="4000" dirty="0"/>
              <a:t> </a:t>
            </a:r>
            <a:r>
              <a:rPr lang="en-US" sz="4000" dirty="0" err="1"/>
              <a:t>ilmu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teknologi</a:t>
            </a:r>
            <a:r>
              <a:rPr lang="en-US" sz="4000" dirty="0"/>
              <a:t> </a:t>
            </a:r>
            <a:r>
              <a:rPr lang="en-US" sz="4000" dirty="0" err="1"/>
              <a:t>telah</a:t>
            </a:r>
            <a:r>
              <a:rPr lang="en-US" sz="4000" dirty="0"/>
              <a:t> </a:t>
            </a:r>
            <a:r>
              <a:rPr lang="en-US" sz="4000" dirty="0" err="1"/>
              <a:t>mengundang</a:t>
            </a:r>
            <a:r>
              <a:rPr lang="en-US" sz="4000" dirty="0"/>
              <a:t> </a:t>
            </a:r>
            <a:r>
              <a:rPr lang="en-US" sz="4000" dirty="0" err="1"/>
              <a:t>berbagai</a:t>
            </a:r>
            <a:r>
              <a:rPr lang="en-US" sz="4000" dirty="0"/>
              <a:t> </a:t>
            </a:r>
            <a:r>
              <a:rPr lang="en-US" sz="4000" dirty="0" err="1"/>
              <a:t>tanggapan</a:t>
            </a:r>
            <a:r>
              <a:rPr lang="en-US" sz="4000" dirty="0"/>
              <a:t> </a:t>
            </a:r>
            <a:r>
              <a:rPr lang="en-US" sz="4000" dirty="0" err="1"/>
              <a:t>dari</a:t>
            </a:r>
            <a:r>
              <a:rPr lang="en-US" sz="4000" dirty="0"/>
              <a:t> </a:t>
            </a:r>
            <a:r>
              <a:rPr lang="en-US" sz="4000" dirty="0" err="1"/>
              <a:t>berbagai</a:t>
            </a:r>
            <a:r>
              <a:rPr lang="en-US" sz="4000" dirty="0"/>
              <a:t> </a:t>
            </a:r>
            <a:r>
              <a:rPr lang="en-US" sz="4000" dirty="0" err="1"/>
              <a:t>kalangan</a:t>
            </a:r>
            <a:r>
              <a:rPr lang="en-US" sz="4000" dirty="0"/>
              <a:t> </a:t>
            </a:r>
            <a:r>
              <a:rPr lang="en-US" sz="4000" dirty="0" err="1"/>
              <a:t>masyarakat</a:t>
            </a:r>
            <a:r>
              <a:rPr lang="en-US" sz="4000" dirty="0"/>
              <a:t>. </a:t>
            </a:r>
            <a:endParaRPr lang="en-US" sz="4000" dirty="0" smtClean="0"/>
          </a:p>
          <a:p>
            <a:pPr fontAlgn="base"/>
            <a:r>
              <a:rPr lang="en-US" sz="4000" dirty="0" err="1" smtClean="0"/>
              <a:t>Tanggapan</a:t>
            </a:r>
            <a:r>
              <a:rPr lang="en-US" sz="4000" dirty="0" smtClean="0"/>
              <a:t> </a:t>
            </a:r>
            <a:r>
              <a:rPr lang="en-US" sz="4000" dirty="0"/>
              <a:t>yang </a:t>
            </a:r>
            <a:r>
              <a:rPr lang="en-US" sz="4000" dirty="0" err="1"/>
              <a:t>dikemukakan</a:t>
            </a:r>
            <a:r>
              <a:rPr lang="en-US" sz="4000" dirty="0"/>
              <a:t>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hanya</a:t>
            </a:r>
            <a:r>
              <a:rPr lang="en-US" sz="4000" dirty="0"/>
              <a:t> </a:t>
            </a:r>
            <a:r>
              <a:rPr lang="en-US" sz="4000" dirty="0" err="1"/>
              <a:t>ditujukan</a:t>
            </a:r>
            <a:r>
              <a:rPr lang="en-US" sz="4000" dirty="0"/>
              <a:t> </a:t>
            </a:r>
            <a:r>
              <a:rPr lang="en-US" sz="4000" dirty="0" err="1"/>
              <a:t>pada</a:t>
            </a:r>
            <a:r>
              <a:rPr lang="en-US" sz="4000" dirty="0"/>
              <a:t> </a:t>
            </a:r>
            <a:r>
              <a:rPr lang="en-US" sz="4000" dirty="0" err="1"/>
              <a:t>masalah</a:t>
            </a:r>
            <a:r>
              <a:rPr lang="en-US" sz="4000" dirty="0"/>
              <a:t> di </a:t>
            </a:r>
            <a:r>
              <a:rPr lang="en-US" sz="4000" dirty="0" err="1"/>
              <a:t>tingkat</a:t>
            </a:r>
            <a:r>
              <a:rPr lang="en-US" sz="4000" dirty="0"/>
              <a:t> </a:t>
            </a:r>
            <a:r>
              <a:rPr lang="en-US" sz="4000" dirty="0" err="1"/>
              <a:t>mikro</a:t>
            </a:r>
            <a:r>
              <a:rPr lang="en-US" sz="4000" dirty="0"/>
              <a:t>, </a:t>
            </a:r>
            <a:r>
              <a:rPr lang="en-US" sz="4000" dirty="0" err="1"/>
              <a:t>seperti</a:t>
            </a:r>
            <a:r>
              <a:rPr lang="en-US" sz="4000" dirty="0"/>
              <a:t> </a:t>
            </a:r>
            <a:r>
              <a:rPr lang="en-US" sz="4000" dirty="0" err="1"/>
              <a:t>pelayanan</a:t>
            </a:r>
            <a:r>
              <a:rPr lang="en-US" sz="4000" dirty="0"/>
              <a:t> </a:t>
            </a:r>
            <a:r>
              <a:rPr lang="en-US" sz="4000" dirty="0" err="1"/>
              <a:t>petugas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 </a:t>
            </a:r>
            <a:r>
              <a:rPr lang="en-US" sz="4000" dirty="0" err="1"/>
              <a:t>kepada</a:t>
            </a:r>
            <a:r>
              <a:rPr lang="en-US" sz="4000" dirty="0"/>
              <a:t> </a:t>
            </a:r>
            <a:r>
              <a:rPr lang="en-US" sz="4000" dirty="0" err="1"/>
              <a:t>pasien</a:t>
            </a:r>
            <a:r>
              <a:rPr lang="en-US" sz="4000" dirty="0"/>
              <a:t> </a:t>
            </a:r>
            <a:r>
              <a:rPr lang="en-US" sz="4000" dirty="0" err="1"/>
              <a:t>atau</a:t>
            </a:r>
            <a:r>
              <a:rPr lang="en-US" sz="4000" dirty="0"/>
              <a:t> </a:t>
            </a:r>
            <a:r>
              <a:rPr lang="en-US" sz="4000" dirty="0" err="1"/>
              <a:t>tingkat</a:t>
            </a:r>
            <a:r>
              <a:rPr lang="en-US" sz="4000" dirty="0"/>
              <a:t> </a:t>
            </a:r>
            <a:r>
              <a:rPr lang="en-US" sz="4000" dirty="0" err="1"/>
              <a:t>meso</a:t>
            </a:r>
            <a:r>
              <a:rPr lang="en-US" sz="4000" dirty="0"/>
              <a:t>, </a:t>
            </a:r>
            <a:r>
              <a:rPr lang="en-US" sz="4000" dirty="0" err="1"/>
              <a:t>seperti</a:t>
            </a:r>
            <a:r>
              <a:rPr lang="en-US" sz="4000" dirty="0"/>
              <a:t> </a:t>
            </a:r>
            <a:r>
              <a:rPr lang="en-US" sz="4000" dirty="0" err="1"/>
              <a:t>pelayanan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 di </a:t>
            </a:r>
            <a:r>
              <a:rPr lang="en-US" sz="4000" dirty="0" err="1"/>
              <a:t>rumah</a:t>
            </a:r>
            <a:r>
              <a:rPr lang="en-US" sz="4000" dirty="0"/>
              <a:t> </a:t>
            </a:r>
            <a:r>
              <a:rPr lang="en-US" sz="4000" dirty="0" err="1"/>
              <a:t>sakit</a:t>
            </a:r>
            <a:r>
              <a:rPr lang="en-US" sz="4000" dirty="0"/>
              <a:t>, </a:t>
            </a:r>
            <a:r>
              <a:rPr lang="en-US" sz="4000" dirty="0" err="1"/>
              <a:t>tetapi</a:t>
            </a:r>
            <a:r>
              <a:rPr lang="en-US" sz="4000" dirty="0"/>
              <a:t> </a:t>
            </a:r>
            <a:r>
              <a:rPr lang="en-US" sz="4000" dirty="0" err="1"/>
              <a:t>juga</a:t>
            </a:r>
            <a:r>
              <a:rPr lang="en-US" sz="4000" dirty="0"/>
              <a:t> </a:t>
            </a:r>
            <a:r>
              <a:rPr lang="en-US" sz="4000" dirty="0" err="1"/>
              <a:t>mencakup</a:t>
            </a:r>
            <a:r>
              <a:rPr lang="en-US" sz="4000" dirty="0"/>
              <a:t> </a:t>
            </a:r>
            <a:r>
              <a:rPr lang="en-US" sz="4000" dirty="0" err="1"/>
              <a:t>seluruh</a:t>
            </a:r>
            <a:r>
              <a:rPr lang="en-US" sz="4000" dirty="0"/>
              <a:t>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penyelenggaraannya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masyarakat</a:t>
            </a:r>
            <a:r>
              <a:rPr lang="en-US" sz="4000" dirty="0"/>
              <a:t>. </a:t>
            </a:r>
            <a:r>
              <a:rPr lang="en-US" sz="4000" dirty="0" err="1"/>
              <a:t>Penyelenggaraan</a:t>
            </a:r>
            <a:r>
              <a:rPr lang="en-US" sz="4000" dirty="0"/>
              <a:t>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 yang </a:t>
            </a:r>
            <a:r>
              <a:rPr lang="en-US" sz="4000" dirty="0" err="1"/>
              <a:t>akan</a:t>
            </a:r>
            <a:r>
              <a:rPr lang="en-US" sz="4000" dirty="0"/>
              <a:t> </a:t>
            </a:r>
            <a:r>
              <a:rPr lang="en-US" sz="4000" dirty="0" err="1"/>
              <a:t>dibahas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Modul</a:t>
            </a:r>
            <a:r>
              <a:rPr lang="en-US" sz="4000" dirty="0"/>
              <a:t> 9 </a:t>
            </a:r>
            <a:r>
              <a:rPr lang="en-US" sz="4000" dirty="0" err="1"/>
              <a:t>ini</a:t>
            </a:r>
            <a:r>
              <a:rPr lang="en-US" sz="4000" dirty="0"/>
              <a:t> </a:t>
            </a:r>
            <a:r>
              <a:rPr lang="en-US" sz="4000" dirty="0" err="1"/>
              <a:t>adalah</a:t>
            </a:r>
            <a:r>
              <a:rPr lang="en-US" sz="4000" dirty="0"/>
              <a:t> </a:t>
            </a:r>
            <a:r>
              <a:rPr lang="en-US" sz="4000" dirty="0" err="1"/>
              <a:t>fenomena</a:t>
            </a:r>
            <a:r>
              <a:rPr lang="en-US" sz="4000" dirty="0"/>
              <a:t> </a:t>
            </a:r>
            <a:r>
              <a:rPr lang="en-US" sz="4000" dirty="0" err="1"/>
              <a:t>pada</a:t>
            </a:r>
            <a:r>
              <a:rPr lang="en-US" sz="4000" dirty="0"/>
              <a:t> </a:t>
            </a:r>
            <a:r>
              <a:rPr lang="en-US" sz="4000" dirty="0" err="1"/>
              <a:t>tingkat</a:t>
            </a:r>
            <a:r>
              <a:rPr lang="en-US" sz="4000" dirty="0"/>
              <a:t> </a:t>
            </a:r>
            <a:r>
              <a:rPr lang="en-US" sz="4000" dirty="0" err="1"/>
              <a:t>makro</a:t>
            </a:r>
            <a:r>
              <a:rPr lang="en-US" sz="4000" dirty="0"/>
              <a:t> (</a:t>
            </a:r>
            <a:r>
              <a:rPr lang="en-US" sz="4000" dirty="0" err="1"/>
              <a:t>medikalisasi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demedikalisasi</a:t>
            </a:r>
            <a:r>
              <a:rPr lang="en-US" sz="4000" dirty="0"/>
              <a:t>), </a:t>
            </a:r>
            <a:r>
              <a:rPr lang="en-US" sz="4000" dirty="0" err="1"/>
              <a:t>tingkat</a:t>
            </a:r>
            <a:r>
              <a:rPr lang="en-US" sz="4000" dirty="0"/>
              <a:t> </a:t>
            </a:r>
            <a:r>
              <a:rPr lang="en-US" sz="4000" dirty="0" err="1"/>
              <a:t>meso</a:t>
            </a:r>
            <a:r>
              <a:rPr lang="en-US" sz="4000" dirty="0"/>
              <a:t> (</a:t>
            </a:r>
            <a:r>
              <a:rPr lang="en-US" sz="4000" dirty="0" err="1"/>
              <a:t>hospitalisasi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dehospitalisasi</a:t>
            </a:r>
            <a:r>
              <a:rPr lang="en-US" sz="4000" dirty="0"/>
              <a:t>), </a:t>
            </a:r>
            <a:r>
              <a:rPr lang="en-US" sz="4000" dirty="0" err="1"/>
              <a:t>serta</a:t>
            </a:r>
            <a:r>
              <a:rPr lang="en-US" sz="4000" dirty="0"/>
              <a:t> </a:t>
            </a:r>
            <a:r>
              <a:rPr lang="en-US" sz="4000" dirty="0" err="1"/>
              <a:t>tingkat</a:t>
            </a:r>
            <a:r>
              <a:rPr lang="en-US" sz="4000" dirty="0"/>
              <a:t> </a:t>
            </a:r>
            <a:r>
              <a:rPr lang="en-US" sz="4000" dirty="0" err="1"/>
              <a:t>mikro</a:t>
            </a:r>
            <a:r>
              <a:rPr lang="en-US" sz="4000" dirty="0"/>
              <a:t> (</a:t>
            </a:r>
            <a:r>
              <a:rPr lang="en-US" sz="4000" dirty="0" err="1"/>
              <a:t>iatrogenesis</a:t>
            </a:r>
            <a:r>
              <a:rPr lang="en-US" sz="4000" dirty="0"/>
              <a:t>). </a:t>
            </a:r>
          </a:p>
          <a:p>
            <a:pPr fontAlgn="base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24111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Medikalisasi</a:t>
            </a:r>
            <a:r>
              <a:rPr lang="en-US" sz="4000" dirty="0"/>
              <a:t> </a:t>
            </a:r>
            <a:r>
              <a:rPr lang="en-US" sz="4000" dirty="0" err="1"/>
              <a:t>sering</a:t>
            </a:r>
            <a:r>
              <a:rPr lang="en-US" sz="4000" dirty="0"/>
              <a:t> </a:t>
            </a:r>
            <a:r>
              <a:rPr lang="en-US" sz="4000" dirty="0" err="1"/>
              <a:t>dikaitkan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berbagai</a:t>
            </a:r>
            <a:r>
              <a:rPr lang="en-US" sz="4000" dirty="0"/>
              <a:t> </a:t>
            </a:r>
            <a:r>
              <a:rPr lang="en-US" sz="4000" dirty="0" err="1"/>
              <a:t>hal</a:t>
            </a:r>
            <a:r>
              <a:rPr lang="en-US" sz="4000" dirty="0"/>
              <a:t>, </a:t>
            </a:r>
            <a:r>
              <a:rPr lang="en-US" sz="4000" dirty="0" err="1"/>
              <a:t>misalnya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proses </a:t>
            </a:r>
            <a:r>
              <a:rPr lang="en-US" sz="4000" dirty="0" err="1"/>
              <a:t>pengendalian</a:t>
            </a:r>
            <a:r>
              <a:rPr lang="en-US" sz="4000" dirty="0"/>
              <a:t> </a:t>
            </a:r>
            <a:r>
              <a:rPr lang="en-US" sz="4000" dirty="0" err="1"/>
              <a:t>sosial</a:t>
            </a:r>
            <a:r>
              <a:rPr lang="en-US" sz="4000" dirty="0"/>
              <a:t> </a:t>
            </a:r>
            <a:r>
              <a:rPr lang="en-US" sz="4000" dirty="0" err="1"/>
              <a:t>karena</a:t>
            </a:r>
            <a:r>
              <a:rPr lang="en-US" sz="4000" dirty="0"/>
              <a:t> </a:t>
            </a:r>
            <a:r>
              <a:rPr lang="en-US" sz="4000" dirty="0" err="1"/>
              <a:t>medikalisasi</a:t>
            </a:r>
            <a:r>
              <a:rPr lang="en-US" sz="4000" dirty="0"/>
              <a:t> </a:t>
            </a:r>
            <a:r>
              <a:rPr lang="en-US" sz="4000" dirty="0" err="1"/>
              <a:t>sering</a:t>
            </a:r>
            <a:r>
              <a:rPr lang="en-US" sz="4000" dirty="0"/>
              <a:t> kali </a:t>
            </a:r>
            <a:r>
              <a:rPr lang="en-US" sz="4000" dirty="0" err="1"/>
              <a:t>disertai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tindakan</a:t>
            </a:r>
            <a:r>
              <a:rPr lang="en-US" sz="4000" dirty="0"/>
              <a:t> </a:t>
            </a:r>
            <a:r>
              <a:rPr lang="en-US" sz="4000" dirty="0" err="1"/>
              <a:t>paksaan</a:t>
            </a:r>
            <a:r>
              <a:rPr lang="en-US" sz="4000" dirty="0"/>
              <a:t>, </a:t>
            </a:r>
            <a:r>
              <a:rPr lang="en-US" sz="4000" dirty="0" err="1"/>
              <a:t>keharusan</a:t>
            </a:r>
            <a:r>
              <a:rPr lang="en-US" sz="4000" dirty="0"/>
              <a:t>, </a:t>
            </a:r>
            <a:r>
              <a:rPr lang="en-US" sz="4000" dirty="0" err="1"/>
              <a:t>larangan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pembatasan</a:t>
            </a:r>
            <a:r>
              <a:rPr lang="en-US" sz="4000" dirty="0"/>
              <a:t> </a:t>
            </a:r>
            <a:r>
              <a:rPr lang="en-US" sz="4000" dirty="0" err="1"/>
              <a:t>kebebasan</a:t>
            </a:r>
            <a:r>
              <a:rPr lang="en-US" sz="4000" dirty="0"/>
              <a:t> demi </a:t>
            </a:r>
            <a:r>
              <a:rPr lang="en-US" sz="4000" dirty="0" err="1"/>
              <a:t>mendapatkan</a:t>
            </a:r>
            <a:r>
              <a:rPr lang="en-US" sz="4000" dirty="0"/>
              <a:t> </a:t>
            </a:r>
            <a:r>
              <a:rPr lang="en-US" sz="4000" dirty="0" err="1"/>
              <a:t>keadaan</a:t>
            </a:r>
            <a:r>
              <a:rPr lang="en-US" sz="4000" dirty="0"/>
              <a:t> </a:t>
            </a:r>
            <a:r>
              <a:rPr lang="en-US" sz="4000" dirty="0" err="1"/>
              <a:t>sehat</a:t>
            </a:r>
            <a:r>
              <a:rPr lang="en-US" sz="4000" dirty="0"/>
              <a:t>. </a:t>
            </a:r>
            <a:endParaRPr lang="en-US" sz="4000" dirty="0" smtClean="0"/>
          </a:p>
          <a:p>
            <a:r>
              <a:rPr lang="en-US" sz="4000" dirty="0" err="1" smtClean="0"/>
              <a:t>Bentuk-bentuk</a:t>
            </a:r>
            <a:r>
              <a:rPr lang="en-US" sz="4000" dirty="0" smtClean="0"/>
              <a:t> </a:t>
            </a:r>
            <a:r>
              <a:rPr lang="en-US" sz="4000" dirty="0" err="1"/>
              <a:t>tindakan</a:t>
            </a:r>
            <a:r>
              <a:rPr lang="en-US" sz="4000" dirty="0"/>
              <a:t> </a:t>
            </a:r>
            <a:r>
              <a:rPr lang="en-US" sz="4000" dirty="0" err="1"/>
              <a:t>tersebut</a:t>
            </a:r>
            <a:r>
              <a:rPr lang="en-US" sz="4000" dirty="0"/>
              <a:t> </a:t>
            </a:r>
            <a:r>
              <a:rPr lang="en-US" sz="4000" dirty="0" err="1"/>
              <a:t>merupakan</a:t>
            </a:r>
            <a:r>
              <a:rPr lang="en-US" sz="4000" dirty="0"/>
              <a:t> </a:t>
            </a:r>
            <a:r>
              <a:rPr lang="en-US" sz="4000" dirty="0" err="1"/>
              <a:t>bentuk</a:t>
            </a:r>
            <a:r>
              <a:rPr lang="en-US" sz="4000" dirty="0"/>
              <a:t> </a:t>
            </a:r>
            <a:r>
              <a:rPr lang="en-US" sz="4000" dirty="0" err="1"/>
              <a:t>pengendalian</a:t>
            </a:r>
            <a:r>
              <a:rPr lang="en-US" sz="4000" dirty="0"/>
              <a:t> </a:t>
            </a:r>
            <a:r>
              <a:rPr lang="en-US" sz="4000" dirty="0" err="1"/>
              <a:t>sosial</a:t>
            </a:r>
            <a:r>
              <a:rPr lang="en-US" sz="4000" dirty="0"/>
              <a:t>. </a:t>
            </a:r>
            <a:r>
              <a:rPr lang="en-US" sz="4000" dirty="0" err="1"/>
              <a:t>Medikalisasi</a:t>
            </a:r>
            <a:r>
              <a:rPr lang="en-US" sz="4000" dirty="0"/>
              <a:t> </a:t>
            </a:r>
            <a:r>
              <a:rPr lang="en-US" sz="4000" dirty="0" err="1"/>
              <a:t>berlebih</a:t>
            </a:r>
            <a:r>
              <a:rPr lang="en-US" sz="4000" dirty="0"/>
              <a:t> </a:t>
            </a:r>
            <a:r>
              <a:rPr lang="en-US" sz="4000" dirty="0" err="1"/>
              <a:t>semacam</a:t>
            </a:r>
            <a:r>
              <a:rPr lang="en-US" sz="4000" dirty="0"/>
              <a:t> </a:t>
            </a:r>
            <a:r>
              <a:rPr lang="en-US" sz="4000" dirty="0" err="1"/>
              <a:t>ini</a:t>
            </a:r>
            <a:r>
              <a:rPr lang="en-US" sz="4000" dirty="0"/>
              <a:t> </a:t>
            </a:r>
            <a:r>
              <a:rPr lang="en-US" sz="4000" dirty="0" err="1"/>
              <a:t>menimbulkan</a:t>
            </a:r>
            <a:r>
              <a:rPr lang="en-US" sz="4000" dirty="0"/>
              <a:t> </a:t>
            </a:r>
            <a:r>
              <a:rPr lang="en-US" sz="4000" dirty="0" err="1"/>
              <a:t>kekhawatiran</a:t>
            </a:r>
            <a:r>
              <a:rPr lang="en-US" sz="4000" dirty="0"/>
              <a:t> </a:t>
            </a:r>
            <a:r>
              <a:rPr lang="en-US" sz="4000" dirty="0" err="1"/>
              <a:t>sehingga</a:t>
            </a:r>
            <a:r>
              <a:rPr lang="en-US" sz="4000" dirty="0"/>
              <a:t> </a:t>
            </a:r>
            <a:r>
              <a:rPr lang="en-US" sz="4000" dirty="0" err="1"/>
              <a:t>muncul</a:t>
            </a:r>
            <a:r>
              <a:rPr lang="en-US" sz="4000" dirty="0"/>
              <a:t> proses </a:t>
            </a:r>
            <a:r>
              <a:rPr lang="en-US" sz="4000" dirty="0" err="1"/>
              <a:t>demedikalisasi</a:t>
            </a:r>
            <a:r>
              <a:rPr lang="en-US" sz="4000" dirty="0"/>
              <a:t>. 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92882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Apabila</a:t>
            </a:r>
            <a:r>
              <a:rPr lang="en-US" sz="4000" dirty="0"/>
              <a:t> </a:t>
            </a:r>
            <a:r>
              <a:rPr lang="en-US" sz="4000" dirty="0" err="1"/>
              <a:t>seseorang</a:t>
            </a:r>
            <a:r>
              <a:rPr lang="en-US" sz="4000" dirty="0"/>
              <a:t> </a:t>
            </a:r>
            <a:r>
              <a:rPr lang="en-US" sz="4000" dirty="0" err="1"/>
              <a:t>diterima</a:t>
            </a:r>
            <a:r>
              <a:rPr lang="en-US" sz="4000" dirty="0"/>
              <a:t>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dirawat</a:t>
            </a:r>
            <a:r>
              <a:rPr lang="en-US" sz="4000" dirty="0"/>
              <a:t> di </a:t>
            </a:r>
            <a:r>
              <a:rPr lang="en-US" sz="4000" dirty="0" err="1"/>
              <a:t>rumah</a:t>
            </a:r>
            <a:r>
              <a:rPr lang="en-US" sz="4000" dirty="0"/>
              <a:t> </a:t>
            </a:r>
            <a:r>
              <a:rPr lang="en-US" sz="4000" dirty="0" err="1"/>
              <a:t>sakit</a:t>
            </a:r>
            <a:r>
              <a:rPr lang="en-US" sz="4000" dirty="0"/>
              <a:t> </a:t>
            </a:r>
            <a:r>
              <a:rPr lang="en-US" sz="4000" dirty="0" err="1"/>
              <a:t>maka</a:t>
            </a:r>
            <a:r>
              <a:rPr lang="en-US" sz="4000" dirty="0"/>
              <a:t> orang </a:t>
            </a:r>
            <a:r>
              <a:rPr lang="en-US" sz="4000" dirty="0" err="1"/>
              <a:t>tersebut</a:t>
            </a:r>
            <a:r>
              <a:rPr lang="en-US" sz="4000" dirty="0"/>
              <a:t> </a:t>
            </a:r>
            <a:r>
              <a:rPr lang="en-US" sz="4000" dirty="0" err="1"/>
              <a:t>dikatakan</a:t>
            </a:r>
            <a:r>
              <a:rPr lang="en-US" sz="4000" dirty="0"/>
              <a:t> </a:t>
            </a:r>
            <a:r>
              <a:rPr lang="en-US" sz="4000" dirty="0" err="1"/>
              <a:t>melalui</a:t>
            </a:r>
            <a:r>
              <a:rPr lang="en-US" sz="4000" dirty="0"/>
              <a:t> proses </a:t>
            </a:r>
            <a:r>
              <a:rPr lang="en-US" sz="4000" dirty="0" err="1"/>
              <a:t>hospitalisasi</a:t>
            </a:r>
            <a:r>
              <a:rPr lang="en-US" sz="4000" dirty="0"/>
              <a:t>. </a:t>
            </a:r>
            <a:r>
              <a:rPr lang="en-US" sz="4000" dirty="0" err="1"/>
              <a:t>Goffman</a:t>
            </a:r>
            <a:r>
              <a:rPr lang="en-US" sz="4000" dirty="0"/>
              <a:t> </a:t>
            </a:r>
            <a:r>
              <a:rPr lang="en-US" sz="4000" dirty="0" err="1"/>
              <a:t>mengaitkan</a:t>
            </a:r>
            <a:r>
              <a:rPr lang="en-US" sz="4000" dirty="0"/>
              <a:t> proses </a:t>
            </a:r>
            <a:r>
              <a:rPr lang="en-US" sz="4000" dirty="0" err="1"/>
              <a:t>hospitalisasi</a:t>
            </a:r>
            <a:r>
              <a:rPr lang="en-US" sz="4000" dirty="0"/>
              <a:t> </a:t>
            </a:r>
            <a:r>
              <a:rPr lang="en-US" sz="4000" dirty="0" err="1"/>
              <a:t>ini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pasien</a:t>
            </a:r>
            <a:r>
              <a:rPr lang="en-US" sz="4000" dirty="0"/>
              <a:t> </a:t>
            </a:r>
            <a:r>
              <a:rPr lang="en-US" sz="4000" dirty="0" err="1"/>
              <a:t>rumah</a:t>
            </a:r>
            <a:r>
              <a:rPr lang="en-US" sz="4000" dirty="0"/>
              <a:t> </a:t>
            </a:r>
            <a:r>
              <a:rPr lang="en-US" sz="4000" dirty="0" err="1"/>
              <a:t>sakit</a:t>
            </a:r>
            <a:r>
              <a:rPr lang="en-US" sz="4000" dirty="0"/>
              <a:t> </a:t>
            </a:r>
            <a:r>
              <a:rPr lang="en-US" sz="4000" dirty="0" err="1"/>
              <a:t>jiwa</a:t>
            </a:r>
            <a:r>
              <a:rPr lang="en-US" sz="4000" dirty="0"/>
              <a:t>. </a:t>
            </a:r>
            <a:r>
              <a:rPr lang="en-US" sz="4000" dirty="0" err="1"/>
              <a:t>Hospitalisasi</a:t>
            </a:r>
            <a:r>
              <a:rPr lang="en-US" sz="4000" dirty="0"/>
              <a:t> </a:t>
            </a:r>
            <a:r>
              <a:rPr lang="en-US" sz="4000" dirty="0" err="1"/>
              <a:t>ini</a:t>
            </a:r>
            <a:r>
              <a:rPr lang="en-US" sz="4000" dirty="0"/>
              <a:t> </a:t>
            </a:r>
            <a:r>
              <a:rPr lang="en-US" sz="4000" dirty="0" err="1"/>
              <a:t>kemudian</a:t>
            </a:r>
            <a:r>
              <a:rPr lang="en-US" sz="4000" dirty="0"/>
              <a:t> </a:t>
            </a:r>
            <a:r>
              <a:rPr lang="en-US" sz="4000" dirty="0" err="1"/>
              <a:t>memunculkan</a:t>
            </a:r>
            <a:r>
              <a:rPr lang="en-US" sz="4000" dirty="0"/>
              <a:t> </a:t>
            </a:r>
            <a:r>
              <a:rPr lang="en-US" sz="4000" dirty="0" err="1"/>
              <a:t>konsep</a:t>
            </a:r>
            <a:r>
              <a:rPr lang="en-US" sz="4000" dirty="0"/>
              <a:t> </a:t>
            </a:r>
            <a:r>
              <a:rPr lang="en-US" sz="4000" dirty="0" err="1"/>
              <a:t>dehospitalisasi</a:t>
            </a:r>
            <a:r>
              <a:rPr lang="en-US" sz="4000" dirty="0"/>
              <a:t> yang </a:t>
            </a:r>
            <a:r>
              <a:rPr lang="en-US" sz="4000" dirty="0" err="1"/>
              <a:t>menentang</a:t>
            </a:r>
            <a:r>
              <a:rPr lang="en-US" sz="4000" dirty="0"/>
              <a:t> </a:t>
            </a:r>
            <a:r>
              <a:rPr lang="en-US" sz="4000" dirty="0" err="1"/>
              <a:t>gerakan</a:t>
            </a:r>
            <a:r>
              <a:rPr lang="en-US" sz="4000" dirty="0"/>
              <a:t> </a:t>
            </a:r>
            <a:r>
              <a:rPr lang="en-US" sz="4000" dirty="0" err="1"/>
              <a:t>hospitalisasi</a:t>
            </a:r>
            <a:r>
              <a:rPr lang="en-US" sz="4000" dirty="0"/>
              <a:t> yang </a:t>
            </a:r>
            <a:r>
              <a:rPr lang="en-US" sz="4000" dirty="0" err="1"/>
              <a:t>dianggap</a:t>
            </a:r>
            <a:r>
              <a:rPr lang="en-US" sz="4000" dirty="0"/>
              <a:t>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sesuai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perkembangan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perlu</a:t>
            </a:r>
            <a:r>
              <a:rPr lang="en-US" sz="4000" dirty="0"/>
              <a:t> </a:t>
            </a:r>
            <a:r>
              <a:rPr lang="en-US" sz="4000" dirty="0" err="1"/>
              <a:t>diganti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pola</a:t>
            </a:r>
            <a:r>
              <a:rPr lang="en-US" sz="4000" dirty="0"/>
              <a:t> </a:t>
            </a:r>
            <a:r>
              <a:rPr lang="en-US" sz="4000" dirty="0" err="1"/>
              <a:t>baru</a:t>
            </a:r>
            <a:r>
              <a:rPr lang="en-US" sz="4000" dirty="0"/>
              <a:t>. 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14668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Upaya</a:t>
            </a:r>
            <a:r>
              <a:rPr lang="en-US" sz="4000" dirty="0"/>
              <a:t>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mengatasi</a:t>
            </a:r>
            <a:r>
              <a:rPr lang="en-US" sz="4000" dirty="0"/>
              <a:t> </a:t>
            </a:r>
            <a:r>
              <a:rPr lang="en-US" sz="4000" dirty="0" err="1"/>
              <a:t>masalah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hanya</a:t>
            </a:r>
            <a:r>
              <a:rPr lang="en-US" sz="4000" dirty="0"/>
              <a:t> </a:t>
            </a:r>
            <a:r>
              <a:rPr lang="en-US" sz="4000" dirty="0" err="1"/>
              <a:t>menghasilkan</a:t>
            </a:r>
            <a:r>
              <a:rPr lang="en-US" sz="4000" dirty="0"/>
              <a:t> </a:t>
            </a:r>
            <a:r>
              <a:rPr lang="en-US" sz="4000" dirty="0" err="1"/>
              <a:t>dampak</a:t>
            </a:r>
            <a:r>
              <a:rPr lang="en-US" sz="4000" dirty="0"/>
              <a:t> </a:t>
            </a:r>
            <a:r>
              <a:rPr lang="en-US" sz="4000" dirty="0" err="1"/>
              <a:t>positif</a:t>
            </a:r>
            <a:r>
              <a:rPr lang="en-US" sz="4000" dirty="0"/>
              <a:t>, </a:t>
            </a:r>
            <a:r>
              <a:rPr lang="en-US" sz="4000" dirty="0" err="1"/>
              <a:t>tetapi</a:t>
            </a:r>
            <a:r>
              <a:rPr lang="en-US" sz="4000" dirty="0"/>
              <a:t> </a:t>
            </a:r>
            <a:r>
              <a:rPr lang="en-US" sz="4000" dirty="0" err="1"/>
              <a:t>juga</a:t>
            </a:r>
            <a:r>
              <a:rPr lang="en-US" sz="4000" dirty="0"/>
              <a:t> </a:t>
            </a:r>
            <a:r>
              <a:rPr lang="en-US" sz="4000" dirty="0" err="1"/>
              <a:t>negatif</a:t>
            </a:r>
            <a:r>
              <a:rPr lang="en-US" sz="4000" dirty="0"/>
              <a:t>. </a:t>
            </a:r>
            <a:r>
              <a:rPr lang="en-US" sz="4000" dirty="0" err="1"/>
              <a:t>Dampak</a:t>
            </a:r>
            <a:r>
              <a:rPr lang="en-US" sz="4000" dirty="0"/>
              <a:t> </a:t>
            </a:r>
            <a:r>
              <a:rPr lang="en-US" sz="4000" dirty="0" err="1"/>
              <a:t>negatif</a:t>
            </a:r>
            <a:r>
              <a:rPr lang="en-US" sz="4000" dirty="0"/>
              <a:t> </a:t>
            </a:r>
            <a:r>
              <a:rPr lang="en-US" sz="4000" dirty="0" err="1"/>
              <a:t>dari</a:t>
            </a:r>
            <a:r>
              <a:rPr lang="en-US" sz="4000" dirty="0"/>
              <a:t> </a:t>
            </a:r>
            <a:r>
              <a:rPr lang="en-US" sz="4000" dirty="0" err="1"/>
              <a:t>pelayanan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 </a:t>
            </a:r>
            <a:r>
              <a:rPr lang="en-US" sz="4000" dirty="0" err="1"/>
              <a:t>ini</a:t>
            </a:r>
            <a:r>
              <a:rPr lang="en-US" sz="4000" dirty="0"/>
              <a:t> </a:t>
            </a:r>
            <a:r>
              <a:rPr lang="en-US" sz="4000" dirty="0" err="1"/>
              <a:t>disebut</a:t>
            </a:r>
            <a:r>
              <a:rPr lang="en-US" sz="4000" dirty="0"/>
              <a:t> </a:t>
            </a:r>
            <a:r>
              <a:rPr lang="en-US" sz="4000" dirty="0" err="1"/>
              <a:t>iatrogenesis</a:t>
            </a:r>
            <a:r>
              <a:rPr lang="en-US" sz="4000" dirty="0"/>
              <a:t>. </a:t>
            </a:r>
            <a:endParaRPr lang="en-US" sz="4000" dirty="0" smtClean="0"/>
          </a:p>
          <a:p>
            <a:r>
              <a:rPr lang="en-US" sz="4000" dirty="0" err="1" smtClean="0"/>
              <a:t>Iatrogenesis</a:t>
            </a:r>
            <a:r>
              <a:rPr lang="en-US" sz="4000" dirty="0" smtClean="0"/>
              <a:t> </a:t>
            </a:r>
            <a:r>
              <a:rPr lang="en-US" sz="4000" dirty="0" err="1"/>
              <a:t>ini</a:t>
            </a:r>
            <a:r>
              <a:rPr lang="en-US" sz="4000" dirty="0"/>
              <a:t> </a:t>
            </a:r>
            <a:r>
              <a:rPr lang="en-US" sz="4000" dirty="0" err="1"/>
              <a:t>dapat</a:t>
            </a:r>
            <a:r>
              <a:rPr lang="en-US" sz="4000" dirty="0"/>
              <a:t> </a:t>
            </a:r>
            <a:r>
              <a:rPr lang="en-US" sz="4000" dirty="0" err="1"/>
              <a:t>berupa</a:t>
            </a:r>
            <a:r>
              <a:rPr lang="en-US" sz="4000" dirty="0"/>
              <a:t> </a:t>
            </a:r>
            <a:r>
              <a:rPr lang="en-US" sz="4000" dirty="0" err="1"/>
              <a:t>diperolehnya</a:t>
            </a:r>
            <a:r>
              <a:rPr lang="en-US" sz="4000" dirty="0"/>
              <a:t> </a:t>
            </a:r>
            <a:r>
              <a:rPr lang="en-US" sz="4000" dirty="0" err="1"/>
              <a:t>penyakit</a:t>
            </a:r>
            <a:r>
              <a:rPr lang="en-US" sz="4000" dirty="0"/>
              <a:t> </a:t>
            </a:r>
            <a:r>
              <a:rPr lang="en-US" sz="4000" dirty="0" err="1"/>
              <a:t>oleh</a:t>
            </a:r>
            <a:r>
              <a:rPr lang="en-US" sz="4000" dirty="0"/>
              <a:t> </a:t>
            </a:r>
            <a:r>
              <a:rPr lang="en-US" sz="4000" dirty="0" err="1"/>
              <a:t>seseorang</a:t>
            </a:r>
            <a:r>
              <a:rPr lang="en-US" sz="4000" dirty="0"/>
              <a:t> </a:t>
            </a:r>
            <a:r>
              <a:rPr lang="en-US" sz="4000" dirty="0" err="1"/>
              <a:t>ketika</a:t>
            </a:r>
            <a:r>
              <a:rPr lang="en-US" sz="4000" dirty="0"/>
              <a:t> </a:t>
            </a:r>
            <a:r>
              <a:rPr lang="en-US" sz="4000" dirty="0" err="1"/>
              <a:t>berada</a:t>
            </a:r>
            <a:r>
              <a:rPr lang="en-US" sz="4000" dirty="0"/>
              <a:t> di </a:t>
            </a:r>
            <a:r>
              <a:rPr lang="en-US" sz="4000" dirty="0" err="1"/>
              <a:t>rumah</a:t>
            </a:r>
            <a:r>
              <a:rPr lang="en-US" sz="4000" dirty="0"/>
              <a:t> </a:t>
            </a:r>
            <a:r>
              <a:rPr lang="en-US" sz="4000" dirty="0" err="1"/>
              <a:t>sakit</a:t>
            </a:r>
            <a:r>
              <a:rPr lang="en-US" sz="4000" dirty="0"/>
              <a:t>, </a:t>
            </a:r>
            <a:r>
              <a:rPr lang="en-US" sz="4000" dirty="0" err="1"/>
              <a:t>ketergantungan</a:t>
            </a:r>
            <a:r>
              <a:rPr lang="en-US" sz="4000" dirty="0"/>
              <a:t> </a:t>
            </a:r>
            <a:r>
              <a:rPr lang="en-US" sz="4000" dirty="0" err="1"/>
              <a:t>pasien</a:t>
            </a:r>
            <a:r>
              <a:rPr lang="en-US" sz="4000" dirty="0"/>
              <a:t> </a:t>
            </a:r>
            <a:r>
              <a:rPr lang="en-US" sz="4000" dirty="0" err="1"/>
              <a:t>terhadap</a:t>
            </a:r>
            <a:r>
              <a:rPr lang="en-US" sz="4000" dirty="0"/>
              <a:t> </a:t>
            </a:r>
            <a:r>
              <a:rPr lang="en-US" sz="4000" dirty="0" err="1"/>
              <a:t>pelayanan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,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penyerahan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 </a:t>
            </a:r>
            <a:r>
              <a:rPr lang="en-US" sz="4000" dirty="0" err="1"/>
              <a:t>seseorang</a:t>
            </a:r>
            <a:r>
              <a:rPr lang="en-US" sz="4000" dirty="0"/>
              <a:t> </a:t>
            </a:r>
            <a:r>
              <a:rPr lang="en-US" sz="4000" dirty="0" err="1"/>
              <a:t>kepada</a:t>
            </a:r>
            <a:r>
              <a:rPr lang="en-US" sz="4000" dirty="0"/>
              <a:t> “mafia”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62469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3400" y="247650"/>
            <a:ext cx="11217275" cy="1885950"/>
          </a:xfrm>
        </p:spPr>
        <p:txBody>
          <a:bodyPr/>
          <a:lstStyle/>
          <a:p>
            <a:r>
              <a:rPr lang="en-US" b="1" dirty="0" err="1" smtClean="0"/>
              <a:t>Medikalisasi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Demedikalisasi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Jary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Jary</a:t>
            </a:r>
            <a:r>
              <a:rPr lang="en-US" sz="3600" dirty="0"/>
              <a:t> </a:t>
            </a:r>
            <a:r>
              <a:rPr lang="en-US" sz="3600" dirty="0" err="1"/>
              <a:t>mendefinisikan</a:t>
            </a:r>
            <a:r>
              <a:rPr lang="en-US" sz="3600" dirty="0"/>
              <a:t> </a:t>
            </a:r>
            <a:r>
              <a:rPr lang="en-US" sz="3600" dirty="0" err="1"/>
              <a:t>medikalisasi</a:t>
            </a:r>
            <a:r>
              <a:rPr lang="en-US" sz="3600" dirty="0"/>
              <a:t> </a:t>
            </a:r>
            <a:r>
              <a:rPr lang="en-US" sz="3600" dirty="0" err="1"/>
              <a:t>sebagai</a:t>
            </a:r>
            <a:r>
              <a:rPr lang="en-US" sz="3600" dirty="0"/>
              <a:t> </a:t>
            </a:r>
            <a:r>
              <a:rPr lang="en-US" sz="3600" dirty="0" err="1"/>
              <a:t>cara</a:t>
            </a:r>
            <a:r>
              <a:rPr lang="en-US" sz="3600" dirty="0"/>
              <a:t> </a:t>
            </a:r>
            <a:r>
              <a:rPr lang="en-US" sz="3600" dirty="0" err="1"/>
              <a:t>memandang</a:t>
            </a:r>
            <a:r>
              <a:rPr lang="en-US" sz="3600" dirty="0"/>
              <a:t> </a:t>
            </a:r>
            <a:r>
              <a:rPr lang="en-US" sz="3600" dirty="0" err="1"/>
              <a:t>perilaku</a:t>
            </a:r>
            <a:r>
              <a:rPr lang="en-US" sz="3600" dirty="0"/>
              <a:t> yang </a:t>
            </a:r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dikehendaki</a:t>
            </a:r>
            <a:r>
              <a:rPr lang="en-US" sz="3600" dirty="0"/>
              <a:t> </a:t>
            </a:r>
            <a:r>
              <a:rPr lang="en-US" sz="3600" dirty="0" err="1"/>
              <a:t>sebagai</a:t>
            </a:r>
            <a:r>
              <a:rPr lang="en-US" sz="3600" dirty="0"/>
              <a:t> </a:t>
            </a:r>
            <a:r>
              <a:rPr lang="en-US" sz="3600" dirty="0" err="1"/>
              <a:t>penyakit</a:t>
            </a:r>
            <a:r>
              <a:rPr lang="en-US" sz="3600" dirty="0"/>
              <a:t> yang </a:t>
            </a:r>
            <a:r>
              <a:rPr lang="en-US" sz="3600" dirty="0" err="1"/>
              <a:t>memerlukan</a:t>
            </a:r>
            <a:r>
              <a:rPr lang="en-US" sz="3600" dirty="0"/>
              <a:t> </a:t>
            </a:r>
            <a:r>
              <a:rPr lang="en-US" sz="3600" dirty="0" err="1"/>
              <a:t>intervensi</a:t>
            </a:r>
            <a:r>
              <a:rPr lang="en-US" sz="3600" dirty="0"/>
              <a:t> </a:t>
            </a:r>
            <a:r>
              <a:rPr lang="en-US" sz="3600" dirty="0" err="1"/>
              <a:t>sehingga</a:t>
            </a:r>
            <a:r>
              <a:rPr lang="en-US" sz="3600" dirty="0"/>
              <a:t> </a:t>
            </a:r>
            <a:r>
              <a:rPr lang="en-US" sz="3600" dirty="0" err="1"/>
              <a:t>penilaian</a:t>
            </a:r>
            <a:r>
              <a:rPr lang="en-US" sz="3600" dirty="0"/>
              <a:t> </a:t>
            </a:r>
            <a:r>
              <a:rPr lang="en-US" sz="3600" dirty="0" err="1"/>
              <a:t>medis</a:t>
            </a:r>
            <a:r>
              <a:rPr lang="en-US" sz="3600" dirty="0"/>
              <a:t> </a:t>
            </a:r>
            <a:r>
              <a:rPr lang="en-US" sz="3600" dirty="0" err="1"/>
              <a:t>diperluas</a:t>
            </a:r>
            <a:r>
              <a:rPr lang="en-US" sz="3600" dirty="0"/>
              <a:t> </a:t>
            </a:r>
            <a:r>
              <a:rPr lang="en-US" sz="3600" dirty="0" err="1"/>
              <a:t>ke</a:t>
            </a:r>
            <a:r>
              <a:rPr lang="en-US" sz="3600" dirty="0"/>
              <a:t> </a:t>
            </a:r>
            <a:r>
              <a:rPr lang="en-US" sz="3600" dirty="0" err="1"/>
              <a:t>bidang</a:t>
            </a:r>
            <a:r>
              <a:rPr lang="en-US" sz="3600" dirty="0"/>
              <a:t> </a:t>
            </a:r>
            <a:r>
              <a:rPr lang="en-US" sz="3600" dirty="0" err="1"/>
              <a:t>politik</a:t>
            </a:r>
            <a:r>
              <a:rPr lang="en-US" sz="3600" dirty="0"/>
              <a:t>, moral,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sosial</a:t>
            </a:r>
            <a:r>
              <a:rPr lang="en-US" sz="3600" dirty="0"/>
              <a:t>. </a:t>
            </a:r>
            <a:endParaRPr lang="en-US" sz="3600" dirty="0" smtClean="0"/>
          </a:p>
          <a:p>
            <a:r>
              <a:rPr lang="en-US" sz="3600" dirty="0" smtClean="0"/>
              <a:t>Abercrombie</a:t>
            </a:r>
            <a:r>
              <a:rPr lang="en-US" sz="3600" dirty="0"/>
              <a:t>, Hill, </a:t>
            </a:r>
            <a:r>
              <a:rPr lang="en-US" sz="3600" dirty="0" err="1"/>
              <a:t>dan</a:t>
            </a:r>
            <a:r>
              <a:rPr lang="en-US" sz="3600" dirty="0"/>
              <a:t> Turner </a:t>
            </a:r>
            <a:r>
              <a:rPr lang="en-US" sz="3600" dirty="0" err="1"/>
              <a:t>merumuskannya</a:t>
            </a:r>
            <a:r>
              <a:rPr lang="en-US" sz="3600" dirty="0"/>
              <a:t> </a:t>
            </a:r>
            <a:r>
              <a:rPr lang="en-US" sz="3600" dirty="0" err="1"/>
              <a:t>sebagai</a:t>
            </a:r>
            <a:r>
              <a:rPr lang="en-US" sz="3600" dirty="0"/>
              <a:t> </a:t>
            </a:r>
            <a:r>
              <a:rPr lang="en-US" sz="3600" dirty="0" err="1"/>
              <a:t>penempelan</a:t>
            </a:r>
            <a:r>
              <a:rPr lang="en-US" sz="3600" dirty="0"/>
              <a:t> </a:t>
            </a:r>
            <a:r>
              <a:rPr lang="en-US" sz="3600" dirty="0" err="1"/>
              <a:t>merek</a:t>
            </a:r>
            <a:r>
              <a:rPr lang="en-US" sz="3600" dirty="0"/>
              <a:t> </a:t>
            </a:r>
            <a:r>
              <a:rPr lang="en-US" sz="3600" dirty="0" err="1"/>
              <a:t>medis</a:t>
            </a:r>
            <a:r>
              <a:rPr lang="en-US" sz="3600" dirty="0"/>
              <a:t> </a:t>
            </a:r>
            <a:r>
              <a:rPr lang="en-US" sz="3600" dirty="0" err="1"/>
              <a:t>pada</a:t>
            </a:r>
            <a:r>
              <a:rPr lang="en-US" sz="3600" dirty="0"/>
              <a:t> </a:t>
            </a:r>
            <a:r>
              <a:rPr lang="en-US" sz="3600" dirty="0" err="1"/>
              <a:t>perilaku</a:t>
            </a:r>
            <a:r>
              <a:rPr lang="en-US" sz="3600" dirty="0"/>
              <a:t> yang </a:t>
            </a:r>
            <a:r>
              <a:rPr lang="en-US" sz="3600" dirty="0" err="1"/>
              <a:t>secara</a:t>
            </a:r>
            <a:r>
              <a:rPr lang="en-US" sz="3600" dirty="0"/>
              <a:t> moral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sosial</a:t>
            </a:r>
            <a:r>
              <a:rPr lang="en-US" sz="3600" dirty="0"/>
              <a:t> </a:t>
            </a:r>
            <a:r>
              <a:rPr lang="en-US" sz="3600" dirty="0" err="1"/>
              <a:t>dianggap</a:t>
            </a:r>
            <a:r>
              <a:rPr lang="en-US" sz="3600" dirty="0"/>
              <a:t> </a:t>
            </a:r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dikehendaki</a:t>
            </a:r>
            <a:r>
              <a:rPr lang="en-US" sz="3600" dirty="0"/>
              <a:t>, </a:t>
            </a:r>
            <a:r>
              <a:rPr lang="en-US" sz="3600" dirty="0" err="1"/>
              <a:t>sedangkan</a:t>
            </a:r>
            <a:r>
              <a:rPr lang="en-US" sz="3600" dirty="0"/>
              <a:t> Marshall, ed. </a:t>
            </a:r>
            <a:r>
              <a:rPr lang="en-US" sz="3600" dirty="0" err="1"/>
              <a:t>melihatnya</a:t>
            </a:r>
            <a:r>
              <a:rPr lang="en-US" sz="3600" dirty="0"/>
              <a:t> </a:t>
            </a:r>
            <a:r>
              <a:rPr lang="en-US" sz="3600" dirty="0" err="1"/>
              <a:t>sebagai</a:t>
            </a:r>
            <a:r>
              <a:rPr lang="en-US" sz="3600" dirty="0"/>
              <a:t> </a:t>
            </a:r>
            <a:r>
              <a:rPr lang="en-US" sz="3600" dirty="0" err="1"/>
              <a:t>meluasnya</a:t>
            </a:r>
            <a:r>
              <a:rPr lang="en-US" sz="3600" dirty="0"/>
              <a:t> </a:t>
            </a:r>
            <a:r>
              <a:rPr lang="en-US" sz="3600" dirty="0" err="1"/>
              <a:t>kegiatan</a:t>
            </a:r>
            <a:r>
              <a:rPr lang="en-US" sz="3600" dirty="0"/>
              <a:t> </a:t>
            </a:r>
            <a:r>
              <a:rPr lang="en-US" sz="3600" dirty="0" err="1"/>
              <a:t>profesi</a:t>
            </a:r>
            <a:r>
              <a:rPr lang="en-US" sz="3600" dirty="0"/>
              <a:t> </a:t>
            </a:r>
            <a:r>
              <a:rPr lang="en-US" sz="3600" dirty="0" err="1"/>
              <a:t>medis</a:t>
            </a:r>
            <a:r>
              <a:rPr lang="en-US" sz="3600" dirty="0"/>
              <a:t>, </a:t>
            </a:r>
            <a:r>
              <a:rPr lang="en-US" sz="3600" dirty="0" err="1"/>
              <a:t>seperti</a:t>
            </a:r>
            <a:r>
              <a:rPr lang="en-US" sz="3600" dirty="0"/>
              <a:t> </a:t>
            </a:r>
            <a:r>
              <a:rPr lang="en-US" sz="3600" dirty="0" err="1"/>
              <a:t>keterlibatan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kelahiran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kematian</a:t>
            </a:r>
            <a:r>
              <a:rPr lang="en-US" sz="3600" dirty="0"/>
              <a:t>.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19538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Zola </a:t>
            </a:r>
            <a:r>
              <a:rPr lang="en-US" sz="4000" dirty="0" err="1"/>
              <a:t>berpandangan</a:t>
            </a:r>
            <a:r>
              <a:rPr lang="en-US" sz="4000" dirty="0"/>
              <a:t> </a:t>
            </a:r>
            <a:r>
              <a:rPr lang="en-US" sz="4000" dirty="0" err="1"/>
              <a:t>bahwa</a:t>
            </a:r>
            <a:r>
              <a:rPr lang="en-US" sz="4000" dirty="0"/>
              <a:t> proses </a:t>
            </a:r>
            <a:r>
              <a:rPr lang="en-US" sz="4000" dirty="0" err="1"/>
              <a:t>medikalisasi</a:t>
            </a:r>
            <a:r>
              <a:rPr lang="en-US" sz="4000" dirty="0"/>
              <a:t> </a:t>
            </a:r>
            <a:r>
              <a:rPr lang="en-US" sz="4000" dirty="0" err="1"/>
              <a:t>kehidupan</a:t>
            </a:r>
            <a:r>
              <a:rPr lang="en-US" sz="4000" dirty="0"/>
              <a:t> </a:t>
            </a:r>
            <a:r>
              <a:rPr lang="en-US" sz="4000" dirty="0" err="1"/>
              <a:t>sehari-hari</a:t>
            </a:r>
            <a:r>
              <a:rPr lang="en-US" sz="4000" dirty="0"/>
              <a:t> </a:t>
            </a:r>
            <a:r>
              <a:rPr lang="en-US" sz="4000" dirty="0" err="1"/>
              <a:t>telah</a:t>
            </a:r>
            <a:r>
              <a:rPr lang="en-US" sz="4000" dirty="0"/>
              <a:t> </a:t>
            </a:r>
            <a:r>
              <a:rPr lang="en-US" sz="4000" dirty="0" err="1"/>
              <a:t>menjadikan</a:t>
            </a:r>
            <a:r>
              <a:rPr lang="en-US" sz="4000" dirty="0"/>
              <a:t> </a:t>
            </a:r>
            <a:r>
              <a:rPr lang="en-US" sz="4000" dirty="0" err="1"/>
              <a:t>masalah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 </a:t>
            </a:r>
            <a:r>
              <a:rPr lang="en-US" sz="4000" dirty="0" err="1"/>
              <a:t>semakin</a:t>
            </a:r>
            <a:r>
              <a:rPr lang="en-US" sz="4000" dirty="0"/>
              <a:t> </a:t>
            </a:r>
            <a:r>
              <a:rPr lang="en-US" sz="4000" dirty="0" err="1"/>
              <a:t>penting</a:t>
            </a:r>
            <a:r>
              <a:rPr lang="en-US" sz="4000" dirty="0"/>
              <a:t> </a:t>
            </a:r>
            <a:r>
              <a:rPr lang="en-US" sz="4000" dirty="0" err="1"/>
              <a:t>bagi</a:t>
            </a:r>
            <a:r>
              <a:rPr lang="en-US" sz="4000" dirty="0"/>
              <a:t> </a:t>
            </a:r>
            <a:r>
              <a:rPr lang="en-US" sz="4000" dirty="0" err="1"/>
              <a:t>keberadaan</a:t>
            </a:r>
            <a:r>
              <a:rPr lang="en-US" sz="4000" dirty="0"/>
              <a:t> </a:t>
            </a:r>
            <a:r>
              <a:rPr lang="en-US" sz="4000" dirty="0" err="1"/>
              <a:t>manusia</a:t>
            </a:r>
            <a:r>
              <a:rPr lang="en-US" sz="4000" dirty="0"/>
              <a:t> </a:t>
            </a:r>
            <a:r>
              <a:rPr lang="en-US" sz="4000" dirty="0" err="1"/>
              <a:t>sehingga</a:t>
            </a:r>
            <a:r>
              <a:rPr lang="en-US" sz="4000" dirty="0"/>
              <a:t> </a:t>
            </a:r>
            <a:r>
              <a:rPr lang="en-US" sz="4000" dirty="0" err="1"/>
              <a:t>bidang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 </a:t>
            </a:r>
            <a:r>
              <a:rPr lang="en-US" sz="4000" dirty="0" err="1"/>
              <a:t>telah</a:t>
            </a:r>
            <a:r>
              <a:rPr lang="en-US" sz="4000" dirty="0"/>
              <a:t> </a:t>
            </a:r>
            <a:r>
              <a:rPr lang="en-US" sz="4000" dirty="0" err="1"/>
              <a:t>menjadi</a:t>
            </a:r>
            <a:r>
              <a:rPr lang="en-US" sz="4000" dirty="0"/>
              <a:t> </a:t>
            </a:r>
            <a:r>
              <a:rPr lang="en-US" sz="4000" dirty="0" err="1" smtClean="0"/>
              <a:t>suatu</a:t>
            </a:r>
            <a:r>
              <a:rPr lang="en-US" sz="4000" dirty="0"/>
              <a:t> </a:t>
            </a:r>
            <a:r>
              <a:rPr lang="en-US" sz="4000" dirty="0" err="1" smtClean="0"/>
              <a:t>institusi</a:t>
            </a:r>
            <a:r>
              <a:rPr lang="en-US" sz="4000" dirty="0" smtClean="0"/>
              <a:t> </a:t>
            </a:r>
            <a:r>
              <a:rPr lang="en-US" sz="4000" dirty="0" err="1"/>
              <a:t>pengendalian</a:t>
            </a:r>
            <a:r>
              <a:rPr lang="en-US" sz="4000" dirty="0"/>
              <a:t> </a:t>
            </a:r>
            <a:r>
              <a:rPr lang="en-US" sz="4000" dirty="0" err="1"/>
              <a:t>sosial</a:t>
            </a:r>
            <a:r>
              <a:rPr lang="en-US" sz="4000" dirty="0"/>
              <a:t> </a:t>
            </a:r>
            <a:r>
              <a:rPr lang="en-US" sz="4000" dirty="0" err="1"/>
              <a:t>utama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masyarakat</a:t>
            </a:r>
            <a:r>
              <a:rPr lang="en-US" sz="4000" dirty="0"/>
              <a:t>. </a:t>
            </a:r>
            <a:endParaRPr lang="en-US" sz="4000" dirty="0" smtClean="0"/>
          </a:p>
          <a:p>
            <a:r>
              <a:rPr lang="en-US" sz="4000" dirty="0" smtClean="0"/>
              <a:t>Zola </a:t>
            </a:r>
            <a:r>
              <a:rPr lang="en-US" sz="4000" dirty="0"/>
              <a:t>pun </a:t>
            </a:r>
            <a:r>
              <a:rPr lang="en-US" sz="4000" dirty="0" err="1"/>
              <a:t>mengemukakan</a:t>
            </a:r>
            <a:r>
              <a:rPr lang="en-US" sz="4000" dirty="0"/>
              <a:t> </a:t>
            </a:r>
            <a:r>
              <a:rPr lang="en-US" sz="4000" dirty="0" err="1"/>
              <a:t>bahwa</a:t>
            </a:r>
            <a:r>
              <a:rPr lang="en-US" sz="4000" dirty="0"/>
              <a:t> </a:t>
            </a:r>
            <a:r>
              <a:rPr lang="en-US" sz="4000" dirty="0" err="1"/>
              <a:t>gejala</a:t>
            </a:r>
            <a:r>
              <a:rPr lang="en-US" sz="4000" dirty="0"/>
              <a:t> </a:t>
            </a:r>
            <a:r>
              <a:rPr lang="en-US" sz="4000" dirty="0" err="1"/>
              <a:t>sehat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sakit</a:t>
            </a:r>
            <a:r>
              <a:rPr lang="en-US" sz="4000" dirty="0"/>
              <a:t> </a:t>
            </a:r>
            <a:r>
              <a:rPr lang="en-US" sz="4000" dirty="0" err="1"/>
              <a:t>sering</a:t>
            </a:r>
            <a:r>
              <a:rPr lang="en-US" sz="4000" dirty="0"/>
              <a:t> </a:t>
            </a:r>
            <a:r>
              <a:rPr lang="en-US" sz="4000" dirty="0" err="1"/>
              <a:t>dihubung-hubungkan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masalah</a:t>
            </a:r>
            <a:r>
              <a:rPr lang="en-US" sz="4000" dirty="0"/>
              <a:t> moral. </a:t>
            </a:r>
            <a:r>
              <a:rPr lang="en-US" sz="4000" dirty="0" err="1"/>
              <a:t>Selanjutnya</a:t>
            </a:r>
            <a:r>
              <a:rPr lang="en-US" sz="4000" dirty="0"/>
              <a:t>, Zola </a:t>
            </a:r>
            <a:r>
              <a:rPr lang="en-US" sz="4000" dirty="0" err="1"/>
              <a:t>menyebutkan</a:t>
            </a:r>
            <a:r>
              <a:rPr lang="en-US" sz="4000" dirty="0"/>
              <a:t> </a:t>
            </a:r>
            <a:r>
              <a:rPr lang="en-US" sz="4000" dirty="0" err="1"/>
              <a:t>empat</a:t>
            </a:r>
            <a:r>
              <a:rPr lang="en-US" sz="4000" dirty="0"/>
              <a:t> </a:t>
            </a:r>
            <a:r>
              <a:rPr lang="en-US" sz="4000" dirty="0" err="1"/>
              <a:t>cara</a:t>
            </a:r>
            <a:r>
              <a:rPr lang="en-US" sz="4000" dirty="0"/>
              <a:t> </a:t>
            </a:r>
            <a:r>
              <a:rPr lang="en-US" sz="4000" dirty="0" err="1"/>
              <a:t>medikalisasi</a:t>
            </a:r>
            <a:r>
              <a:rPr lang="en-US" sz="4000" dirty="0"/>
              <a:t>. 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63876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dirty="0" err="1"/>
              <a:t>Berbagai</a:t>
            </a:r>
            <a:r>
              <a:rPr lang="en-US" sz="4400" dirty="0"/>
              <a:t> </a:t>
            </a:r>
            <a:r>
              <a:rPr lang="en-US" sz="4400" dirty="0" err="1"/>
              <a:t>kalangan</a:t>
            </a:r>
            <a:r>
              <a:rPr lang="en-US" sz="4400" dirty="0"/>
              <a:t> </a:t>
            </a:r>
            <a:r>
              <a:rPr lang="en-US" sz="4400" dirty="0" err="1"/>
              <a:t>mengkhawatirkan</a:t>
            </a:r>
            <a:r>
              <a:rPr lang="en-US" sz="4400" dirty="0"/>
              <a:t> proses </a:t>
            </a:r>
            <a:r>
              <a:rPr lang="en-US" sz="4400" dirty="0" err="1"/>
              <a:t>perkembangan</a:t>
            </a:r>
            <a:r>
              <a:rPr lang="en-US" sz="4400" dirty="0"/>
              <a:t> </a:t>
            </a:r>
            <a:r>
              <a:rPr lang="en-US" sz="4400" dirty="0" err="1"/>
              <a:t>medisalisasi</a:t>
            </a:r>
            <a:r>
              <a:rPr lang="en-US" sz="4400" dirty="0"/>
              <a:t> </a:t>
            </a:r>
            <a:r>
              <a:rPr lang="en-US" sz="4400" dirty="0" err="1"/>
              <a:t>secara</a:t>
            </a:r>
            <a:r>
              <a:rPr lang="en-US" sz="4400" dirty="0"/>
              <a:t> </a:t>
            </a:r>
            <a:r>
              <a:rPr lang="en-US" sz="4400" dirty="0" err="1"/>
              <a:t>progresif</a:t>
            </a:r>
            <a:r>
              <a:rPr lang="en-US" sz="4400" dirty="0"/>
              <a:t> </a:t>
            </a:r>
            <a:r>
              <a:rPr lang="en-US" sz="4400" dirty="0" err="1"/>
              <a:t>ke</a:t>
            </a:r>
            <a:r>
              <a:rPr lang="en-US" sz="4400" dirty="0"/>
              <a:t> </a:t>
            </a:r>
            <a:r>
              <a:rPr lang="en-US" sz="4400" dirty="0" err="1"/>
              <a:t>taraf</a:t>
            </a:r>
            <a:r>
              <a:rPr lang="en-US" sz="4400" dirty="0"/>
              <a:t> </a:t>
            </a:r>
            <a:r>
              <a:rPr lang="en-US" sz="4400" dirty="0" err="1"/>
              <a:t>medikalisasi</a:t>
            </a:r>
            <a:r>
              <a:rPr lang="en-US" sz="4400" dirty="0"/>
              <a:t> </a:t>
            </a:r>
            <a:r>
              <a:rPr lang="en-US" sz="4400" dirty="0" err="1"/>
              <a:t>berlebih</a:t>
            </a:r>
            <a:r>
              <a:rPr lang="en-US" sz="4400" dirty="0"/>
              <a:t> </a:t>
            </a:r>
            <a:r>
              <a:rPr lang="en-US" sz="4400" dirty="0" err="1"/>
              <a:t>dan</a:t>
            </a:r>
            <a:r>
              <a:rPr lang="en-US" sz="4400" dirty="0"/>
              <a:t> </a:t>
            </a:r>
            <a:r>
              <a:rPr lang="en-US" sz="4400" dirty="0" err="1"/>
              <a:t>mengharapkan</a:t>
            </a:r>
            <a:r>
              <a:rPr lang="en-US" sz="4400" dirty="0"/>
              <a:t> proses </a:t>
            </a:r>
            <a:r>
              <a:rPr lang="en-US" sz="4400" dirty="0" err="1"/>
              <a:t>demedikalisasi</a:t>
            </a:r>
            <a:r>
              <a:rPr lang="en-US" sz="4400" dirty="0"/>
              <a:t>. </a:t>
            </a:r>
            <a:endParaRPr lang="en-US" sz="4400" dirty="0" smtClean="0"/>
          </a:p>
          <a:p>
            <a:r>
              <a:rPr lang="en-US" sz="4400" dirty="0" smtClean="0"/>
              <a:t>Proses </a:t>
            </a:r>
            <a:r>
              <a:rPr lang="en-US" sz="4400" dirty="0" err="1"/>
              <a:t>demedikalisasi</a:t>
            </a:r>
            <a:r>
              <a:rPr lang="en-US" sz="4400" dirty="0"/>
              <a:t> </a:t>
            </a:r>
            <a:r>
              <a:rPr lang="en-US" sz="4400" dirty="0" err="1"/>
              <a:t>sebagai</a:t>
            </a:r>
            <a:r>
              <a:rPr lang="en-US" sz="4400" dirty="0"/>
              <a:t> </a:t>
            </a:r>
            <a:r>
              <a:rPr lang="en-US" sz="4400" dirty="0" err="1"/>
              <a:t>reaksi</a:t>
            </a:r>
            <a:r>
              <a:rPr lang="en-US" sz="4400" dirty="0"/>
              <a:t> </a:t>
            </a:r>
            <a:r>
              <a:rPr lang="en-US" sz="4400" dirty="0" err="1"/>
              <a:t>terhadap</a:t>
            </a:r>
            <a:r>
              <a:rPr lang="en-US" sz="4400" dirty="0"/>
              <a:t> proses </a:t>
            </a:r>
            <a:r>
              <a:rPr lang="en-US" sz="4400" dirty="0" err="1"/>
              <a:t>medikalisasi</a:t>
            </a:r>
            <a:r>
              <a:rPr lang="en-US" sz="4400" dirty="0"/>
              <a:t> </a:t>
            </a:r>
            <a:r>
              <a:rPr lang="en-US" sz="4400" dirty="0" err="1"/>
              <a:t>progresif</a:t>
            </a:r>
            <a:r>
              <a:rPr lang="en-US" sz="4400" dirty="0"/>
              <a:t> </a:t>
            </a:r>
            <a:r>
              <a:rPr lang="en-US" sz="4400" dirty="0" err="1"/>
              <a:t>dibahas</a:t>
            </a:r>
            <a:r>
              <a:rPr lang="en-US" sz="4400" dirty="0"/>
              <a:t> </a:t>
            </a:r>
            <a:r>
              <a:rPr lang="en-US" sz="4400" dirty="0" err="1"/>
              <a:t>secara</a:t>
            </a:r>
            <a:r>
              <a:rPr lang="en-US" sz="4400" dirty="0"/>
              <a:t> </a:t>
            </a:r>
            <a:r>
              <a:rPr lang="en-US" sz="4400" dirty="0" err="1"/>
              <a:t>rinci</a:t>
            </a:r>
            <a:r>
              <a:rPr lang="en-US" sz="4400" dirty="0"/>
              <a:t> </a:t>
            </a:r>
            <a:r>
              <a:rPr lang="en-US" sz="4400" dirty="0" err="1"/>
              <a:t>oleh</a:t>
            </a:r>
            <a:r>
              <a:rPr lang="en-US" sz="4400" dirty="0"/>
              <a:t> Fox. </a:t>
            </a:r>
            <a:endParaRPr lang="en-US" sz="4400" dirty="0" smtClean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20569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Fox </a:t>
            </a:r>
            <a:r>
              <a:rPr lang="en-US" sz="4000" dirty="0" err="1"/>
              <a:t>menggolongkan</a:t>
            </a:r>
            <a:r>
              <a:rPr lang="en-US" sz="4000" dirty="0"/>
              <a:t> </a:t>
            </a:r>
            <a:r>
              <a:rPr lang="en-US" sz="4000" dirty="0" err="1"/>
              <a:t>gerakan</a:t>
            </a:r>
            <a:r>
              <a:rPr lang="en-US" sz="4000" dirty="0"/>
              <a:t> </a:t>
            </a:r>
            <a:r>
              <a:rPr lang="en-US" sz="4000" dirty="0" err="1"/>
              <a:t>demedikalisasi</a:t>
            </a:r>
            <a:r>
              <a:rPr lang="en-US" sz="4000" dirty="0"/>
              <a:t> di AS </a:t>
            </a:r>
            <a:r>
              <a:rPr lang="en-US" sz="4000" dirty="0" err="1"/>
              <a:t>ke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dua</a:t>
            </a:r>
            <a:r>
              <a:rPr lang="en-US" sz="4000" dirty="0"/>
              <a:t> </a:t>
            </a:r>
            <a:r>
              <a:rPr lang="en-US" sz="4000" dirty="0" err="1"/>
              <a:t>kategori</a:t>
            </a:r>
            <a:r>
              <a:rPr lang="en-US" sz="4000" dirty="0"/>
              <a:t>. </a:t>
            </a:r>
            <a:r>
              <a:rPr lang="en-US" sz="4000" dirty="0" err="1"/>
              <a:t>Kategori</a:t>
            </a:r>
            <a:r>
              <a:rPr lang="en-US" sz="4000" dirty="0"/>
              <a:t> </a:t>
            </a:r>
            <a:r>
              <a:rPr lang="en-US" sz="4000" dirty="0" err="1"/>
              <a:t>pertama</a:t>
            </a:r>
            <a:r>
              <a:rPr lang="en-US" sz="4000" dirty="0"/>
              <a:t>, </a:t>
            </a:r>
            <a:r>
              <a:rPr lang="en-US" sz="4000" dirty="0" err="1"/>
              <a:t>dinamakannya</a:t>
            </a:r>
            <a:r>
              <a:rPr lang="en-US" sz="4000" dirty="0"/>
              <a:t> </a:t>
            </a:r>
            <a:r>
              <a:rPr lang="en-US" sz="4000" dirty="0" err="1"/>
              <a:t>gerakan</a:t>
            </a:r>
            <a:r>
              <a:rPr lang="en-US" sz="4000" dirty="0"/>
              <a:t> “</a:t>
            </a:r>
            <a:r>
              <a:rPr lang="en-US" sz="4000" dirty="0" err="1"/>
              <a:t>destratifikasi</a:t>
            </a:r>
            <a:r>
              <a:rPr lang="en-US" sz="4000" dirty="0"/>
              <a:t>” yang </a:t>
            </a:r>
            <a:r>
              <a:rPr lang="en-US" sz="4000" dirty="0" err="1"/>
              <a:t>bertujuan</a:t>
            </a:r>
            <a:r>
              <a:rPr lang="en-US" sz="4000" dirty="0"/>
              <a:t> agar </a:t>
            </a:r>
            <a:r>
              <a:rPr lang="en-US" sz="4000" dirty="0" err="1"/>
              <a:t>hubungan</a:t>
            </a:r>
            <a:r>
              <a:rPr lang="en-US" sz="4000" dirty="0"/>
              <a:t> </a:t>
            </a:r>
            <a:r>
              <a:rPr lang="en-US" sz="4000" dirty="0" err="1"/>
              <a:t>dokter-pasien</a:t>
            </a:r>
            <a:r>
              <a:rPr lang="en-US" sz="4000" dirty="0"/>
              <a:t> </a:t>
            </a:r>
            <a:r>
              <a:rPr lang="en-US" sz="4000" dirty="0" err="1"/>
              <a:t>lebih</a:t>
            </a:r>
            <a:r>
              <a:rPr lang="en-US" sz="4000" dirty="0"/>
              <a:t> </a:t>
            </a:r>
            <a:r>
              <a:rPr lang="en-US" sz="4000" dirty="0" err="1"/>
              <a:t>sejajar</a:t>
            </a:r>
            <a:r>
              <a:rPr lang="en-US" sz="4000" dirty="0"/>
              <a:t>. </a:t>
            </a:r>
            <a:endParaRPr lang="en-US" sz="4000" dirty="0" smtClean="0"/>
          </a:p>
          <a:p>
            <a:r>
              <a:rPr lang="en-US" sz="4000" dirty="0" err="1" smtClean="0"/>
              <a:t>Kategori</a:t>
            </a:r>
            <a:r>
              <a:rPr lang="en-US" sz="4000" dirty="0" smtClean="0"/>
              <a:t> </a:t>
            </a:r>
            <a:r>
              <a:rPr lang="en-US" sz="4000" dirty="0" err="1"/>
              <a:t>kedua</a:t>
            </a:r>
            <a:r>
              <a:rPr lang="en-US" sz="4000" dirty="0"/>
              <a:t>, </a:t>
            </a:r>
            <a:r>
              <a:rPr lang="en-US" sz="4000" dirty="0" err="1"/>
              <a:t>yaitu</a:t>
            </a:r>
            <a:r>
              <a:rPr lang="en-US" sz="4000" dirty="0"/>
              <a:t> </a:t>
            </a:r>
            <a:r>
              <a:rPr lang="en-US" sz="4000" dirty="0" err="1"/>
              <a:t>gerakan</a:t>
            </a:r>
            <a:r>
              <a:rPr lang="en-US" sz="4000" dirty="0"/>
              <a:t> </a:t>
            </a:r>
            <a:r>
              <a:rPr lang="en-US" sz="4000" dirty="0" err="1"/>
              <a:t>demedikalisasi</a:t>
            </a:r>
            <a:r>
              <a:rPr lang="en-US" sz="4000" dirty="0"/>
              <a:t> yang </a:t>
            </a:r>
            <a:r>
              <a:rPr lang="en-US" sz="4000" dirty="0" err="1"/>
              <a:t>lebih</a:t>
            </a:r>
            <a:r>
              <a:rPr lang="en-US" sz="4000" dirty="0"/>
              <a:t> </a:t>
            </a:r>
            <a:r>
              <a:rPr lang="en-US" sz="4000" dirty="0" err="1"/>
              <a:t>dominan</a:t>
            </a:r>
            <a:r>
              <a:rPr lang="en-US" sz="4000" dirty="0"/>
              <a:t>, </a:t>
            </a:r>
            <a:r>
              <a:rPr lang="en-US" sz="4000" dirty="0" err="1"/>
              <a:t>menekankan</a:t>
            </a:r>
            <a:r>
              <a:rPr lang="en-US" sz="4000" dirty="0"/>
              <a:t> </a:t>
            </a:r>
            <a:r>
              <a:rPr lang="en-US" sz="4000" dirty="0" err="1"/>
              <a:t>pada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 </a:t>
            </a:r>
            <a:r>
              <a:rPr lang="en-US" sz="4000" dirty="0" err="1"/>
              <a:t>sebagai</a:t>
            </a:r>
            <a:r>
              <a:rPr lang="en-US" sz="4000" dirty="0"/>
              <a:t> </a:t>
            </a:r>
            <a:r>
              <a:rPr lang="en-US" sz="4000" dirty="0" err="1"/>
              <a:t>suatu</a:t>
            </a:r>
            <a:r>
              <a:rPr lang="en-US" sz="4000" dirty="0"/>
              <a:t> </a:t>
            </a:r>
            <a:r>
              <a:rPr lang="en-US" sz="4000" dirty="0" err="1"/>
              <a:t>hak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penyakit</a:t>
            </a:r>
            <a:r>
              <a:rPr lang="en-US" sz="4000" dirty="0"/>
              <a:t> </a:t>
            </a:r>
            <a:r>
              <a:rPr lang="en-US" sz="4000" dirty="0" err="1"/>
              <a:t>sebagai</a:t>
            </a:r>
            <a:r>
              <a:rPr lang="en-US" sz="4000" dirty="0"/>
              <a:t> </a:t>
            </a:r>
            <a:r>
              <a:rPr lang="en-US" sz="4000" dirty="0" err="1"/>
              <a:t>suatu</a:t>
            </a:r>
            <a:r>
              <a:rPr lang="en-US" sz="4000" dirty="0"/>
              <a:t> </a:t>
            </a:r>
            <a:r>
              <a:rPr lang="en-US" sz="4000" dirty="0" err="1"/>
              <a:t>gejala</a:t>
            </a:r>
            <a:r>
              <a:rPr lang="en-US" sz="4000" dirty="0"/>
              <a:t> yang </a:t>
            </a:r>
            <a:r>
              <a:rPr lang="en-US" sz="4000" dirty="0" err="1"/>
              <a:t>ditimbulkan</a:t>
            </a:r>
            <a:r>
              <a:rPr lang="en-US" sz="4000" dirty="0"/>
              <a:t> </a:t>
            </a:r>
            <a:r>
              <a:rPr lang="en-US" sz="4000" dirty="0" err="1"/>
              <a:t>secara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sosial</a:t>
            </a:r>
            <a:r>
              <a:rPr lang="en-US" sz="4000" dirty="0"/>
              <a:t>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770039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44e663bd468ed97ce8eaafb5ef46aa90474a9d"/>
  <p:tag name="ISPRING_RESOURCE_PATHS_HASH_PRESENTER" val="7a43c722c2fdab5e9ba4506e6d69bdc3cd5d2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1642</TotalTime>
  <Pages>0</Pages>
  <Words>692</Words>
  <Characters>0</Characters>
  <Application>Microsoft Office PowerPoint</Application>
  <PresentationFormat>Custom</PresentationFormat>
  <Lines>0</Lines>
  <Paragraphs>31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Title &amp; Subtitle</vt:lpstr>
      <vt:lpstr>Custom Design</vt:lpstr>
      <vt:lpstr>Title &amp; Bullets - 2 Column</vt:lpstr>
      <vt:lpstr>Penyelenggaraan Sistem Medis Modern</vt:lpstr>
      <vt:lpstr>PowerPoint Presentation</vt:lpstr>
      <vt:lpstr>PowerPoint Presentation</vt:lpstr>
      <vt:lpstr>PowerPoint Presentation</vt:lpstr>
      <vt:lpstr>PowerPoint Presentation</vt:lpstr>
      <vt:lpstr>Medikalisasi dan Demedikalisasi</vt:lpstr>
      <vt:lpstr>PowerPoint Presentation</vt:lpstr>
      <vt:lpstr>PowerPoint Presentation</vt:lpstr>
      <vt:lpstr>PowerPoint Presentation</vt:lpstr>
      <vt:lpstr>Hospitalisasi, Dehospitalisasi, dan Iatrogenesis</vt:lpstr>
      <vt:lpstr>PowerPoint Presentation</vt:lpstr>
      <vt:lpstr>PowerPoint Presentation</vt:lpstr>
      <vt:lpstr>Sumber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KARTONO</dc:creator>
  <cp:lastModifiedBy>User</cp:lastModifiedBy>
  <cp:revision>197</cp:revision>
  <dcterms:modified xsi:type="dcterms:W3CDTF">2024-02-23T03:06:32Z</dcterms:modified>
</cp:coreProperties>
</file>