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4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62" r:id="rId13"/>
  </p:sldIdLst>
  <p:sldSz cx="13004800" cy="9753600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4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286000"/>
            <a:ext cx="10460038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PENGERTIAN DAN RUANG LINGKUP SOSIOLOGI KONSUMSI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1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Konsumsi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55600" y="254000"/>
            <a:ext cx="13716000" cy="2438400"/>
          </a:xfrm>
        </p:spPr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13436600" cy="7670800"/>
          </a:xfrm>
        </p:spPr>
        <p:txBody>
          <a:bodyPr anchor="t"/>
          <a:lstStyle/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[1]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Damsar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(2021).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Konsumsi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[2]  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Soekanto, Soerjono. 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2013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Sosiologi suatu pengantar (edisi revisi). Jakarta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Rajawali Pers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[2]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Parwitaningsih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Budiwati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Prasetyo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B. (2014).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Pengantar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Jakarta: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[3]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Soemanto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R.B.  (2010).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Pariwisata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[4]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Parwitaningsih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I.H.,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Prasetyo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B, Haryanto. (2014).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Klasik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[5]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Wagiyo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Oetojo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Wahyono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Zubaidah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I. (2014).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Modern.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[6]  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Ritzer, G.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2003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Teori Sosiologi modern,.Cetakan keenam. Jakarta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d-ID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Kencana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[7] 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Partini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Suyatna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H.,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Puspitasari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C. D. (2016).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Masalah-Masalah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US" sz="18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Tangerang Selatan: Universitas Terbuka</a:t>
            </a:r>
            <a:endParaRPr lang="en-ID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[8]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Budimansyah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D. (2021).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Sosiologi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Indonesia. Tangerang Selatan: Universitas Terbuka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0" y="228600"/>
            <a:ext cx="10007600" cy="1524000"/>
          </a:xfrm>
        </p:spPr>
        <p:txBody>
          <a:bodyPr>
            <a:normAutofit/>
          </a:bodyPr>
          <a:lstStyle/>
          <a:p>
            <a:pPr marL="127000" algn="ctr">
              <a:lnSpc>
                <a:spcPts val="1355"/>
              </a:lnSpc>
            </a:pPr>
            <a:br>
              <a:rPr lang="en-US" altLang="id-ID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id-ID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id-ID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id-ID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id-ID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1-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1</a:t>
            </a:r>
            <a:br>
              <a:rPr lang="en-US" altLang="id-ID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00" y="1905000"/>
            <a:ext cx="11887201" cy="6880225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Matakuliah</a:t>
            </a:r>
            <a:r>
              <a:rPr lang="en-US" sz="4000" dirty="0"/>
              <a:t> : 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Mahasiswa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mampu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menganalisis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konsumen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aktivitas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konsumsi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menurut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perspektif</a:t>
            </a:r>
            <a:r>
              <a:rPr lang="en-US" sz="3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sosiologi</a:t>
            </a:r>
            <a:endParaRPr lang="en-US" sz="3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endParaRPr lang="en-US" sz="4000" dirty="0"/>
          </a:p>
          <a:p>
            <a:pPr marL="0" indent="0" fontAlgn="base">
              <a:buNone/>
            </a:pPr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Komptensi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:</a:t>
            </a: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Menjelaskan Pengertian Sosiologi</a:t>
            </a:r>
            <a:endParaRPr lang="en-ID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Menjelaskan pengertian konsumsi</a:t>
            </a:r>
            <a:endParaRPr lang="en-ID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Menjelaskan sosiologi konsumsi</a:t>
            </a:r>
            <a:endParaRPr lang="en-ID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Menjelaskan perbandingan antara ekonomi dan sosiologi dalam hal konsep aktor</a:t>
            </a:r>
            <a:endParaRPr lang="en-ID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Menjelaskan perbandungan antara ekonomi dan sosiologi dalam hal konsep Tindakan</a:t>
            </a:r>
            <a:endParaRPr lang="en-ID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Menjelaskan perbandingan antara ekonomi dan sosiologi dalam hal konsep konsumsi</a:t>
            </a:r>
            <a:endParaRPr lang="en-ID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Menjelaskan perbandingan antara ekonomi dan sosiologi dalam hal tujuan analisis</a:t>
            </a:r>
            <a:endParaRPr lang="en-ID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Menjelaskan perbandingan antara ekonomi dalam hal menerapkan metode</a:t>
            </a:r>
            <a:endParaRPr lang="en-ID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endParaRPr lang="en-US" sz="4000" dirty="0"/>
          </a:p>
          <a:p>
            <a:pPr fontAlgn="base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7B9D3-4D4B-34F2-0359-D0EA41343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0" y="552450"/>
            <a:ext cx="11217275" cy="1885950"/>
          </a:xfrm>
        </p:spPr>
        <p:txBody>
          <a:bodyPr>
            <a:normAutofit/>
          </a:bodyPr>
          <a:lstStyle/>
          <a:p>
            <a:pPr algn="ctr"/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TUTORIAL 1-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1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25C4F1-CEA9-070E-B23E-521174CE9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732" y="1495425"/>
            <a:ext cx="12750800" cy="840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Pada Tutorial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 1- 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Ruang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Lingkup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600" b="1" dirty="0"/>
              <a:t>KB.1. </a:t>
            </a:r>
            <a:r>
              <a:rPr lang="en-US" altLang="en-US" sz="3600" b="1" dirty="0" err="1"/>
              <a:t>Pengertian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Sosiologi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Konsumsi</a:t>
            </a:r>
            <a:endParaRPr lang="en-GB" altLang="en-US" sz="3600" dirty="0"/>
          </a:p>
          <a:p>
            <a:pPr marL="742950" indent="-742950">
              <a:buAutoNum type="arabicPeriod"/>
            </a:pPr>
            <a:r>
              <a:rPr lang="en-US" altLang="en-US" sz="3600" dirty="0" err="1"/>
              <a:t>Pengertian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sosiologi</a:t>
            </a:r>
            <a:endParaRPr lang="en-US" altLang="en-US" sz="3600" dirty="0"/>
          </a:p>
          <a:p>
            <a:pPr marL="742950" indent="-742950">
              <a:buAutoNum type="arabicPeriod"/>
            </a:pPr>
            <a:r>
              <a:rPr lang="en-US" altLang="en-US" sz="3600" dirty="0" err="1"/>
              <a:t>Pengertian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Konsumsi</a:t>
            </a:r>
            <a:endParaRPr lang="en-US" altLang="en-US" sz="3600" dirty="0"/>
          </a:p>
          <a:p>
            <a:pPr marL="742950" indent="-742950">
              <a:buAutoNum type="arabicPeriod"/>
            </a:pPr>
            <a:r>
              <a:rPr lang="en-US" altLang="en-US" sz="3600" dirty="0" err="1"/>
              <a:t>Pengertian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Sosiologi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Konsumsi</a:t>
            </a:r>
            <a:endParaRPr lang="en-US" altLang="en-US" sz="3600" dirty="0"/>
          </a:p>
          <a:p>
            <a:pPr marL="742950" indent="-742950">
              <a:buAutoNum type="arabicPeriod"/>
            </a:pPr>
            <a:r>
              <a:rPr lang="en-US" altLang="en-US" sz="3600" dirty="0"/>
              <a:t>Pendidikan </a:t>
            </a:r>
            <a:r>
              <a:rPr lang="en-US" altLang="en-US" sz="3600" dirty="0" err="1"/>
              <a:t>Sebagai</a:t>
            </a:r>
            <a:r>
              <a:rPr lang="en-US" altLang="en-US" sz="3600" dirty="0"/>
              <a:t> Kajian </a:t>
            </a:r>
            <a:r>
              <a:rPr lang="en-US" altLang="en-US" sz="3600" dirty="0" err="1"/>
              <a:t>Interdisiplin</a:t>
            </a:r>
            <a:r>
              <a:rPr lang="en-US" altLang="en-US" sz="3600" dirty="0"/>
              <a:t> dan </a:t>
            </a:r>
            <a:r>
              <a:rPr lang="en-US" altLang="en-US" sz="3600" dirty="0" err="1"/>
              <a:t>Intradisiplin</a:t>
            </a:r>
            <a:endParaRPr lang="en-GB" altLang="en-US" sz="3600" dirty="0"/>
          </a:p>
          <a:p>
            <a:r>
              <a:rPr lang="en-US" altLang="en-US" sz="3600" b="1" dirty="0"/>
              <a:t>KB.2. </a:t>
            </a:r>
            <a:r>
              <a:rPr lang="en-US" altLang="en-US" sz="3600" b="1" dirty="0" err="1"/>
              <a:t>Perbandingan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Pendekatan</a:t>
            </a:r>
            <a:r>
              <a:rPr lang="en-US" altLang="en-US" sz="3600" b="1" dirty="0"/>
              <a:t> Ekonomi dan </a:t>
            </a:r>
            <a:r>
              <a:rPr lang="en-US" altLang="en-US" sz="3600" b="1" dirty="0" err="1"/>
              <a:t>Sosiologi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tentang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Konsumsi</a:t>
            </a:r>
            <a:endParaRPr lang="en-GB" altLang="en-US" sz="3600" dirty="0"/>
          </a:p>
          <a:p>
            <a:pPr marL="742950" indent="-742950">
              <a:buAutoNum type="arabicPeriod"/>
            </a:pPr>
            <a:r>
              <a:rPr lang="en-US" altLang="en-US" sz="3600" dirty="0" err="1"/>
              <a:t>Konsep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Aktor</a:t>
            </a:r>
            <a:endParaRPr lang="en-US" altLang="en-US" sz="3600" dirty="0"/>
          </a:p>
          <a:p>
            <a:pPr marL="742950" indent="-742950">
              <a:buAutoNum type="arabicPeriod"/>
            </a:pPr>
            <a:r>
              <a:rPr lang="en-US" altLang="en-US" sz="3600" dirty="0" err="1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US" altLang="en-US" sz="3600" dirty="0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Tindakan Ekonomi</a:t>
            </a:r>
          </a:p>
          <a:p>
            <a:pPr marL="742950" indent="-742950">
              <a:buAutoNum type="arabicPeriod"/>
            </a:pPr>
            <a:r>
              <a:rPr lang="en-US" altLang="en-US" sz="3600" dirty="0" err="1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US" altLang="en-US" sz="3600" dirty="0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endParaRPr lang="en-US" altLang="en-US" sz="3600" dirty="0">
              <a:solidFill>
                <a:srgbClr val="1E33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r>
              <a:rPr lang="en-US" altLang="en-US" sz="3600" dirty="0" err="1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altLang="en-US" sz="3600" dirty="0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Analis</a:t>
            </a:r>
            <a:r>
              <a:rPr lang="en-US" altLang="en-US" sz="3600" dirty="0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altLang="en-US" sz="3600" dirty="0" err="1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Penerapan</a:t>
            </a:r>
            <a:r>
              <a:rPr lang="en-US" altLang="en-US" sz="3600" dirty="0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1E33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US" altLang="en-US" sz="3600" dirty="0">
              <a:solidFill>
                <a:srgbClr val="1E33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863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C59DD-68CB-6582-00CF-F42C1C89C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0381" y="651164"/>
            <a:ext cx="11018837" cy="1683546"/>
          </a:xfrm>
        </p:spPr>
        <p:txBody>
          <a:bodyPr>
            <a:normAutofit/>
          </a:bodyPr>
          <a:lstStyle/>
          <a:p>
            <a:r>
              <a:rPr lang="en-US" altLang="id-ID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1- </a:t>
            </a:r>
            <a:r>
              <a:rPr lang="en-US" altLang="id-ID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1</a:t>
            </a:r>
            <a:br>
              <a:rPr lang="en-US" altLang="id-ID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3200" dirty="0"/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id="{42BB6C84-41BD-F209-D074-2E66CC3CC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59800" y="1585915"/>
            <a:ext cx="3856038" cy="2071686"/>
          </a:xfrm>
          <a:prstGeom prst="cloudCallout">
            <a:avLst>
              <a:gd name="adj1" fmla="val -34898"/>
              <a:gd name="adj2" fmla="val 10124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norm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altLang="en-US" sz="2000" dirty="0" err="1"/>
              <a:t>Apa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itu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sosiologi</a:t>
            </a:r>
            <a:r>
              <a:rPr lang="en-US" altLang="en-US" sz="2000" dirty="0"/>
              <a:t>?</a:t>
            </a:r>
          </a:p>
          <a:p>
            <a:pPr algn="ctr"/>
            <a:endParaRPr lang="en-US" altLang="en-US" sz="2000" dirty="0"/>
          </a:p>
          <a:p>
            <a:pPr algn="ctr"/>
            <a:endParaRPr lang="en-US" altLang="en-US" sz="2000" dirty="0"/>
          </a:p>
          <a:p>
            <a:pPr algn="ctr"/>
            <a:endParaRPr lang="en-US" altLang="en-US" sz="2000" dirty="0"/>
          </a:p>
        </p:txBody>
      </p:sp>
      <p:sp>
        <p:nvSpPr>
          <p:cNvPr id="7" name="Oval 1">
            <a:extLst>
              <a:ext uri="{FF2B5EF4-FFF2-40B4-BE49-F238E27FC236}">
                <a16:creationId xmlns:a16="http://schemas.microsoft.com/office/drawing/2014/main" id="{4ACE8A2F-D719-BD81-18ED-1040AAB2B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900" y="4922046"/>
            <a:ext cx="9525000" cy="3886200"/>
          </a:xfrm>
          <a:prstGeom prst="ellips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r>
              <a:rPr lang="en-US" altLang="en-US" sz="3200" dirty="0" err="1"/>
              <a:t>Secara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umum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sosiologi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adalah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ilmu</a:t>
            </a:r>
            <a:r>
              <a:rPr lang="en-US" altLang="en-US" sz="3200" dirty="0"/>
              <a:t> yang </a:t>
            </a:r>
            <a:r>
              <a:rPr lang="en-US" altLang="en-US" sz="3200" dirty="0" err="1"/>
              <a:t>mempelajari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hubungan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antara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individu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individu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individu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kelompok</a:t>
            </a:r>
            <a:r>
              <a:rPr lang="en-US" altLang="en-US" sz="3200" dirty="0"/>
              <a:t>, dan </a:t>
            </a:r>
            <a:r>
              <a:rPr lang="en-US" altLang="en-US" sz="3200" dirty="0" err="1"/>
              <a:t>kelompok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kelompok</a:t>
            </a:r>
            <a:endParaRPr lang="en-GB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1051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48442-DB59-6BB7-1163-4A7ECCF8F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00" y="417512"/>
            <a:ext cx="11217275" cy="188595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1-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1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id="{93105ED5-47BC-6392-2F3C-EF392397A5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493000" y="2597151"/>
            <a:ext cx="4618038" cy="1670049"/>
          </a:xfrm>
          <a:prstGeom prst="wedgeEllipseCallout">
            <a:avLst>
              <a:gd name="adj1" fmla="val -23963"/>
              <a:gd name="adj2" fmla="val 995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/>
            <a:r>
              <a:rPr lang="en-US" altLang="en-US" sz="2600" b="1" dirty="0" err="1"/>
              <a:t>Konsumsi</a:t>
            </a:r>
            <a:r>
              <a:rPr lang="en-US" altLang="en-US" sz="2600" b="1" dirty="0"/>
              <a:t> </a:t>
            </a:r>
            <a:r>
              <a:rPr lang="en-US" altLang="en-US" sz="2600" b="1" dirty="0" err="1"/>
              <a:t>menurut</a:t>
            </a:r>
            <a:r>
              <a:rPr lang="en-US" altLang="en-US" sz="2600" b="1" dirty="0"/>
              <a:t> Don Slater (1997</a:t>
            </a:r>
            <a:r>
              <a:rPr lang="en-US" altLang="en-US" sz="3200" dirty="0"/>
              <a:t>)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BABF8BB-3B04-AF19-3992-594293F76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5715000"/>
            <a:ext cx="7866063" cy="212365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 err="1"/>
              <a:t>Konsumsi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bagaimana</a:t>
            </a:r>
            <a:r>
              <a:rPr lang="en-US" b="1" dirty="0"/>
              <a:t> </a:t>
            </a:r>
            <a:r>
              <a:rPr lang="en-US" b="1" dirty="0" err="1"/>
              <a:t>manusia</a:t>
            </a:r>
            <a:r>
              <a:rPr lang="en-US" b="1" dirty="0"/>
              <a:t> dan </a:t>
            </a:r>
            <a:r>
              <a:rPr lang="en-US" b="1" dirty="0" err="1"/>
              <a:t>aktor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kebutuhan</a:t>
            </a:r>
            <a:r>
              <a:rPr lang="en-US" b="1" dirty="0"/>
              <a:t> yang </a:t>
            </a:r>
            <a:r>
              <a:rPr lang="en-US" b="1" dirty="0" err="1"/>
              <a:t>dimilikinya</a:t>
            </a:r>
            <a:r>
              <a:rPr lang="en-US" b="1" dirty="0"/>
              <a:t> </a:t>
            </a:r>
            <a:r>
              <a:rPr lang="en-US" b="1" dirty="0" err="1"/>
              <a:t>berhubungan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sesuatu</a:t>
            </a:r>
            <a:r>
              <a:rPr lang="en-US" b="1" dirty="0"/>
              <a:t> (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hal</a:t>
            </a:r>
            <a:r>
              <a:rPr lang="en-US" b="1" dirty="0"/>
              <a:t> </a:t>
            </a:r>
            <a:r>
              <a:rPr lang="en-US" b="1" dirty="0" err="1"/>
              <a:t>ini</a:t>
            </a:r>
            <a:r>
              <a:rPr lang="en-US" b="1" dirty="0"/>
              <a:t> material, </a:t>
            </a:r>
            <a:r>
              <a:rPr lang="en-US" b="1" dirty="0" err="1"/>
              <a:t>barang</a:t>
            </a:r>
            <a:r>
              <a:rPr lang="en-US" b="1" dirty="0"/>
              <a:t> </a:t>
            </a:r>
            <a:r>
              <a:rPr lang="en-US" b="1" dirty="0" err="1"/>
              <a:t>simbolik</a:t>
            </a:r>
            <a:r>
              <a:rPr lang="en-US" b="1" dirty="0"/>
              <a:t>, </a:t>
            </a:r>
            <a:r>
              <a:rPr lang="en-US" b="1" dirty="0" err="1"/>
              <a:t>jasa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pengalaman</a:t>
            </a:r>
            <a:r>
              <a:rPr lang="en-US" b="1" dirty="0"/>
              <a:t>)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memuaskan</a:t>
            </a:r>
            <a:r>
              <a:rPr lang="en-US" b="1" dirty="0"/>
              <a:t> </a:t>
            </a:r>
            <a:r>
              <a:rPr lang="en-US" b="1" dirty="0" err="1"/>
              <a:t>mereka</a:t>
            </a:r>
            <a:r>
              <a:rPr lang="en-US" b="1" dirty="0"/>
              <a:t>.</a:t>
            </a:r>
            <a:endParaRPr lang="id-ID" b="1" dirty="0"/>
          </a:p>
          <a:p>
            <a:pPr algn="ctr" eaLnBrk="1" hangingPunct="1">
              <a:spcBef>
                <a:spcPct val="50000"/>
              </a:spcBef>
              <a:defRPr/>
            </a:pPr>
            <a:endParaRPr lang="en-US" b="1" dirty="0">
              <a:solidFill>
                <a:schemeClr val="hlink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74D0CC7-C7F0-3581-FA20-5221DBAF71F4}"/>
              </a:ext>
            </a:extLst>
          </p:cNvPr>
          <p:cNvSpPr txBox="1">
            <a:spLocks/>
          </p:cNvSpPr>
          <p:nvPr/>
        </p:nvSpPr>
        <p:spPr>
          <a:xfrm>
            <a:off x="1270000" y="1676400"/>
            <a:ext cx="104648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alt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7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endParaRPr lang="en-US" altLang="en-US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67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D170B-57BB-877A-7BE5-37E02E4A6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800" y="381000"/>
            <a:ext cx="11217275" cy="188595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1-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1</a:t>
            </a:r>
            <a:endParaRPr lang="en-ID" sz="2800" dirty="0"/>
          </a:p>
        </p:txBody>
      </p:sp>
      <p:sp>
        <p:nvSpPr>
          <p:cNvPr id="6" name="Callout: Down Arrow 5">
            <a:extLst>
              <a:ext uri="{FF2B5EF4-FFF2-40B4-BE49-F238E27FC236}">
                <a16:creationId xmlns:a16="http://schemas.microsoft.com/office/drawing/2014/main" id="{9153C48F-0D71-A91C-9334-CAC74A902D74}"/>
              </a:ext>
            </a:extLst>
          </p:cNvPr>
          <p:cNvSpPr/>
          <p:nvPr/>
        </p:nvSpPr>
        <p:spPr>
          <a:xfrm>
            <a:off x="3378200" y="2617932"/>
            <a:ext cx="6553200" cy="1600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endParaRPr lang="en-ID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: Folded Corner 6">
            <a:extLst>
              <a:ext uri="{FF2B5EF4-FFF2-40B4-BE49-F238E27FC236}">
                <a16:creationId xmlns:a16="http://schemas.microsoft.com/office/drawing/2014/main" id="{1B6DC3EB-1DD2-AC9B-0F16-8DDC9BE03CA8}"/>
              </a:ext>
            </a:extLst>
          </p:cNvPr>
          <p:cNvSpPr/>
          <p:nvPr/>
        </p:nvSpPr>
        <p:spPr>
          <a:xfrm>
            <a:off x="2082800" y="4548332"/>
            <a:ext cx="9601200" cy="360506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didefinisikan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kajian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mempelajari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yang di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dalamnya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soial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857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587CD-9C71-8AAB-80E6-52C6B7D4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0" y="304800"/>
            <a:ext cx="11217275" cy="188595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1-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1</a:t>
            </a:r>
            <a:endParaRPr lang="en-ID" sz="2800" dirty="0"/>
          </a:p>
        </p:txBody>
      </p:sp>
      <p:sp>
        <p:nvSpPr>
          <p:cNvPr id="4" name="Scroll: Horizontal 3">
            <a:extLst>
              <a:ext uri="{FF2B5EF4-FFF2-40B4-BE49-F238E27FC236}">
                <a16:creationId xmlns:a16="http://schemas.microsoft.com/office/drawing/2014/main" id="{F28BB173-BDB4-AD25-BA34-0FE1EA48FF63}"/>
              </a:ext>
            </a:extLst>
          </p:cNvPr>
          <p:cNvSpPr/>
          <p:nvPr/>
        </p:nvSpPr>
        <p:spPr>
          <a:xfrm>
            <a:off x="2768600" y="1676400"/>
            <a:ext cx="8001000" cy="14478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dirty="0"/>
              <a:t>PENDIDIKAN SEBAGAI KAJIAN INTERDISIPLIN DAN INTRADISIPLIN </a:t>
            </a:r>
          </a:p>
        </p:txBody>
      </p:sp>
      <p:sp>
        <p:nvSpPr>
          <p:cNvPr id="8" name="Rectangle: Folded Corner 7">
            <a:extLst>
              <a:ext uri="{FF2B5EF4-FFF2-40B4-BE49-F238E27FC236}">
                <a16:creationId xmlns:a16="http://schemas.microsoft.com/office/drawing/2014/main" id="{34DC43EC-03A2-2C37-3B02-04B79E161D1D}"/>
              </a:ext>
            </a:extLst>
          </p:cNvPr>
          <p:cNvSpPr/>
          <p:nvPr/>
        </p:nvSpPr>
        <p:spPr>
          <a:xfrm>
            <a:off x="2540000" y="3810001"/>
            <a:ext cx="8229600" cy="1600200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2800" dirty="0" err="1"/>
              <a:t>kajian</a:t>
            </a:r>
            <a:r>
              <a:rPr lang="en-ID" sz="2800" dirty="0"/>
              <a:t> </a:t>
            </a:r>
            <a:r>
              <a:rPr lang="en-ID" sz="2800" dirty="0" err="1"/>
              <a:t>interdisiplin</a:t>
            </a:r>
            <a:r>
              <a:rPr lang="en-ID" sz="2800" dirty="0"/>
              <a:t> </a:t>
            </a:r>
            <a:r>
              <a:rPr lang="en-ID" sz="2800" dirty="0" err="1"/>
              <a:t>dimaksudkan</a:t>
            </a:r>
            <a:r>
              <a:rPr lang="en-ID" sz="2800" dirty="0"/>
              <a:t> di </a:t>
            </a:r>
            <a:r>
              <a:rPr lang="en-ID" sz="2800" dirty="0" err="1"/>
              <a:t>sini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kajian</a:t>
            </a:r>
            <a:r>
              <a:rPr lang="en-ID" sz="2800" dirty="0"/>
              <a:t> </a:t>
            </a:r>
            <a:r>
              <a:rPr lang="en-ID" sz="2800" dirty="0" err="1"/>
              <a:t>lintas</a:t>
            </a:r>
            <a:r>
              <a:rPr lang="en-ID" sz="2800" dirty="0"/>
              <a:t> </a:t>
            </a:r>
            <a:r>
              <a:rPr lang="en-ID" sz="2800" dirty="0" err="1"/>
              <a:t>ilmu</a:t>
            </a:r>
            <a:r>
              <a:rPr lang="en-ID" sz="2800" dirty="0"/>
              <a:t> yang </a:t>
            </a:r>
            <a:r>
              <a:rPr lang="en-ID" sz="2800" dirty="0" err="1"/>
              <a:t>berbeda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antar</a:t>
            </a:r>
            <a:r>
              <a:rPr lang="en-ID" sz="2800" dirty="0"/>
              <a:t> </a:t>
            </a:r>
            <a:r>
              <a:rPr lang="en-ID" sz="2800" dirty="0" err="1"/>
              <a:t>ilmu</a:t>
            </a:r>
            <a:r>
              <a:rPr lang="en-ID" sz="2800" dirty="0"/>
              <a:t> yang </a:t>
            </a:r>
            <a:r>
              <a:rPr lang="en-ID" sz="2800" dirty="0" err="1"/>
              <a:t>berbeda</a:t>
            </a:r>
            <a:r>
              <a:rPr lang="en-ID" dirty="0"/>
              <a:t>. </a:t>
            </a:r>
          </a:p>
        </p:txBody>
      </p:sp>
      <p:sp>
        <p:nvSpPr>
          <p:cNvPr id="10" name="Rectangle: Folded Corner 9">
            <a:extLst>
              <a:ext uri="{FF2B5EF4-FFF2-40B4-BE49-F238E27FC236}">
                <a16:creationId xmlns:a16="http://schemas.microsoft.com/office/drawing/2014/main" id="{E1B77491-E3A8-EC76-6E79-CCB5FC4EF0D6}"/>
              </a:ext>
            </a:extLst>
          </p:cNvPr>
          <p:cNvSpPr/>
          <p:nvPr/>
        </p:nvSpPr>
        <p:spPr>
          <a:xfrm>
            <a:off x="2540000" y="5943600"/>
            <a:ext cx="8229600" cy="1752600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2800" dirty="0" err="1"/>
              <a:t>kajian</a:t>
            </a:r>
            <a:r>
              <a:rPr lang="en-ID" sz="2800" dirty="0"/>
              <a:t> </a:t>
            </a:r>
            <a:r>
              <a:rPr lang="en-ID" sz="2800" dirty="0" err="1"/>
              <a:t>intradisiplin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kajian</a:t>
            </a:r>
            <a:r>
              <a:rPr lang="en-ID" sz="2800" dirty="0"/>
              <a:t> di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ilmu</a:t>
            </a:r>
            <a:r>
              <a:rPr lang="en-ID" sz="2800" dirty="0"/>
              <a:t> </a:t>
            </a:r>
            <a:r>
              <a:rPr lang="en-ID" sz="2800" dirty="0" err="1"/>
              <a:t>itu</a:t>
            </a:r>
            <a:r>
              <a:rPr lang="en-ID" sz="2800" dirty="0"/>
              <a:t> </a:t>
            </a:r>
            <a:r>
              <a:rPr lang="en-ID" sz="2800" dirty="0" err="1"/>
              <a:t>sendiri</a:t>
            </a:r>
            <a:r>
              <a:rPr lang="en-ID" sz="2800" dirty="0"/>
              <a:t> yang </a:t>
            </a:r>
            <a:r>
              <a:rPr lang="en-ID" sz="2800" dirty="0" err="1"/>
              <a:t>memiliki</a:t>
            </a:r>
            <a:r>
              <a:rPr lang="en-ID" sz="2800" dirty="0"/>
              <a:t> </a:t>
            </a:r>
            <a:r>
              <a:rPr lang="en-ID" sz="2800" dirty="0" err="1"/>
              <a:t>berbagai</a:t>
            </a:r>
            <a:r>
              <a:rPr lang="en-ID" sz="2800" dirty="0"/>
              <a:t> </a:t>
            </a:r>
            <a:r>
              <a:rPr lang="en-ID" sz="2800" dirty="0" err="1"/>
              <a:t>macam</a:t>
            </a:r>
            <a:r>
              <a:rPr lang="en-ID" sz="2800" dirty="0"/>
              <a:t> </a:t>
            </a:r>
            <a:r>
              <a:rPr lang="en-ID" sz="2800" dirty="0" err="1"/>
              <a:t>cabang</a:t>
            </a:r>
            <a:r>
              <a:rPr lang="en-ID" sz="2800" dirty="0"/>
              <a:t> </a:t>
            </a:r>
            <a:r>
              <a:rPr lang="en-ID" sz="2800" dirty="0" err="1"/>
              <a:t>ilmu</a:t>
            </a:r>
            <a:r>
              <a:rPr lang="en-ID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600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E37F0-962E-54D9-F7AD-88CADDA7C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800" y="304800"/>
            <a:ext cx="11217275" cy="188595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1-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1</a:t>
            </a:r>
            <a:endParaRPr lang="en-ID" sz="2800" dirty="0"/>
          </a:p>
        </p:txBody>
      </p:sp>
      <p:sp>
        <p:nvSpPr>
          <p:cNvPr id="6" name="Scroll: Horizontal 5">
            <a:extLst>
              <a:ext uri="{FF2B5EF4-FFF2-40B4-BE49-F238E27FC236}">
                <a16:creationId xmlns:a16="http://schemas.microsoft.com/office/drawing/2014/main" id="{E1B55903-904E-29E2-4992-5670C1A2AA8E}"/>
              </a:ext>
            </a:extLst>
          </p:cNvPr>
          <p:cNvSpPr/>
          <p:nvPr/>
        </p:nvSpPr>
        <p:spPr>
          <a:xfrm>
            <a:off x="2692400" y="1504950"/>
            <a:ext cx="8001000" cy="1371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Perbandingan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Pendekatan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Ekonomi dan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endParaRPr lang="en-ID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croll: Vertical 16">
            <a:extLst>
              <a:ext uri="{FF2B5EF4-FFF2-40B4-BE49-F238E27FC236}">
                <a16:creationId xmlns:a16="http://schemas.microsoft.com/office/drawing/2014/main" id="{7AF90396-34B9-C503-86E7-2686CDA447DC}"/>
              </a:ext>
            </a:extLst>
          </p:cNvPr>
          <p:cNvSpPr/>
          <p:nvPr/>
        </p:nvSpPr>
        <p:spPr>
          <a:xfrm>
            <a:off x="3644900" y="2876550"/>
            <a:ext cx="6096000" cy="588645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membandingkan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pendekatan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cabang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ilmu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terkait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ID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aktor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penerapan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58445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ADF15-3B3A-6668-AEB8-CD69E7D44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0" y="304800"/>
            <a:ext cx="11217275" cy="188595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1-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1</a:t>
            </a:r>
            <a:endParaRPr lang="en-ID" sz="2800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C009410-3E49-8CAD-DFD1-239EF36D1E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31181" y="3200400"/>
            <a:ext cx="9342438" cy="185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r>
              <a:rPr lang="en-US" altLang="id-ID" sz="3600" dirty="0">
                <a:solidFill>
                  <a:srgbClr val="7030A0"/>
                </a:solidFill>
                <a:latin typeface="Elephant" panose="02020904090505020303" pitchFamily="18" charset="0"/>
              </a:rPr>
              <a:t> </a:t>
            </a:r>
            <a:r>
              <a:rPr lang="en-US" altLang="id-ID" sz="3600" dirty="0" err="1">
                <a:solidFill>
                  <a:srgbClr val="1E33D2"/>
                </a:solidFill>
                <a:latin typeface="Elephant" panose="02020904090505020303" pitchFamily="18" charset="0"/>
              </a:rPr>
              <a:t>Terima</a:t>
            </a:r>
            <a:r>
              <a:rPr lang="en-US" altLang="id-ID" sz="3600" dirty="0">
                <a:solidFill>
                  <a:srgbClr val="1E33D2"/>
                </a:solidFill>
                <a:latin typeface="Elephant" panose="02020904090505020303" pitchFamily="18" charset="0"/>
              </a:rPr>
              <a:t> Kasih  </a:t>
            </a:r>
          </a:p>
          <a:p>
            <a:pPr algn="ctr" eaLnBrk="1" hangingPunct="1"/>
            <a:endParaRPr lang="en-US" altLang="id-ID" sz="3600" dirty="0">
              <a:solidFill>
                <a:srgbClr val="1E33D2"/>
              </a:solidFill>
              <a:latin typeface="Elephant" panose="02020904090505020303" pitchFamily="18" charset="0"/>
            </a:endParaRPr>
          </a:p>
          <a:p>
            <a:pPr eaLnBrk="1" hangingPunct="1"/>
            <a:r>
              <a:rPr lang="en-US" altLang="id-ID" sz="3600" dirty="0" err="1">
                <a:solidFill>
                  <a:srgbClr val="1E33D2"/>
                </a:solidFill>
                <a:latin typeface="Elephant" panose="02020904090505020303" pitchFamily="18" charset="0"/>
              </a:rPr>
              <a:t>Sampai</a:t>
            </a:r>
            <a:r>
              <a:rPr lang="en-US" altLang="id-ID" sz="3600" dirty="0">
                <a:solidFill>
                  <a:srgbClr val="1E33D2"/>
                </a:solidFill>
                <a:latin typeface="Elephant" panose="02020904090505020303" pitchFamily="18" charset="0"/>
              </a:rPr>
              <a:t>  </a:t>
            </a:r>
            <a:r>
              <a:rPr lang="en-US" altLang="id-ID" sz="3600" dirty="0" err="1">
                <a:solidFill>
                  <a:srgbClr val="1E33D2"/>
                </a:solidFill>
                <a:latin typeface="Elephant" panose="02020904090505020303" pitchFamily="18" charset="0"/>
              </a:rPr>
              <a:t>Jumpa</a:t>
            </a:r>
            <a:r>
              <a:rPr lang="en-US" altLang="id-ID" sz="3600" dirty="0">
                <a:solidFill>
                  <a:srgbClr val="1E33D2"/>
                </a:solidFill>
                <a:latin typeface="Elephant" panose="02020904090505020303" pitchFamily="18" charset="0"/>
              </a:rPr>
              <a:t>  Pada Tutorial </a:t>
            </a:r>
            <a:r>
              <a:rPr lang="en-US" altLang="id-ID" sz="3600" dirty="0" err="1">
                <a:solidFill>
                  <a:srgbClr val="1E33D2"/>
                </a:solidFill>
                <a:latin typeface="Elephant" panose="02020904090505020303" pitchFamily="18" charset="0"/>
              </a:rPr>
              <a:t>ke</a:t>
            </a:r>
            <a:r>
              <a:rPr lang="en-US" altLang="id-ID" sz="3600" dirty="0">
                <a:solidFill>
                  <a:srgbClr val="1E33D2"/>
                </a:solidFill>
                <a:latin typeface="Elephant" panose="02020904090505020303" pitchFamily="18" charset="0"/>
              </a:rPr>
              <a:t> 2 </a:t>
            </a:r>
          </a:p>
        </p:txBody>
      </p:sp>
      <p:pic>
        <p:nvPicPr>
          <p:cNvPr id="5" name="Picture 6" descr="CRTN034">
            <a:extLst>
              <a:ext uri="{FF2B5EF4-FFF2-40B4-BE49-F238E27FC236}">
                <a16:creationId xmlns:a16="http://schemas.microsoft.com/office/drawing/2014/main" id="{8F6ECE78-48E6-3CA7-79A1-B9685A209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486400"/>
            <a:ext cx="2587625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48236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Pages>0</Pages>
  <Words>613</Words>
  <Characters>0</Characters>
  <Application>Microsoft Office PowerPoint</Application>
  <PresentationFormat>Custom</PresentationFormat>
  <Lines>0</Lines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Elephant</vt:lpstr>
      <vt:lpstr>Gill Sans</vt:lpstr>
      <vt:lpstr>Times New Roman</vt:lpstr>
      <vt:lpstr>Title &amp; Subtitle</vt:lpstr>
      <vt:lpstr>Custom Design</vt:lpstr>
      <vt:lpstr>Title &amp; Bullets - 2 Column</vt:lpstr>
      <vt:lpstr>PENGERTIAN DAN RUANG LINGKUP SOSIOLOGI KONSUMSI</vt:lpstr>
      <vt:lpstr>     TUTORIAL 1- Sosiologi Konsumsi (SOSI4405)- Modul 1 </vt:lpstr>
      <vt:lpstr>               TUTORIAL 1- Sosiologi Konsumsi (SOSI4405)- Modul 1 </vt:lpstr>
      <vt:lpstr>TUTORIAL 1- Sosiologi Konsumsi (SOSI4405)- Modul 1 </vt:lpstr>
      <vt:lpstr>TUTORIAL 1- Sosiologi Konsumsi (SOSI4405)- Modul 1 </vt:lpstr>
      <vt:lpstr>TUTORIAL 1- Sosiologi Konsumsi (SOSI4405)- Modul 1</vt:lpstr>
      <vt:lpstr>TUTORIAL 1- Sosiologi Konsumsi (SOSI4405)- Modul 1</vt:lpstr>
      <vt:lpstr>TUTORIAL 1- Sosiologi Konsumsi (SOSI4405)- Modul 1</vt:lpstr>
      <vt:lpstr>TUTORIAL 1- Sosiologi Konsumsi (SOSI4405)- Modul 1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199</cp:revision>
  <dcterms:modified xsi:type="dcterms:W3CDTF">2022-08-22T03:30:51Z</dcterms:modified>
</cp:coreProperties>
</file>