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4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62" r:id="rId13"/>
  </p:sldIdLst>
  <p:sldSz cx="13004800" cy="9753600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2050473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TEORI SOSIOLOGI MAKRO DAN MIKRO TENTANG KONSUMSI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2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159000"/>
            <a:ext cx="10464800" cy="7594600"/>
          </a:xfrm>
        </p:spPr>
        <p:txBody>
          <a:bodyPr/>
          <a:lstStyle/>
          <a:p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[1]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Damsar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(2021).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Konsumsi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[2] 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Soekanto, Soerjono. 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2013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Sosiologi suatu pengantar (edisi revisi). Jakarta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Rajawali Pers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Parwitaningsih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Budiwati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Prasetyo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B. (2014).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Pengantar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Jakarta: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[3]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Soemanto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R.B.  (2010).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Pariwisata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[4]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Parwitaningsih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I.H.,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Prasetyo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B, Haryanto. (2014).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Klasik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[5]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Wagiyo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Oetojo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Wahyono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Zubaidah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I. (2014).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Modern.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[6] 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Ritzer, G.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2003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Teori Sosiologi modern,.Cetakan keenam. Jakarta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Kencana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[7]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Partini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Suyatna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Puspitasari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C. D. (2016).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Masalah-Masalah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[8]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Budimansyah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 (2021).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Indonesia. Tangerang Selatan: Universitas Terbuka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fungsional</a:t>
            </a:r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Robert K, Merton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Lewis Coser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interaksionisme</a:t>
            </a:r>
            <a:r>
              <a:rPr lang="en-US" dirty="0"/>
              <a:t> </a:t>
            </a:r>
            <a:r>
              <a:rPr lang="en-US" dirty="0" err="1"/>
              <a:t>simbolik</a:t>
            </a:r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interaksionisme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Herbert Blumer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pertukaran</a:t>
            </a:r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George Homans</a:t>
            </a:r>
          </a:p>
          <a:p>
            <a:pPr marL="514350" indent="-514350" fontAlgn="base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2-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 SOSIOLOGI MAKRO DAN MIKRO TENTANG KONSUMSI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b="1" dirty="0"/>
              <a:t>KB.1. </a:t>
            </a:r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dirty="0" err="1"/>
              <a:t>Sosiologi</a:t>
            </a:r>
            <a:r>
              <a:rPr lang="en-US" altLang="en-US" b="1" dirty="0"/>
              <a:t> Makro </a:t>
            </a:r>
            <a:r>
              <a:rPr lang="en-US" altLang="en-US" b="1" dirty="0" err="1"/>
              <a:t>Tentang</a:t>
            </a:r>
            <a:r>
              <a:rPr lang="en-US" altLang="en-US" b="1" dirty="0"/>
              <a:t> </a:t>
            </a:r>
            <a:r>
              <a:rPr lang="en-US" altLang="en-US" b="1" dirty="0" err="1"/>
              <a:t>Konsumsi</a:t>
            </a:r>
            <a:endParaRPr lang="en-US" altLang="en-US" b="1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Fungsional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Teoritis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Fungsional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Teoritis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Perbandingan</a:t>
            </a:r>
            <a:r>
              <a:rPr lang="en-US" dirty="0"/>
              <a:t> Antara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dan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pPr marL="0" indent="0">
              <a:buNone/>
            </a:pPr>
            <a:r>
              <a:rPr lang="en-US" altLang="en-US" b="1" dirty="0"/>
              <a:t>KB.2. </a:t>
            </a:r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dirty="0" err="1"/>
              <a:t>Sosiologi</a:t>
            </a:r>
            <a:r>
              <a:rPr lang="en-US" altLang="en-US" b="1" dirty="0"/>
              <a:t> </a:t>
            </a:r>
            <a:r>
              <a:rPr lang="en-US" altLang="en-US" b="1" dirty="0" err="1"/>
              <a:t>Mikro</a:t>
            </a:r>
            <a:r>
              <a:rPr lang="en-US" altLang="en-US" b="1" dirty="0"/>
              <a:t> </a:t>
            </a:r>
            <a:r>
              <a:rPr lang="en-US" altLang="en-US" b="1" dirty="0" err="1"/>
              <a:t>Tentang</a:t>
            </a:r>
            <a:r>
              <a:rPr lang="en-US" altLang="en-US" b="1" dirty="0"/>
              <a:t> </a:t>
            </a:r>
            <a:r>
              <a:rPr lang="en-US" altLang="en-US" b="1" dirty="0" err="1"/>
              <a:t>Konsumsi</a:t>
            </a:r>
            <a:endParaRPr lang="en-US" alt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Interaksionisme</a:t>
            </a:r>
            <a:r>
              <a:rPr lang="en-US" dirty="0"/>
              <a:t> </a:t>
            </a:r>
            <a:r>
              <a:rPr lang="en-US" dirty="0" err="1"/>
              <a:t>simbolik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Interaksionisme</a:t>
            </a:r>
            <a:r>
              <a:rPr lang="en-US" dirty="0"/>
              <a:t> </a:t>
            </a:r>
            <a:r>
              <a:rPr lang="en-US" dirty="0" err="1"/>
              <a:t>Simbolik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Teoritisi</a:t>
            </a:r>
            <a:r>
              <a:rPr lang="en-US" dirty="0"/>
              <a:t> </a:t>
            </a:r>
            <a:r>
              <a:rPr lang="en-US" dirty="0" err="1"/>
              <a:t>Interaksionisme</a:t>
            </a:r>
            <a:r>
              <a:rPr lang="en-US" dirty="0"/>
              <a:t> </a:t>
            </a:r>
            <a:r>
              <a:rPr lang="en-US" dirty="0" err="1"/>
              <a:t>Simbolik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Pertukaran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Pertukaran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Perbandingan</a:t>
            </a:r>
            <a:r>
              <a:rPr lang="en-US" dirty="0"/>
              <a:t> Antara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Interaksionisme</a:t>
            </a:r>
            <a:r>
              <a:rPr lang="en-US" dirty="0"/>
              <a:t> </a:t>
            </a:r>
            <a:r>
              <a:rPr lang="en-US" dirty="0" err="1"/>
              <a:t>Simbolik</a:t>
            </a:r>
            <a:r>
              <a:rPr lang="en-US" dirty="0"/>
              <a:t> dan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endParaRPr lang="en-US" sz="3200" dirty="0"/>
          </a:p>
          <a:p>
            <a:pPr marL="742950" indent="-742950">
              <a:buFont typeface="+mj-lt"/>
              <a:buAutoNum type="arabicPeriod"/>
            </a:pPr>
            <a:endParaRPr lang="en-US" sz="3200" dirty="0"/>
          </a:p>
          <a:p>
            <a:pPr marL="742950" indent="-742950">
              <a:buFont typeface="+mj-lt"/>
              <a:buAutoNum type="arabicPeriod"/>
            </a:pPr>
            <a:endParaRPr lang="en-US" sz="3200" dirty="0"/>
          </a:p>
          <a:p>
            <a:pPr marL="742950" indent="-742950">
              <a:buFont typeface="+mj-lt"/>
              <a:buAutoNum type="arabicPeriod"/>
            </a:pP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1120E9F7-47C0-F748-6171-E1119B56095B}"/>
              </a:ext>
            </a:extLst>
          </p:cNvPr>
          <p:cNvSpPr/>
          <p:nvPr/>
        </p:nvSpPr>
        <p:spPr>
          <a:xfrm>
            <a:off x="1397000" y="2272145"/>
            <a:ext cx="4953000" cy="2362200"/>
          </a:xfrm>
          <a:prstGeom prst="wedgeRect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bagaimana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berfungsinya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endParaRPr lang="en-ID" sz="2800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66171F7C-8643-280D-4340-7E71D7989F46}"/>
              </a:ext>
            </a:extLst>
          </p:cNvPr>
          <p:cNvSpPr/>
          <p:nvPr/>
        </p:nvSpPr>
        <p:spPr>
          <a:xfrm>
            <a:off x="7269018" y="2147887"/>
            <a:ext cx="5943600" cy="6615113"/>
          </a:xfrm>
          <a:prstGeom prst="wedgeRoundRect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manrap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Elemen-elemen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terintegrasi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bertahannya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dilandaskan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konsensus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anggotanya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D80AA82-0809-191D-E9EF-1F5C570B9D03}"/>
              </a:ext>
            </a:extLst>
          </p:cNvPr>
          <p:cNvSpPr/>
          <p:nvPr/>
        </p:nvSpPr>
        <p:spPr>
          <a:xfrm>
            <a:off x="-127000" y="4876800"/>
            <a:ext cx="7391400" cy="4252913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solidFill>
                  <a:schemeClr val="tx1"/>
                </a:solidFill>
              </a:rPr>
              <a:t>Pandangan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Teoritis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Struktural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Fungsional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kegiatan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belajar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bahas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teoritis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ada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yaitu</a:t>
            </a:r>
            <a:r>
              <a:rPr lang="en-US" sz="2400" dirty="0">
                <a:solidFill>
                  <a:schemeClr val="tx1"/>
                </a:solidFill>
              </a:rPr>
              <a:t> Robert K. Merton.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memahami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teori</a:t>
            </a:r>
            <a:r>
              <a:rPr lang="en-US" sz="2400" dirty="0">
                <a:solidFill>
                  <a:schemeClr val="tx1"/>
                </a:solidFill>
              </a:rPr>
              <a:t> structural </a:t>
            </a:r>
            <a:r>
              <a:rPr lang="en-US" sz="2400" dirty="0" err="1">
                <a:solidFill>
                  <a:schemeClr val="tx1"/>
                </a:solidFill>
              </a:rPr>
              <a:t>fungsional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Merton,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buku</a:t>
            </a:r>
            <a:r>
              <a:rPr lang="en-US" sz="2400" dirty="0">
                <a:solidFill>
                  <a:schemeClr val="tx1"/>
                </a:solidFill>
              </a:rPr>
              <a:t> “</a:t>
            </a:r>
            <a:r>
              <a:rPr lang="en-US" sz="2400" dirty="0" err="1">
                <a:solidFill>
                  <a:schemeClr val="tx1"/>
                </a:solidFill>
              </a:rPr>
              <a:t>Teori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Sosiologi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Klasik</a:t>
            </a:r>
            <a:r>
              <a:rPr lang="en-US" sz="2400" dirty="0">
                <a:solidFill>
                  <a:schemeClr val="tx1"/>
                </a:solidFill>
              </a:rPr>
              <a:t> dan Modern” (</a:t>
            </a:r>
            <a:r>
              <a:rPr lang="en-US" sz="2400" dirty="0" err="1">
                <a:solidFill>
                  <a:schemeClr val="tx1"/>
                </a:solidFill>
              </a:rPr>
              <a:t>terjemahan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jilid</a:t>
            </a:r>
            <a:r>
              <a:rPr lang="en-US" sz="2400" dirty="0">
                <a:solidFill>
                  <a:schemeClr val="tx1"/>
                </a:solidFill>
              </a:rPr>
              <a:t> 2)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Doyle Paul Johnson (1986: 145-154)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2997200" y="1510145"/>
            <a:ext cx="8001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81BC44-6FE6-CEBA-60CA-C196449845C1}"/>
              </a:ext>
            </a:extLst>
          </p:cNvPr>
          <p:cNvSpPr/>
          <p:nvPr/>
        </p:nvSpPr>
        <p:spPr>
          <a:xfrm>
            <a:off x="420255" y="1995487"/>
            <a:ext cx="12575309" cy="1754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Struktural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- </a:t>
            </a:r>
            <a:r>
              <a:rPr lang="en-US" sz="2800" dirty="0" err="1"/>
              <a:t>menerangkan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.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struktural</a:t>
            </a:r>
            <a:r>
              <a:rPr lang="en-US" sz="2800" dirty="0"/>
              <a:t> </a:t>
            </a:r>
            <a:r>
              <a:rPr lang="en-US" sz="2800" dirty="0" err="1"/>
              <a:t>fungsional</a:t>
            </a:r>
            <a:r>
              <a:rPr lang="en-US" sz="2800" dirty="0"/>
              <a:t> yang </a:t>
            </a:r>
            <a:r>
              <a:rPr lang="en-US" sz="2800" dirty="0" err="1"/>
              <a:t>menekankan</a:t>
            </a:r>
            <a:r>
              <a:rPr lang="en-US" sz="2800" dirty="0"/>
              <a:t> pada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elemen-elemen</a:t>
            </a:r>
            <a:r>
              <a:rPr lang="en-US" sz="2800" dirty="0"/>
              <a:t> </a:t>
            </a:r>
            <a:r>
              <a:rPr lang="en-US" sz="2800" dirty="0" err="1"/>
              <a:t>pembentuk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,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struktural</a:t>
            </a:r>
            <a:r>
              <a:rPr lang="en-US" sz="2800" dirty="0"/>
              <a:t> </a:t>
            </a:r>
            <a:r>
              <a:rPr lang="en-US" sz="2800" dirty="0" err="1"/>
              <a:t>konflikmelihat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elemenyang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endParaRPr lang="en-US" sz="2800" dirty="0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28AE9FAD-3773-8687-D37E-103FF7192448}"/>
              </a:ext>
            </a:extLst>
          </p:cNvPr>
          <p:cNvSpPr/>
          <p:nvPr/>
        </p:nvSpPr>
        <p:spPr>
          <a:xfrm>
            <a:off x="420254" y="3962400"/>
            <a:ext cx="6463146" cy="5486400"/>
          </a:xfrm>
          <a:prstGeom prst="snip1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Asumsi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Struktural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, </a:t>
            </a:r>
            <a:r>
              <a:rPr lang="en-US" sz="2400" dirty="0" err="1"/>
              <a:t>Tunduk</a:t>
            </a:r>
            <a:r>
              <a:rPr lang="en-US" sz="2400" dirty="0"/>
              <a:t> pada Proses </a:t>
            </a:r>
            <a:r>
              <a:rPr lang="en-US" sz="2400" dirty="0" err="1"/>
              <a:t>Perubahan</a:t>
            </a:r>
            <a:r>
              <a:rPr lang="en-US" sz="2400" dirty="0"/>
              <a:t>;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di mana-mana.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, </a:t>
            </a:r>
            <a:r>
              <a:rPr lang="en-US" sz="2400" dirty="0" err="1"/>
              <a:t>Memperlihatkan</a:t>
            </a:r>
            <a:r>
              <a:rPr lang="en-US" sz="2400" dirty="0"/>
              <a:t> </a:t>
            </a:r>
            <a:r>
              <a:rPr lang="en-US" sz="2400" dirty="0" err="1"/>
              <a:t>Pertikaian</a:t>
            </a:r>
            <a:r>
              <a:rPr lang="en-US" sz="2400" dirty="0"/>
              <a:t> dan </a:t>
            </a:r>
            <a:r>
              <a:rPr lang="en-US" sz="2400" dirty="0" err="1"/>
              <a:t>Konflik</a:t>
            </a:r>
            <a:r>
              <a:rPr lang="en-US" sz="2400" dirty="0"/>
              <a:t>;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di mana-mana.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Masyarakat </a:t>
            </a:r>
            <a:r>
              <a:rPr lang="en-US" sz="2400" dirty="0" err="1"/>
              <a:t>Menyumbang</a:t>
            </a:r>
            <a:r>
              <a:rPr lang="en-US" sz="2400" dirty="0"/>
              <a:t> </a:t>
            </a:r>
            <a:r>
              <a:rPr lang="en-US" sz="2400" dirty="0" err="1"/>
              <a:t>Disintegrasi</a:t>
            </a:r>
            <a:r>
              <a:rPr lang="en-US" sz="2400" dirty="0"/>
              <a:t> dan </a:t>
            </a:r>
            <a:r>
              <a:rPr lang="en-US" sz="2400" dirty="0" err="1"/>
              <a:t>perubahan</a:t>
            </a:r>
            <a:r>
              <a:rPr lang="en-US" sz="2400" dirty="0"/>
              <a:t>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2400" dirty="0" err="1"/>
              <a:t>Setiap</a:t>
            </a:r>
            <a:r>
              <a:rPr lang="en-US" sz="2400" dirty="0"/>
              <a:t> Masyarakat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Paksaan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Anggotanya</a:t>
            </a:r>
            <a:r>
              <a:rPr lang="en-US" sz="2400" dirty="0"/>
              <a:t> Atas Orang Lain</a:t>
            </a:r>
          </a:p>
        </p:txBody>
      </p:sp>
      <p:sp>
        <p:nvSpPr>
          <p:cNvPr id="6" name="Rectangle: Top Corners Snipped 5">
            <a:extLst>
              <a:ext uri="{FF2B5EF4-FFF2-40B4-BE49-F238E27FC236}">
                <a16:creationId xmlns:a16="http://schemas.microsoft.com/office/drawing/2014/main" id="{FD354E77-78B0-7A72-F710-61A984827730}"/>
              </a:ext>
            </a:extLst>
          </p:cNvPr>
          <p:cNvSpPr/>
          <p:nvPr/>
        </p:nvSpPr>
        <p:spPr>
          <a:xfrm>
            <a:off x="7199747" y="4395212"/>
            <a:ext cx="5805053" cy="482498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/>
              <a:t>Pandangan</a:t>
            </a:r>
            <a:r>
              <a:rPr lang="en-US" sz="2800" dirty="0"/>
              <a:t> </a:t>
            </a:r>
            <a:r>
              <a:rPr lang="en-US" sz="2800" dirty="0" err="1"/>
              <a:t>Teoritis</a:t>
            </a:r>
            <a:r>
              <a:rPr lang="en-US" sz="2800" dirty="0"/>
              <a:t> </a:t>
            </a:r>
            <a:r>
              <a:rPr lang="en-US" sz="2800" dirty="0" err="1"/>
              <a:t>Struktural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b="1" dirty="0"/>
              <a:t>–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struktural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Lewis Coser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merusak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disfungsional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di mana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berlangsung</a:t>
            </a:r>
            <a:r>
              <a:rPr lang="en-US" sz="2800" dirty="0"/>
              <a:t>, </a:t>
            </a:r>
            <a:r>
              <a:rPr lang="en-US" sz="2800" dirty="0" err="1"/>
              <a:t>melainkan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konsekuensi-konsekuensi</a:t>
            </a:r>
            <a:r>
              <a:rPr lang="en-US" sz="2800" dirty="0"/>
              <a:t> </a:t>
            </a:r>
            <a:r>
              <a:rPr lang="en-US" sz="2800" dirty="0" err="1"/>
              <a:t>positip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menguntungkan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292922-7CB0-4330-890E-421A7D409A8E}"/>
              </a:ext>
            </a:extLst>
          </p:cNvPr>
          <p:cNvSpPr txBox="1"/>
          <p:nvPr/>
        </p:nvSpPr>
        <p:spPr>
          <a:xfrm>
            <a:off x="2959100" y="1332409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Konflik</a:t>
            </a:r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2" y="1808162"/>
            <a:ext cx="11217275" cy="67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Antara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Konflik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5D3F08-320E-2A03-002A-92DA96E25DD7}"/>
              </a:ext>
            </a:extLst>
          </p:cNvPr>
          <p:cNvSpPr txBox="1"/>
          <p:nvPr/>
        </p:nvSpPr>
        <p:spPr>
          <a:xfrm>
            <a:off x="711200" y="3048000"/>
            <a:ext cx="1066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Memperbandingkan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bukanlah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pemahaman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diperbandingkan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Kedalaman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pemahaman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berguna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meyakinkan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menguasai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lihat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Paul B. Horton dan Chester L. Hunt. 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1C2EDB-F47D-E71F-BDE7-DBAE30BF8CEC}"/>
              </a:ext>
            </a:extLst>
          </p:cNvPr>
          <p:cNvSpPr/>
          <p:nvPr/>
        </p:nvSpPr>
        <p:spPr>
          <a:xfrm>
            <a:off x="893762" y="6737038"/>
            <a:ext cx="2895602" cy="1761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Masyarakat 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DA2938-E2BE-E55F-D576-D7E6316D9FF4}"/>
              </a:ext>
            </a:extLst>
          </p:cNvPr>
          <p:cNvSpPr/>
          <p:nvPr/>
        </p:nvSpPr>
        <p:spPr>
          <a:xfrm>
            <a:off x="893762" y="5725656"/>
            <a:ext cx="2895602" cy="1011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459AA-A184-4155-E1D8-D7777B1F2B82}"/>
              </a:ext>
            </a:extLst>
          </p:cNvPr>
          <p:cNvSpPr/>
          <p:nvPr/>
        </p:nvSpPr>
        <p:spPr>
          <a:xfrm>
            <a:off x="3789364" y="6737038"/>
            <a:ext cx="2895602" cy="1761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kelompok-kelompok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D75903-CC43-9C92-DFC5-8FBA097AA3FA}"/>
              </a:ext>
            </a:extLst>
          </p:cNvPr>
          <p:cNvSpPr/>
          <p:nvPr/>
        </p:nvSpPr>
        <p:spPr>
          <a:xfrm>
            <a:off x="3789364" y="5725656"/>
            <a:ext cx="2895602" cy="1011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831BB3-72BF-CB52-5202-2FBF47823BA3}"/>
              </a:ext>
            </a:extLst>
          </p:cNvPr>
          <p:cNvSpPr/>
          <p:nvPr/>
        </p:nvSpPr>
        <p:spPr>
          <a:xfrm>
            <a:off x="6684966" y="6737038"/>
            <a:ext cx="3551234" cy="1761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kelompok-kelompok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kelas-kelas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bertentangan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F743F-41CB-7590-8342-26B27F0B635F}"/>
              </a:ext>
            </a:extLst>
          </p:cNvPr>
          <p:cNvSpPr/>
          <p:nvPr/>
        </p:nvSpPr>
        <p:spPr>
          <a:xfrm>
            <a:off x="6689584" y="5725656"/>
            <a:ext cx="3546616" cy="1011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Konflik</a:t>
            </a:r>
            <a:endParaRPr lang="en-ID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0" y="968375"/>
            <a:ext cx="11217275" cy="860425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00AC-CB3E-272E-D38A-B49D613D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3400" y="1808922"/>
            <a:ext cx="6858000" cy="527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84F5748-0D77-3818-B815-5E8C7A79F44A}"/>
              </a:ext>
            </a:extLst>
          </p:cNvPr>
          <p:cNvSpPr/>
          <p:nvPr/>
        </p:nvSpPr>
        <p:spPr>
          <a:xfrm>
            <a:off x="254000" y="2329346"/>
            <a:ext cx="6096000" cy="163305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memahami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dipenuhi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7E9C0B-B224-BB24-A286-0CE433E5BD8D}"/>
              </a:ext>
            </a:extLst>
          </p:cNvPr>
          <p:cNvSpPr/>
          <p:nvPr/>
        </p:nvSpPr>
        <p:spPr>
          <a:xfrm>
            <a:off x="6654800" y="2339285"/>
            <a:ext cx="6553200" cy="72652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mengguanakan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berkomunikasi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berkomunikasi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Masyarakat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bertahan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berubahberdasarkan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berpikir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mendefinisikan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7CAB22C-CAF6-6AB9-F5B4-582CF73330AD}"/>
              </a:ext>
            </a:extLst>
          </p:cNvPr>
          <p:cNvSpPr/>
          <p:nvPr/>
        </p:nvSpPr>
        <p:spPr>
          <a:xfrm>
            <a:off x="1" y="4082911"/>
            <a:ext cx="6350000" cy="552160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Teoritisi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Herbert Blumer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berpendapat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bertindak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makna-makna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lain.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Makna-makna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disemurnakan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berlangsung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968375"/>
            <a:ext cx="11217275" cy="1004887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4A552-808F-0049-30D7-C1E0D9E92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0" y="1470818"/>
            <a:ext cx="4876800" cy="6794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D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133F07A-65EB-118B-DFC9-896B736765A4}"/>
              </a:ext>
            </a:extLst>
          </p:cNvPr>
          <p:cNvSpPr/>
          <p:nvPr/>
        </p:nvSpPr>
        <p:spPr>
          <a:xfrm>
            <a:off x="1" y="2150268"/>
            <a:ext cx="8026400" cy="23455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orang-orang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bertukar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ganjaran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hadiah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Adapun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persahabatan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perceraian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DE9CE8-2C97-FBC1-5FD0-35959311C3AB}"/>
              </a:ext>
            </a:extLst>
          </p:cNvPr>
          <p:cNvSpPr/>
          <p:nvPr/>
        </p:nvSpPr>
        <p:spPr>
          <a:xfrm>
            <a:off x="8331200" y="2150267"/>
            <a:ext cx="4368800" cy="722233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memperhitungkan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(1)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berorientasi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tujuan-tujuan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dicapai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lain” dan (2)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pencapaian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tujuan-tujuan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Transaksi-transaki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D19D24F-5C30-AC0C-1340-C3D6CB64BD71}"/>
              </a:ext>
            </a:extLst>
          </p:cNvPr>
          <p:cNvSpPr/>
          <p:nvPr/>
        </p:nvSpPr>
        <p:spPr>
          <a:xfrm>
            <a:off x="1" y="4672807"/>
            <a:ext cx="8026400" cy="469979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George Caspar Homans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mengembangkan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memahami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kenyataan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sukses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success proposition)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stimulus ( the stimulus proposition)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value proposition)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deprivasi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deprivation – satiation proposition)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persetujuan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aggression – approval proposition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proposition)</a:t>
            </a:r>
          </a:p>
        </p:txBody>
      </p:sp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19EAF-2B05-EF8B-6BBF-80620CB83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1143000"/>
            <a:ext cx="11217275" cy="852487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2-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BFEF1-6FDC-CB3F-34C9-DB4B4A493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731962"/>
            <a:ext cx="13639799" cy="527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Antara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0A5049-1FB0-F93B-A8DC-E7EB46313F27}"/>
              </a:ext>
            </a:extLst>
          </p:cNvPr>
          <p:cNvSpPr txBox="1"/>
          <p:nvPr/>
        </p:nvSpPr>
        <p:spPr>
          <a:xfrm>
            <a:off x="1473200" y="2574510"/>
            <a:ext cx="1089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disjikan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interaksionisme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2B37311-3F8C-822E-F7B9-97552849E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88779"/>
              </p:ext>
            </p:extLst>
          </p:nvPr>
        </p:nvGraphicFramePr>
        <p:xfrm>
          <a:off x="1473200" y="3844115"/>
          <a:ext cx="10210800" cy="26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val="2601398724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val="2169298037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val="1163777112"/>
                    </a:ext>
                  </a:extLst>
                </a:gridCol>
              </a:tblGrid>
              <a:tr h="478040">
                <a:tc>
                  <a:txBody>
                    <a:bodyPr/>
                    <a:lstStyle/>
                    <a:p>
                      <a:pPr algn="ctr"/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Interaksi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Simbolik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Pertukaran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649617"/>
                  </a:ext>
                </a:extLst>
              </a:tr>
              <a:tr h="478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Aktor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Makhluk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aktif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kreatif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Makhluk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pasif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119730"/>
                  </a:ext>
                </a:extLst>
              </a:tr>
              <a:tr h="478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Aksi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Reaksi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Karena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interpretasi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definisi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Karena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pertukaran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1350"/>
                  </a:ext>
                </a:extLst>
              </a:tr>
              <a:tr h="478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Tindakan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Karena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makna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Karena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untung-rugi</a:t>
                      </a:r>
                      <a:endParaRPr lang="en-ID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04029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8D0EA0C-E24F-43CF-7256-58986DD19100}"/>
              </a:ext>
            </a:extLst>
          </p:cNvPr>
          <p:cNvSpPr txBox="1"/>
          <p:nvPr/>
        </p:nvSpPr>
        <p:spPr>
          <a:xfrm>
            <a:off x="1436914" y="6457001"/>
            <a:ext cx="1104403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4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4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4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44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44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44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44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44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4400" dirty="0">
                <a:solidFill>
                  <a:srgbClr val="1E33D2"/>
                </a:solidFill>
                <a:latin typeface="Elephant" panose="02020904090505020303" pitchFamily="18" charset="0"/>
              </a:rPr>
              <a:t> 3 </a:t>
            </a:r>
          </a:p>
        </p:txBody>
      </p:sp>
    </p:spTree>
    <p:extLst>
      <p:ext uri="{BB962C8B-B14F-4D97-AF65-F5344CB8AC3E}">
        <p14:creationId xmlns:p14="http://schemas.microsoft.com/office/powerpoint/2010/main" val="4725928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Pages>0</Pages>
  <Words>1191</Words>
  <Characters>0</Characters>
  <Application>Microsoft Office PowerPoint</Application>
  <PresentationFormat>Custom</PresentationFormat>
  <Lines>0</Lines>
  <Paragraphs>122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Elephant</vt:lpstr>
      <vt:lpstr>Gill Sans</vt:lpstr>
      <vt:lpstr>Times New Roman</vt:lpstr>
      <vt:lpstr>Wingdings</vt:lpstr>
      <vt:lpstr>Title &amp; Subtitle</vt:lpstr>
      <vt:lpstr>Custom Design</vt:lpstr>
      <vt:lpstr>Title &amp; Bullets - 2 Column</vt:lpstr>
      <vt:lpstr>TEORI SOSIOLOGI MAKRO DAN MIKRO TENTANG KONSUMSI</vt:lpstr>
      <vt:lpstr>TUTORIAL 2- Sosiologi Konsumsi (SOSI4405)- Modul 2 </vt:lpstr>
      <vt:lpstr>TUTORIAL 2- Sosiologi Konsumsi (SOSI4405)- Modul 2 </vt:lpstr>
      <vt:lpstr>TUTORIAL 2- Sosiologi Konsumsi (SOSI4405)- Modul 2 </vt:lpstr>
      <vt:lpstr>TUTORIAL 2- Sosiologi Konsumsi (SOSI4405)- Modul 2 </vt:lpstr>
      <vt:lpstr>TUTORIAL 2- Sosiologi Konsumsi (SOSI4405)- Modul 2 </vt:lpstr>
      <vt:lpstr>TUTORIAL 2- Sosiologi Konsumsi (SOSI4405)- Modul 2 </vt:lpstr>
      <vt:lpstr>TUTORIAL 2- Sosiologi Konsumsi (SOSI4405)- Modul 2 </vt:lpstr>
      <vt:lpstr>TUTORIAL 2- Sosiologi Konsumsi (SOSI4405)- Modul 2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198</cp:revision>
  <dcterms:modified xsi:type="dcterms:W3CDTF">2022-08-22T03:41:46Z</dcterms:modified>
</cp:coreProperties>
</file>