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84" r:id="rId2"/>
    <p:sldMasterId id="2147483650" r:id="rId3"/>
  </p:sldMasterIdLst>
  <p:notesMasterIdLst>
    <p:notesMasterId r:id="rId13"/>
  </p:notesMasterIdLst>
  <p:sldIdLst>
    <p:sldId id="256" r:id="rId4"/>
    <p:sldId id="259" r:id="rId5"/>
    <p:sldId id="263" r:id="rId6"/>
    <p:sldId id="264" r:id="rId7"/>
    <p:sldId id="265" r:id="rId8"/>
    <p:sldId id="266" r:id="rId9"/>
    <p:sldId id="267" r:id="rId10"/>
    <p:sldId id="268" r:id="rId11"/>
    <p:sldId id="262" r:id="rId12"/>
  </p:sldIdLst>
  <p:sldSz cx="13004800" cy="9753600"/>
  <p:notesSz cx="6858000" cy="9144000"/>
  <p:custDataLst>
    <p:tags r:id="rId1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1pPr>
    <a:lvl2pPr marL="4572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2pPr>
    <a:lvl3pPr marL="9144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3pPr>
    <a:lvl4pPr marL="13716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4pPr>
    <a:lvl5pPr marL="18288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36" autoAdjust="0"/>
    <p:restoredTop sz="97496" autoAdjust="0"/>
  </p:normalViewPr>
  <p:slideViewPr>
    <p:cSldViewPr>
      <p:cViewPr varScale="1">
        <p:scale>
          <a:sx n="48" d="100"/>
          <a:sy n="48" d="100"/>
        </p:scale>
        <p:origin x="1218" y="66"/>
      </p:cViewPr>
      <p:guideLst>
        <p:guide orient="horz" pos="3072"/>
        <p:guide pos="4096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fld id="{9ED7CDD5-598F-4902-BA85-6782C6BB2991}" type="datetimeFigureOut">
              <a:rPr lang="en-US"/>
              <a:pPr>
                <a:defRPr/>
              </a:pPr>
              <a:t>8/22/2022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8D6D7A-9E1B-4CB9-9F38-AC6A131265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447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8D6D7A-9E1B-4CB9-9F38-AC6A131265C7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9007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8615564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507790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43548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64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34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64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68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31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5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86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1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7287468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97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69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8266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8266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254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51339115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633521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7842642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15654074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0709972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883148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69052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7914929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999379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220968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11233887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277659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211014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37032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8867085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934719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369592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025387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763" y="9040813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8475" y="9040813"/>
            <a:ext cx="4387850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5275" y="9040813"/>
            <a:ext cx="2925763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315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6600" y="2050473"/>
            <a:ext cx="9490075" cy="1676400"/>
          </a:xfrm>
        </p:spPr>
        <p:txBody>
          <a:bodyPr/>
          <a:lstStyle/>
          <a:p>
            <a:r>
              <a:rPr lang="en-US" sz="6000" b="1" dirty="0">
                <a:solidFill>
                  <a:srgbClr val="002060"/>
                </a:solidFill>
              </a:rPr>
              <a:t>TEORITISI KLASIK DAN KOMPUTERTENTANG SOSIOLOGI KONSUMSI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79400" y="3733800"/>
            <a:ext cx="13639800" cy="5486400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Inisiasi</a:t>
            </a:r>
            <a:r>
              <a:rPr lang="en-US" b="1" dirty="0">
                <a:solidFill>
                  <a:srgbClr val="002060"/>
                </a:solidFill>
              </a:rPr>
              <a:t> Tutor </a:t>
            </a:r>
            <a:r>
              <a:rPr lang="en-US" b="1" dirty="0" err="1">
                <a:solidFill>
                  <a:srgbClr val="002060"/>
                </a:solidFill>
              </a:rPr>
              <a:t>ke</a:t>
            </a:r>
            <a:r>
              <a:rPr lang="id-ID" b="1" dirty="0">
                <a:solidFill>
                  <a:srgbClr val="002060"/>
                </a:solidFill>
              </a:rPr>
              <a:t>: </a:t>
            </a:r>
            <a:r>
              <a:rPr lang="en-US" b="1" dirty="0">
                <a:solidFill>
                  <a:srgbClr val="002060"/>
                </a:solidFill>
              </a:rPr>
              <a:t>3</a:t>
            </a:r>
          </a:p>
          <a:p>
            <a:r>
              <a:rPr lang="en-US" b="1" dirty="0">
                <a:solidFill>
                  <a:srgbClr val="002060"/>
                </a:solidFill>
              </a:rPr>
              <a:t>Mata </a:t>
            </a:r>
            <a:r>
              <a:rPr lang="en-US" b="1" dirty="0" err="1">
                <a:solidFill>
                  <a:srgbClr val="002060"/>
                </a:solidFill>
              </a:rPr>
              <a:t>Kuliah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>
                <a:solidFill>
                  <a:srgbClr val="002060"/>
                </a:solidFill>
              </a:rPr>
              <a:t>Sosiologi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Konsumsi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Program </a:t>
            </a:r>
            <a:r>
              <a:rPr lang="en-US" b="1" dirty="0" err="1">
                <a:solidFill>
                  <a:srgbClr val="002060"/>
                </a:solidFill>
              </a:rPr>
              <a:t>Studi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>
                <a:solidFill>
                  <a:srgbClr val="002060"/>
                </a:solidFill>
              </a:rPr>
              <a:t>Sosiologi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 err="1">
                <a:solidFill>
                  <a:srgbClr val="002060"/>
                </a:solidFill>
              </a:rPr>
              <a:t>Fakultas</a:t>
            </a:r>
            <a:r>
              <a:rPr lang="en-US" b="1">
                <a:solidFill>
                  <a:srgbClr val="002060"/>
                </a:solidFill>
              </a:rPr>
              <a:t>: FHISIP</a:t>
            </a:r>
            <a:endParaRPr lang="id-ID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906030"/>
            <a:ext cx="10388600" cy="1151370"/>
          </a:xfrm>
        </p:spPr>
        <p:txBody>
          <a:bodyPr>
            <a:normAutofit/>
          </a:bodyPr>
          <a:lstStyle/>
          <a:p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3-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2</a:t>
            </a:r>
            <a:br>
              <a:rPr lang="en-US" altLang="id-ID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2057400"/>
            <a:ext cx="11887201" cy="6727825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en-US" sz="4000" dirty="0" err="1"/>
              <a:t>Capaian</a:t>
            </a:r>
            <a:r>
              <a:rPr lang="en-US" sz="4000" dirty="0"/>
              <a:t> </a:t>
            </a:r>
            <a:r>
              <a:rPr lang="en-US" sz="4000" dirty="0" err="1"/>
              <a:t>Matakuliah</a:t>
            </a:r>
            <a:r>
              <a:rPr lang="en-US" sz="4000" dirty="0"/>
              <a:t> :</a:t>
            </a:r>
          </a:p>
          <a:p>
            <a:pPr marL="0" indent="0" fontAlgn="base">
              <a:buNone/>
            </a:pP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Mahasiswa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mampu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menganalisis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perilaku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konsumen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dalam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aktivitas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konsumsi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menurut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perspektif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sosiologi</a:t>
            </a:r>
            <a:endParaRPr lang="en-US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fontAlgn="base">
              <a:buNone/>
            </a:pPr>
            <a:endParaRPr lang="en-US" sz="4000" dirty="0"/>
          </a:p>
          <a:p>
            <a:pPr fontAlgn="base"/>
            <a:r>
              <a:rPr lang="en-US" sz="4000" dirty="0" err="1"/>
              <a:t>Capaian</a:t>
            </a:r>
            <a:r>
              <a:rPr lang="en-US" sz="4000" dirty="0"/>
              <a:t> </a:t>
            </a:r>
            <a:r>
              <a:rPr lang="en-US" sz="4000" dirty="0" err="1"/>
              <a:t>Komptensi</a:t>
            </a:r>
            <a:r>
              <a:rPr lang="en-US" sz="4000" dirty="0"/>
              <a:t> </a:t>
            </a:r>
            <a:r>
              <a:rPr lang="en-US" sz="4000" dirty="0" err="1"/>
              <a:t>Khusus</a:t>
            </a:r>
            <a:r>
              <a:rPr lang="en-US" sz="4000" dirty="0"/>
              <a:t>:</a:t>
            </a:r>
          </a:p>
          <a:p>
            <a:pPr marL="342900" lvl="0" indent="-342900">
              <a:lnSpc>
                <a:spcPct val="10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pandangan dan pemikiran teori dari Karl Marx tentang Konsumsi</a:t>
            </a:r>
            <a:endParaRPr lang="en-ID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pandangan dan pemikiran Emile Durkheim tentang Konsumsi</a:t>
            </a:r>
            <a:endParaRPr lang="en-ID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pandangan dan pemikiran Max Weber tentang Konsumsi</a:t>
            </a:r>
            <a:endParaRPr lang="en-ID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pandangan dan pemikiran toeri dari Thorstein Veblen tentang Konsumsi</a:t>
            </a:r>
            <a:endParaRPr lang="en-ID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pandangan dan pemikiran teori dan metodologi dari Paul Lazarsfeld tentang Konsumsi</a:t>
            </a:r>
            <a:endParaRPr lang="en-ID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pandangan dan pemikiran teori dari Pierre Bourdieu tentang Konsumsi</a:t>
            </a:r>
            <a:endParaRPr lang="en-ID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pandangan dan pemikiran teori dari Mary Douglas dan Baron Isherwood tentang Konsumsi</a:t>
            </a:r>
            <a:endParaRPr lang="en-ID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pandangan dan pemikiran teori dari Jean Baudrillard tentang konsumsi</a:t>
            </a:r>
            <a:endParaRPr lang="en-ID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fontAlgn="base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24111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A358B-0C1E-8AC8-1F5C-D4854F3A0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3000" y="685800"/>
            <a:ext cx="11217275" cy="1462087"/>
          </a:xfrm>
        </p:spPr>
        <p:txBody>
          <a:bodyPr>
            <a:normAutofit/>
          </a:bodyPr>
          <a:lstStyle/>
          <a:p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3-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2</a:t>
            </a:r>
            <a:br>
              <a:rPr lang="en-US" altLang="id-ID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B57FB-F51E-053E-6712-3F948D976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1676400"/>
            <a:ext cx="11217275" cy="7924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Pada Tutorial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kedua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dibahas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Modul 3 -  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TEORITISI KLASIK DAN KOMPUTERTENTANG SOSIOLOGI KONSUMSI</a:t>
            </a:r>
          </a:p>
          <a:p>
            <a:pPr eaLnBrk="1" hangingPunct="1"/>
            <a:r>
              <a:rPr lang="en-US" altLang="en-US" b="1" dirty="0"/>
              <a:t>KB.1. Para </a:t>
            </a:r>
            <a:r>
              <a:rPr lang="en-US" altLang="en-US" b="1" dirty="0" err="1"/>
              <a:t>Tokoh</a:t>
            </a:r>
            <a:r>
              <a:rPr lang="en-US" altLang="en-US" b="1" dirty="0"/>
              <a:t> </a:t>
            </a:r>
            <a:r>
              <a:rPr lang="en-US" altLang="en-US" b="1" dirty="0" err="1"/>
              <a:t>Teori</a:t>
            </a:r>
            <a:r>
              <a:rPr lang="en-US" altLang="en-US" b="1" dirty="0"/>
              <a:t> </a:t>
            </a:r>
            <a:r>
              <a:rPr lang="en-US" altLang="en-US" b="1" dirty="0" err="1"/>
              <a:t>Klasik</a:t>
            </a:r>
            <a:r>
              <a:rPr lang="en-US" altLang="en-US" b="1" dirty="0"/>
              <a:t> </a:t>
            </a:r>
            <a:r>
              <a:rPr lang="en-US" altLang="en-US" b="1" dirty="0" err="1"/>
              <a:t>Tentang</a:t>
            </a:r>
            <a:r>
              <a:rPr lang="en-US" altLang="en-US" b="1" dirty="0"/>
              <a:t> </a:t>
            </a:r>
            <a:r>
              <a:rPr lang="en-US" altLang="en-US" b="1" dirty="0" err="1"/>
              <a:t>Sosiologi</a:t>
            </a:r>
            <a:r>
              <a:rPr lang="en-US" altLang="en-US" b="1" dirty="0"/>
              <a:t> </a:t>
            </a:r>
            <a:r>
              <a:rPr lang="en-US" altLang="en-US" b="1" dirty="0" err="1"/>
              <a:t>Konsumsi</a:t>
            </a:r>
            <a:r>
              <a:rPr lang="en-US" altLang="en-US" b="1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Karl Max (1818-1883)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Emile Durkheim (1858-1917)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Max Weber (1864-1920)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Thorstein Veblen (1857-1929)</a:t>
            </a:r>
          </a:p>
          <a:p>
            <a:r>
              <a:rPr lang="en-US" b="1" dirty="0"/>
              <a:t>KB.2. </a:t>
            </a:r>
            <a:r>
              <a:rPr lang="en-US" altLang="en-US" b="1" dirty="0"/>
              <a:t>Para </a:t>
            </a:r>
            <a:r>
              <a:rPr lang="en-US" altLang="en-US" b="1" dirty="0" err="1"/>
              <a:t>Tokoh</a:t>
            </a:r>
            <a:r>
              <a:rPr lang="en-US" altLang="en-US" b="1" dirty="0"/>
              <a:t> </a:t>
            </a:r>
            <a:r>
              <a:rPr lang="en-US" altLang="en-US" b="1" dirty="0" err="1"/>
              <a:t>Teori</a:t>
            </a:r>
            <a:r>
              <a:rPr lang="en-US" altLang="en-US" b="1" dirty="0"/>
              <a:t> </a:t>
            </a:r>
            <a:r>
              <a:rPr lang="en-US" altLang="en-US" b="1" dirty="0" err="1"/>
              <a:t>Kontemporer</a:t>
            </a:r>
            <a:r>
              <a:rPr lang="en-US" altLang="en-US" b="1" dirty="0"/>
              <a:t> </a:t>
            </a:r>
            <a:r>
              <a:rPr lang="en-US" altLang="en-US" b="1" dirty="0" err="1"/>
              <a:t>Tentang</a:t>
            </a:r>
            <a:r>
              <a:rPr lang="en-US" altLang="en-US" b="1" dirty="0"/>
              <a:t> </a:t>
            </a:r>
            <a:r>
              <a:rPr lang="en-US" altLang="en-US" b="1" dirty="0" err="1"/>
              <a:t>Sosiologi</a:t>
            </a:r>
            <a:r>
              <a:rPr lang="en-US" altLang="en-US" b="1" dirty="0"/>
              <a:t> </a:t>
            </a:r>
            <a:r>
              <a:rPr lang="en-US" altLang="en-US" b="1" dirty="0" err="1"/>
              <a:t>Konsumsi</a:t>
            </a:r>
            <a:r>
              <a:rPr lang="en-US" altLang="en-US" b="1" dirty="0"/>
              <a:t> </a:t>
            </a:r>
            <a:endParaRPr lang="en-US" b="1" dirty="0"/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Paul </a:t>
            </a:r>
            <a:r>
              <a:rPr lang="en-US" dirty="0" err="1"/>
              <a:t>Lazarsfeld</a:t>
            </a:r>
            <a:r>
              <a:rPr lang="en-US" dirty="0"/>
              <a:t> 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Pierre Bourdieu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Mary Douglas dan Baron Isherwood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Jean Baudrillard</a:t>
            </a:r>
          </a:p>
          <a:p>
            <a:pPr marL="742950" indent="-742950">
              <a:buFont typeface="+mj-lt"/>
              <a:buAutoNum type="arabicPeriod"/>
            </a:pPr>
            <a:endParaRPr lang="en-US" sz="3200" dirty="0"/>
          </a:p>
          <a:p>
            <a:pPr marL="742950" indent="-742950">
              <a:buFont typeface="+mj-lt"/>
              <a:buAutoNum type="arabicPeriod"/>
            </a:pPr>
            <a:endParaRPr lang="en-ID" sz="3200" dirty="0"/>
          </a:p>
        </p:txBody>
      </p:sp>
    </p:spTree>
    <p:extLst>
      <p:ext uri="{BB962C8B-B14F-4D97-AF65-F5344CB8AC3E}">
        <p14:creationId xmlns:p14="http://schemas.microsoft.com/office/powerpoint/2010/main" val="1986855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C457B-9EC2-6247-045D-21AA3DE68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8200" y="762000"/>
            <a:ext cx="11217275" cy="1385887"/>
          </a:xfrm>
        </p:spPr>
        <p:txBody>
          <a:bodyPr>
            <a:normAutofit/>
          </a:bodyPr>
          <a:lstStyle/>
          <a:p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3-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2</a:t>
            </a:r>
            <a:br>
              <a:rPr lang="en-US" altLang="id-ID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B209F9-C9F0-CC43-CAC5-EB656EF0A64E}"/>
              </a:ext>
            </a:extLst>
          </p:cNvPr>
          <p:cNvSpPr txBox="1"/>
          <p:nvPr/>
        </p:nvSpPr>
        <p:spPr>
          <a:xfrm>
            <a:off x="1244600" y="1563112"/>
            <a:ext cx="1051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KB.1. Para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Tokoh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Klasik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Tentang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A53D71A-F8E8-13F1-2C1B-ACDF5963D157}"/>
              </a:ext>
            </a:extLst>
          </p:cNvPr>
          <p:cNvSpPr/>
          <p:nvPr/>
        </p:nvSpPr>
        <p:spPr>
          <a:xfrm>
            <a:off x="1244600" y="2374313"/>
            <a:ext cx="10515600" cy="3048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Karl Max (1818-1883) –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membahas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komoditas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Marx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membedakan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alat-alat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produksi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(means of production) dan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alat-alat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(means of consumption).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Perbedaan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tergantung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apakah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berhubungan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produksi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1D694FF-C5E6-9073-18C3-916F84682863}"/>
              </a:ext>
            </a:extLst>
          </p:cNvPr>
          <p:cNvSpPr/>
          <p:nvPr/>
        </p:nvSpPr>
        <p:spPr>
          <a:xfrm>
            <a:off x="1244600" y="5652052"/>
            <a:ext cx="10515600" cy="2667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Emile Durkheim (1858-1917) –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tokoh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juga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telah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pelajari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buku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pokok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pengantar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Universitas Terbuka yang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ditulis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oleh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partiwitaningsih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dkk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Namun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keperluan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D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26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EFE09-487D-D361-3CD1-5C507E96E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6800" y="685800"/>
            <a:ext cx="11217275" cy="1309687"/>
          </a:xfrm>
        </p:spPr>
        <p:txBody>
          <a:bodyPr>
            <a:normAutofit/>
          </a:bodyPr>
          <a:lstStyle/>
          <a:p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3-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2</a:t>
            </a:r>
            <a:br>
              <a:rPr lang="en-US" altLang="id-ID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sz="2800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F6E3876-CAAC-EB80-624D-92E1A8F5522D}"/>
              </a:ext>
            </a:extLst>
          </p:cNvPr>
          <p:cNvSpPr/>
          <p:nvPr/>
        </p:nvSpPr>
        <p:spPr>
          <a:xfrm>
            <a:off x="1168400" y="1968983"/>
            <a:ext cx="11217274" cy="25146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Max Weber (1864-1920) –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gagasan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Max Weber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tentang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dinapaktilasi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salah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satunya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lewat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bukunya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tentang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etika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protestan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semangat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kapitalisme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(1958/2000).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026F3AC-A991-570E-A7B7-44FD5C51A36F}"/>
              </a:ext>
            </a:extLst>
          </p:cNvPr>
          <p:cNvSpPr/>
          <p:nvPr/>
        </p:nvSpPr>
        <p:spPr>
          <a:xfrm>
            <a:off x="1168400" y="5226949"/>
            <a:ext cx="11217274" cy="2514599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Thorstein Veblen (1857-1929) –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pemikiran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Veblen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tentang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dirunut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tulisannya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theory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the leisure class.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Veblen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melihat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kapitalisme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industry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berkembang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barbar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property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privat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lain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barang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rampasan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diambil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melalui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kemenangan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perang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(1994: 27).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161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4C1A4-845A-32BC-2274-308AAF8D2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4400" y="762000"/>
            <a:ext cx="11217275" cy="1385887"/>
          </a:xfrm>
        </p:spPr>
        <p:txBody>
          <a:bodyPr>
            <a:normAutofit/>
          </a:bodyPr>
          <a:lstStyle/>
          <a:p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3-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2</a:t>
            </a:r>
            <a:br>
              <a:rPr lang="en-US" altLang="id-ID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4AFDE-5D59-91B7-684F-D03629042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2925" y="1808162"/>
            <a:ext cx="11217275" cy="6794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 KB.2. </a:t>
            </a:r>
            <a:r>
              <a:rPr lang="en-US" altLang="en-US" b="1" dirty="0"/>
              <a:t>Para </a:t>
            </a:r>
            <a:r>
              <a:rPr lang="en-US" altLang="en-US" b="1" dirty="0" err="1"/>
              <a:t>Tokoh</a:t>
            </a:r>
            <a:r>
              <a:rPr lang="en-US" altLang="en-US" b="1" dirty="0"/>
              <a:t> </a:t>
            </a:r>
            <a:r>
              <a:rPr lang="en-US" altLang="en-US" b="1" dirty="0" err="1"/>
              <a:t>Teori</a:t>
            </a:r>
            <a:r>
              <a:rPr lang="en-US" altLang="en-US" b="1" dirty="0"/>
              <a:t> </a:t>
            </a:r>
            <a:r>
              <a:rPr lang="en-US" altLang="en-US" b="1" dirty="0" err="1"/>
              <a:t>Kontemporer</a:t>
            </a:r>
            <a:r>
              <a:rPr lang="en-US" altLang="en-US" b="1" dirty="0"/>
              <a:t> </a:t>
            </a:r>
            <a:r>
              <a:rPr lang="en-US" altLang="en-US" b="1" dirty="0" err="1"/>
              <a:t>Tentang</a:t>
            </a:r>
            <a:r>
              <a:rPr lang="en-US" altLang="en-US" b="1" dirty="0"/>
              <a:t> </a:t>
            </a:r>
            <a:r>
              <a:rPr lang="en-US" altLang="en-US" b="1" dirty="0" err="1"/>
              <a:t>Sosiologi</a:t>
            </a:r>
            <a:r>
              <a:rPr lang="en-US" altLang="en-US" b="1" dirty="0"/>
              <a:t> </a:t>
            </a:r>
            <a:r>
              <a:rPr lang="en-US" altLang="en-US" b="1" dirty="0" err="1"/>
              <a:t>Konsumsi</a:t>
            </a:r>
            <a:r>
              <a:rPr lang="en-US" altLang="en-US" b="1" dirty="0"/>
              <a:t> </a:t>
            </a:r>
            <a:endParaRPr lang="en-US" b="1" dirty="0"/>
          </a:p>
          <a:p>
            <a:endParaRPr lang="en-ID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EFE2C57-1927-0C55-876F-441056637E4F}"/>
              </a:ext>
            </a:extLst>
          </p:cNvPr>
          <p:cNvSpPr/>
          <p:nvPr/>
        </p:nvSpPr>
        <p:spPr>
          <a:xfrm>
            <a:off x="558800" y="2695572"/>
            <a:ext cx="12039600" cy="2714628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indent="-742950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Paul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Lazarsfeld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Jonathan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Frezen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Paul M.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Hirch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dan Philip C.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Zerrillo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menulis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tentang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consumption, preferences, and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Changing Lifestyles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Handbook of Economic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Sociologi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diedit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oleh J. Smelser dan Richard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Swedberg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buku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mereka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menulis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Paul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Lazarsfeld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pionir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utama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empiris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tentang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konsumen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lazarsfeld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dipandang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tokoh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kaya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data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lazarsfeld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kawan-kawan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banyak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mengumpulkan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data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melalui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181044C-4767-30C8-9EBA-430AB5197757}"/>
              </a:ext>
            </a:extLst>
          </p:cNvPr>
          <p:cNvSpPr/>
          <p:nvPr/>
        </p:nvSpPr>
        <p:spPr>
          <a:xfrm>
            <a:off x="482600" y="5624787"/>
            <a:ext cx="12039600" cy="271462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Pierre Bourdieu –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karya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Pierre Bourdieu yang sangat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signifikan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sumbangannya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Distinction: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social Critique of the Judgement of Taste. 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309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94B95-C2BD-EC06-C88C-ACB5FA9B4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6800" y="968375"/>
            <a:ext cx="11217275" cy="1089025"/>
          </a:xfrm>
        </p:spPr>
        <p:txBody>
          <a:bodyPr>
            <a:normAutofit fontScale="90000"/>
          </a:bodyPr>
          <a:lstStyle/>
          <a:p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3-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2</a:t>
            </a:r>
            <a:br>
              <a:rPr lang="en-US" altLang="id-ID" sz="6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8E3395A-0BC3-D05D-EC32-1F6D255ACFAE}"/>
              </a:ext>
            </a:extLst>
          </p:cNvPr>
          <p:cNvSpPr/>
          <p:nvPr/>
        </p:nvSpPr>
        <p:spPr>
          <a:xfrm>
            <a:off x="1397000" y="2057400"/>
            <a:ext cx="10287000" cy="25908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Mary Douglas dan Baron Isherwood – Douglas dan Isherwood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buku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World of Goods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pendekatan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antropologis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menjelaskan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B4440BF-00C8-4FDB-7412-EED91EDD9AFE}"/>
              </a:ext>
            </a:extLst>
          </p:cNvPr>
          <p:cNvSpPr/>
          <p:nvPr/>
        </p:nvSpPr>
        <p:spPr>
          <a:xfrm>
            <a:off x="1397000" y="5105401"/>
            <a:ext cx="10287000" cy="25907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Jean Baudrillard –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seorang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teoritisi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kontemporer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digolongkan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ahli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sosial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post modern. </a:t>
            </a:r>
          </a:p>
        </p:txBody>
      </p:sp>
    </p:spTree>
    <p:extLst>
      <p:ext uri="{BB962C8B-B14F-4D97-AF65-F5344CB8AC3E}">
        <p14:creationId xmlns:p14="http://schemas.microsoft.com/office/powerpoint/2010/main" val="938430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92889-31BC-0B77-822B-B6287A759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3000" y="1001505"/>
            <a:ext cx="11217275" cy="1045955"/>
          </a:xfrm>
        </p:spPr>
        <p:txBody>
          <a:bodyPr>
            <a:normAutofit fontScale="90000"/>
          </a:bodyPr>
          <a:lstStyle/>
          <a:p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3-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2</a:t>
            </a:r>
            <a:br>
              <a:rPr lang="en-US" altLang="id-ID" sz="8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341312-A3F8-5227-0484-17A809EC6211}"/>
              </a:ext>
            </a:extLst>
          </p:cNvPr>
          <p:cNvSpPr txBox="1"/>
          <p:nvPr/>
        </p:nvSpPr>
        <p:spPr>
          <a:xfrm>
            <a:off x="2650435" y="3320255"/>
            <a:ext cx="1053216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id-ID" sz="4000" dirty="0" err="1">
                <a:solidFill>
                  <a:srgbClr val="1E33D2"/>
                </a:solidFill>
                <a:latin typeface="Elephant" panose="02020904090505020303" pitchFamily="18" charset="0"/>
              </a:rPr>
              <a:t>Terima</a:t>
            </a:r>
            <a:r>
              <a:rPr lang="en-US" altLang="id-ID" sz="4000" dirty="0">
                <a:solidFill>
                  <a:srgbClr val="1E33D2"/>
                </a:solidFill>
                <a:latin typeface="Elephant" panose="02020904090505020303" pitchFamily="18" charset="0"/>
              </a:rPr>
              <a:t> Kasih  </a:t>
            </a:r>
          </a:p>
          <a:p>
            <a:pPr algn="ctr" eaLnBrk="1" hangingPunct="1"/>
            <a:endParaRPr lang="en-US" altLang="id-ID" sz="4000" dirty="0">
              <a:solidFill>
                <a:srgbClr val="1E33D2"/>
              </a:solidFill>
              <a:latin typeface="Elephant" panose="02020904090505020303" pitchFamily="18" charset="0"/>
            </a:endParaRPr>
          </a:p>
          <a:p>
            <a:pPr eaLnBrk="1" hangingPunct="1"/>
            <a:r>
              <a:rPr lang="en-US" altLang="id-ID" sz="4000" dirty="0" err="1">
                <a:solidFill>
                  <a:srgbClr val="1E33D2"/>
                </a:solidFill>
                <a:latin typeface="Elephant" panose="02020904090505020303" pitchFamily="18" charset="0"/>
              </a:rPr>
              <a:t>Sampai</a:t>
            </a:r>
            <a:r>
              <a:rPr lang="en-US" altLang="id-ID" sz="4000" dirty="0">
                <a:solidFill>
                  <a:srgbClr val="1E33D2"/>
                </a:solidFill>
                <a:latin typeface="Elephant" panose="02020904090505020303" pitchFamily="18" charset="0"/>
              </a:rPr>
              <a:t>  </a:t>
            </a:r>
            <a:r>
              <a:rPr lang="en-US" altLang="id-ID" sz="4000" dirty="0" err="1">
                <a:solidFill>
                  <a:srgbClr val="1E33D2"/>
                </a:solidFill>
                <a:latin typeface="Elephant" panose="02020904090505020303" pitchFamily="18" charset="0"/>
              </a:rPr>
              <a:t>Jumpa</a:t>
            </a:r>
            <a:r>
              <a:rPr lang="en-US" altLang="id-ID" sz="4000" dirty="0">
                <a:solidFill>
                  <a:srgbClr val="1E33D2"/>
                </a:solidFill>
                <a:latin typeface="Elephant" panose="02020904090505020303" pitchFamily="18" charset="0"/>
              </a:rPr>
              <a:t>  Pada Tutorial </a:t>
            </a:r>
            <a:r>
              <a:rPr lang="en-US" altLang="id-ID" sz="4000" dirty="0" err="1">
                <a:solidFill>
                  <a:srgbClr val="1E33D2"/>
                </a:solidFill>
                <a:latin typeface="Elephant" panose="02020904090505020303" pitchFamily="18" charset="0"/>
              </a:rPr>
              <a:t>ke</a:t>
            </a:r>
            <a:r>
              <a:rPr lang="en-US" altLang="id-ID" sz="4000" dirty="0">
                <a:solidFill>
                  <a:srgbClr val="1E33D2"/>
                </a:solidFill>
                <a:latin typeface="Elephant" panose="02020904090505020303" pitchFamily="18" charset="0"/>
              </a:rPr>
              <a:t> 4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6AA2DFB-0440-7E90-196B-F1424E9760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8000" y="6532043"/>
            <a:ext cx="3810000" cy="136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422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Sumber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0" y="2209800"/>
            <a:ext cx="11176000" cy="6629400"/>
          </a:xfrm>
        </p:spPr>
        <p:txBody>
          <a:bodyPr/>
          <a:lstStyle/>
          <a:p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[1] 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Damsar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(2021).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Tangerang Selatan: Universitas Terbuka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[2]  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Soekanto, Soerjono. 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2013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Sosiologi suatu pengantar (edisi revisi). Jakarta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Rajawali Pers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[2] 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Parwitaningsih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Budiwati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Prasetyo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B. (2014).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Pengantar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Jakarta: Universitas Terbuka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[3] 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Soemanto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R.B.  (2010).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Pariwisata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Tangerang Selatan: Universitas Terbuka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[4] 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Parwitaningsih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I.H.,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Prasetyo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B, Haryanto. (2014).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Klasik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Tangerang Selatan: Universitas Terbuka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[5] 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Wagiyo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Oetojo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B.,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Wahyono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E.,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Zubaidah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I. (2014).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Modern. Tangerang Selatan: Universitas Terbuka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[6]  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Ritzer, G.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2003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Teori Sosiologi modern,.Cetakan keenam. Jakarta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Kencana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[7] 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Partini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Suyatna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H.,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Puspitasari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C. D. (2016).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Masalah-Masalah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Sosial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Tangerang Selatan: Universitas Terbuka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[8] 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Budimansyah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D. (2021).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Indonesia. Tangerang Selatan: Universitas Terbuka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b44e663bd468ed97ce8eaafb5ef46aa90474a9d"/>
  <p:tag name="ISPRING_RESOURCE_PATHS_HASH_PRESENTER" val="7a43c722c2fdab5e9ba4506e6d69bdc3cd5d2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2474</TotalTime>
  <Pages>0</Pages>
  <Words>795</Words>
  <Characters>0</Characters>
  <Application>Microsoft Office PowerPoint</Application>
  <PresentationFormat>Custom</PresentationFormat>
  <Lines>0</Lines>
  <Paragraphs>60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Elephant</vt:lpstr>
      <vt:lpstr>Gill Sans</vt:lpstr>
      <vt:lpstr>Times New Roman</vt:lpstr>
      <vt:lpstr>Title &amp; Subtitle</vt:lpstr>
      <vt:lpstr>Custom Design</vt:lpstr>
      <vt:lpstr>Title &amp; Bullets - 2 Column</vt:lpstr>
      <vt:lpstr>TEORITISI KLASIK DAN KOMPUTERTENTANG SOSIOLOGI KONSUMSI</vt:lpstr>
      <vt:lpstr>TUTORIAL 3- Sosiologi Konsumsi (SOSI4405)- Modul 2 </vt:lpstr>
      <vt:lpstr>TUTORIAL 3- Sosiologi Konsumsi (SOSI4405)- Modul 2 </vt:lpstr>
      <vt:lpstr>TUTORIAL 3- Sosiologi Konsumsi (SOSI4405)- Modul 2 </vt:lpstr>
      <vt:lpstr>TUTORIAL 3- Sosiologi Konsumsi (SOSI4405)- Modul 2 </vt:lpstr>
      <vt:lpstr>TUTORIAL 3- Sosiologi Konsumsi (SOSI4405)- Modul 2 </vt:lpstr>
      <vt:lpstr>TUTORIAL 3- Sosiologi Konsumsi (SOSI4405)- Modul 2 </vt:lpstr>
      <vt:lpstr>TUTORIAL 3- Sosiologi Konsumsi (SOSI4405)- Modul 2 </vt:lpstr>
      <vt:lpstr>Sumber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KARTONO</dc:creator>
  <cp:lastModifiedBy>NUR HAYATI</cp:lastModifiedBy>
  <cp:revision>198</cp:revision>
  <dcterms:modified xsi:type="dcterms:W3CDTF">2022-08-22T06:45:59Z</dcterms:modified>
</cp:coreProperties>
</file>