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84" r:id="rId2"/>
    <p:sldMasterId id="2147483650" r:id="rId3"/>
  </p:sldMasterIdLst>
  <p:notesMasterIdLst>
    <p:notesMasterId r:id="rId13"/>
  </p:notesMasterIdLst>
  <p:sldIdLst>
    <p:sldId id="256" r:id="rId4"/>
    <p:sldId id="259" r:id="rId5"/>
    <p:sldId id="263" r:id="rId6"/>
    <p:sldId id="264" r:id="rId7"/>
    <p:sldId id="265" r:id="rId8"/>
    <p:sldId id="266" r:id="rId9"/>
    <p:sldId id="267" r:id="rId10"/>
    <p:sldId id="268" r:id="rId11"/>
    <p:sldId id="262" r:id="rId12"/>
  </p:sldIdLst>
  <p:sldSz cx="13004800" cy="9753600"/>
  <p:notesSz cx="6858000" cy="9144000"/>
  <p:custDataLst>
    <p:tags r:id="rId14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1pPr>
    <a:lvl2pPr marL="4572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2pPr>
    <a:lvl3pPr marL="9144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3pPr>
    <a:lvl4pPr marL="13716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4pPr>
    <a:lvl5pPr marL="1828800" algn="l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/>
        <a:ea typeface="ヒラギノ角ゴ ProN W3"/>
        <a:cs typeface="ヒラギノ角ゴ ProN W3"/>
        <a:sym typeface="Gill Sans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99"/>
    <a:srgbClr val="D600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436" autoAdjust="0"/>
    <p:restoredTop sz="97496" autoAdjust="0"/>
  </p:normalViewPr>
  <p:slideViewPr>
    <p:cSldViewPr>
      <p:cViewPr varScale="1">
        <p:scale>
          <a:sx n="48" d="100"/>
          <a:sy n="48" d="100"/>
        </p:scale>
        <p:origin x="1218" y="66"/>
      </p:cViewPr>
      <p:guideLst>
        <p:guide orient="horz" pos="3072"/>
        <p:guide pos="4096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sorterViewPr>
    <p:cViewPr>
      <p:scale>
        <a:sx n="100" d="100"/>
        <a:sy n="100" d="100"/>
      </p:scale>
      <p:origin x="0" y="-259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presProps" Target="pres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fld id="{9ED7CDD5-598F-4902-BA85-6782C6BB2991}" type="datetimeFigureOut">
              <a:rPr lang="en-US"/>
              <a:pPr>
                <a:defRPr/>
              </a:pPr>
              <a:t>8/22/2022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Gill Sans" pitchFamily="32" charset="0"/>
                <a:ea typeface="ヒラギノ角ゴ ProN W3" pitchFamily="32" charset="-128"/>
                <a:cs typeface="+mn-cs"/>
                <a:sym typeface="Gill Sans" pitchFamily="32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AF8D6D7A-9E1B-4CB9-9F38-AC6A131265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7447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F8D6D7A-9E1B-4CB9-9F38-AC6A131265C7}" type="slidenum">
              <a:rPr lang="en-US" altLang="en-US" smtClean="0"/>
              <a:pPr/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9007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3586155643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94507790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435484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664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341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0648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7685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83148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0528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386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818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37287468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5972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16955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432546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74725" y="3030538"/>
            <a:ext cx="11055350" cy="209073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51038" y="5527675"/>
            <a:ext cx="9102725" cy="2492375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451339115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66335219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77842642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15654074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50709972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98831489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0690525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7113" y="6267450"/>
            <a:ext cx="11053762" cy="19367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7113" y="4133850"/>
            <a:ext cx="11053762" cy="21336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97914929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09993790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20968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11233887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472776591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62110146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90525"/>
            <a:ext cx="11703050" cy="1625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0875" y="2182813"/>
            <a:ext cx="5745163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0875" y="3092450"/>
            <a:ext cx="5745163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05588" y="2182813"/>
            <a:ext cx="5748337" cy="90963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5588" y="3092450"/>
            <a:ext cx="5748337" cy="561975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30637032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088670854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99347199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0875" y="388938"/>
            <a:ext cx="4278313" cy="1652587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84763" y="388938"/>
            <a:ext cx="7269162" cy="832326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50875" y="2041525"/>
            <a:ext cx="4278313" cy="66706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3695921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49525" y="6827838"/>
            <a:ext cx="7802563" cy="8064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549525" y="871538"/>
            <a:ext cx="7802563" cy="58515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>
              <a:sym typeface="Gill Sans" pitchFamily="32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49525" y="7634288"/>
            <a:ext cx="7802563" cy="11445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8025387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pic>
        <p:nvPicPr>
          <p:cNvPr id="1028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342900" indent="-3429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742950" indent="-28575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143000" indent="-228600" algn="ctr" rtl="0" eaLnBrk="0" fontAlgn="base" hangingPunct="0">
        <a:spcBef>
          <a:spcPct val="0"/>
        </a:spcBef>
        <a:spcAft>
          <a:spcPct val="0"/>
        </a:spcAft>
        <a:buChar char="•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1600200" indent="-228600" algn="ctr" rtl="0" eaLnBrk="0" fontAlgn="base" hangingPunct="0">
        <a:spcBef>
          <a:spcPct val="0"/>
        </a:spcBef>
        <a:spcAft>
          <a:spcPct val="0"/>
        </a:spcAft>
        <a:buChar char="–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057400" indent="-228600" algn="ctr" rtl="0" eaLnBrk="0" fontAlgn="base" hangingPunct="0">
        <a:spcBef>
          <a:spcPct val="0"/>
        </a:spcBef>
        <a:spcAft>
          <a:spcPct val="0"/>
        </a:spcAft>
        <a:buChar char="»"/>
        <a:defRPr sz="36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93763" y="9040813"/>
            <a:ext cx="2925762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C88E22-7353-4F6C-8F12-13802969EADC}" type="datetimeFigureOut">
              <a:rPr lang="en-US" smtClean="0"/>
              <a:pPr/>
              <a:t>8/22/2022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308475" y="9040813"/>
            <a:ext cx="4387850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85275" y="9040813"/>
            <a:ext cx="2925763" cy="5191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168FF5-D198-4D05-BCCD-342F750A7E70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3155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title style</a:t>
            </a: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>
                <a:sym typeface="Gill Sans"/>
              </a:rPr>
              <a:t>Click to edit Master text styles</a:t>
            </a:r>
          </a:p>
          <a:p>
            <a:pPr lvl="1"/>
            <a:r>
              <a:rPr lang="en-US" altLang="en-US">
                <a:sym typeface="Gill Sans"/>
              </a:rPr>
              <a:t>Second level</a:t>
            </a:r>
          </a:p>
          <a:p>
            <a:pPr lvl="2"/>
            <a:r>
              <a:rPr lang="en-US" altLang="en-US">
                <a:sym typeface="Gill Sans"/>
              </a:rPr>
              <a:t>Third level</a:t>
            </a:r>
          </a:p>
          <a:p>
            <a:pPr lvl="3"/>
            <a:r>
              <a:rPr lang="en-US" altLang="en-US">
                <a:sym typeface="Gill Sans"/>
              </a:rPr>
              <a:t>Fourth level</a:t>
            </a:r>
          </a:p>
          <a:p>
            <a:pPr lvl="4"/>
            <a:r>
              <a:rPr lang="en-US" altLang="en-US">
                <a:sym typeface="Gill Sans"/>
              </a:rPr>
              <a:t>Fifth level</a:t>
            </a:r>
          </a:p>
        </p:txBody>
      </p:sp>
      <p:pic>
        <p:nvPicPr>
          <p:cNvPr id="3076" name="Picture 3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3700" y="0"/>
            <a:ext cx="137922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+mj-lt"/>
          <a:ea typeface="+mj-ea"/>
          <a:cs typeface="ヒラギノ角ゴ ProN W3"/>
          <a:sym typeface="Gill San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cs typeface="ヒラギノ角ゴ ProN W3"/>
          <a:sym typeface="Gill Sans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itchFamily="32" charset="0"/>
          <a:ea typeface="ヒラギノ角ゴ ProN W3" pitchFamily="32" charset="-128"/>
          <a:sym typeface="Gill Sans" pitchFamily="32" charset="0"/>
        </a:defRPr>
      </a:lvl9pPr>
    </p:titleStyle>
    <p:bodyStyle>
      <a:lvl1pPr marL="760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1pPr>
      <a:lvl2pPr marL="1204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2pPr>
      <a:lvl3pPr marL="1649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3pPr>
      <a:lvl4pPr marL="20939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4pPr>
      <a:lvl5pPr marL="2538413" indent="-493713" algn="l" rtl="0" eaLnBrk="0" fontAlgn="base" hangingPunct="0">
        <a:spcBef>
          <a:spcPts val="3800"/>
        </a:spcBef>
        <a:spcAft>
          <a:spcPct val="0"/>
        </a:spcAft>
        <a:buSzPct val="171000"/>
        <a:buFont typeface="Gill Sans"/>
        <a:buChar char="•"/>
        <a:defRPr sz="3200">
          <a:solidFill>
            <a:schemeClr val="tx1"/>
          </a:solidFill>
          <a:latin typeface="+mn-lt"/>
          <a:ea typeface="+mn-ea"/>
          <a:cs typeface="ヒラギノ角ゴ ProN W3"/>
          <a:sym typeface="Gill Sans"/>
        </a:defRPr>
      </a:lvl5pPr>
      <a:lvl6pPr marL="29956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6pPr>
      <a:lvl7pPr marL="34528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7pPr>
      <a:lvl8pPr marL="39100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8pPr>
      <a:lvl9pPr marL="4367213" indent="-493713" algn="l" rtl="0" fontAlgn="base">
        <a:spcBef>
          <a:spcPts val="3800"/>
        </a:spcBef>
        <a:spcAft>
          <a:spcPct val="0"/>
        </a:spcAft>
        <a:buSzPct val="171000"/>
        <a:buFont typeface="Gill Sans" pitchFamily="32" charset="0"/>
        <a:buChar char="•"/>
        <a:defRPr sz="3200">
          <a:solidFill>
            <a:schemeClr val="tx1"/>
          </a:solidFill>
          <a:latin typeface="+mn-lt"/>
          <a:ea typeface="+mn-ea"/>
          <a:sym typeface="Gill Sans" pitchFamily="32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06600" y="2050473"/>
            <a:ext cx="9490075" cy="1676400"/>
          </a:xfrm>
        </p:spPr>
        <p:txBody>
          <a:bodyPr/>
          <a:lstStyle/>
          <a:p>
            <a:r>
              <a:rPr lang="en-US" sz="6000" b="1" dirty="0">
                <a:solidFill>
                  <a:srgbClr val="002060"/>
                </a:solidFill>
              </a:rPr>
              <a:t>BERBELANJA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-279400" y="3733800"/>
            <a:ext cx="13639800" cy="5486400"/>
          </a:xfrm>
        </p:spPr>
        <p:txBody>
          <a:bodyPr/>
          <a:lstStyle/>
          <a:p>
            <a:r>
              <a:rPr lang="en-US" b="1" dirty="0" err="1">
                <a:solidFill>
                  <a:srgbClr val="002060"/>
                </a:solidFill>
              </a:rPr>
              <a:t>Inisiasi</a:t>
            </a:r>
            <a:r>
              <a:rPr lang="en-US" b="1" dirty="0">
                <a:solidFill>
                  <a:srgbClr val="002060"/>
                </a:solidFill>
              </a:rPr>
              <a:t> Tutor </a:t>
            </a:r>
            <a:r>
              <a:rPr lang="en-US" b="1" dirty="0" err="1">
                <a:solidFill>
                  <a:srgbClr val="002060"/>
                </a:solidFill>
              </a:rPr>
              <a:t>ke</a:t>
            </a:r>
            <a:r>
              <a:rPr lang="id-ID" b="1" dirty="0">
                <a:solidFill>
                  <a:srgbClr val="002060"/>
                </a:solidFill>
              </a:rPr>
              <a:t>: </a:t>
            </a:r>
            <a:r>
              <a:rPr lang="en-US" b="1" dirty="0">
                <a:solidFill>
                  <a:srgbClr val="002060"/>
                </a:solidFill>
              </a:rPr>
              <a:t>7</a:t>
            </a:r>
          </a:p>
          <a:p>
            <a:r>
              <a:rPr lang="en-US" b="1" dirty="0">
                <a:solidFill>
                  <a:srgbClr val="002060"/>
                </a:solidFill>
              </a:rPr>
              <a:t>Mata </a:t>
            </a:r>
            <a:r>
              <a:rPr lang="en-US" b="1" dirty="0" err="1">
                <a:solidFill>
                  <a:srgbClr val="002060"/>
                </a:solidFill>
              </a:rPr>
              <a:t>Kuliah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r>
              <a:rPr lang="en-US" b="1" dirty="0">
                <a:solidFill>
                  <a:srgbClr val="002060"/>
                </a:solidFill>
              </a:rPr>
              <a:t> </a:t>
            </a:r>
            <a:r>
              <a:rPr lang="en-US" b="1" dirty="0" err="1">
                <a:solidFill>
                  <a:srgbClr val="002060"/>
                </a:solidFill>
              </a:rPr>
              <a:t>Konsumsi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>
                <a:solidFill>
                  <a:srgbClr val="002060"/>
                </a:solidFill>
              </a:rPr>
              <a:t>Program </a:t>
            </a:r>
            <a:r>
              <a:rPr lang="en-US" b="1" dirty="0" err="1">
                <a:solidFill>
                  <a:srgbClr val="002060"/>
                </a:solidFill>
              </a:rPr>
              <a:t>Studi</a:t>
            </a:r>
            <a:r>
              <a:rPr lang="en-US" b="1" dirty="0">
                <a:solidFill>
                  <a:srgbClr val="002060"/>
                </a:solidFill>
              </a:rPr>
              <a:t>: </a:t>
            </a:r>
            <a:r>
              <a:rPr lang="en-US" b="1" dirty="0" err="1">
                <a:solidFill>
                  <a:srgbClr val="002060"/>
                </a:solidFill>
              </a:rPr>
              <a:t>Sosiologi</a:t>
            </a:r>
            <a:endParaRPr lang="id-ID" b="1" dirty="0">
              <a:solidFill>
                <a:srgbClr val="002060"/>
              </a:solidFill>
            </a:endParaRPr>
          </a:p>
          <a:p>
            <a:r>
              <a:rPr lang="en-US" b="1" dirty="0" err="1">
                <a:solidFill>
                  <a:srgbClr val="002060"/>
                </a:solidFill>
              </a:rPr>
              <a:t>Fakultas</a:t>
            </a:r>
            <a:r>
              <a:rPr lang="en-US" b="1">
                <a:solidFill>
                  <a:srgbClr val="002060"/>
                </a:solidFill>
              </a:rPr>
              <a:t>: FHISIP</a:t>
            </a:r>
            <a:endParaRPr lang="id-ID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906030"/>
            <a:ext cx="10388600" cy="1151370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7-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7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2800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5000" y="2057400"/>
            <a:ext cx="11887201" cy="6727825"/>
          </a:xfrm>
        </p:spPr>
        <p:txBody>
          <a:bodyPr>
            <a:normAutofit fontScale="70000" lnSpcReduction="20000"/>
          </a:bodyPr>
          <a:lstStyle/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Matakuliah</a:t>
            </a:r>
            <a:r>
              <a:rPr lang="en-US" sz="4000" dirty="0"/>
              <a:t> :</a:t>
            </a:r>
          </a:p>
          <a:p>
            <a:pPr marL="0" indent="0" fontAlgn="base">
              <a:buNone/>
            </a:pP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Mahasiswa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mampu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menganalisis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perilaku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konsumen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dalam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aktivitas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konsumsi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menurut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perspektif</a:t>
            </a:r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sosiologi</a:t>
            </a: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0" indent="0" fontAlgn="base">
              <a:buNone/>
            </a:pPr>
            <a:endParaRPr lang="en-US" sz="4000" dirty="0"/>
          </a:p>
          <a:p>
            <a:pPr fontAlgn="base"/>
            <a:r>
              <a:rPr lang="en-US" sz="4000" dirty="0" err="1"/>
              <a:t>Capaian</a:t>
            </a:r>
            <a:r>
              <a:rPr lang="en-US" sz="4000" dirty="0"/>
              <a:t> </a:t>
            </a:r>
            <a:r>
              <a:rPr lang="en-US" sz="4000" dirty="0" err="1"/>
              <a:t>Komptensi</a:t>
            </a:r>
            <a:r>
              <a:rPr lang="en-US" sz="4000" dirty="0"/>
              <a:t> </a:t>
            </a:r>
            <a:r>
              <a:rPr lang="en-US" sz="4000" dirty="0" err="1"/>
              <a:t>Khusus</a:t>
            </a:r>
            <a:r>
              <a:rPr lang="en-US" sz="4000" dirty="0"/>
              <a:t>:</a:t>
            </a: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pengertian Berlanja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tempat berbelanja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jenis tempat berbelanja berdasarkan kepemilikan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jenis tempat berbelanja berdasarkan strategi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pasar konvensional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pasar kontemporer 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waktu berbelanja 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pasar regular 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pasar non regular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pemanfaatan dan permainan terhadap aspek ruang dan waktu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pemanfaatan aspek ruang berbelanja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permainan aspek ruang berbelanja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pemanfaatan aspek waktu berbelanja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permainan aspek waktu berbelanja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pengertian perilaku berbelanja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lnSpc>
                <a:spcPts val="1355"/>
              </a:lnSpc>
              <a:buClr>
                <a:srgbClr val="000000"/>
              </a:buClr>
              <a:buFont typeface="+mj-lt"/>
              <a:buAutoNum type="arabicPeriod"/>
            </a:pPr>
            <a:r>
              <a:rPr lang="id-ID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Menjelaskan berbagai bentuk perilaku berbelanja</a:t>
            </a:r>
            <a:endParaRPr lang="en-ID" sz="2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fontAlgn="base"/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324111300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DA358B-0C1E-8AC8-1F5C-D4854F3A0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685800"/>
            <a:ext cx="11217275" cy="14620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7-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7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B57FB-F51E-053E-6712-3F948D976A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1676400"/>
            <a:ext cx="11217275" cy="792480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Pada Tutorial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keempat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dibahas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eaLnBrk="1" hangingPunct="1"/>
            <a:r>
              <a:rPr lang="en-US" altLang="en-US" sz="3000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Modul 7 – BERBELANJA</a:t>
            </a:r>
          </a:p>
          <a:p>
            <a:pPr eaLnBrk="1" hangingPunct="1"/>
            <a:r>
              <a:rPr lang="en-US" altLang="en-US" sz="3000" dirty="0"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KB.1.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alt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Waktu </a:t>
            </a:r>
            <a:r>
              <a:rPr lang="en-US" alt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endParaRPr lang="en-US" alt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Waktu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Pemanfaatan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Permainan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Ruang dan Waktu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endParaRPr lang="en-ID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ID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86855434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0C457B-9EC2-6247-045D-21AA3DE682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782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7-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7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2B209F9-C9F0-CC43-CAC5-EB656EF0A64E}"/>
              </a:ext>
            </a:extLst>
          </p:cNvPr>
          <p:cNvSpPr txBox="1"/>
          <p:nvPr/>
        </p:nvSpPr>
        <p:spPr>
          <a:xfrm>
            <a:off x="2890024" y="1593889"/>
            <a:ext cx="1013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KB.1.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alt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Waktu </a:t>
            </a:r>
            <a:r>
              <a:rPr lang="en-US" altLang="en-US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endParaRPr lang="en-US" alt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1A53D71A-F8E8-13F1-2C1B-ACDF5963D157}"/>
              </a:ext>
            </a:extLst>
          </p:cNvPr>
          <p:cNvSpPr/>
          <p:nvPr/>
        </p:nvSpPr>
        <p:spPr>
          <a:xfrm>
            <a:off x="711200" y="2590800"/>
            <a:ext cx="12293600" cy="3276600"/>
          </a:xfrm>
          <a:prstGeom prst="round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kamus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besar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Bahasa Indonesia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edisi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ketiga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ditemukan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dasar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belanja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Kata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belanja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benda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arti :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dikeluarkan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keperluan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ongkos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biaya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uang yang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dipakai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keperluan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sehari-hari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Tiga</a:t>
            </a:r>
            <a:r>
              <a:rPr lang="en-US" sz="28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upah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gaji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sendir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Sebagai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kata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kerja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membeli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(-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beli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di pasar (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toko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kedai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dsb</a:t>
            </a:r>
            <a:r>
              <a:rPr lang="en-US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CEA1DF8F-2E32-E9E8-2181-0D91E8776633}"/>
              </a:ext>
            </a:extLst>
          </p:cNvPr>
          <p:cNvSpPr/>
          <p:nvPr/>
        </p:nvSpPr>
        <p:spPr>
          <a:xfrm>
            <a:off x="711200" y="6172200"/>
            <a:ext cx="12293600" cy="28194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Tempat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Dimana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menjawab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“di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”.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kegiatan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bisnis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penjualan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barang-barang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nyata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produk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barang-barang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nyata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layanan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kepemilikan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jenis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dibagi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lima,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pemilikan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independen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usaha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keluarga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bagian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jaringan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waralaba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(franchise), dan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koperasi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9582626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EFE09-487D-D361-3CD1-5C507E96E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06800" y="685800"/>
            <a:ext cx="11217275" cy="1309687"/>
          </a:xfrm>
        </p:spPr>
        <p:txBody>
          <a:bodyPr>
            <a:normAutofit/>
          </a:bodyPr>
          <a:lstStyle/>
          <a:p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7-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28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7</a:t>
            </a:r>
            <a:br>
              <a:rPr lang="en-US" altLang="id-ID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sz="2800" dirty="0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3F6E3876-CAAC-EB80-624D-92E1A8F5522D}"/>
              </a:ext>
            </a:extLst>
          </p:cNvPr>
          <p:cNvSpPr/>
          <p:nvPr/>
        </p:nvSpPr>
        <p:spPr>
          <a:xfrm>
            <a:off x="893763" y="2743200"/>
            <a:ext cx="11217274" cy="2667000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Waktu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terdapat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pola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pasar regular, pasar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reguleritas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pasar non-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reguler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yaitu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pasar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memiliki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reguler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kontinu</a:t>
            </a:r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910761B6-0F79-B984-A53A-F1889F8F0EAD}"/>
              </a:ext>
            </a:extLst>
          </p:cNvPr>
          <p:cNvSpPr/>
          <p:nvPr/>
        </p:nvSpPr>
        <p:spPr>
          <a:xfrm>
            <a:off x="893763" y="5867400"/>
            <a:ext cx="11217274" cy="3505200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Pemanfaatan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Permainan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Ruang dan Waktu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Salah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menarik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pemanfaatan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permainan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Pemanfaatan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penggunaan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berarti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berkait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Sedangkan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permainan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waktu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ruang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menunjuk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persaingan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ritel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Kedua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dimensi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bagaikan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uang yang punya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dua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berdimensi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fungsional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berdimensi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persaingan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ctr"/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681614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4C1A4-845A-32BC-2274-308AAF8D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4400" y="762000"/>
            <a:ext cx="11217275" cy="1385887"/>
          </a:xfrm>
        </p:spPr>
        <p:txBody>
          <a:bodyPr>
            <a:normAutofit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7-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7</a:t>
            </a:r>
            <a:br>
              <a:rPr lang="en-US" altLang="id-ID" sz="44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4AFDE-5D59-91B7-684F-D03629042A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8800" y="1742280"/>
            <a:ext cx="11217275" cy="6794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KB.2.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D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EFE2C57-1927-0C55-876F-441056637E4F}"/>
              </a:ext>
            </a:extLst>
          </p:cNvPr>
          <p:cNvSpPr/>
          <p:nvPr/>
        </p:nvSpPr>
        <p:spPr>
          <a:xfrm>
            <a:off x="558800" y="2695572"/>
            <a:ext cx="12039600" cy="4772028"/>
          </a:xfrm>
          <a:prstGeom prst="roundRect">
            <a:avLst/>
          </a:prstGeom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Font typeface="+mj-lt"/>
              <a:buAutoNum type="arabicPeriod"/>
            </a:pP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Pengertian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belanja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karet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bisa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diregang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analisis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kebutuhan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modul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oleh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sebab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konsep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dibatasi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(pada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saat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sedang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yang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berhubungan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situasi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membuat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keputusan</a:t>
            </a:r>
            <a:r>
              <a:rPr lang="en-ID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65430910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894B95-C2BD-EC06-C88C-ACB5FA9B4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0600" y="924661"/>
            <a:ext cx="11217275" cy="108902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7-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7</a:t>
            </a:r>
            <a:br>
              <a:rPr lang="en-US" altLang="id-ID" sz="6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88E3395A-0BC3-D05D-EC32-1F6D255ACFAE}"/>
              </a:ext>
            </a:extLst>
          </p:cNvPr>
          <p:cNvSpPr/>
          <p:nvPr/>
        </p:nvSpPr>
        <p:spPr>
          <a:xfrm>
            <a:off x="1358900" y="3124200"/>
            <a:ext cx="10287000" cy="2590800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Perilaku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situasi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kondisi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mempengaruhi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orang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berbelanja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ketika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langka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hutang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menggoda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diskon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D" sz="2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memikat</a:t>
            </a:r>
            <a:r>
              <a:rPr lang="en-ID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3843027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092889-31BC-0B77-822B-B6287A7593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83000" y="1001505"/>
            <a:ext cx="11217275" cy="1045955"/>
          </a:xfrm>
        </p:spPr>
        <p:txBody>
          <a:bodyPr>
            <a:normAutofit fontScale="90000"/>
          </a:bodyPr>
          <a:lstStyle/>
          <a:p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TUTORIAL 7-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id-ID" sz="31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altLang="id-ID" sz="31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(SOSI4405)- Modul 7</a:t>
            </a:r>
            <a:br>
              <a:rPr lang="en-US" altLang="id-ID" sz="8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ID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2341312-A3F8-5227-0484-17A809EC6211}"/>
              </a:ext>
            </a:extLst>
          </p:cNvPr>
          <p:cNvSpPr txBox="1"/>
          <p:nvPr/>
        </p:nvSpPr>
        <p:spPr>
          <a:xfrm>
            <a:off x="2675835" y="3352800"/>
            <a:ext cx="7653130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Terima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Kasih  </a:t>
            </a:r>
          </a:p>
          <a:p>
            <a:pPr algn="ctr" eaLnBrk="1" hangingPunct="1"/>
            <a:endParaRPr lang="en-US" altLang="id-ID" sz="4000" dirty="0">
              <a:solidFill>
                <a:srgbClr val="1E33D2"/>
              </a:solidFill>
              <a:latin typeface="Elephant" panose="02020904090505020303" pitchFamily="18" charset="0"/>
            </a:endParaRPr>
          </a:p>
          <a:p>
            <a:pPr eaLnBrk="1" hangingPunct="1"/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Sampai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Jumpa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 Pada Tutorial </a:t>
            </a:r>
            <a:r>
              <a:rPr lang="en-US" altLang="id-ID" sz="4000" dirty="0" err="1">
                <a:solidFill>
                  <a:srgbClr val="1E33D2"/>
                </a:solidFill>
                <a:latin typeface="Elephant" panose="02020904090505020303" pitchFamily="18" charset="0"/>
              </a:rPr>
              <a:t>ke</a:t>
            </a:r>
            <a:r>
              <a:rPr lang="en-US" altLang="id-ID" sz="4000" dirty="0">
                <a:solidFill>
                  <a:srgbClr val="1E33D2"/>
                </a:solidFill>
                <a:latin typeface="Elephant" panose="02020904090505020303" pitchFamily="18" charset="0"/>
              </a:rPr>
              <a:t> 8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FEA7219-DDF6-2C5F-2CF8-9DFDA00E97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89950" y="5638800"/>
            <a:ext cx="4514850" cy="10668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920A944E-4C32-D4F5-FE5B-5871AB2261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000" y="6325311"/>
            <a:ext cx="4514850" cy="24193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875422155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Sumber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70000" y="2209800"/>
            <a:ext cx="11176000" cy="6629400"/>
          </a:xfrm>
        </p:spPr>
        <p:txBody>
          <a:bodyPr/>
          <a:lstStyle/>
          <a:p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[1]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Damsar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(2021).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Konsumsi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Soekanto, Soerjono. 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2013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Sosiologi suatu pengantar (edisi revisi).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Rajawali Pers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[2]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Budiwati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Pengantar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Jakarta: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[3]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Soemanto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R.B.  (2010).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Pariwisata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[4]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Parwitaningsih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Prasetyo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B, Haryanto.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Klasik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[5]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Wagiyo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Oetojo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B.,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Wahyono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Zubaidah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 (2014).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Modern.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[6] 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Ritzer, G.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2003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Teori Sosiologi modern,.Cetakan keenam. Jakarta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id-ID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Kencana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[7] 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Partini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Suyatna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H.,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Puspitasari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 D. (2016).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Masalah-Masalah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i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Sosial</a:t>
            </a:r>
            <a:r>
              <a:rPr lang="en-US" sz="1600" i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Tangerang Selatan: Universitas Terbuka</a:t>
            </a:r>
            <a:endParaRPr lang="en-ID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[8] 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Budimansyah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D. (2021). </a:t>
            </a:r>
            <a:r>
              <a:rPr lang="en-US" sz="1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Sosiologi</a:t>
            </a:r>
            <a:r>
              <a:rPr lang="en-US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Indonesia. Tangerang Selatan: Universitas Terbuka</a:t>
            </a:r>
            <a:endParaRPr lang="en-US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ransition spd="slow">
    <p:randomBar dir="vert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b44e663bd468ed97ce8eaafb5ef46aa90474a9d"/>
  <p:tag name="ISPRING_RESOURCE_PATHS_HASH_PRESENTER" val="7a43c722c2fdab5e9ba4506e6d69bdc3cd5d216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ヒラギノ角ゴ ProN W3"/>
        <a:cs typeface=""/>
      </a:majorFont>
      <a:minorFont>
        <a:latin typeface="Gill Sans"/>
        <a:ea typeface="ヒラギノ角ゴ ProN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itchFamily="32" charset="0"/>
            <a:ea typeface="ヒラギノ角ゴ ProN W3" pitchFamily="32" charset="-128"/>
            <a:sym typeface="Gill Sans" pitchFamily="32" charset="0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3606</TotalTime>
  <Pages>0</Pages>
  <Words>806</Words>
  <Characters>0</Characters>
  <Application>Microsoft Office PowerPoint</Application>
  <PresentationFormat>Custom</PresentationFormat>
  <Lines>0</Lines>
  <Paragraphs>68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Arial</vt:lpstr>
      <vt:lpstr>Calibri</vt:lpstr>
      <vt:lpstr>Calibri Light</vt:lpstr>
      <vt:lpstr>Elephant</vt:lpstr>
      <vt:lpstr>Gill Sans</vt:lpstr>
      <vt:lpstr>Times New Roman</vt:lpstr>
      <vt:lpstr>Title &amp; Subtitle</vt:lpstr>
      <vt:lpstr>Custom Design</vt:lpstr>
      <vt:lpstr>Title &amp; Bullets - 2 Column</vt:lpstr>
      <vt:lpstr>BERBELANJA</vt:lpstr>
      <vt:lpstr>TUTORIAL 7- Sosiologi Konsumsi (SOSI4405)- Modul 7 </vt:lpstr>
      <vt:lpstr>TUTORIAL 7- Sosiologi Konsumsi (SOSI4405)- Modul 7 </vt:lpstr>
      <vt:lpstr>TUTORIAL 7- Sosiologi Konsumsi (SOSI4405)- Modul 7 </vt:lpstr>
      <vt:lpstr>TUTORIAL 7- Sosiologi Konsumsi (SOSI4405)- Modul 7 </vt:lpstr>
      <vt:lpstr>TUTORIAL 7- Sosiologi Konsumsi (SOSI4405)- Modul 7 </vt:lpstr>
      <vt:lpstr>TUTORIAL 7- Sosiologi Konsumsi (SOSI4405)- Modul 7 </vt:lpstr>
      <vt:lpstr>TUTORIAL 7- Sosiologi Konsumsi (SOSI4405)- Modul 7 </vt:lpstr>
      <vt:lpstr>Sumber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KARTONO</dc:creator>
  <cp:lastModifiedBy>NUR HAYATI</cp:lastModifiedBy>
  <cp:revision>203</cp:revision>
  <dcterms:modified xsi:type="dcterms:W3CDTF">2022-08-22T04:22:48Z</dcterms:modified>
</cp:coreProperties>
</file>