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3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BB2AEF6-A5E8-49A8-A0E6-332582E943AB}">
          <p14:sldIdLst>
            <p14:sldId id="256"/>
            <p14:sldId id="258"/>
            <p14:sldId id="259"/>
            <p14:sldId id="260"/>
            <p14:sldId id="263"/>
          </p14:sldIdLst>
        </p14:section>
        <p14:section name="Untitled Section" id="{7937F099-00E5-4A5A-9B68-A88289BACE57}">
          <p14:sldIdLst>
            <p14:sldId id="261"/>
          </p14:sldIdLst>
        </p14:section>
        <p14:section name="Untitled Section" id="{12F47935-34BD-43C9-A0F5-2AE1CAB1ECFB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B13E6-C960-4E9E-B4FA-74B45B6D41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B3F8ED-1C2C-4ABD-B4C3-39DC6602BD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470996-4AF2-4BB1-8679-A5FA57C1A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E31E8-29F0-4C05-B327-02125AB8FF72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34104A-4E54-46B7-AEAB-9761E312F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9622F2-9522-4832-AA38-5CBC3B278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40EE0-13F3-452D-BCBE-4C2327251C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751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9A9CD-7E43-41D0-AB8F-14B2A3EE2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359C51-6745-4D0A-8F90-6D0B94B312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2A7295-E05C-41EF-BB07-8C68450B3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E31E8-29F0-4C05-B327-02125AB8FF72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C4A8CF-7F1A-409E-92D3-4D37EA8C6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F0E772-8ED0-4C83-AF23-A26396EAB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40EE0-13F3-452D-BCBE-4C2327251C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838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2AE0FE0-8251-4233-9142-01FEA24B93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A9EDD8-FDD0-4E9B-9CAD-D77E52318C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7BA9F5-4CA9-42B3-839A-2971EFEEC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E31E8-29F0-4C05-B327-02125AB8FF72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9FF38A-8D48-4C3B-8488-D84CF679B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FA817D-5C6E-4247-925A-6F1174170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40EE0-13F3-452D-BCBE-4C2327251C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916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7274A-7690-4EF2-BDA2-1CE483C775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AB0CCA-6E01-4607-A48B-696C83E577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E0B244-CF60-4CE8-8948-AFECF3345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E31E8-29F0-4C05-B327-02125AB8FF72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96268A-7D1B-4BDF-89CD-15EB8BA7B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DD162C-0EC7-4F55-AAFB-33A14578D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40EE0-13F3-452D-BCBE-4C2327251C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353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BD056-8883-478A-9C8E-804863BED3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1A6713-FBDB-4CFC-8894-2B4C7CF8FB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0547C1-D573-4B5B-A564-6178EA752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E31E8-29F0-4C05-B327-02125AB8FF72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C7DB37-85E2-48B1-9F3D-02358A043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C2290B-DE8D-454C-AE14-7E53D7A93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40EE0-13F3-452D-BCBE-4C2327251C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220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B45C1-9E45-48AD-A366-C844301AE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282D6D-22B5-43BB-B2D7-6B442EB960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20C0BC-E2F3-4ABF-BC9A-91FFF8FDF6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99A974-E431-4F92-A880-6952022D8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E31E8-29F0-4C05-B327-02125AB8FF72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5D1A94-9E24-49A0-9601-B6C59BCDB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6F3596-9ACB-4EFF-8928-BE8811B8C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40EE0-13F3-452D-BCBE-4C2327251C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108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46F4A-1455-4B7A-B62D-D45F7AF044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B5A930-FA52-41AB-AE19-2B95E60372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AB7B61-F86D-4C64-98DF-4791A7AC98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0144D3-47D3-47D5-A61D-45AF229F8F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A76339-EF31-4172-9958-225C5BA078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AD5CFE0-866F-4E52-AF21-92B562AB68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E31E8-29F0-4C05-B327-02125AB8FF72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C133A25-D668-4B65-B279-5C4B2E06A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9F4490C-06F0-454B-8366-C154BCB8B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40EE0-13F3-452D-BCBE-4C2327251C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187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32429E-F515-4066-ACA4-805BAC8E7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001E33E-38B4-429E-A731-3E1A8FCCF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E31E8-29F0-4C05-B327-02125AB8FF72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B9A7E0-03D1-4558-9E1B-88480A1EB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763778-8D8F-490A-832A-B4E719E52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40EE0-13F3-452D-BCBE-4C2327251C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486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341669-4CBC-43F7-A4DB-EE8F6B152C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E31E8-29F0-4C05-B327-02125AB8FF72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9B6CF6-D1DD-4911-8B7E-D37BDD130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2646AE-0D62-4479-A632-D098A23C5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40EE0-13F3-452D-BCBE-4C2327251C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54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643B00-703B-4090-A083-15202488B8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FD10C1-D405-480D-82E7-C1129C3452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BED744-4EEC-41BC-AD27-76E1627C59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1F3A08-6004-488B-BFA7-2E011F84E6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E31E8-29F0-4C05-B327-02125AB8FF72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CB5BF8-7FFD-40C0-9C9C-BC68609C6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361ECC-573B-4D54-B8CD-D032F895E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40EE0-13F3-452D-BCBE-4C2327251C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266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FF63A6-236A-4DC6-9AE9-75226E8DA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1CEB22-E480-46C6-A4E2-83C5B19A1F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D09E86-BF2C-4F7A-B99D-661902111F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9CE3DC-704A-46ED-874D-BD0729D77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E31E8-29F0-4C05-B327-02125AB8FF72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C9A7E1-0B47-471D-92D1-E3AAB2C33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9ABB78-3057-4887-B1FA-D0164445C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40EE0-13F3-452D-BCBE-4C2327251C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541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46C9E2E-92AC-43B5-8BDA-3E69F135EA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C93B21-2733-4186-AEBE-2A860F8B3C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7243AF-34DC-4FF3-A34C-1C8E74F981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DE31E8-29F0-4C05-B327-02125AB8FF72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3EB295-4E2B-42FD-8FCB-B8979E0471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F733DD-6339-4234-8FDD-9E20F74045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40EE0-13F3-452D-BCBE-4C2327251C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468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5129B-69B4-4FB5-BFD0-5B1BE9B2C6A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latin typeface="Aharoni" panose="02010803020104030203" pitchFamily="2" charset="-79"/>
                <a:cs typeface="Aharoni" panose="02010803020104030203" pitchFamily="2" charset="-79"/>
              </a:rPr>
              <a:t>Pengertian</a:t>
            </a:r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 dan Ruang </a:t>
            </a:r>
            <a:r>
              <a:rPr lang="en-US" dirty="0" err="1">
                <a:latin typeface="Aharoni" panose="02010803020104030203" pitchFamily="2" charset="-79"/>
                <a:cs typeface="Aharoni" panose="02010803020104030203" pitchFamily="2" charset="-79"/>
              </a:rPr>
              <a:t>Lingkup</a:t>
            </a:r>
            <a:b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dirty="0" err="1">
                <a:latin typeface="Aharoni" panose="02010803020104030203" pitchFamily="2" charset="-79"/>
                <a:cs typeface="Aharoni" panose="02010803020104030203" pitchFamily="2" charset="-79"/>
              </a:rPr>
              <a:t>Sosiologi</a:t>
            </a:r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dirty="0" err="1">
                <a:latin typeface="Aharoni" panose="02010803020104030203" pitchFamily="2" charset="-79"/>
                <a:cs typeface="Aharoni" panose="02010803020104030203" pitchFamily="2" charset="-79"/>
              </a:rPr>
              <a:t>Konsumsi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02D01E-C4C3-40CA-8BD9-3FAAB5034CE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 err="1"/>
              <a:t>Sesi</a:t>
            </a:r>
            <a:r>
              <a:rPr lang="en-US" sz="3200" dirty="0"/>
              <a:t> 1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B3D561D-C3FB-422A-BA3E-37E24A9840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81550"/>
            <a:ext cx="12192000" cy="2076450"/>
          </a:xfrm>
          <a:prstGeom prst="rect">
            <a:avLst/>
          </a:prstGeom>
        </p:spPr>
      </p:pic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AB3F4090-7754-40DC-A679-3F3AB85ADF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258" y="335367"/>
            <a:ext cx="1045028" cy="786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107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5129B-69B4-4FB5-BFD0-5B1BE9B2C6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064246"/>
          </a:xfrm>
        </p:spPr>
        <p:txBody>
          <a:bodyPr>
            <a:noAutofit/>
          </a:bodyPr>
          <a:lstStyle/>
          <a:p>
            <a:r>
              <a:rPr lang="en-US" sz="4400" dirty="0" err="1">
                <a:latin typeface="Aharoni" panose="02010803020104030203" pitchFamily="2" charset="-79"/>
                <a:cs typeface="Aharoni" panose="02010803020104030203" pitchFamily="2" charset="-79"/>
              </a:rPr>
              <a:t>Pengertian</a:t>
            </a:r>
            <a:br>
              <a:rPr lang="en-US" sz="4400" dirty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sz="4400" dirty="0" err="1">
                <a:latin typeface="Aharoni" panose="02010803020104030203" pitchFamily="2" charset="-79"/>
                <a:cs typeface="Aharoni" panose="02010803020104030203" pitchFamily="2" charset="-79"/>
              </a:rPr>
              <a:t>Sosiologi</a:t>
            </a:r>
            <a:r>
              <a:rPr lang="en-US" sz="4400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4400" dirty="0" err="1">
                <a:latin typeface="Aharoni" panose="02010803020104030203" pitchFamily="2" charset="-79"/>
                <a:cs typeface="Aharoni" panose="02010803020104030203" pitchFamily="2" charset="-79"/>
              </a:rPr>
              <a:t>Konsumsi</a:t>
            </a:r>
            <a:endParaRPr lang="en-US" sz="44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02D01E-C4C3-40CA-8BD9-3FAAB5034C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45833" y="2601119"/>
            <a:ext cx="6022166" cy="2805768"/>
          </a:xfrm>
        </p:spPr>
        <p:txBody>
          <a:bodyPr>
            <a:normAutofit fontScale="92500"/>
          </a:bodyPr>
          <a:lstStyle/>
          <a:p>
            <a:pPr algn="l"/>
            <a:r>
              <a:rPr lang="en-US" sz="2800" dirty="0" err="1"/>
              <a:t>Sosiologi</a:t>
            </a:r>
            <a:r>
              <a:rPr lang="en-US" sz="2800" dirty="0"/>
              <a:t>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studi</a:t>
            </a:r>
            <a:r>
              <a:rPr lang="en-US" sz="2800" dirty="0"/>
              <a:t> </a:t>
            </a:r>
            <a:r>
              <a:rPr lang="en-US" sz="2800" dirty="0" err="1"/>
              <a:t>sistematik</a:t>
            </a:r>
            <a:r>
              <a:rPr lang="en-US" sz="2800" dirty="0"/>
              <a:t> </a:t>
            </a:r>
            <a:r>
              <a:rPr lang="en-US" sz="2800" dirty="0" err="1"/>
              <a:t>tentang</a:t>
            </a:r>
            <a:r>
              <a:rPr lang="en-US" sz="2800" dirty="0"/>
              <a:t> </a:t>
            </a:r>
            <a:r>
              <a:rPr lang="en-US" sz="2800" dirty="0" err="1"/>
              <a:t>interaksi</a:t>
            </a:r>
            <a:r>
              <a:rPr lang="en-US" sz="2800" dirty="0"/>
              <a:t> </a:t>
            </a:r>
            <a:r>
              <a:rPr lang="en-US" sz="2800" dirty="0" err="1"/>
              <a:t>sosial</a:t>
            </a:r>
            <a:r>
              <a:rPr lang="en-US" sz="2800" dirty="0"/>
              <a:t> </a:t>
            </a:r>
            <a:r>
              <a:rPr lang="en-US" sz="2800" dirty="0" err="1"/>
              <a:t>manusia</a:t>
            </a:r>
            <a:r>
              <a:rPr lang="en-US" sz="2800" dirty="0"/>
              <a:t>. </a:t>
            </a:r>
            <a:r>
              <a:rPr lang="en-US" sz="2800" dirty="0" err="1"/>
              <a:t>Penekanannya</a:t>
            </a:r>
            <a:r>
              <a:rPr lang="en-US" sz="2800" dirty="0"/>
              <a:t> pada </a:t>
            </a:r>
            <a:r>
              <a:rPr lang="en-US" sz="2800" dirty="0" err="1"/>
              <a:t>hubungan-hubungan</a:t>
            </a:r>
            <a:r>
              <a:rPr lang="en-US" sz="2800" dirty="0"/>
              <a:t> dan </a:t>
            </a:r>
            <a:r>
              <a:rPr lang="en-US" sz="2800" dirty="0" err="1"/>
              <a:t>pola-pola</a:t>
            </a:r>
            <a:r>
              <a:rPr lang="en-US" sz="2800" dirty="0"/>
              <a:t> </a:t>
            </a:r>
            <a:r>
              <a:rPr lang="en-US" sz="2800" dirty="0" err="1"/>
              <a:t>interaksi</a:t>
            </a:r>
            <a:r>
              <a:rPr lang="en-US" sz="2800" dirty="0"/>
              <a:t>, </a:t>
            </a:r>
            <a:r>
              <a:rPr lang="en-US" sz="2800" dirty="0" err="1"/>
              <a:t>yaitu</a:t>
            </a:r>
            <a:r>
              <a:rPr lang="en-US" sz="2800" dirty="0"/>
              <a:t> </a:t>
            </a:r>
            <a:r>
              <a:rPr lang="en-US" sz="2800" dirty="0" err="1"/>
              <a:t>bagaimana</a:t>
            </a:r>
            <a:r>
              <a:rPr lang="en-US" sz="2800" dirty="0"/>
              <a:t> </a:t>
            </a:r>
            <a:r>
              <a:rPr lang="en-US" sz="2800" dirty="0" err="1"/>
              <a:t>pola-pola</a:t>
            </a:r>
            <a:r>
              <a:rPr lang="en-US" sz="2800" dirty="0"/>
              <a:t> </a:t>
            </a:r>
            <a:r>
              <a:rPr lang="en-US" sz="2800" dirty="0" err="1"/>
              <a:t>tersebut</a:t>
            </a:r>
            <a:r>
              <a:rPr lang="en-US" sz="2800" dirty="0"/>
              <a:t> </a:t>
            </a:r>
            <a:r>
              <a:rPr lang="en-US" sz="2800" dirty="0" err="1"/>
              <a:t>tumbuh-kembang</a:t>
            </a:r>
            <a:r>
              <a:rPr lang="en-US" sz="2800" dirty="0"/>
              <a:t>, </a:t>
            </a:r>
            <a:r>
              <a:rPr lang="en-US" sz="2800" dirty="0" err="1"/>
              <a:t>bagaimana</a:t>
            </a:r>
            <a:r>
              <a:rPr lang="en-US" sz="2800" dirty="0"/>
              <a:t> </a:t>
            </a:r>
            <a:r>
              <a:rPr lang="en-US" sz="2800" dirty="0" err="1"/>
              <a:t>mereka</a:t>
            </a:r>
            <a:r>
              <a:rPr lang="en-US" sz="2800" dirty="0"/>
              <a:t> </a:t>
            </a:r>
            <a:r>
              <a:rPr lang="en-US" sz="2800" dirty="0" err="1"/>
              <a:t>dipertahankan</a:t>
            </a:r>
            <a:r>
              <a:rPr lang="en-US" sz="2800" dirty="0"/>
              <a:t>, dan juga </a:t>
            </a:r>
            <a:r>
              <a:rPr lang="en-US" sz="2800" dirty="0" err="1"/>
              <a:t>bagaimana</a:t>
            </a:r>
            <a:r>
              <a:rPr lang="en-US" sz="2800" dirty="0"/>
              <a:t> </a:t>
            </a:r>
            <a:r>
              <a:rPr lang="en-US" sz="2800" dirty="0" err="1"/>
              <a:t>mereka</a:t>
            </a:r>
            <a:r>
              <a:rPr lang="en-US" sz="2800" dirty="0"/>
              <a:t> </a:t>
            </a:r>
            <a:r>
              <a:rPr lang="en-US" sz="2800" dirty="0" err="1"/>
              <a:t>berubah</a:t>
            </a:r>
            <a:r>
              <a:rPr lang="en-US" sz="2800" dirty="0"/>
              <a:t>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B3D561D-C3FB-422A-BA3E-37E24A9840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81550"/>
            <a:ext cx="12192000" cy="2076450"/>
          </a:xfrm>
          <a:prstGeom prst="rect">
            <a:avLst/>
          </a:prstGeom>
        </p:spPr>
      </p:pic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AB3F4090-7754-40DC-A679-3F3AB85ADF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258" y="335367"/>
            <a:ext cx="1045028" cy="78699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EDC58978-084B-4D2F-813A-49DC9C39154D}"/>
              </a:ext>
            </a:extLst>
          </p:cNvPr>
          <p:cNvSpPr/>
          <p:nvPr/>
        </p:nvSpPr>
        <p:spPr>
          <a:xfrm>
            <a:off x="828259" y="2794121"/>
            <a:ext cx="263718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dirty="0"/>
              <a:t>David B. </a:t>
            </a:r>
            <a:r>
              <a:rPr lang="en-US" sz="3000" dirty="0" err="1"/>
              <a:t>Brinkerhoft</a:t>
            </a:r>
            <a:r>
              <a:rPr lang="en-US" sz="3000" dirty="0"/>
              <a:t> </a:t>
            </a:r>
          </a:p>
          <a:p>
            <a:r>
              <a:rPr lang="en-US" sz="3000" dirty="0"/>
              <a:t>dan Lynn K. White(1989:4) </a:t>
            </a: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C6EC2CA7-56BA-429F-A3FF-58EDDD6DAA5B}"/>
              </a:ext>
            </a:extLst>
          </p:cNvPr>
          <p:cNvSpPr/>
          <p:nvPr/>
        </p:nvSpPr>
        <p:spPr>
          <a:xfrm>
            <a:off x="3670852" y="3302794"/>
            <a:ext cx="768626" cy="460823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014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5129B-69B4-4FB5-BFD0-5B1BE9B2C6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064246"/>
          </a:xfrm>
        </p:spPr>
        <p:txBody>
          <a:bodyPr>
            <a:noAutofit/>
          </a:bodyPr>
          <a:lstStyle/>
          <a:p>
            <a:r>
              <a:rPr lang="en-US" sz="4400" dirty="0" err="1">
                <a:latin typeface="Aharoni" panose="02010803020104030203" pitchFamily="2" charset="-79"/>
                <a:cs typeface="Aharoni" panose="02010803020104030203" pitchFamily="2" charset="-79"/>
              </a:rPr>
              <a:t>Pengertian</a:t>
            </a:r>
            <a:r>
              <a:rPr lang="en-US" sz="4400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4400" dirty="0" err="1">
                <a:latin typeface="Aharoni" panose="02010803020104030203" pitchFamily="2" charset="-79"/>
                <a:cs typeface="Aharoni" panose="02010803020104030203" pitchFamily="2" charset="-79"/>
              </a:rPr>
              <a:t>Sosiologi</a:t>
            </a:r>
            <a:endParaRPr lang="en-US" sz="44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02D01E-C4C3-40CA-8BD9-3FAAB5034C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45833" y="3047999"/>
            <a:ext cx="6247454" cy="2358887"/>
          </a:xfrm>
        </p:spPr>
        <p:txBody>
          <a:bodyPr>
            <a:normAutofit/>
          </a:bodyPr>
          <a:lstStyle/>
          <a:p>
            <a:pPr algn="l"/>
            <a:r>
              <a:rPr lang="en-US" sz="2800" dirty="0" err="1"/>
              <a:t>Sosiologi</a:t>
            </a:r>
            <a:r>
              <a:rPr lang="en-US" sz="2800" dirty="0"/>
              <a:t> </a:t>
            </a:r>
            <a:r>
              <a:rPr lang="en-US" sz="2800" dirty="0" err="1"/>
              <a:t>sebagai</a:t>
            </a:r>
            <a:r>
              <a:rPr lang="en-US" sz="2800" dirty="0"/>
              <a:t> </a:t>
            </a:r>
            <a:r>
              <a:rPr lang="en-US" sz="2800" dirty="0" err="1"/>
              <a:t>suatu</a:t>
            </a:r>
            <a:r>
              <a:rPr lang="en-US" sz="2800" dirty="0"/>
              <a:t> </a:t>
            </a:r>
            <a:r>
              <a:rPr lang="en-US" sz="2800" dirty="0" err="1"/>
              <a:t>ilm</a:t>
            </a:r>
            <a:r>
              <a:rPr lang="en-US" sz="2800" dirty="0"/>
              <a:t>  </a:t>
            </a:r>
            <a:r>
              <a:rPr lang="en-US" sz="2800" dirty="0" err="1"/>
              <a:t>pengetahuan</a:t>
            </a:r>
            <a:r>
              <a:rPr lang="en-US" sz="2800" dirty="0"/>
              <a:t> yang </a:t>
            </a:r>
            <a:r>
              <a:rPr lang="en-US" sz="2800" dirty="0" err="1"/>
              <a:t>mempelajari</a:t>
            </a:r>
            <a:r>
              <a:rPr lang="en-US" sz="2800" dirty="0"/>
              <a:t> </a:t>
            </a:r>
            <a:r>
              <a:rPr lang="en-US" sz="2800" dirty="0" err="1"/>
              <a:t>masyarakat</a:t>
            </a:r>
            <a:r>
              <a:rPr lang="en-US" sz="2800" dirty="0"/>
              <a:t>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B3D561D-C3FB-422A-BA3E-37E24A9840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81550"/>
            <a:ext cx="12192000" cy="2076450"/>
          </a:xfrm>
          <a:prstGeom prst="rect">
            <a:avLst/>
          </a:prstGeom>
        </p:spPr>
      </p:pic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AB3F4090-7754-40DC-A679-3F3AB85ADF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258" y="335367"/>
            <a:ext cx="1045028" cy="78699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EDC58978-084B-4D2F-813A-49DC9C39154D}"/>
              </a:ext>
            </a:extLst>
          </p:cNvPr>
          <p:cNvSpPr/>
          <p:nvPr/>
        </p:nvSpPr>
        <p:spPr>
          <a:xfrm>
            <a:off x="828259" y="2794121"/>
            <a:ext cx="263718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Paul B. Horton dan Chester L. Hunt (1987: 3)</a:t>
            </a:r>
            <a:endParaRPr lang="en-US" sz="3000" dirty="0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C6EC2CA7-56BA-429F-A3FF-58EDDD6DAA5B}"/>
              </a:ext>
            </a:extLst>
          </p:cNvPr>
          <p:cNvSpPr/>
          <p:nvPr/>
        </p:nvSpPr>
        <p:spPr>
          <a:xfrm>
            <a:off x="3670852" y="3302794"/>
            <a:ext cx="768626" cy="460823"/>
          </a:xfrm>
          <a:prstGeom prst="right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701034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5129B-69B4-4FB5-BFD0-5B1BE9B2C6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90240"/>
            <a:ext cx="9144000" cy="1064246"/>
          </a:xfrm>
        </p:spPr>
        <p:txBody>
          <a:bodyPr>
            <a:noAutofit/>
          </a:bodyPr>
          <a:lstStyle/>
          <a:p>
            <a:r>
              <a:rPr lang="en-US" sz="4400" dirty="0" err="1">
                <a:latin typeface="Aharoni" panose="02010803020104030203" pitchFamily="2" charset="-79"/>
                <a:cs typeface="Aharoni" panose="02010803020104030203" pitchFamily="2" charset="-79"/>
              </a:rPr>
              <a:t>Pengertian</a:t>
            </a:r>
            <a:r>
              <a:rPr lang="en-US" sz="4400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4400" dirty="0" err="1">
                <a:latin typeface="Aharoni" panose="02010803020104030203" pitchFamily="2" charset="-79"/>
                <a:cs typeface="Aharoni" panose="02010803020104030203" pitchFamily="2" charset="-79"/>
              </a:rPr>
              <a:t>Konsumsi</a:t>
            </a:r>
            <a:r>
              <a:rPr lang="en-US" sz="4400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02D01E-C4C3-40CA-8BD9-3FAAB5034C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45833" y="2794121"/>
            <a:ext cx="6247454" cy="2612765"/>
          </a:xfrm>
        </p:spPr>
        <p:txBody>
          <a:bodyPr>
            <a:normAutofit/>
          </a:bodyPr>
          <a:lstStyle/>
          <a:p>
            <a:pPr algn="l"/>
            <a:r>
              <a:rPr lang="en-US" sz="2800" dirty="0" err="1"/>
              <a:t>Konsumsi</a:t>
            </a:r>
            <a:r>
              <a:rPr lang="en-US" sz="2800" dirty="0"/>
              <a:t>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bagaimana</a:t>
            </a:r>
            <a:r>
              <a:rPr lang="en-US" sz="2800" dirty="0"/>
              <a:t> </a:t>
            </a:r>
            <a:r>
              <a:rPr lang="en-US" sz="2800" dirty="0" err="1"/>
              <a:t>manusia</a:t>
            </a:r>
            <a:r>
              <a:rPr lang="en-US" sz="2800" dirty="0"/>
              <a:t> dan </a:t>
            </a:r>
            <a:r>
              <a:rPr lang="en-US" sz="2800" dirty="0" err="1"/>
              <a:t>aktor</a:t>
            </a:r>
            <a:r>
              <a:rPr lang="en-US" sz="2800" dirty="0"/>
              <a:t> </a:t>
            </a:r>
            <a:r>
              <a:rPr lang="en-US" sz="2800" dirty="0" err="1"/>
              <a:t>sosial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kebutuhan</a:t>
            </a:r>
            <a:r>
              <a:rPr lang="en-US" sz="2800" dirty="0"/>
              <a:t> yang </a:t>
            </a:r>
            <a:r>
              <a:rPr lang="en-US" sz="2800" dirty="0" err="1"/>
              <a:t>dimilikinya</a:t>
            </a:r>
            <a:r>
              <a:rPr lang="en-US" sz="2800" dirty="0"/>
              <a:t> </a:t>
            </a:r>
            <a:r>
              <a:rPr lang="en-US" sz="2800" dirty="0" err="1"/>
              <a:t>berhubungan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sesuatu</a:t>
            </a:r>
            <a:r>
              <a:rPr lang="en-US" sz="2800" dirty="0"/>
              <a:t> (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hal</a:t>
            </a:r>
            <a:r>
              <a:rPr lang="en-US" sz="2800" dirty="0"/>
              <a:t> </a:t>
            </a:r>
            <a:r>
              <a:rPr lang="en-US" sz="2800" dirty="0" err="1"/>
              <a:t>ini</a:t>
            </a:r>
            <a:r>
              <a:rPr lang="en-US" sz="2800" dirty="0"/>
              <a:t> material, </a:t>
            </a:r>
            <a:r>
              <a:rPr lang="en-US" sz="2800" dirty="0" err="1"/>
              <a:t>barang</a:t>
            </a:r>
            <a:r>
              <a:rPr lang="en-US" sz="2800" dirty="0"/>
              <a:t> </a:t>
            </a:r>
            <a:r>
              <a:rPr lang="en-US" sz="2800" dirty="0" err="1"/>
              <a:t>simbolik</a:t>
            </a:r>
            <a:r>
              <a:rPr lang="en-US" sz="2800" dirty="0"/>
              <a:t>, </a:t>
            </a:r>
            <a:r>
              <a:rPr lang="en-US" sz="2800" dirty="0" err="1"/>
              <a:t>jasa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pengalaman</a:t>
            </a:r>
            <a:r>
              <a:rPr lang="en-US" sz="2800" dirty="0"/>
              <a:t>) yang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memuaskan</a:t>
            </a:r>
            <a:r>
              <a:rPr lang="en-US" sz="2800" dirty="0"/>
              <a:t> </a:t>
            </a:r>
            <a:r>
              <a:rPr lang="en-US" sz="2800" dirty="0" err="1"/>
              <a:t>mereka</a:t>
            </a:r>
            <a:r>
              <a:rPr lang="en-US" sz="2800" dirty="0"/>
              <a:t>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B3D561D-C3FB-422A-BA3E-37E24A9840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81550"/>
            <a:ext cx="12192000" cy="2076450"/>
          </a:xfrm>
          <a:prstGeom prst="rect">
            <a:avLst/>
          </a:prstGeom>
        </p:spPr>
      </p:pic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AB3F4090-7754-40DC-A679-3F3AB85ADF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258" y="335367"/>
            <a:ext cx="1045028" cy="78699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EDC58978-084B-4D2F-813A-49DC9C39154D}"/>
              </a:ext>
            </a:extLst>
          </p:cNvPr>
          <p:cNvSpPr/>
          <p:nvPr/>
        </p:nvSpPr>
        <p:spPr>
          <a:xfrm>
            <a:off x="828259" y="2794121"/>
            <a:ext cx="274982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/>
              <a:t>Don Slater (1997), </a:t>
            </a:r>
            <a:endParaRPr lang="en-US" sz="3000" dirty="0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C6EC2CA7-56BA-429F-A3FF-58EDDD6DAA5B}"/>
              </a:ext>
            </a:extLst>
          </p:cNvPr>
          <p:cNvSpPr/>
          <p:nvPr/>
        </p:nvSpPr>
        <p:spPr>
          <a:xfrm>
            <a:off x="3670852" y="3302794"/>
            <a:ext cx="768626" cy="460823"/>
          </a:xfrm>
          <a:prstGeom prst="right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99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B3D561D-C3FB-422A-BA3E-37E24A9840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81550"/>
            <a:ext cx="12192000" cy="207645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675129B-69B4-4FB5-BFD0-5B1BE9B2C6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90240"/>
            <a:ext cx="9144000" cy="903637"/>
          </a:xfrm>
        </p:spPr>
        <p:txBody>
          <a:bodyPr>
            <a:noAutofit/>
          </a:bodyPr>
          <a:lstStyle/>
          <a:p>
            <a:r>
              <a:rPr lang="en-US" sz="3600" dirty="0" err="1">
                <a:latin typeface="Aharoni" panose="02010803020104030203" pitchFamily="2" charset="-79"/>
                <a:cs typeface="Aharoni" panose="02010803020104030203" pitchFamily="2" charset="-79"/>
              </a:rPr>
              <a:t>Pengertian</a:t>
            </a:r>
            <a:r>
              <a:rPr lang="en-US" sz="3600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3600" dirty="0" err="1">
                <a:latin typeface="Aharoni" panose="02010803020104030203" pitchFamily="2" charset="-79"/>
                <a:cs typeface="Aharoni" panose="02010803020104030203" pitchFamily="2" charset="-79"/>
              </a:rPr>
              <a:t>Sosiologi</a:t>
            </a:r>
            <a:r>
              <a:rPr lang="en-US" sz="3600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3600" dirty="0" err="1">
                <a:latin typeface="Aharoni" panose="02010803020104030203" pitchFamily="2" charset="-79"/>
                <a:cs typeface="Aharoni" panose="02010803020104030203" pitchFamily="2" charset="-79"/>
              </a:rPr>
              <a:t>Konsumsi</a:t>
            </a:r>
            <a:endParaRPr lang="en-US" sz="3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02D01E-C4C3-40CA-8BD9-3FAAB5034C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33322" y="2879340"/>
            <a:ext cx="4446104" cy="255454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just"/>
            <a:r>
              <a:rPr lang="en-US" sz="2000" dirty="0" err="1"/>
              <a:t>Pendekatan</a:t>
            </a:r>
            <a:r>
              <a:rPr lang="en-US" sz="2000" dirty="0"/>
              <a:t> </a:t>
            </a:r>
            <a:r>
              <a:rPr lang="en-US" sz="2000" dirty="0" err="1"/>
              <a:t>sosiologis</a:t>
            </a:r>
            <a:r>
              <a:rPr lang="en-US" sz="2000" dirty="0"/>
              <a:t> yang </a:t>
            </a:r>
            <a:r>
              <a:rPr lang="en-US" sz="2000" dirty="0" err="1"/>
              <a:t>diterapkan</a:t>
            </a:r>
            <a:r>
              <a:rPr lang="en-US" sz="2000" dirty="0"/>
              <a:t> pada </a:t>
            </a:r>
            <a:r>
              <a:rPr lang="en-US" sz="2000" dirty="0" err="1"/>
              <a:t>fenomena</a:t>
            </a:r>
            <a:r>
              <a:rPr lang="en-US" sz="2000" dirty="0"/>
              <a:t> </a:t>
            </a:r>
            <a:r>
              <a:rPr lang="en-US" sz="2000" dirty="0" err="1"/>
              <a:t>konsumsi</a:t>
            </a:r>
            <a:r>
              <a:rPr lang="en-US" sz="2000" dirty="0"/>
              <a:t>. </a:t>
            </a:r>
            <a:r>
              <a:rPr lang="en-US" sz="2000" dirty="0" err="1"/>
              <a:t>Pendekatan</a:t>
            </a:r>
            <a:r>
              <a:rPr lang="en-US" sz="2000" dirty="0"/>
              <a:t> </a:t>
            </a:r>
            <a:r>
              <a:rPr lang="en-US" sz="2000" dirty="0" err="1"/>
              <a:t>sosiologis</a:t>
            </a:r>
            <a:r>
              <a:rPr lang="en-US" sz="2000" dirty="0"/>
              <a:t> </a:t>
            </a:r>
            <a:r>
              <a:rPr lang="en-US" sz="2000" dirty="0" err="1"/>
              <a:t>terdiri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konsep-konsep</a:t>
            </a:r>
            <a:r>
              <a:rPr lang="en-US" sz="2000" dirty="0"/>
              <a:t>, </a:t>
            </a:r>
            <a:r>
              <a:rPr lang="en-US" sz="2000" dirty="0" err="1"/>
              <a:t>variabel-variabel</a:t>
            </a:r>
            <a:r>
              <a:rPr lang="en-US" sz="2000" dirty="0"/>
              <a:t>, </a:t>
            </a:r>
            <a:r>
              <a:rPr lang="en-US" sz="2000" dirty="0" err="1"/>
              <a:t>teori-teori</a:t>
            </a:r>
            <a:r>
              <a:rPr lang="en-US" sz="2000" dirty="0"/>
              <a:t>, dan </a:t>
            </a:r>
            <a:r>
              <a:rPr lang="en-US" sz="2000" dirty="0" err="1"/>
              <a:t>metode</a:t>
            </a:r>
            <a:r>
              <a:rPr lang="en-US" sz="2000" dirty="0"/>
              <a:t> yang </a:t>
            </a:r>
            <a:r>
              <a:rPr lang="en-US" sz="2000" dirty="0" err="1"/>
              <a:t>digunakan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sosiologi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memahami</a:t>
            </a:r>
            <a:r>
              <a:rPr lang="en-US" sz="2000" dirty="0"/>
              <a:t> </a:t>
            </a:r>
            <a:r>
              <a:rPr lang="en-US" sz="2000" dirty="0" err="1"/>
              <a:t>kenyataan</a:t>
            </a:r>
            <a:r>
              <a:rPr lang="en-US" sz="2000" dirty="0"/>
              <a:t> </a:t>
            </a:r>
            <a:r>
              <a:rPr lang="en-US" sz="2000" dirty="0" err="1"/>
              <a:t>sosial</a:t>
            </a:r>
            <a:r>
              <a:rPr lang="en-US" sz="2000" dirty="0"/>
              <a:t>, </a:t>
            </a:r>
            <a:r>
              <a:rPr lang="en-US" sz="2000" dirty="0" err="1"/>
              <a:t>termasuk</a:t>
            </a:r>
            <a:r>
              <a:rPr lang="en-US" sz="2000" dirty="0"/>
              <a:t> di </a:t>
            </a:r>
            <a:r>
              <a:rPr lang="en-US" sz="2000" dirty="0" err="1"/>
              <a:t>dalamnya</a:t>
            </a:r>
            <a:r>
              <a:rPr lang="en-US" sz="2000" dirty="0"/>
              <a:t> </a:t>
            </a:r>
            <a:r>
              <a:rPr lang="en-US" sz="2000" dirty="0" err="1"/>
              <a:t>kompleksitas</a:t>
            </a:r>
            <a:r>
              <a:rPr lang="en-US" sz="2000" dirty="0"/>
              <a:t> </a:t>
            </a:r>
            <a:r>
              <a:rPr lang="en-US" sz="2000" dirty="0" err="1"/>
              <a:t>aktifitas</a:t>
            </a:r>
            <a:r>
              <a:rPr lang="en-US" sz="2000" dirty="0"/>
              <a:t> yang </a:t>
            </a:r>
            <a:r>
              <a:rPr lang="en-US" sz="2000" dirty="0" err="1"/>
              <a:t>berkaitan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perolehan</a:t>
            </a:r>
            <a:r>
              <a:rPr lang="en-US" sz="2000" dirty="0"/>
              <a:t>, </a:t>
            </a:r>
            <a:r>
              <a:rPr lang="en-US" sz="2000" dirty="0" err="1"/>
              <a:t>penggunaan</a:t>
            </a:r>
            <a:r>
              <a:rPr lang="en-US" sz="2000" dirty="0"/>
              <a:t>, </a:t>
            </a:r>
            <a:r>
              <a:rPr lang="en-US" sz="2000" dirty="0" err="1"/>
              <a:t>pertukaran</a:t>
            </a:r>
            <a:r>
              <a:rPr lang="en-US" sz="2000" dirty="0"/>
              <a:t>, </a:t>
            </a:r>
            <a:r>
              <a:rPr lang="en-US" sz="2000" dirty="0" err="1"/>
              <a:t>pencitraan</a:t>
            </a:r>
            <a:r>
              <a:rPr lang="en-US" sz="2000" dirty="0"/>
              <a:t>, </a:t>
            </a:r>
            <a:r>
              <a:rPr lang="en-US" sz="2000" dirty="0" err="1"/>
              <a:t>pemaknaan</a:t>
            </a:r>
            <a:r>
              <a:rPr lang="en-US" sz="2000" dirty="0"/>
              <a:t> dan </a:t>
            </a:r>
            <a:r>
              <a:rPr lang="en-US" sz="2000" dirty="0" err="1"/>
              <a:t>peredaran</a:t>
            </a:r>
            <a:r>
              <a:rPr lang="en-US" sz="2000" dirty="0"/>
              <a:t> </a:t>
            </a:r>
            <a:r>
              <a:rPr lang="en-US" sz="2000" dirty="0" err="1"/>
              <a:t>konsumsi</a:t>
            </a:r>
            <a:r>
              <a:rPr lang="en-US" sz="2000" dirty="0"/>
              <a:t>.</a:t>
            </a:r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AB3F4090-7754-40DC-A679-3F3AB85ADF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258" y="335367"/>
            <a:ext cx="1045028" cy="78699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EDC58978-084B-4D2F-813A-49DC9C39154D}"/>
              </a:ext>
            </a:extLst>
          </p:cNvPr>
          <p:cNvSpPr/>
          <p:nvPr/>
        </p:nvSpPr>
        <p:spPr>
          <a:xfrm>
            <a:off x="1212574" y="2879340"/>
            <a:ext cx="4260574" cy="255454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n-US" sz="2000" dirty="0" err="1"/>
              <a:t>Suatu</a:t>
            </a:r>
            <a:r>
              <a:rPr lang="en-US" sz="2000" dirty="0"/>
              <a:t> </a:t>
            </a:r>
            <a:r>
              <a:rPr lang="en-US" sz="2000" dirty="0" err="1"/>
              <a:t>kajian</a:t>
            </a:r>
            <a:r>
              <a:rPr lang="en-US" sz="2000" dirty="0"/>
              <a:t> yang </a:t>
            </a:r>
            <a:r>
              <a:rPr lang="en-US" sz="2000" dirty="0" err="1"/>
              <a:t>mempelajari</a:t>
            </a:r>
            <a:r>
              <a:rPr lang="en-US" sz="2000" dirty="0"/>
              <a:t> </a:t>
            </a:r>
            <a:r>
              <a:rPr lang="en-US" sz="2000" dirty="0" err="1"/>
              <a:t>hubungan</a:t>
            </a:r>
            <a:r>
              <a:rPr lang="en-US" sz="2000" dirty="0"/>
              <a:t> </a:t>
            </a:r>
            <a:r>
              <a:rPr lang="en-US" sz="2000" dirty="0" err="1"/>
              <a:t>antara</a:t>
            </a:r>
            <a:r>
              <a:rPr lang="en-US" sz="2000" dirty="0"/>
              <a:t> </a:t>
            </a:r>
            <a:r>
              <a:rPr lang="en-US" sz="2000" dirty="0" err="1"/>
              <a:t>masyarakat</a:t>
            </a:r>
            <a:r>
              <a:rPr lang="en-US" sz="2000" dirty="0"/>
              <a:t>, yang di </a:t>
            </a:r>
            <a:r>
              <a:rPr lang="en-US" sz="2000" dirty="0" err="1"/>
              <a:t>dalamnya</a:t>
            </a:r>
            <a:r>
              <a:rPr lang="en-US" sz="2000" dirty="0"/>
              <a:t> </a:t>
            </a:r>
            <a:r>
              <a:rPr lang="en-US" sz="2000" dirty="0" err="1"/>
              <a:t>terjadi</a:t>
            </a:r>
            <a:r>
              <a:rPr lang="en-US" sz="2000" dirty="0"/>
              <a:t> </a:t>
            </a:r>
            <a:r>
              <a:rPr lang="en-US" sz="2000" dirty="0" err="1"/>
              <a:t>interaksi</a:t>
            </a:r>
            <a:r>
              <a:rPr lang="en-US" sz="2000" dirty="0"/>
              <a:t> </a:t>
            </a:r>
            <a:r>
              <a:rPr lang="en-US" sz="2000" dirty="0" err="1"/>
              <a:t>sosial</a:t>
            </a:r>
            <a:r>
              <a:rPr lang="en-US" sz="2000" dirty="0"/>
              <a:t>,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konsumsi</a:t>
            </a:r>
            <a:r>
              <a:rPr lang="en-US" sz="2000" dirty="0"/>
              <a:t>.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hubungan</a:t>
            </a:r>
            <a:r>
              <a:rPr lang="en-US" sz="2000" dirty="0"/>
              <a:t> </a:t>
            </a:r>
            <a:r>
              <a:rPr lang="en-US" sz="2000" dirty="0" err="1"/>
              <a:t>tersebut</a:t>
            </a:r>
            <a:r>
              <a:rPr lang="en-US" sz="2000" dirty="0"/>
              <a:t>, </a:t>
            </a:r>
            <a:r>
              <a:rPr lang="en-US" sz="2000" dirty="0" err="1"/>
              <a:t>bisa</a:t>
            </a:r>
            <a:r>
              <a:rPr lang="en-US" sz="2000" dirty="0"/>
              <a:t> </a:t>
            </a:r>
            <a:r>
              <a:rPr lang="en-US" sz="2000" dirty="0" err="1"/>
              <a:t>dilihat</a:t>
            </a:r>
            <a:r>
              <a:rPr lang="en-US" sz="2000" dirty="0"/>
              <a:t> </a:t>
            </a:r>
            <a:r>
              <a:rPr lang="en-US" sz="2000" dirty="0" err="1"/>
              <a:t>bagaimana</a:t>
            </a:r>
            <a:r>
              <a:rPr lang="en-US" sz="2000" dirty="0"/>
              <a:t> </a:t>
            </a:r>
            <a:r>
              <a:rPr lang="en-US" sz="2000" dirty="0" err="1"/>
              <a:t>masyarakat</a:t>
            </a:r>
            <a:r>
              <a:rPr lang="en-US" sz="2000" dirty="0"/>
              <a:t> </a:t>
            </a:r>
            <a:r>
              <a:rPr lang="en-US" sz="2000" dirty="0" err="1"/>
              <a:t>mempengaruhi</a:t>
            </a:r>
            <a:r>
              <a:rPr lang="en-US" sz="2000" dirty="0"/>
              <a:t> </a:t>
            </a:r>
            <a:r>
              <a:rPr lang="en-US" sz="2000" dirty="0" err="1"/>
              <a:t>konsumsi</a:t>
            </a:r>
            <a:r>
              <a:rPr lang="en-US" sz="2000" dirty="0"/>
              <a:t>. Juga </a:t>
            </a:r>
            <a:r>
              <a:rPr lang="en-US" sz="2000" dirty="0" err="1"/>
              <a:t>sebaliknya</a:t>
            </a:r>
            <a:r>
              <a:rPr lang="en-US" sz="2000" dirty="0"/>
              <a:t>, </a:t>
            </a:r>
            <a:r>
              <a:rPr lang="en-US" sz="2000" dirty="0" err="1"/>
              <a:t>bagaimana</a:t>
            </a:r>
            <a:r>
              <a:rPr lang="en-US" sz="2000" dirty="0"/>
              <a:t> </a:t>
            </a:r>
            <a:r>
              <a:rPr lang="en-US" sz="2000" dirty="0" err="1"/>
              <a:t>konsumsi</a:t>
            </a:r>
            <a:r>
              <a:rPr lang="en-US" sz="2000" dirty="0"/>
              <a:t> </a:t>
            </a:r>
            <a:r>
              <a:rPr lang="en-US" sz="2000" dirty="0" err="1"/>
              <a:t>mempengaruhi</a:t>
            </a:r>
            <a:r>
              <a:rPr lang="en-US" sz="2000" dirty="0"/>
              <a:t> </a:t>
            </a:r>
            <a:r>
              <a:rPr lang="en-US" sz="2000" dirty="0" err="1"/>
              <a:t>masyarakat</a:t>
            </a:r>
            <a:r>
              <a:rPr lang="en-US" sz="2000" dirty="0"/>
              <a:t>.</a:t>
            </a:r>
          </a:p>
        </p:txBody>
      </p:sp>
      <p:sp>
        <p:nvSpPr>
          <p:cNvPr id="8" name="Left Brace 7">
            <a:extLst>
              <a:ext uri="{FF2B5EF4-FFF2-40B4-BE49-F238E27FC236}">
                <a16:creationId xmlns:a16="http://schemas.microsoft.com/office/drawing/2014/main" id="{34D240B4-CE94-4B00-B0C9-50C778BC7837}"/>
              </a:ext>
            </a:extLst>
          </p:cNvPr>
          <p:cNvSpPr/>
          <p:nvPr/>
        </p:nvSpPr>
        <p:spPr>
          <a:xfrm rot="5400000">
            <a:off x="5517496" y="-722245"/>
            <a:ext cx="1064246" cy="5817707"/>
          </a:xfrm>
          <a:prstGeom prst="leftBrace">
            <a:avLst>
              <a:gd name="adj1" fmla="val 8333"/>
              <a:gd name="adj2" fmla="val 51426"/>
            </a:avLst>
          </a:prstGeom>
          <a:ln w="28575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55F4FDE-8B0C-4728-87E7-9CDE657EAE61}"/>
              </a:ext>
            </a:extLst>
          </p:cNvPr>
          <p:cNvSpPr txBox="1"/>
          <p:nvPr/>
        </p:nvSpPr>
        <p:spPr>
          <a:xfrm>
            <a:off x="4465984" y="2181877"/>
            <a:ext cx="31672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Didefinisikan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: </a:t>
            </a:r>
          </a:p>
        </p:txBody>
      </p:sp>
    </p:spTree>
    <p:extLst>
      <p:ext uri="{BB962C8B-B14F-4D97-AF65-F5344CB8AC3E}">
        <p14:creationId xmlns:p14="http://schemas.microsoft.com/office/powerpoint/2010/main" val="534559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B3D561D-C3FB-422A-BA3E-37E24A9840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81550"/>
            <a:ext cx="12192000" cy="207645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675129B-69B4-4FB5-BFD0-5B1BE9B2C6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17634"/>
            <a:ext cx="9144000" cy="1064246"/>
          </a:xfrm>
        </p:spPr>
        <p:txBody>
          <a:bodyPr>
            <a:noAutofit/>
          </a:bodyPr>
          <a:lstStyle/>
          <a:p>
            <a:r>
              <a:rPr lang="en-US" sz="3200" dirty="0" err="1">
                <a:latin typeface="Aharoni" panose="02010803020104030203" pitchFamily="2" charset="-79"/>
                <a:cs typeface="Aharoni" panose="02010803020104030203" pitchFamily="2" charset="-79"/>
              </a:rPr>
              <a:t>Perbandingan</a:t>
            </a:r>
            <a:r>
              <a:rPr lang="en-US" sz="3200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3200" dirty="0" err="1">
                <a:latin typeface="Aharoni" panose="02010803020104030203" pitchFamily="2" charset="-79"/>
                <a:cs typeface="Aharoni" panose="02010803020104030203" pitchFamily="2" charset="-79"/>
              </a:rPr>
              <a:t>Pendekatan</a:t>
            </a:r>
            <a:r>
              <a:rPr lang="en-US" sz="3200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3200" dirty="0" err="1">
                <a:latin typeface="Aharoni" panose="02010803020104030203" pitchFamily="2" charset="-79"/>
                <a:cs typeface="Aharoni" panose="02010803020104030203" pitchFamily="2" charset="-79"/>
              </a:rPr>
              <a:t>Ekonomi</a:t>
            </a:r>
            <a:r>
              <a:rPr lang="en-US" sz="3200" dirty="0">
                <a:latin typeface="Aharoni" panose="02010803020104030203" pitchFamily="2" charset="-79"/>
                <a:cs typeface="Aharoni" panose="02010803020104030203" pitchFamily="2" charset="-79"/>
              </a:rPr>
              <a:t> dan </a:t>
            </a:r>
            <a:r>
              <a:rPr lang="en-US" sz="3200" dirty="0" err="1">
                <a:latin typeface="Aharoni" panose="02010803020104030203" pitchFamily="2" charset="-79"/>
                <a:cs typeface="Aharoni" panose="02010803020104030203" pitchFamily="2" charset="-79"/>
              </a:rPr>
              <a:t>Sosiologi</a:t>
            </a:r>
            <a:r>
              <a:rPr lang="en-US" sz="3200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3200" dirty="0" err="1">
                <a:latin typeface="Aharoni" panose="02010803020104030203" pitchFamily="2" charset="-79"/>
                <a:cs typeface="Aharoni" panose="02010803020104030203" pitchFamily="2" charset="-79"/>
              </a:rPr>
              <a:t>tentang</a:t>
            </a:r>
            <a:r>
              <a:rPr lang="en-US" sz="3200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3200" dirty="0" err="1">
                <a:latin typeface="Aharoni" panose="02010803020104030203" pitchFamily="2" charset="-79"/>
                <a:cs typeface="Aharoni" panose="02010803020104030203" pitchFamily="2" charset="-79"/>
              </a:rPr>
              <a:t>Konsumsi</a:t>
            </a:r>
            <a:r>
              <a:rPr lang="en-US" sz="3200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AB3F4090-7754-40DC-A679-3F3AB85ADF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258" y="335367"/>
            <a:ext cx="1045028" cy="786996"/>
          </a:xfrm>
          <a:prstGeom prst="rect">
            <a:avLst/>
          </a:prstGeom>
        </p:spPr>
      </p:pic>
      <p:graphicFrame>
        <p:nvGraphicFramePr>
          <p:cNvPr id="15" name="Table 15">
            <a:extLst>
              <a:ext uri="{FF2B5EF4-FFF2-40B4-BE49-F238E27FC236}">
                <a16:creationId xmlns:a16="http://schemas.microsoft.com/office/drawing/2014/main" id="{DB2F3CE1-E784-4135-AECF-1C1B2B2BBD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6238366"/>
              </p:ext>
            </p:extLst>
          </p:nvPr>
        </p:nvGraphicFramePr>
        <p:xfrm>
          <a:off x="861390" y="1762539"/>
          <a:ext cx="10376453" cy="398025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24321">
                  <a:extLst>
                    <a:ext uri="{9D8B030D-6E8A-4147-A177-3AD203B41FA5}">
                      <a16:colId xmlns:a16="http://schemas.microsoft.com/office/drawing/2014/main" val="3294938286"/>
                    </a:ext>
                  </a:extLst>
                </a:gridCol>
                <a:gridCol w="3739262">
                  <a:extLst>
                    <a:ext uri="{9D8B030D-6E8A-4147-A177-3AD203B41FA5}">
                      <a16:colId xmlns:a16="http://schemas.microsoft.com/office/drawing/2014/main" val="2242711719"/>
                    </a:ext>
                  </a:extLst>
                </a:gridCol>
                <a:gridCol w="3912870">
                  <a:extLst>
                    <a:ext uri="{9D8B030D-6E8A-4147-A177-3AD203B41FA5}">
                      <a16:colId xmlns:a16="http://schemas.microsoft.com/office/drawing/2014/main" val="800397925"/>
                    </a:ext>
                  </a:extLst>
                </a:gridCol>
              </a:tblGrid>
              <a:tr h="51624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Pendekatan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Ekonomi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Pendekatan</a:t>
                      </a:r>
                      <a:r>
                        <a:rPr lang="en-US" sz="1800" dirty="0"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 </a:t>
                      </a:r>
                      <a:r>
                        <a:rPr lang="en-US" sz="1800" dirty="0" err="1"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Sosiologi</a:t>
                      </a:r>
                      <a:r>
                        <a:rPr lang="en-US" sz="1800" dirty="0"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693984"/>
                  </a:ext>
                </a:extLst>
              </a:tr>
              <a:tr h="903698">
                <a:tc>
                  <a:txBody>
                    <a:bodyPr/>
                    <a:lstStyle/>
                    <a:p>
                      <a:r>
                        <a:rPr lang="en-US" dirty="0" err="1"/>
                        <a:t>Konsep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Aktor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Individu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makhluk</a:t>
                      </a:r>
                      <a:r>
                        <a:rPr lang="en-US" sz="1600" dirty="0"/>
                        <a:t> yang </a:t>
                      </a:r>
                      <a:r>
                        <a:rPr lang="en-US" sz="1600" dirty="0" err="1"/>
                        <a:t>rasional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Kesatuan</a:t>
                      </a:r>
                      <a:r>
                        <a:rPr lang="en-US" sz="1600" dirty="0"/>
                        <a:t> yang </a:t>
                      </a:r>
                      <a:r>
                        <a:rPr lang="en-US" sz="1600" dirty="0" err="1"/>
                        <a:t>dikonstruksi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secara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sosial</a:t>
                      </a:r>
                      <a:r>
                        <a:rPr lang="en-US" sz="1600" dirty="0"/>
                        <a:t>, </a:t>
                      </a:r>
                      <a:r>
                        <a:rPr lang="en-US" sz="1600" dirty="0" err="1"/>
                        <a:t>yaitu</a:t>
                      </a:r>
                      <a:r>
                        <a:rPr lang="en-US" sz="1600" dirty="0"/>
                        <a:t> “</a:t>
                      </a:r>
                      <a:r>
                        <a:rPr lang="en-US" sz="1600" dirty="0" err="1"/>
                        <a:t>aktor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dalam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suatu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interaksi</a:t>
                      </a:r>
                      <a:r>
                        <a:rPr lang="en-US" sz="1600" dirty="0"/>
                        <a:t>” </a:t>
                      </a:r>
                      <a:r>
                        <a:rPr lang="en-US" sz="1600" dirty="0" err="1"/>
                        <a:t>atau</a:t>
                      </a:r>
                      <a:r>
                        <a:rPr lang="en-US" sz="1600" dirty="0"/>
                        <a:t> “</a:t>
                      </a:r>
                      <a:r>
                        <a:rPr lang="en-US" sz="1600" dirty="0" err="1"/>
                        <a:t>aktor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dalam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masyarakat</a:t>
                      </a:r>
                      <a:r>
                        <a:rPr lang="en-US" sz="1600" dirty="0"/>
                        <a:t>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050386"/>
                  </a:ext>
                </a:extLst>
              </a:tr>
              <a:tr h="523410">
                <a:tc>
                  <a:txBody>
                    <a:bodyPr/>
                    <a:lstStyle/>
                    <a:p>
                      <a:r>
                        <a:rPr lang="en-US" dirty="0" err="1"/>
                        <a:t>Konsep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tindakan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ekonomi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Tindakan </a:t>
                      </a:r>
                      <a:r>
                        <a:rPr lang="en-US" sz="1600" dirty="0" err="1"/>
                        <a:t>aktor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bertujuan</a:t>
                      </a:r>
                      <a:r>
                        <a:rPr lang="en-US" sz="1600" dirty="0"/>
                        <a:t> </a:t>
                      </a:r>
                      <a:r>
                        <a:rPr lang="sv-SE" sz="1600" dirty="0"/>
                        <a:t>memaksimalkan pemanfaatan (individu) dan keuntungan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Tindakan </a:t>
                      </a:r>
                      <a:r>
                        <a:rPr lang="en-US" sz="1600" dirty="0" err="1"/>
                        <a:t>ekonomi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dapat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berupa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rasional</a:t>
                      </a:r>
                      <a:r>
                        <a:rPr lang="en-US" sz="1600" dirty="0"/>
                        <a:t>, </a:t>
                      </a:r>
                      <a:r>
                        <a:rPr lang="en-US" sz="1600" dirty="0" err="1"/>
                        <a:t>tradisional</a:t>
                      </a:r>
                      <a:r>
                        <a:rPr lang="en-US" sz="1600" dirty="0"/>
                        <a:t>, dan </a:t>
                      </a:r>
                      <a:r>
                        <a:rPr lang="en-US" sz="1600" dirty="0" err="1"/>
                        <a:t>spekulatif-irrasional</a:t>
                      </a:r>
                      <a:r>
                        <a:rPr lang="en-US" sz="16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0242174"/>
                  </a:ext>
                </a:extLst>
              </a:tr>
              <a:tr h="523410">
                <a:tc>
                  <a:txBody>
                    <a:bodyPr/>
                    <a:lstStyle/>
                    <a:p>
                      <a:r>
                        <a:rPr lang="en-US" dirty="0" err="1"/>
                        <a:t>Konsep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konsumsi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Berkembang</a:t>
                      </a:r>
                      <a:r>
                        <a:rPr lang="en-US" sz="1600" dirty="0"/>
                        <a:t> 3 </a:t>
                      </a:r>
                      <a:r>
                        <a:rPr lang="en-US" sz="1600" dirty="0" err="1"/>
                        <a:t>pandangan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tentang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ekonomi</a:t>
                      </a:r>
                      <a:r>
                        <a:rPr lang="en-US" sz="1600" dirty="0"/>
                        <a:t>, </a:t>
                      </a:r>
                      <a:r>
                        <a:rPr lang="en-US" sz="1600" dirty="0" err="1"/>
                        <a:t>yaitu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dari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mazhab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merkantilisme</a:t>
                      </a:r>
                      <a:r>
                        <a:rPr lang="en-US" sz="1600" dirty="0"/>
                        <a:t>, </a:t>
                      </a:r>
                      <a:r>
                        <a:rPr lang="en-US" sz="1600" dirty="0" err="1"/>
                        <a:t>marginalis</a:t>
                      </a:r>
                      <a:r>
                        <a:rPr lang="en-US" sz="1600" dirty="0"/>
                        <a:t>, dan </a:t>
                      </a:r>
                      <a:r>
                        <a:rPr lang="en-US" sz="1600" dirty="0" err="1"/>
                        <a:t>teori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fungsionalis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Konsumsi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sebagai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fakta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sosial</a:t>
                      </a:r>
                      <a:r>
                        <a:rPr lang="en-US" sz="1600" dirty="0"/>
                        <a:t>, </a:t>
                      </a:r>
                      <a:r>
                        <a:rPr lang="en-US" sz="1600" dirty="0" err="1"/>
                        <a:t>konsumsi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sebagai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definisi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sosial</a:t>
                      </a:r>
                      <a:r>
                        <a:rPr lang="en-US" sz="1600" dirty="0"/>
                        <a:t>, dan </a:t>
                      </a:r>
                      <a:r>
                        <a:rPr lang="en-US" sz="1600" dirty="0" err="1"/>
                        <a:t>konsumsi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sebagai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fungsi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perilaku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sosial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4555490"/>
                  </a:ext>
                </a:extLst>
              </a:tr>
              <a:tr h="523410">
                <a:tc>
                  <a:txBody>
                    <a:bodyPr/>
                    <a:lstStyle/>
                    <a:p>
                      <a:r>
                        <a:rPr lang="en-US" dirty="0" err="1"/>
                        <a:t>Tujuan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analisis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Prediksi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dan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eksplanasi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dan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sangat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sedikit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membuat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deskripsi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Deskripsi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dan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eksplanasi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dan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sangat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jarang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melakukan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prediksi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0922664"/>
                  </a:ext>
                </a:extLst>
              </a:tr>
              <a:tr h="523410">
                <a:tc>
                  <a:txBody>
                    <a:bodyPr/>
                    <a:lstStyle/>
                    <a:p>
                      <a:r>
                        <a:rPr lang="en-US" dirty="0" err="1"/>
                        <a:t>Penerapan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metode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n-NO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Hipotesis dan penggunaan model-model dalam bentuk matematik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Hermeneutik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etnografi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dan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fenomenologi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termasuk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metode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historis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dan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perbandingan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87056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59162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350</Words>
  <Application>Microsoft Office PowerPoint</Application>
  <PresentationFormat>Widescreen</PresentationFormat>
  <Paragraphs>34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Aharoni</vt:lpstr>
      <vt:lpstr>Arial</vt:lpstr>
      <vt:lpstr>Calibri</vt:lpstr>
      <vt:lpstr>Calibri Light</vt:lpstr>
      <vt:lpstr>Office Theme</vt:lpstr>
      <vt:lpstr>Pengertian dan Ruang Lingkup Sosiologi Konsumsi</vt:lpstr>
      <vt:lpstr>Pengertian Sosiologi Konsumsi</vt:lpstr>
      <vt:lpstr>Pengertian Sosiologi</vt:lpstr>
      <vt:lpstr>Pengertian Konsumsi </vt:lpstr>
      <vt:lpstr>Pengertian Sosiologi Konsumsi</vt:lpstr>
      <vt:lpstr>Perbandingan Pendekatan Ekonomi dan Sosiologi tentang Konsumsi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Pengertian dan Ruang Lingkup Sosiologi Konsumsi</dc:title>
  <dc:creator>NUR HAYATI</dc:creator>
  <cp:lastModifiedBy>NUR HAYATI</cp:lastModifiedBy>
  <cp:revision>5</cp:revision>
  <dcterms:created xsi:type="dcterms:W3CDTF">2021-02-18T15:04:50Z</dcterms:created>
  <dcterms:modified xsi:type="dcterms:W3CDTF">2021-02-18T15:48:50Z</dcterms:modified>
</cp:coreProperties>
</file>