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78" r:id="rId6"/>
    <p:sldId id="277" r:id="rId7"/>
    <p:sldId id="260" r:id="rId8"/>
    <p:sldId id="268" r:id="rId9"/>
    <p:sldId id="261" r:id="rId10"/>
    <p:sldId id="269" r:id="rId11"/>
    <p:sldId id="270" r:id="rId12"/>
    <p:sldId id="262" r:id="rId13"/>
    <p:sldId id="271" r:id="rId14"/>
    <p:sldId id="263" r:id="rId15"/>
    <p:sldId id="272" r:id="rId16"/>
    <p:sldId id="264" r:id="rId17"/>
    <p:sldId id="273" r:id="rId18"/>
    <p:sldId id="265" r:id="rId19"/>
    <p:sldId id="274" r:id="rId20"/>
    <p:sldId id="266" r:id="rId21"/>
    <p:sldId id="275" r:id="rId22"/>
    <p:sldId id="267" r:id="rId23"/>
    <p:sldId id="276" r:id="rId24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76" autoAdjust="0"/>
  </p:normalViewPr>
  <p:slideViewPr>
    <p:cSldViewPr>
      <p:cViewPr varScale="1">
        <p:scale>
          <a:sx n="65" d="100"/>
          <a:sy n="65" d="100"/>
        </p:scale>
        <p:origin x="-144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211015-F414-4F00-8C63-8C21ADAF7097}" type="doc">
      <dgm:prSet loTypeId="urn:microsoft.com/office/officeart/2005/8/layout/radial4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C4E3904-CA90-4A82-9149-FBB0A18A5881}">
      <dgm:prSet phldrT="[Text]"/>
      <dgm:spPr/>
      <dgm:t>
        <a:bodyPr/>
        <a:lstStyle/>
        <a:p>
          <a:pPr rtl="1"/>
          <a:r>
            <a:rPr lang="ar-SA" b="1" smtClean="0">
              <a:ln w="9525">
                <a:round/>
                <a:headEnd/>
                <a:tailEnd/>
              </a:ln>
              <a:effectLst>
                <a:outerShdw dist="35921" dir="2700000" algn="ctr" rotWithShape="0">
                  <a:srgbClr val="C0C0C0"/>
                </a:outerShdw>
              </a:effectLst>
              <a:latin typeface="Impact"/>
              <a:cs typeface="Traditional Arabic" pitchFamily="2" charset="-78"/>
            </a:rPr>
            <a:t>عَقَبَاتٌ عَلَى طَرِيْقِ الدَّعْوَةِ</a:t>
          </a:r>
          <a:endParaRPr lang="en-US" b="1" dirty="0">
            <a:cs typeface="Traditional Arabic" pitchFamily="2" charset="-78"/>
          </a:endParaRPr>
        </a:p>
      </dgm:t>
    </dgm:pt>
    <dgm:pt modelId="{CBD809AC-C491-431B-BEE0-0C0E6E35F7CB}" type="parTrans" cxnId="{56B42B18-44D4-4183-B225-2430723947B6}">
      <dgm:prSet/>
      <dgm:spPr/>
      <dgm:t>
        <a:bodyPr/>
        <a:lstStyle/>
        <a:p>
          <a:endParaRPr lang="en-US" b="1">
            <a:cs typeface="Traditional Arabic" pitchFamily="2" charset="-78"/>
          </a:endParaRPr>
        </a:p>
      </dgm:t>
    </dgm:pt>
    <dgm:pt modelId="{04A03A46-32E1-47EC-BED1-7B8D3C406D28}" type="sibTrans" cxnId="{56B42B18-44D4-4183-B225-2430723947B6}">
      <dgm:prSet/>
      <dgm:spPr/>
      <dgm:t>
        <a:bodyPr/>
        <a:lstStyle/>
        <a:p>
          <a:endParaRPr lang="en-US" b="1">
            <a:cs typeface="Traditional Arabic" pitchFamily="2" charset="-78"/>
          </a:endParaRPr>
        </a:p>
      </dgm:t>
    </dgm:pt>
    <dgm:pt modelId="{4D111115-608B-44EF-80AD-A3858A7EE074}">
      <dgm:prSet phldrT="[Text]"/>
      <dgm:spPr/>
      <dgm:t>
        <a:bodyPr/>
        <a:lstStyle/>
        <a:p>
          <a:pPr rtl="1"/>
          <a:r>
            <a:rPr lang="ar-SA" b="1" dirty="0" smtClean="0">
              <a:cs typeface="Traditional Arabic" pitchFamily="2" charset="-78"/>
            </a:rPr>
            <a:t>أَمْرَاضٌ بَاطِنَةٌ</a:t>
          </a:r>
          <a:endParaRPr lang="en-US" b="1" dirty="0">
            <a:cs typeface="Traditional Arabic" pitchFamily="2" charset="-78"/>
          </a:endParaRPr>
        </a:p>
      </dgm:t>
    </dgm:pt>
    <dgm:pt modelId="{B80D619C-16A8-4592-8FD7-F11CBEA6735A}" type="parTrans" cxnId="{226D06CA-5DD8-4368-A969-DF7A7433AE6F}">
      <dgm:prSet/>
      <dgm:spPr/>
      <dgm:t>
        <a:bodyPr/>
        <a:lstStyle/>
        <a:p>
          <a:endParaRPr lang="en-US" b="1">
            <a:cs typeface="Traditional Arabic" pitchFamily="2" charset="-78"/>
          </a:endParaRPr>
        </a:p>
      </dgm:t>
    </dgm:pt>
    <dgm:pt modelId="{0317DE3F-C44B-4407-82A1-341C2B09951F}" type="sibTrans" cxnId="{226D06CA-5DD8-4368-A969-DF7A7433AE6F}">
      <dgm:prSet/>
      <dgm:spPr/>
      <dgm:t>
        <a:bodyPr/>
        <a:lstStyle/>
        <a:p>
          <a:endParaRPr lang="en-US" b="1">
            <a:cs typeface="Traditional Arabic" pitchFamily="2" charset="-78"/>
          </a:endParaRPr>
        </a:p>
      </dgm:t>
    </dgm:pt>
    <dgm:pt modelId="{29DBC42F-3140-489D-8DA4-7BA903AF4D25}">
      <dgm:prSet phldrT="[Text]"/>
      <dgm:spPr/>
      <dgm:t>
        <a:bodyPr/>
        <a:lstStyle/>
        <a:p>
          <a:pPr rtl="1"/>
          <a:r>
            <a:rPr lang="ar-SA" b="1" dirty="0" smtClean="0">
              <a:cs typeface="Traditional Arabic" pitchFamily="2" charset="-78"/>
            </a:rPr>
            <a:t>مُؤَثِّرَاتٌ نَفْسِيَّةٌ</a:t>
          </a:r>
          <a:endParaRPr lang="en-US" b="1" dirty="0">
            <a:cs typeface="Traditional Arabic" pitchFamily="2" charset="-78"/>
          </a:endParaRPr>
        </a:p>
      </dgm:t>
    </dgm:pt>
    <dgm:pt modelId="{0F59A9F0-2D76-471E-A862-3ADE5061910A}" type="parTrans" cxnId="{795E8674-15E2-4DB3-B49B-32FA90E1B740}">
      <dgm:prSet/>
      <dgm:spPr/>
      <dgm:t>
        <a:bodyPr/>
        <a:lstStyle/>
        <a:p>
          <a:endParaRPr lang="en-US" b="1">
            <a:cs typeface="Traditional Arabic" pitchFamily="2" charset="-78"/>
          </a:endParaRPr>
        </a:p>
      </dgm:t>
    </dgm:pt>
    <dgm:pt modelId="{86A89CC9-6294-4199-A74A-8315D1F3FBB2}" type="sibTrans" cxnId="{795E8674-15E2-4DB3-B49B-32FA90E1B740}">
      <dgm:prSet/>
      <dgm:spPr/>
      <dgm:t>
        <a:bodyPr/>
        <a:lstStyle/>
        <a:p>
          <a:endParaRPr lang="en-US" b="1">
            <a:cs typeface="Traditional Arabic" pitchFamily="2" charset="-78"/>
          </a:endParaRPr>
        </a:p>
      </dgm:t>
    </dgm:pt>
    <dgm:pt modelId="{43FDE7B7-7DD7-4305-9F48-8CCF7C681759}">
      <dgm:prSet phldrT="[Text]"/>
      <dgm:spPr/>
      <dgm:t>
        <a:bodyPr/>
        <a:lstStyle/>
        <a:p>
          <a:pPr rtl="1"/>
          <a:r>
            <a:rPr lang="ar-SA" b="1" dirty="0" smtClean="0">
              <a:cs typeface="Traditional Arabic" pitchFamily="2" charset="-78"/>
            </a:rPr>
            <a:t>عَوَامِلُ اِجْتِمَاعِيَّةٌ</a:t>
          </a:r>
          <a:endParaRPr lang="en-US" b="1" dirty="0" smtClean="0">
            <a:cs typeface="Traditional Arabic" pitchFamily="2" charset="-78"/>
          </a:endParaRPr>
        </a:p>
      </dgm:t>
    </dgm:pt>
    <dgm:pt modelId="{B2F0769E-7548-4B7D-A621-ECFF14F919CD}" type="parTrans" cxnId="{550F5AEF-9FC7-412E-8D9C-1B6FC27330F4}">
      <dgm:prSet/>
      <dgm:spPr/>
      <dgm:t>
        <a:bodyPr/>
        <a:lstStyle/>
        <a:p>
          <a:endParaRPr lang="en-US" b="1">
            <a:cs typeface="Traditional Arabic" pitchFamily="2" charset="-78"/>
          </a:endParaRPr>
        </a:p>
      </dgm:t>
    </dgm:pt>
    <dgm:pt modelId="{803245D7-9B32-418A-B8A5-B5BCA5E38C9A}" type="sibTrans" cxnId="{550F5AEF-9FC7-412E-8D9C-1B6FC27330F4}">
      <dgm:prSet/>
      <dgm:spPr/>
      <dgm:t>
        <a:bodyPr/>
        <a:lstStyle/>
        <a:p>
          <a:endParaRPr lang="en-US" b="1">
            <a:cs typeface="Traditional Arabic" pitchFamily="2" charset="-78"/>
          </a:endParaRPr>
        </a:p>
      </dgm:t>
    </dgm:pt>
    <dgm:pt modelId="{8202DA35-DEE8-4EAC-ADF6-D68E03BFBB8D}">
      <dgm:prSet phldrT="[Text]"/>
      <dgm:spPr/>
      <dgm:t>
        <a:bodyPr/>
        <a:lstStyle/>
        <a:p>
          <a:pPr rtl="1"/>
          <a:r>
            <a:rPr lang="ar-SA" b="1" dirty="0" smtClean="0">
              <a:cs typeface="Traditional Arabic" pitchFamily="2" charset="-78"/>
            </a:rPr>
            <a:t>أَخْطَاءٌ تَنْظِيْمِيَّةٌ</a:t>
          </a:r>
          <a:endParaRPr lang="en-US" b="1" dirty="0" smtClean="0">
            <a:cs typeface="Traditional Arabic" pitchFamily="2" charset="-78"/>
          </a:endParaRPr>
        </a:p>
      </dgm:t>
    </dgm:pt>
    <dgm:pt modelId="{4273599C-BF25-4922-8B1A-D2C39EDA1CFF}" type="parTrans" cxnId="{C554BE82-554D-43D1-88E1-8A586B137890}">
      <dgm:prSet/>
      <dgm:spPr/>
      <dgm:t>
        <a:bodyPr/>
        <a:lstStyle/>
        <a:p>
          <a:endParaRPr lang="en-US" b="1">
            <a:cs typeface="Traditional Arabic" pitchFamily="2" charset="-78"/>
          </a:endParaRPr>
        </a:p>
      </dgm:t>
    </dgm:pt>
    <dgm:pt modelId="{593B6C37-B3AB-4B7A-A51F-2C98F9076A6E}" type="sibTrans" cxnId="{C554BE82-554D-43D1-88E1-8A586B137890}">
      <dgm:prSet/>
      <dgm:spPr/>
      <dgm:t>
        <a:bodyPr/>
        <a:lstStyle/>
        <a:p>
          <a:endParaRPr lang="en-US" b="1">
            <a:cs typeface="Traditional Arabic" pitchFamily="2" charset="-78"/>
          </a:endParaRPr>
        </a:p>
      </dgm:t>
    </dgm:pt>
    <dgm:pt modelId="{10008B5A-F020-4D04-8CE8-2CA7A44890F6}">
      <dgm:prSet phldrT="[Text]"/>
      <dgm:spPr/>
      <dgm:t>
        <a:bodyPr/>
        <a:lstStyle/>
        <a:p>
          <a:pPr rtl="1"/>
          <a:r>
            <a:rPr lang="ar-SA" b="1" dirty="0" smtClean="0">
              <a:cs typeface="Traditional Arabic" pitchFamily="2" charset="-78"/>
            </a:rPr>
            <a:t>مُعَوِّقَاتٌ سِيَاسِيَّةٌ</a:t>
          </a:r>
          <a:endParaRPr lang="en-US" b="1" dirty="0" smtClean="0">
            <a:cs typeface="Traditional Arabic" pitchFamily="2" charset="-78"/>
          </a:endParaRPr>
        </a:p>
      </dgm:t>
    </dgm:pt>
    <dgm:pt modelId="{5896A47B-2B25-46D0-97EA-85C6F3622BC7}" type="parTrans" cxnId="{3DA048FE-FA41-4312-ADCE-3E674C75CC9D}">
      <dgm:prSet/>
      <dgm:spPr/>
      <dgm:t>
        <a:bodyPr/>
        <a:lstStyle/>
        <a:p>
          <a:endParaRPr lang="en-US" b="1">
            <a:cs typeface="Traditional Arabic" pitchFamily="2" charset="-78"/>
          </a:endParaRPr>
        </a:p>
      </dgm:t>
    </dgm:pt>
    <dgm:pt modelId="{B9C1A736-1621-43B7-9252-99DC2EF78FF2}" type="sibTrans" cxnId="{3DA048FE-FA41-4312-ADCE-3E674C75CC9D}">
      <dgm:prSet/>
      <dgm:spPr/>
      <dgm:t>
        <a:bodyPr/>
        <a:lstStyle/>
        <a:p>
          <a:endParaRPr lang="en-US" b="1">
            <a:cs typeface="Traditional Arabic" pitchFamily="2" charset="-78"/>
          </a:endParaRPr>
        </a:p>
      </dgm:t>
    </dgm:pt>
    <dgm:pt modelId="{69ED211C-0806-403C-9B0E-B63DF7CF9DF0}">
      <dgm:prSet phldrT="[Text]"/>
      <dgm:spPr/>
      <dgm:t>
        <a:bodyPr/>
        <a:lstStyle/>
        <a:p>
          <a:pPr rtl="1"/>
          <a:r>
            <a:rPr lang="ar-SA" b="1" dirty="0" smtClean="0">
              <a:cs typeface="Traditional Arabic" pitchFamily="2" charset="-78"/>
            </a:rPr>
            <a:t>ظُرُوْفٌ اِقْتِصَادِيَّةٌ</a:t>
          </a:r>
          <a:endParaRPr lang="en-US" b="1" dirty="0" smtClean="0">
            <a:cs typeface="Traditional Arabic" pitchFamily="2" charset="-78"/>
          </a:endParaRPr>
        </a:p>
      </dgm:t>
    </dgm:pt>
    <dgm:pt modelId="{2B347B92-C956-453B-9D6A-DF82E87C8F91}" type="parTrans" cxnId="{644F77E2-4745-4F28-8A09-B764B12F01DA}">
      <dgm:prSet/>
      <dgm:spPr/>
      <dgm:t>
        <a:bodyPr/>
        <a:lstStyle/>
        <a:p>
          <a:endParaRPr lang="en-US" b="1">
            <a:cs typeface="Traditional Arabic" pitchFamily="2" charset="-78"/>
          </a:endParaRPr>
        </a:p>
      </dgm:t>
    </dgm:pt>
    <dgm:pt modelId="{E2082A5F-0290-4865-939C-B80DF26A8535}" type="sibTrans" cxnId="{644F77E2-4745-4F28-8A09-B764B12F01DA}">
      <dgm:prSet/>
      <dgm:spPr/>
      <dgm:t>
        <a:bodyPr/>
        <a:lstStyle/>
        <a:p>
          <a:endParaRPr lang="en-US" b="1">
            <a:cs typeface="Traditional Arabic" pitchFamily="2" charset="-78"/>
          </a:endParaRPr>
        </a:p>
      </dgm:t>
    </dgm:pt>
    <dgm:pt modelId="{A8178169-1E00-4F3C-852F-EA1E3D9C9233}">
      <dgm:prSet phldrT="[Text]"/>
      <dgm:spPr/>
      <dgm:t>
        <a:bodyPr/>
        <a:lstStyle/>
        <a:p>
          <a:pPr rtl="1"/>
          <a:r>
            <a:rPr lang="ar-SA" b="1" dirty="0" smtClean="0">
              <a:cs typeface="Traditional Arabic" pitchFamily="2" charset="-78"/>
            </a:rPr>
            <a:t>أَسْبَابٌ تَرْبَوِيَّةٌ</a:t>
          </a:r>
          <a:endParaRPr lang="en-US" b="1" dirty="0" smtClean="0">
            <a:cs typeface="Traditional Arabic" pitchFamily="2" charset="-78"/>
          </a:endParaRPr>
        </a:p>
      </dgm:t>
    </dgm:pt>
    <dgm:pt modelId="{DB80B5D8-B119-4A9B-A733-258D42046563}" type="parTrans" cxnId="{6F650327-9AB7-44E9-B664-6D438D24831C}">
      <dgm:prSet/>
      <dgm:spPr/>
      <dgm:t>
        <a:bodyPr/>
        <a:lstStyle/>
        <a:p>
          <a:endParaRPr lang="en-US" b="1">
            <a:cs typeface="Traditional Arabic" pitchFamily="2" charset="-78"/>
          </a:endParaRPr>
        </a:p>
      </dgm:t>
    </dgm:pt>
    <dgm:pt modelId="{968D7F41-4BC8-4DA5-B5B3-273A1679819F}" type="sibTrans" cxnId="{6F650327-9AB7-44E9-B664-6D438D24831C}">
      <dgm:prSet/>
      <dgm:spPr/>
      <dgm:t>
        <a:bodyPr/>
        <a:lstStyle/>
        <a:p>
          <a:endParaRPr lang="en-US" b="1">
            <a:cs typeface="Traditional Arabic" pitchFamily="2" charset="-78"/>
          </a:endParaRPr>
        </a:p>
      </dgm:t>
    </dgm:pt>
    <dgm:pt modelId="{86E27414-2884-4ABF-94B6-ADE0B8251128}" type="pres">
      <dgm:prSet presAssocID="{AA211015-F414-4F00-8C63-8C21ADAF709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142796B7-FBED-4B90-8E4C-E6D6D0D039A1}" type="pres">
      <dgm:prSet presAssocID="{6C4E3904-CA90-4A82-9149-FBB0A18A5881}" presName="centerShape" presStyleLbl="node0" presStyleIdx="0" presStyleCnt="1"/>
      <dgm:spPr/>
      <dgm:t>
        <a:bodyPr/>
        <a:lstStyle/>
        <a:p>
          <a:endParaRPr lang="en-US"/>
        </a:p>
      </dgm:t>
    </dgm:pt>
    <dgm:pt modelId="{0781F588-BD45-4AAE-AC18-016B825D9374}" type="pres">
      <dgm:prSet presAssocID="{B80D619C-16A8-4592-8FD7-F11CBEA6735A}" presName="parTrans" presStyleLbl="bgSibTrans2D1" presStyleIdx="0" presStyleCnt="7"/>
      <dgm:spPr/>
      <dgm:t>
        <a:bodyPr/>
        <a:lstStyle/>
        <a:p>
          <a:endParaRPr lang="id-ID"/>
        </a:p>
      </dgm:t>
    </dgm:pt>
    <dgm:pt modelId="{D653A1E8-5135-432A-9F59-7FBAA0F8A105}" type="pres">
      <dgm:prSet presAssocID="{4D111115-608B-44EF-80AD-A3858A7EE074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D08DD4-FD4D-4944-B19C-6DDA210C77E1}" type="pres">
      <dgm:prSet presAssocID="{0F59A9F0-2D76-471E-A862-3ADE5061910A}" presName="parTrans" presStyleLbl="bgSibTrans2D1" presStyleIdx="1" presStyleCnt="7"/>
      <dgm:spPr/>
      <dgm:t>
        <a:bodyPr/>
        <a:lstStyle/>
        <a:p>
          <a:endParaRPr lang="id-ID"/>
        </a:p>
      </dgm:t>
    </dgm:pt>
    <dgm:pt modelId="{6BDD547A-E874-4344-856C-BF1FD130D021}" type="pres">
      <dgm:prSet presAssocID="{29DBC42F-3140-489D-8DA4-7BA903AF4D25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16853D-B4DD-4A0C-9B47-9EBF6B5ABA43}" type="pres">
      <dgm:prSet presAssocID="{B2F0769E-7548-4B7D-A621-ECFF14F919CD}" presName="parTrans" presStyleLbl="bgSibTrans2D1" presStyleIdx="2" presStyleCnt="7"/>
      <dgm:spPr/>
      <dgm:t>
        <a:bodyPr/>
        <a:lstStyle/>
        <a:p>
          <a:endParaRPr lang="id-ID"/>
        </a:p>
      </dgm:t>
    </dgm:pt>
    <dgm:pt modelId="{A2556B24-6467-482F-9F26-6FE087781410}" type="pres">
      <dgm:prSet presAssocID="{43FDE7B7-7DD7-4305-9F48-8CCF7C681759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72738-1125-489A-B244-DC1A9E7D7D1A}" type="pres">
      <dgm:prSet presAssocID="{5896A47B-2B25-46D0-97EA-85C6F3622BC7}" presName="parTrans" presStyleLbl="bgSibTrans2D1" presStyleIdx="3" presStyleCnt="7"/>
      <dgm:spPr/>
      <dgm:t>
        <a:bodyPr/>
        <a:lstStyle/>
        <a:p>
          <a:endParaRPr lang="id-ID"/>
        </a:p>
      </dgm:t>
    </dgm:pt>
    <dgm:pt modelId="{1C4F1E23-B334-4F3E-8467-A0228093AD32}" type="pres">
      <dgm:prSet presAssocID="{10008B5A-F020-4D04-8CE8-2CA7A44890F6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590A8C-DFC1-4AA3-B20D-55E3C11216C9}" type="pres">
      <dgm:prSet presAssocID="{2B347B92-C956-453B-9D6A-DF82E87C8F91}" presName="parTrans" presStyleLbl="bgSibTrans2D1" presStyleIdx="4" presStyleCnt="7"/>
      <dgm:spPr/>
      <dgm:t>
        <a:bodyPr/>
        <a:lstStyle/>
        <a:p>
          <a:endParaRPr lang="id-ID"/>
        </a:p>
      </dgm:t>
    </dgm:pt>
    <dgm:pt modelId="{C6709CA6-3658-4841-9293-9863522A9C37}" type="pres">
      <dgm:prSet presAssocID="{69ED211C-0806-403C-9B0E-B63DF7CF9DF0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2E6BAC-8D69-4AFC-872A-0056BAABC84E}" type="pres">
      <dgm:prSet presAssocID="{DB80B5D8-B119-4A9B-A733-258D42046563}" presName="parTrans" presStyleLbl="bgSibTrans2D1" presStyleIdx="5" presStyleCnt="7"/>
      <dgm:spPr/>
      <dgm:t>
        <a:bodyPr/>
        <a:lstStyle/>
        <a:p>
          <a:endParaRPr lang="id-ID"/>
        </a:p>
      </dgm:t>
    </dgm:pt>
    <dgm:pt modelId="{A3D11BC6-A2B9-4E91-863C-932BC35D8BFC}" type="pres">
      <dgm:prSet presAssocID="{A8178169-1E00-4F3C-852F-EA1E3D9C9233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C21107-8A1D-4FB2-8132-128399A598CC}" type="pres">
      <dgm:prSet presAssocID="{4273599C-BF25-4922-8B1A-D2C39EDA1CFF}" presName="parTrans" presStyleLbl="bgSibTrans2D1" presStyleIdx="6" presStyleCnt="7"/>
      <dgm:spPr/>
      <dgm:t>
        <a:bodyPr/>
        <a:lstStyle/>
        <a:p>
          <a:endParaRPr lang="id-ID"/>
        </a:p>
      </dgm:t>
    </dgm:pt>
    <dgm:pt modelId="{ECC6B62E-57F3-4FC1-B753-66EE81D05042}" type="pres">
      <dgm:prSet presAssocID="{8202DA35-DEE8-4EAC-ADF6-D68E03BFBB8D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95E8674-15E2-4DB3-B49B-32FA90E1B740}" srcId="{6C4E3904-CA90-4A82-9149-FBB0A18A5881}" destId="{29DBC42F-3140-489D-8DA4-7BA903AF4D25}" srcOrd="1" destOrd="0" parTransId="{0F59A9F0-2D76-471E-A862-3ADE5061910A}" sibTransId="{86A89CC9-6294-4199-A74A-8315D1F3FBB2}"/>
    <dgm:cxn modelId="{FB3B20DF-8042-440A-8D2A-FCA5BFFEC827}" type="presOf" srcId="{4D111115-608B-44EF-80AD-A3858A7EE074}" destId="{D653A1E8-5135-432A-9F59-7FBAA0F8A105}" srcOrd="0" destOrd="0" presId="urn:microsoft.com/office/officeart/2005/8/layout/radial4"/>
    <dgm:cxn modelId="{D6814ECC-DE81-48A9-BE68-16A6263D2813}" type="presOf" srcId="{4273599C-BF25-4922-8B1A-D2C39EDA1CFF}" destId="{B0C21107-8A1D-4FB2-8132-128399A598CC}" srcOrd="0" destOrd="0" presId="urn:microsoft.com/office/officeart/2005/8/layout/radial4"/>
    <dgm:cxn modelId="{90374B18-3D01-4047-ADBA-D28BD9194993}" type="presOf" srcId="{A8178169-1E00-4F3C-852F-EA1E3D9C9233}" destId="{A3D11BC6-A2B9-4E91-863C-932BC35D8BFC}" srcOrd="0" destOrd="0" presId="urn:microsoft.com/office/officeart/2005/8/layout/radial4"/>
    <dgm:cxn modelId="{644F77E2-4745-4F28-8A09-B764B12F01DA}" srcId="{6C4E3904-CA90-4A82-9149-FBB0A18A5881}" destId="{69ED211C-0806-403C-9B0E-B63DF7CF9DF0}" srcOrd="4" destOrd="0" parTransId="{2B347B92-C956-453B-9D6A-DF82E87C8F91}" sibTransId="{E2082A5F-0290-4865-939C-B80DF26A8535}"/>
    <dgm:cxn modelId="{C554BE82-554D-43D1-88E1-8A586B137890}" srcId="{6C4E3904-CA90-4A82-9149-FBB0A18A5881}" destId="{8202DA35-DEE8-4EAC-ADF6-D68E03BFBB8D}" srcOrd="6" destOrd="0" parTransId="{4273599C-BF25-4922-8B1A-D2C39EDA1CFF}" sibTransId="{593B6C37-B3AB-4B7A-A51F-2C98F9076A6E}"/>
    <dgm:cxn modelId="{4FEE5FEE-DC6A-4CA1-B497-4BE02D560777}" type="presOf" srcId="{43FDE7B7-7DD7-4305-9F48-8CCF7C681759}" destId="{A2556B24-6467-482F-9F26-6FE087781410}" srcOrd="0" destOrd="0" presId="urn:microsoft.com/office/officeart/2005/8/layout/radial4"/>
    <dgm:cxn modelId="{6F650327-9AB7-44E9-B664-6D438D24831C}" srcId="{6C4E3904-CA90-4A82-9149-FBB0A18A5881}" destId="{A8178169-1E00-4F3C-852F-EA1E3D9C9233}" srcOrd="5" destOrd="0" parTransId="{DB80B5D8-B119-4A9B-A733-258D42046563}" sibTransId="{968D7F41-4BC8-4DA5-B5B3-273A1679819F}"/>
    <dgm:cxn modelId="{42E44998-FAC5-4F6A-8085-876D18887176}" type="presOf" srcId="{8202DA35-DEE8-4EAC-ADF6-D68E03BFBB8D}" destId="{ECC6B62E-57F3-4FC1-B753-66EE81D05042}" srcOrd="0" destOrd="0" presId="urn:microsoft.com/office/officeart/2005/8/layout/radial4"/>
    <dgm:cxn modelId="{2846CE4B-B7BC-4567-B513-AA3B87CE815D}" type="presOf" srcId="{29DBC42F-3140-489D-8DA4-7BA903AF4D25}" destId="{6BDD547A-E874-4344-856C-BF1FD130D021}" srcOrd="0" destOrd="0" presId="urn:microsoft.com/office/officeart/2005/8/layout/radial4"/>
    <dgm:cxn modelId="{D37B30B4-3199-487E-953B-B9E3A05415B8}" type="presOf" srcId="{B2F0769E-7548-4B7D-A621-ECFF14F919CD}" destId="{2316853D-B4DD-4A0C-9B47-9EBF6B5ABA43}" srcOrd="0" destOrd="0" presId="urn:microsoft.com/office/officeart/2005/8/layout/radial4"/>
    <dgm:cxn modelId="{190AEDE1-62C4-436B-A6D8-0D4E32F4B296}" type="presOf" srcId="{AA211015-F414-4F00-8C63-8C21ADAF7097}" destId="{86E27414-2884-4ABF-94B6-ADE0B8251128}" srcOrd="0" destOrd="0" presId="urn:microsoft.com/office/officeart/2005/8/layout/radial4"/>
    <dgm:cxn modelId="{0026FFE5-14ED-488D-A1B4-D53747A0568A}" type="presOf" srcId="{10008B5A-F020-4D04-8CE8-2CA7A44890F6}" destId="{1C4F1E23-B334-4F3E-8467-A0228093AD32}" srcOrd="0" destOrd="0" presId="urn:microsoft.com/office/officeart/2005/8/layout/radial4"/>
    <dgm:cxn modelId="{226D06CA-5DD8-4368-A969-DF7A7433AE6F}" srcId="{6C4E3904-CA90-4A82-9149-FBB0A18A5881}" destId="{4D111115-608B-44EF-80AD-A3858A7EE074}" srcOrd="0" destOrd="0" parTransId="{B80D619C-16A8-4592-8FD7-F11CBEA6735A}" sibTransId="{0317DE3F-C44B-4407-82A1-341C2B09951F}"/>
    <dgm:cxn modelId="{8F5CCC92-8798-4C33-93DB-1324441E6288}" type="presOf" srcId="{2B347B92-C956-453B-9D6A-DF82E87C8F91}" destId="{8D590A8C-DFC1-4AA3-B20D-55E3C11216C9}" srcOrd="0" destOrd="0" presId="urn:microsoft.com/office/officeart/2005/8/layout/radial4"/>
    <dgm:cxn modelId="{4F5CB558-9905-4B41-B2EF-B63E95590D2A}" type="presOf" srcId="{DB80B5D8-B119-4A9B-A733-258D42046563}" destId="{E72E6BAC-8D69-4AFC-872A-0056BAABC84E}" srcOrd="0" destOrd="0" presId="urn:microsoft.com/office/officeart/2005/8/layout/radial4"/>
    <dgm:cxn modelId="{550F5AEF-9FC7-412E-8D9C-1B6FC27330F4}" srcId="{6C4E3904-CA90-4A82-9149-FBB0A18A5881}" destId="{43FDE7B7-7DD7-4305-9F48-8CCF7C681759}" srcOrd="2" destOrd="0" parTransId="{B2F0769E-7548-4B7D-A621-ECFF14F919CD}" sibTransId="{803245D7-9B32-418A-B8A5-B5BCA5E38C9A}"/>
    <dgm:cxn modelId="{56B42B18-44D4-4183-B225-2430723947B6}" srcId="{AA211015-F414-4F00-8C63-8C21ADAF7097}" destId="{6C4E3904-CA90-4A82-9149-FBB0A18A5881}" srcOrd="0" destOrd="0" parTransId="{CBD809AC-C491-431B-BEE0-0C0E6E35F7CB}" sibTransId="{04A03A46-32E1-47EC-BED1-7B8D3C406D28}"/>
    <dgm:cxn modelId="{F7A5E2EC-D223-46E9-BA81-80CA15E79156}" type="presOf" srcId="{6C4E3904-CA90-4A82-9149-FBB0A18A5881}" destId="{142796B7-FBED-4B90-8E4C-E6D6D0D039A1}" srcOrd="0" destOrd="0" presId="urn:microsoft.com/office/officeart/2005/8/layout/radial4"/>
    <dgm:cxn modelId="{3CED01A5-14A7-41C2-9498-4FCE23503EE5}" type="presOf" srcId="{69ED211C-0806-403C-9B0E-B63DF7CF9DF0}" destId="{C6709CA6-3658-4841-9293-9863522A9C37}" srcOrd="0" destOrd="0" presId="urn:microsoft.com/office/officeart/2005/8/layout/radial4"/>
    <dgm:cxn modelId="{E339C3BC-F3DA-49FB-BDB0-5AF05D179141}" type="presOf" srcId="{5896A47B-2B25-46D0-97EA-85C6F3622BC7}" destId="{3DE72738-1125-489A-B244-DC1A9E7D7D1A}" srcOrd="0" destOrd="0" presId="urn:microsoft.com/office/officeart/2005/8/layout/radial4"/>
    <dgm:cxn modelId="{89FF4BFA-F53C-49F5-A31E-99E45C15B6BA}" type="presOf" srcId="{B80D619C-16A8-4592-8FD7-F11CBEA6735A}" destId="{0781F588-BD45-4AAE-AC18-016B825D9374}" srcOrd="0" destOrd="0" presId="urn:microsoft.com/office/officeart/2005/8/layout/radial4"/>
    <dgm:cxn modelId="{3DA048FE-FA41-4312-ADCE-3E674C75CC9D}" srcId="{6C4E3904-CA90-4A82-9149-FBB0A18A5881}" destId="{10008B5A-F020-4D04-8CE8-2CA7A44890F6}" srcOrd="3" destOrd="0" parTransId="{5896A47B-2B25-46D0-97EA-85C6F3622BC7}" sibTransId="{B9C1A736-1621-43B7-9252-99DC2EF78FF2}"/>
    <dgm:cxn modelId="{781814E6-3BBF-4F6C-BA6A-60575EBA8259}" type="presOf" srcId="{0F59A9F0-2D76-471E-A862-3ADE5061910A}" destId="{3ED08DD4-FD4D-4944-B19C-6DDA210C77E1}" srcOrd="0" destOrd="0" presId="urn:microsoft.com/office/officeart/2005/8/layout/radial4"/>
    <dgm:cxn modelId="{63A220BD-82DB-43FC-8822-9661A9A7268D}" type="presParOf" srcId="{86E27414-2884-4ABF-94B6-ADE0B8251128}" destId="{142796B7-FBED-4B90-8E4C-E6D6D0D039A1}" srcOrd="0" destOrd="0" presId="urn:microsoft.com/office/officeart/2005/8/layout/radial4"/>
    <dgm:cxn modelId="{908892D0-DBD5-4397-B869-A172A35995AB}" type="presParOf" srcId="{86E27414-2884-4ABF-94B6-ADE0B8251128}" destId="{0781F588-BD45-4AAE-AC18-016B825D9374}" srcOrd="1" destOrd="0" presId="urn:microsoft.com/office/officeart/2005/8/layout/radial4"/>
    <dgm:cxn modelId="{199E3EF4-3A65-4727-B7C6-14D3619EA73C}" type="presParOf" srcId="{86E27414-2884-4ABF-94B6-ADE0B8251128}" destId="{D653A1E8-5135-432A-9F59-7FBAA0F8A105}" srcOrd="2" destOrd="0" presId="urn:microsoft.com/office/officeart/2005/8/layout/radial4"/>
    <dgm:cxn modelId="{81DBB965-BEF1-452F-8CF5-53BEA939D900}" type="presParOf" srcId="{86E27414-2884-4ABF-94B6-ADE0B8251128}" destId="{3ED08DD4-FD4D-4944-B19C-6DDA210C77E1}" srcOrd="3" destOrd="0" presId="urn:microsoft.com/office/officeart/2005/8/layout/radial4"/>
    <dgm:cxn modelId="{9610F83E-8F62-441A-B684-2351DCA720FE}" type="presParOf" srcId="{86E27414-2884-4ABF-94B6-ADE0B8251128}" destId="{6BDD547A-E874-4344-856C-BF1FD130D021}" srcOrd="4" destOrd="0" presId="urn:microsoft.com/office/officeart/2005/8/layout/radial4"/>
    <dgm:cxn modelId="{9BBDBDCB-6693-491C-A4F9-49A8B202C776}" type="presParOf" srcId="{86E27414-2884-4ABF-94B6-ADE0B8251128}" destId="{2316853D-B4DD-4A0C-9B47-9EBF6B5ABA43}" srcOrd="5" destOrd="0" presId="urn:microsoft.com/office/officeart/2005/8/layout/radial4"/>
    <dgm:cxn modelId="{49B50934-CF24-4E3D-9627-29FFB67C8583}" type="presParOf" srcId="{86E27414-2884-4ABF-94B6-ADE0B8251128}" destId="{A2556B24-6467-482F-9F26-6FE087781410}" srcOrd="6" destOrd="0" presId="urn:microsoft.com/office/officeart/2005/8/layout/radial4"/>
    <dgm:cxn modelId="{FF904FAA-A670-47AF-8451-63506A5C2B9D}" type="presParOf" srcId="{86E27414-2884-4ABF-94B6-ADE0B8251128}" destId="{3DE72738-1125-489A-B244-DC1A9E7D7D1A}" srcOrd="7" destOrd="0" presId="urn:microsoft.com/office/officeart/2005/8/layout/radial4"/>
    <dgm:cxn modelId="{A2981713-382A-498C-823D-02C435AA188F}" type="presParOf" srcId="{86E27414-2884-4ABF-94B6-ADE0B8251128}" destId="{1C4F1E23-B334-4F3E-8467-A0228093AD32}" srcOrd="8" destOrd="0" presId="urn:microsoft.com/office/officeart/2005/8/layout/radial4"/>
    <dgm:cxn modelId="{EA172FB6-4141-442E-B1A6-C9969FDB2101}" type="presParOf" srcId="{86E27414-2884-4ABF-94B6-ADE0B8251128}" destId="{8D590A8C-DFC1-4AA3-B20D-55E3C11216C9}" srcOrd="9" destOrd="0" presId="urn:microsoft.com/office/officeart/2005/8/layout/radial4"/>
    <dgm:cxn modelId="{EB6E53EF-8662-4E87-A1C1-8FE84F925E4A}" type="presParOf" srcId="{86E27414-2884-4ABF-94B6-ADE0B8251128}" destId="{C6709CA6-3658-4841-9293-9863522A9C37}" srcOrd="10" destOrd="0" presId="urn:microsoft.com/office/officeart/2005/8/layout/radial4"/>
    <dgm:cxn modelId="{7821AF74-0A3C-4979-9BEE-7857CFE79211}" type="presParOf" srcId="{86E27414-2884-4ABF-94B6-ADE0B8251128}" destId="{E72E6BAC-8D69-4AFC-872A-0056BAABC84E}" srcOrd="11" destOrd="0" presId="urn:microsoft.com/office/officeart/2005/8/layout/radial4"/>
    <dgm:cxn modelId="{E8DFD04B-D135-47D3-8FE8-5B3DB8B3F93F}" type="presParOf" srcId="{86E27414-2884-4ABF-94B6-ADE0B8251128}" destId="{A3D11BC6-A2B9-4E91-863C-932BC35D8BFC}" srcOrd="12" destOrd="0" presId="urn:microsoft.com/office/officeart/2005/8/layout/radial4"/>
    <dgm:cxn modelId="{4F7E26FF-5A31-4F64-A064-33550F1B31CC}" type="presParOf" srcId="{86E27414-2884-4ABF-94B6-ADE0B8251128}" destId="{B0C21107-8A1D-4FB2-8132-128399A598CC}" srcOrd="13" destOrd="0" presId="urn:microsoft.com/office/officeart/2005/8/layout/radial4"/>
    <dgm:cxn modelId="{0343BB37-6F8C-4473-AEE0-846B292BE6A6}" type="presParOf" srcId="{86E27414-2884-4ABF-94B6-ADE0B8251128}" destId="{ECC6B62E-57F3-4FC1-B753-66EE81D05042}" srcOrd="1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2796B7-FBED-4B90-8E4C-E6D6D0D039A1}">
      <dsp:nvSpPr>
        <dsp:cNvPr id="0" name=""/>
        <dsp:cNvSpPr/>
      </dsp:nvSpPr>
      <dsp:spPr>
        <a:xfrm>
          <a:off x="3238224" y="3638468"/>
          <a:ext cx="2134150" cy="21341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300" b="1" kern="1200" smtClean="0">
              <a:ln w="9525">
                <a:round/>
                <a:headEnd/>
                <a:tailEnd/>
              </a:ln>
              <a:effectLst>
                <a:outerShdw dist="35921" dir="2700000" algn="ctr" rotWithShape="0">
                  <a:srgbClr val="C0C0C0"/>
                </a:outerShdw>
              </a:effectLst>
              <a:latin typeface="Impact"/>
              <a:cs typeface="Traditional Arabic" pitchFamily="2" charset="-78"/>
            </a:rPr>
            <a:t>عَقَبَاتٌ عَلَى طَرِيْقِ الدَّعْوَةِ</a:t>
          </a:r>
          <a:endParaRPr lang="en-US" sz="3300" b="1" kern="1200" dirty="0">
            <a:cs typeface="Traditional Arabic" pitchFamily="2" charset="-78"/>
          </a:endParaRPr>
        </a:p>
      </dsp:txBody>
      <dsp:txXfrm>
        <a:off x="3238224" y="3638468"/>
        <a:ext cx="2134150" cy="2134150"/>
      </dsp:txXfrm>
    </dsp:sp>
    <dsp:sp modelId="{0781F588-BD45-4AAE-AC18-016B825D9374}">
      <dsp:nvSpPr>
        <dsp:cNvPr id="0" name=""/>
        <dsp:cNvSpPr/>
      </dsp:nvSpPr>
      <dsp:spPr>
        <a:xfrm rot="10800000">
          <a:off x="749298" y="4401427"/>
          <a:ext cx="2352035" cy="60823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53A1E8-5135-432A-9F59-7FBAA0F8A105}">
      <dsp:nvSpPr>
        <dsp:cNvPr id="0" name=""/>
        <dsp:cNvSpPr/>
      </dsp:nvSpPr>
      <dsp:spPr>
        <a:xfrm>
          <a:off x="2345" y="4107982"/>
          <a:ext cx="1493905" cy="119512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cs typeface="Traditional Arabic" pitchFamily="2" charset="-78"/>
            </a:rPr>
            <a:t>أَمْرَاضٌ بَاطِنَةٌ</a:t>
          </a:r>
          <a:endParaRPr lang="en-US" sz="2800" b="1" kern="1200" dirty="0">
            <a:cs typeface="Traditional Arabic" pitchFamily="2" charset="-78"/>
          </a:endParaRPr>
        </a:p>
      </dsp:txBody>
      <dsp:txXfrm>
        <a:off x="2345" y="4107982"/>
        <a:ext cx="1493905" cy="1195124"/>
      </dsp:txXfrm>
    </dsp:sp>
    <dsp:sp modelId="{3ED08DD4-FD4D-4944-B19C-6DDA210C77E1}">
      <dsp:nvSpPr>
        <dsp:cNvPr id="0" name=""/>
        <dsp:cNvSpPr/>
      </dsp:nvSpPr>
      <dsp:spPr>
        <a:xfrm rot="12600000">
          <a:off x="1068155" y="3211435"/>
          <a:ext cx="2352035" cy="60823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-16667"/>
            <a:lumOff val="-5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DD547A-E874-4344-856C-BF1FD130D021}">
      <dsp:nvSpPr>
        <dsp:cNvPr id="0" name=""/>
        <dsp:cNvSpPr/>
      </dsp:nvSpPr>
      <dsp:spPr>
        <a:xfrm>
          <a:off x="478759" y="2329981"/>
          <a:ext cx="1493905" cy="119512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-16667"/>
            <a:lumOff val="-5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cs typeface="Traditional Arabic" pitchFamily="2" charset="-78"/>
            </a:rPr>
            <a:t>مُؤَثِّرَاتٌ نَفْسِيَّةٌ</a:t>
          </a:r>
          <a:endParaRPr lang="en-US" sz="2800" b="1" kern="1200" dirty="0">
            <a:cs typeface="Traditional Arabic" pitchFamily="2" charset="-78"/>
          </a:endParaRPr>
        </a:p>
      </dsp:txBody>
      <dsp:txXfrm>
        <a:off x="478759" y="2329981"/>
        <a:ext cx="1493905" cy="1195124"/>
      </dsp:txXfrm>
    </dsp:sp>
    <dsp:sp modelId="{2316853D-B4DD-4A0C-9B47-9EBF6B5ABA43}">
      <dsp:nvSpPr>
        <dsp:cNvPr id="0" name=""/>
        <dsp:cNvSpPr/>
      </dsp:nvSpPr>
      <dsp:spPr>
        <a:xfrm rot="14400000">
          <a:off x="1939290" y="2340301"/>
          <a:ext cx="2352035" cy="60823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-33333"/>
            <a:lumOff val="-111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556B24-6467-482F-9F26-6FE087781410}">
      <dsp:nvSpPr>
        <dsp:cNvPr id="0" name=""/>
        <dsp:cNvSpPr/>
      </dsp:nvSpPr>
      <dsp:spPr>
        <a:xfrm>
          <a:off x="1780346" y="1028394"/>
          <a:ext cx="1493905" cy="119512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-33333"/>
            <a:lumOff val="-11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cs typeface="Traditional Arabic" pitchFamily="2" charset="-78"/>
            </a:rPr>
            <a:t>عَوَامِلُ اِجْتِمَاعِيَّةٌ</a:t>
          </a:r>
          <a:endParaRPr lang="en-US" sz="2800" b="1" kern="1200" dirty="0" smtClean="0">
            <a:cs typeface="Traditional Arabic" pitchFamily="2" charset="-78"/>
          </a:endParaRPr>
        </a:p>
      </dsp:txBody>
      <dsp:txXfrm>
        <a:off x="1780346" y="1028394"/>
        <a:ext cx="1493905" cy="1195124"/>
      </dsp:txXfrm>
    </dsp:sp>
    <dsp:sp modelId="{3DE72738-1125-489A-B244-DC1A9E7D7D1A}">
      <dsp:nvSpPr>
        <dsp:cNvPr id="0" name=""/>
        <dsp:cNvSpPr/>
      </dsp:nvSpPr>
      <dsp:spPr>
        <a:xfrm rot="16200000">
          <a:off x="3129282" y="2021443"/>
          <a:ext cx="2352035" cy="60823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-50000"/>
            <a:lumOff val="-166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4F1E23-B334-4F3E-8467-A0228093AD32}">
      <dsp:nvSpPr>
        <dsp:cNvPr id="0" name=""/>
        <dsp:cNvSpPr/>
      </dsp:nvSpPr>
      <dsp:spPr>
        <a:xfrm>
          <a:off x="3558347" y="551980"/>
          <a:ext cx="1493905" cy="119512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-50000"/>
            <a:lumOff val="-166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cs typeface="Traditional Arabic" pitchFamily="2" charset="-78"/>
            </a:rPr>
            <a:t>مُعَوِّقَاتٌ سِيَاسِيَّةٌ</a:t>
          </a:r>
          <a:endParaRPr lang="en-US" sz="2800" b="1" kern="1200" dirty="0" smtClean="0">
            <a:cs typeface="Traditional Arabic" pitchFamily="2" charset="-78"/>
          </a:endParaRPr>
        </a:p>
      </dsp:txBody>
      <dsp:txXfrm>
        <a:off x="3558347" y="551980"/>
        <a:ext cx="1493905" cy="1195124"/>
      </dsp:txXfrm>
    </dsp:sp>
    <dsp:sp modelId="{8D590A8C-DFC1-4AA3-B20D-55E3C11216C9}">
      <dsp:nvSpPr>
        <dsp:cNvPr id="0" name=""/>
        <dsp:cNvSpPr/>
      </dsp:nvSpPr>
      <dsp:spPr>
        <a:xfrm rot="18000000">
          <a:off x="4319274" y="2340301"/>
          <a:ext cx="2352035" cy="60823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-66667"/>
            <a:lumOff val="-22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709CA6-3658-4841-9293-9863522A9C37}">
      <dsp:nvSpPr>
        <dsp:cNvPr id="0" name=""/>
        <dsp:cNvSpPr/>
      </dsp:nvSpPr>
      <dsp:spPr>
        <a:xfrm>
          <a:off x="5336348" y="1028394"/>
          <a:ext cx="1493905" cy="119512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-66667"/>
            <a:lumOff val="-222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cs typeface="Traditional Arabic" pitchFamily="2" charset="-78"/>
            </a:rPr>
            <a:t>ظُرُوْفٌ اِقْتِصَادِيَّةٌ</a:t>
          </a:r>
          <a:endParaRPr lang="en-US" sz="2800" b="1" kern="1200" dirty="0" smtClean="0">
            <a:cs typeface="Traditional Arabic" pitchFamily="2" charset="-78"/>
          </a:endParaRPr>
        </a:p>
      </dsp:txBody>
      <dsp:txXfrm>
        <a:off x="5336348" y="1028394"/>
        <a:ext cx="1493905" cy="1195124"/>
      </dsp:txXfrm>
    </dsp:sp>
    <dsp:sp modelId="{E72E6BAC-8D69-4AFC-872A-0056BAABC84E}">
      <dsp:nvSpPr>
        <dsp:cNvPr id="0" name=""/>
        <dsp:cNvSpPr/>
      </dsp:nvSpPr>
      <dsp:spPr>
        <a:xfrm rot="19800000">
          <a:off x="5190408" y="3211435"/>
          <a:ext cx="2352035" cy="60823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-83333"/>
            <a:lumOff val="-27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D11BC6-A2B9-4E91-863C-932BC35D8BFC}">
      <dsp:nvSpPr>
        <dsp:cNvPr id="0" name=""/>
        <dsp:cNvSpPr/>
      </dsp:nvSpPr>
      <dsp:spPr>
        <a:xfrm>
          <a:off x="6637935" y="2329981"/>
          <a:ext cx="1493905" cy="119512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-83333"/>
            <a:lumOff val="-27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cs typeface="Traditional Arabic" pitchFamily="2" charset="-78"/>
            </a:rPr>
            <a:t>أَسْبَابٌ تَرْبَوِيَّةٌ</a:t>
          </a:r>
          <a:endParaRPr lang="en-US" sz="2800" b="1" kern="1200" dirty="0" smtClean="0">
            <a:cs typeface="Traditional Arabic" pitchFamily="2" charset="-78"/>
          </a:endParaRPr>
        </a:p>
      </dsp:txBody>
      <dsp:txXfrm>
        <a:off x="6637935" y="2329981"/>
        <a:ext cx="1493905" cy="1195124"/>
      </dsp:txXfrm>
    </dsp:sp>
    <dsp:sp modelId="{B0C21107-8A1D-4FB2-8132-128399A598CC}">
      <dsp:nvSpPr>
        <dsp:cNvPr id="0" name=""/>
        <dsp:cNvSpPr/>
      </dsp:nvSpPr>
      <dsp:spPr>
        <a:xfrm>
          <a:off x="5509266" y="4401427"/>
          <a:ext cx="2352035" cy="60823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-100000"/>
            <a:lumOff val="-333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C6B62E-57F3-4FC1-B753-66EE81D05042}">
      <dsp:nvSpPr>
        <dsp:cNvPr id="0" name=""/>
        <dsp:cNvSpPr/>
      </dsp:nvSpPr>
      <dsp:spPr>
        <a:xfrm>
          <a:off x="7114349" y="4107982"/>
          <a:ext cx="1493905" cy="119512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-100000"/>
            <a:lumOff val="-33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cs typeface="Traditional Arabic" pitchFamily="2" charset="-78"/>
            </a:rPr>
            <a:t>أَخْطَاءٌ تَنْظِيْمِيَّةٌ</a:t>
          </a:r>
          <a:endParaRPr lang="en-US" sz="2800" b="1" kern="1200" dirty="0" smtClean="0">
            <a:cs typeface="Traditional Arabic" pitchFamily="2" charset="-78"/>
          </a:endParaRPr>
        </a:p>
      </dsp:txBody>
      <dsp:txXfrm>
        <a:off x="7114349" y="4107982"/>
        <a:ext cx="1493905" cy="11951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2" name="Picture 20" descr="graph"/>
          <p:cNvPicPr>
            <a:picLocks noChangeAspect="1" noChangeArrowheads="1"/>
          </p:cNvPicPr>
          <p:nvPr/>
        </p:nvPicPr>
        <p:blipFill>
          <a:blip r:embed="rId2" cstate="print"/>
          <a:srcRect t="2191" b="2213"/>
          <a:stretch>
            <a:fillRect/>
          </a:stretch>
        </p:blipFill>
        <p:spPr bwMode="auto">
          <a:xfrm>
            <a:off x="-19050" y="0"/>
            <a:ext cx="9182100" cy="68580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>
                <a:cs typeface="Traditional Arabic" pitchFamily="2" charset="-78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cs typeface="Traditional Arabic" pitchFamily="2" charset="-78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cs typeface="Traditional Arabic" pitchFamily="2" charset="-7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cs typeface="Traditional Arabic" pitchFamily="2" charset="-7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cs typeface="Traditional Arabic" pitchFamily="2" charset="-78"/>
              </a:defRPr>
            </a:lvl1pPr>
          </a:lstStyle>
          <a:p>
            <a:pPr>
              <a:defRPr/>
            </a:pPr>
            <a:fld id="{51FE0A22-8F48-46E7-9AA1-D82B836AF7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08207-A86F-4B69-A8E1-1C183E8577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2B30E-FC08-461D-AFFB-9949F36F8E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CF5C2-81FF-4E40-B6E5-A9065CF82E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CF5C2-81FF-4E40-B6E5-A9065CF82E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D9C3F-3199-463B-AB4E-38AA535127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9E0AE-E077-4EEA-915B-36227B38A7E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7DBFA-B5AC-46CB-9CED-C1743460B4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47982-120D-4772-801B-A33430F365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B966A-3E17-4358-B162-626694A12A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D5990-9241-4059-8C5E-22E00746D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92C0E-EB1B-4C5A-AB98-7429C938EDA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0A3A7-0D42-4A83-BB84-4BD81763AED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5" name="Picture 21" descr="graph"/>
          <p:cNvPicPr>
            <a:picLocks noChangeAspect="1" noChangeArrowheads="1"/>
          </p:cNvPicPr>
          <p:nvPr/>
        </p:nvPicPr>
        <p:blipFill>
          <a:blip r:embed="rId15" cstate="print"/>
          <a:srcRect t="2191" b="2213"/>
          <a:stretch>
            <a:fillRect/>
          </a:stretch>
        </p:blipFill>
        <p:spPr bwMode="auto">
          <a:xfrm>
            <a:off x="-19050" y="0"/>
            <a:ext cx="91821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Traditional Arabic" pitchFamily="2" charset="-7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Traditional Arabic" pitchFamily="2" charset="-7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Traditional Arabic" pitchFamily="2" charset="-78"/>
              </a:defRPr>
            </a:lvl1pPr>
          </a:lstStyle>
          <a:p>
            <a:pPr>
              <a:defRPr/>
            </a:pPr>
            <a:fld id="{F04CF5C2-81FF-4E40-B6E5-A9065CF82E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-19050" y="0"/>
            <a:ext cx="9182100" cy="6858000"/>
          </a:xfrm>
          <a:prstGeom prst="rect">
            <a:avLst/>
          </a:prstGeom>
          <a:solidFill>
            <a:schemeClr val="accent1">
              <a:alpha val="7599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>
              <a:cs typeface="Traditional Arabic" pitchFamily="2" charset="-78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Traditional Arabic" pitchFamily="2" charset="-7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Traditional Arabic" pitchFamily="2" charset="-7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Traditional Arabic" pitchFamily="2" charset="-7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Traditional Arabic" pitchFamily="2" charset="-7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Traditional Arabic" pitchFamily="2" charset="-7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Traditional Arabic" pitchFamily="2" charset="-7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762000"/>
            <a:ext cx="8153400" cy="1311275"/>
          </a:xfrm>
        </p:spPr>
        <p:txBody>
          <a:bodyPr/>
          <a:lstStyle/>
          <a:p>
            <a:pPr rtl="1" eaLnBrk="1" hangingPunct="1">
              <a:defRPr/>
            </a:pPr>
            <a:r>
              <a:rPr lang="ar-SA" sz="8000" b="1" dirty="0" smtClean="0">
                <a:solidFill>
                  <a:srgbClr val="C00000"/>
                </a:solidFill>
              </a:rPr>
              <a:t>عَقَبَاتُ فِيْ طَرِيْقِ الدُّعَاةِ</a:t>
            </a:r>
            <a:endParaRPr lang="en-US" sz="8000" b="1" dirty="0" smtClean="0">
              <a:solidFill>
                <a:srgbClr val="C00000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2098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Hambatan-hambatan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Jalan</a:t>
            </a:r>
            <a:r>
              <a:rPr lang="en-US" dirty="0" smtClean="0"/>
              <a:t> </a:t>
            </a:r>
            <a:r>
              <a:rPr lang="en-US" dirty="0" err="1" smtClean="0"/>
              <a:t>Dakwah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Unsur-unsur Sosial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Unsur kerabat (nepotisme)</a:t>
            </a:r>
          </a:p>
          <a:p>
            <a:pPr eaLnBrk="1" hangingPunct="1">
              <a:defRPr/>
            </a:pPr>
            <a:r>
              <a:rPr lang="en-US" smtClean="0"/>
              <a:t>Unsur lingkungan</a:t>
            </a:r>
          </a:p>
          <a:p>
            <a:pPr eaLnBrk="1" hangingPunct="1">
              <a:defRPr/>
            </a:pPr>
            <a:r>
              <a:rPr lang="en-US" smtClean="0"/>
              <a:t>Unsur ketokohan</a:t>
            </a:r>
          </a:p>
          <a:p>
            <a:pPr eaLnBrk="1" hangingPunct="1">
              <a:defRPr/>
            </a:pPr>
            <a:r>
              <a:rPr lang="en-US" smtClean="0"/>
              <a:t>Unsur perpecahan dalam jamaah-jamaah</a:t>
            </a:r>
          </a:p>
          <a:p>
            <a:pPr eaLnBrk="1" hangingPunct="1">
              <a:defRPr/>
            </a:pPr>
            <a:r>
              <a:rPr lang="en-US" smtClean="0"/>
              <a:t>Unsur batalion kelima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Unsur Batalion Kelima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smtClean="0"/>
              <a:t>Dalam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Freemasonry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Partai-partai Perusak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Sekularisme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Aliran-aliran kebatinan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Anarkisme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smtClean="0"/>
              <a:t>Luar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Komunisme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Salibisme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Yahudisme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SA" sz="4800" smtClean="0">
                <a:cs typeface="Traditional Arabic" pitchFamily="2" charset="-78"/>
              </a:rPr>
              <a:t>تَسَلُّطُ الْحُكُوْمَاتِ اَلْعَقَائِدِيَّةِ اَللاَدِيْنِيَّةِ</a:t>
            </a:r>
          </a:p>
          <a:p>
            <a:pPr lvl="1" algn="r" rtl="1" eaLnBrk="1" hangingPunct="1">
              <a:defRPr/>
            </a:pPr>
            <a:endParaRPr lang="ar-SA" sz="3200" smtClean="0">
              <a:cs typeface="Traditional Arabic" pitchFamily="2" charset="-78"/>
            </a:endParaRPr>
          </a:p>
          <a:p>
            <a:pPr lvl="1" algn="r" rtl="1" eaLnBrk="1" hangingPunct="1">
              <a:defRPr/>
            </a:pPr>
            <a:r>
              <a:rPr lang="ar-SA" sz="3200" smtClean="0">
                <a:cs typeface="Traditional Arabic" pitchFamily="2" charset="-78"/>
              </a:rPr>
              <a:t>اَلاِسْتِخْذَاءَ وَالاِسْتِسْلاَمِ</a:t>
            </a:r>
          </a:p>
          <a:p>
            <a:pPr lvl="1" algn="r" rtl="1" eaLnBrk="1" hangingPunct="1">
              <a:defRPr/>
            </a:pPr>
            <a:r>
              <a:rPr lang="ar-SA" sz="3200" smtClean="0">
                <a:cs typeface="Traditional Arabic" pitchFamily="2" charset="-78"/>
              </a:rPr>
              <a:t>اَلْمُجَابَهَةُ وَالتَّهَوُّرُ</a:t>
            </a:r>
            <a:endParaRPr lang="en-US" sz="3200" smtClean="0">
              <a:cs typeface="Traditional Arabic" pitchFamily="2" charset="-78"/>
            </a:endParaRPr>
          </a:p>
        </p:txBody>
      </p:sp>
      <p:sp>
        <p:nvSpPr>
          <p:cNvPr id="13315" name="WordArt 5"/>
          <p:cNvSpPr>
            <a:spLocks noChangeArrowheads="1" noChangeShapeType="1" noTextEdit="1"/>
          </p:cNvSpPr>
          <p:nvPr/>
        </p:nvSpPr>
        <p:spPr bwMode="auto">
          <a:xfrm>
            <a:off x="4038600" y="0"/>
            <a:ext cx="39624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SA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33"/>
                    </a:gs>
                    <a:gs pos="100000">
                      <a:srgbClr val="DC2A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اَلْمُعَوِّقَاتُ اَلسِّيَاسِيَّةُ</a:t>
            </a:r>
            <a:endParaRPr lang="id-ID" sz="36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9933"/>
                  </a:gs>
                  <a:gs pos="100000">
                    <a:srgbClr val="DC2A00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3316" name="Picture 6" descr="fistsla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133600"/>
            <a:ext cx="4114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Akibat Siyasi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Dominasi pemerintahan yang berakidah sekuler</a:t>
            </a:r>
          </a:p>
          <a:p>
            <a:pPr lvl="1" eaLnBrk="1" hangingPunct="1">
              <a:defRPr/>
            </a:pPr>
            <a:r>
              <a:rPr lang="en-US" smtClean="0"/>
              <a:t>Terpasung 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 menyerah</a:t>
            </a:r>
          </a:p>
          <a:p>
            <a:pPr lvl="1" eaLnBrk="1" hangingPunct="1">
              <a:defRPr/>
            </a:pPr>
            <a:r>
              <a:rPr lang="en-US" smtClean="0"/>
              <a:t>Terpukul </a:t>
            </a:r>
            <a:r>
              <a:rPr lang="en-US" smtClean="0">
                <a:sym typeface="Wingdings" pitchFamily="2" charset="2"/>
              </a:rPr>
              <a:t> </a:t>
            </a:r>
            <a:r>
              <a:rPr lang="en-US" smtClean="0"/>
              <a:t>Serampangan (ngawur)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SA" sz="3600" smtClean="0">
                <a:cs typeface="Traditional Arabic" pitchFamily="2" charset="-78"/>
              </a:rPr>
              <a:t>مُشْكِلَةُ الْفَقْرِ</a:t>
            </a:r>
          </a:p>
          <a:p>
            <a:pPr algn="r" rtl="1" eaLnBrk="1" hangingPunct="1">
              <a:defRPr/>
            </a:pPr>
            <a:r>
              <a:rPr lang="ar-SA" sz="3600" smtClean="0">
                <a:cs typeface="Traditional Arabic" pitchFamily="2" charset="-78"/>
              </a:rPr>
              <a:t>مُشْكِلَةُ فِتْنَةِ الْغِنَى</a:t>
            </a:r>
          </a:p>
          <a:p>
            <a:pPr algn="r" rtl="1" eaLnBrk="1" hangingPunct="1">
              <a:defRPr/>
            </a:pPr>
            <a:r>
              <a:rPr lang="ar-SA" sz="3600" smtClean="0">
                <a:cs typeface="Traditional Arabic" pitchFamily="2" charset="-78"/>
              </a:rPr>
              <a:t>مُشْكِلَةُ الْخَوْفِ عَلَى اْلأَمْوَالِ</a:t>
            </a:r>
          </a:p>
          <a:p>
            <a:pPr algn="r" rtl="1" eaLnBrk="1" hangingPunct="1">
              <a:defRPr/>
            </a:pPr>
            <a:r>
              <a:rPr lang="ar-SA" sz="3600" smtClean="0">
                <a:cs typeface="Traditional Arabic" pitchFamily="2" charset="-78"/>
              </a:rPr>
              <a:t>مُشْكِلَةُ اْلاِنْحِرَافِ بِالْغِنَى</a:t>
            </a:r>
            <a:endParaRPr lang="en-US" sz="3600" smtClean="0">
              <a:cs typeface="Traditional Arabic" pitchFamily="2" charset="-78"/>
            </a:endParaRPr>
          </a:p>
        </p:txBody>
      </p:sp>
      <p:sp>
        <p:nvSpPr>
          <p:cNvPr id="15363" name="WordArt 5"/>
          <p:cNvSpPr>
            <a:spLocks noChangeArrowheads="1" noChangeShapeType="1" noTextEdit="1"/>
          </p:cNvSpPr>
          <p:nvPr/>
        </p:nvSpPr>
        <p:spPr bwMode="auto">
          <a:xfrm>
            <a:off x="4038600" y="0"/>
            <a:ext cx="39624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SA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33"/>
                    </a:gs>
                    <a:gs pos="100000">
                      <a:srgbClr val="DC2A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اَلظُّرُوْفُ اَلاِقْتِصَادِيَّةُ</a:t>
            </a:r>
            <a:endParaRPr lang="id-ID" sz="36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9933"/>
                  </a:gs>
                  <a:gs pos="100000">
                    <a:srgbClr val="DC2A00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5364" name="Picture 6" descr="WHATN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71600"/>
            <a:ext cx="3848100" cy="502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Kondisi Ekonomi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Problem kefakiran</a:t>
            </a:r>
          </a:p>
          <a:p>
            <a:pPr eaLnBrk="1" hangingPunct="1">
              <a:defRPr/>
            </a:pPr>
            <a:r>
              <a:rPr lang="en-US" smtClean="0"/>
              <a:t>Problem fitnah kekayaan</a:t>
            </a:r>
          </a:p>
          <a:p>
            <a:pPr eaLnBrk="1" hangingPunct="1">
              <a:defRPr/>
            </a:pPr>
            <a:r>
              <a:rPr lang="en-US" smtClean="0"/>
              <a:t>Problem takut kehilangan harta</a:t>
            </a:r>
          </a:p>
          <a:p>
            <a:pPr eaLnBrk="1" hangingPunct="1">
              <a:defRPr/>
            </a:pPr>
            <a:r>
              <a:rPr lang="en-US" smtClean="0"/>
              <a:t>Problem penyimpangan harta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SA" sz="4400" smtClean="0">
                <a:cs typeface="Traditional Arabic" pitchFamily="2" charset="-78"/>
              </a:rPr>
              <a:t>اَلضَّعْفُ فِي التَّرْبِيَّةِ</a:t>
            </a:r>
          </a:p>
          <a:p>
            <a:pPr algn="r" rtl="1" eaLnBrk="1" hangingPunct="1">
              <a:defRPr/>
            </a:pPr>
            <a:r>
              <a:rPr lang="ar-SA" sz="4400" smtClean="0">
                <a:cs typeface="Traditional Arabic" pitchFamily="2" charset="-78"/>
              </a:rPr>
              <a:t>اَلْقُصًوْرُ فِي التَّكْوِيْنِ اَلرُّوْحِيِّ</a:t>
            </a:r>
          </a:p>
          <a:p>
            <a:pPr algn="r" rtl="1" eaLnBrk="1" hangingPunct="1">
              <a:defRPr/>
            </a:pPr>
            <a:r>
              <a:rPr lang="ar-SA" sz="4400" smtClean="0">
                <a:cs typeface="Traditional Arabic" pitchFamily="2" charset="-78"/>
              </a:rPr>
              <a:t>اَلْقُصُوْرُ فِي اْلإِعْدَادِ اَلنَّفْسِيِّ وَالْمَعْنَوِيِّ</a:t>
            </a:r>
            <a:endParaRPr lang="en-US" sz="4400" smtClean="0">
              <a:cs typeface="Traditional Arabic" pitchFamily="2" charset="-78"/>
            </a:endParaRPr>
          </a:p>
        </p:txBody>
      </p:sp>
      <p:sp>
        <p:nvSpPr>
          <p:cNvPr id="17411" name="WordArt 5"/>
          <p:cNvSpPr>
            <a:spLocks noChangeArrowheads="1" noChangeShapeType="1" noTextEdit="1"/>
          </p:cNvSpPr>
          <p:nvPr/>
        </p:nvSpPr>
        <p:spPr bwMode="auto">
          <a:xfrm>
            <a:off x="4038600" y="0"/>
            <a:ext cx="39624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SA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33"/>
                    </a:gs>
                    <a:gs pos="100000">
                      <a:srgbClr val="DC2A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اَلأَسْبَابُ اَلتَّرْبَوِيَّةُ</a:t>
            </a:r>
            <a:endParaRPr lang="id-ID" sz="36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9933"/>
                  </a:gs>
                  <a:gs pos="100000">
                    <a:srgbClr val="DC2A00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7412" name="Picture 6" descr="meet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698750"/>
            <a:ext cx="4495800" cy="320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Sebab-sebab Tarbawi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Lemah tarbiyah</a:t>
            </a:r>
          </a:p>
          <a:p>
            <a:pPr eaLnBrk="1" hangingPunct="1">
              <a:defRPr/>
            </a:pPr>
            <a:r>
              <a:rPr lang="en-US" smtClean="0"/>
              <a:t>Prematur dalam pembinaan ruh</a:t>
            </a:r>
          </a:p>
          <a:p>
            <a:pPr eaLnBrk="1" hangingPunct="1">
              <a:defRPr/>
            </a:pPr>
            <a:r>
              <a:rPr lang="en-US" smtClean="0"/>
              <a:t>Prematur dalam penyiapan kejiwaan dan moralitas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2209800" y="1981200"/>
            <a:ext cx="6248400" cy="4114800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ar-SA" sz="4400" smtClean="0">
                <a:cs typeface="Traditional Arabic" pitchFamily="2" charset="-78"/>
              </a:rPr>
              <a:t>أَخْطَاءٌ فِي الاِخْتِيَارِ اَلْقِيَادِيِّ</a:t>
            </a:r>
          </a:p>
          <a:p>
            <a:pPr algn="r" rtl="1" eaLnBrk="1" hangingPunct="1">
              <a:defRPr/>
            </a:pPr>
            <a:r>
              <a:rPr lang="ar-SA" sz="4400" smtClean="0">
                <a:cs typeface="Traditional Arabic" pitchFamily="2" charset="-78"/>
              </a:rPr>
              <a:t>أَخْطَاءٌ فِي التَّكْوِيْنِ اَلتَّرْبَوِيِّ</a:t>
            </a:r>
          </a:p>
          <a:p>
            <a:pPr algn="r" rtl="1" eaLnBrk="1" hangingPunct="1">
              <a:defRPr/>
            </a:pPr>
            <a:r>
              <a:rPr lang="ar-SA" sz="4400" smtClean="0">
                <a:cs typeface="Traditional Arabic" pitchFamily="2" charset="-78"/>
              </a:rPr>
              <a:t>أَخْطَاءٌ فِي الاِعْدَادِ اَلدَّعَوِيِّ</a:t>
            </a:r>
          </a:p>
          <a:p>
            <a:pPr algn="r" rtl="1" eaLnBrk="1" hangingPunct="1">
              <a:defRPr/>
            </a:pPr>
            <a:r>
              <a:rPr lang="ar-SA" sz="4400" smtClean="0">
                <a:cs typeface="Traditional Arabic" pitchFamily="2" charset="-78"/>
              </a:rPr>
              <a:t>أَخْطَاءٌ فِي الْعَمَلِ اَلإِدَارِيِّ</a:t>
            </a:r>
          </a:p>
          <a:p>
            <a:pPr algn="r" rtl="1" eaLnBrk="1" hangingPunct="1">
              <a:defRPr/>
            </a:pPr>
            <a:r>
              <a:rPr lang="ar-SA" sz="4400" smtClean="0">
                <a:cs typeface="Traditional Arabic" pitchFamily="2" charset="-78"/>
              </a:rPr>
              <a:t>أَخْطَاءٌ فِي التَّخْطِيْطِ اَلْمَرْحَلِيِّ</a:t>
            </a:r>
            <a:endParaRPr lang="en-US" sz="4400" smtClean="0">
              <a:cs typeface="Traditional Arabic" pitchFamily="2" charset="-78"/>
            </a:endParaRPr>
          </a:p>
        </p:txBody>
      </p:sp>
      <p:sp>
        <p:nvSpPr>
          <p:cNvPr id="19459" name="WordArt 5"/>
          <p:cNvSpPr>
            <a:spLocks noChangeArrowheads="1" noChangeShapeType="1" noTextEdit="1"/>
          </p:cNvSpPr>
          <p:nvPr/>
        </p:nvSpPr>
        <p:spPr bwMode="auto">
          <a:xfrm>
            <a:off x="4038600" y="76200"/>
            <a:ext cx="39624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SA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33"/>
                    </a:gs>
                    <a:gs pos="100000">
                      <a:srgbClr val="DC2A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اَلأَخْطَاءُ اَلتَّرْبَوِيَّةُ</a:t>
            </a:r>
            <a:endParaRPr lang="id-ID" sz="36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9933"/>
                  </a:gs>
                  <a:gs pos="100000">
                    <a:srgbClr val="DC2A00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/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Error Tarbiyah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Error dalam pemilihan qiyadah</a:t>
            </a:r>
          </a:p>
          <a:p>
            <a:pPr eaLnBrk="1" hangingPunct="1">
              <a:defRPr/>
            </a:pPr>
            <a:r>
              <a:rPr lang="en-US" smtClean="0"/>
              <a:t>Error dalam takwin tarbawi</a:t>
            </a:r>
          </a:p>
          <a:p>
            <a:pPr eaLnBrk="1" hangingPunct="1">
              <a:defRPr/>
            </a:pPr>
            <a:r>
              <a:rPr lang="en-US" smtClean="0"/>
              <a:t>Error dalam penyiapan dakwah</a:t>
            </a:r>
          </a:p>
          <a:p>
            <a:pPr eaLnBrk="1" hangingPunct="1">
              <a:defRPr/>
            </a:pPr>
            <a:r>
              <a:rPr lang="en-US" smtClean="0"/>
              <a:t>Error dalam aktivitas manajemen</a:t>
            </a:r>
          </a:p>
          <a:p>
            <a:pPr eaLnBrk="1" hangingPunct="1">
              <a:defRPr/>
            </a:pPr>
            <a:r>
              <a:rPr lang="en-US" smtClean="0"/>
              <a:t>Error dalam perencanaan tahapan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267200" y="1981200"/>
            <a:ext cx="4191000" cy="4114800"/>
          </a:xfrm>
        </p:spPr>
        <p:txBody>
          <a:bodyPr/>
          <a:lstStyle/>
          <a:p>
            <a:pPr algn="r" rtl="1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ar-SA" smtClean="0"/>
              <a:t>مَفْهُوْمُ الدَّعْوَةِ</a:t>
            </a:r>
          </a:p>
          <a:p>
            <a:pPr algn="r" rtl="1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ar-SA" smtClean="0"/>
              <a:t>فَضْلُ الدَّعْوَةِ وَحُكْمُهَا</a:t>
            </a:r>
          </a:p>
          <a:p>
            <a:pPr algn="r" rtl="1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ar-SA" smtClean="0"/>
              <a:t>طَبِيْعَةُ الدَّعْوَةِ وَخَصَائِصُهَا</a:t>
            </a:r>
          </a:p>
          <a:p>
            <a:pPr algn="r" rtl="1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ar-SA" smtClean="0"/>
              <a:t>مَنْهَجُ الدَّعْوَةِ</a:t>
            </a:r>
          </a:p>
          <a:p>
            <a:pPr algn="r" rtl="1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ar-SA" smtClean="0"/>
              <a:t>مَرَاحِلُ الدَّعْوَةِ</a:t>
            </a:r>
          </a:p>
          <a:p>
            <a:pPr algn="r" rtl="1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ar-SA" smtClean="0"/>
              <a:t>اَلدُّعَاةُ اَلسَّابِقُوْنَ</a:t>
            </a:r>
          </a:p>
          <a:p>
            <a:pPr algn="r" rtl="1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ar-SA" smtClean="0"/>
              <a:t>أَهْلِيَّةُ الدُّعَاةِ وَزَادُهُمْ</a:t>
            </a:r>
            <a:endParaRPr lang="en-US" smtClean="0"/>
          </a:p>
        </p:txBody>
      </p:sp>
      <p:sp>
        <p:nvSpPr>
          <p:cNvPr id="4099" name="WordArt 4" descr="adil"/>
          <p:cNvSpPr>
            <a:spLocks noChangeArrowheads="1" noChangeShapeType="1" noTextEdit="1"/>
          </p:cNvSpPr>
          <p:nvPr/>
        </p:nvSpPr>
        <p:spPr bwMode="auto">
          <a:xfrm>
            <a:off x="3505200" y="228600"/>
            <a:ext cx="48006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SA" sz="4800" kern="10">
                <a:ln w="12700">
                  <a:noFill/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فِقْهُ الدَّعْوَةِ</a:t>
            </a:r>
            <a:endParaRPr lang="id-ID" sz="4800" kern="10">
              <a:ln w="12700">
                <a:noFill/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685800" y="2133600"/>
            <a:ext cx="3276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rtl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Blip>
                <a:blip r:embed="rId2"/>
              </a:buBlip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04800" y="2133600"/>
            <a:ext cx="373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rtl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Blip>
                <a:blip r:embed="rId2"/>
              </a:buBlip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533400" y="2425700"/>
            <a:ext cx="3657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rtl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Blip>
                <a:blip r:embed="rId3"/>
              </a:buBlip>
              <a:defRPr/>
            </a:pPr>
            <a:r>
              <a:rPr lang="ar-SA" sz="3200" dirty="0">
                <a:latin typeface="Tahoma" pitchFamily="34" charset="0"/>
                <a:cs typeface="Traditional Arabic" pitchFamily="2" charset="-78"/>
              </a:rPr>
              <a:t>عَقَبَاتُ الدَّعْوَةِ</a:t>
            </a:r>
          </a:p>
          <a:p>
            <a:pPr marL="742950" lvl="1" indent="-285750" algn="r" rtl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Blip>
                <a:blip r:embed="rId4"/>
              </a:buBlip>
              <a:defRPr/>
            </a:pPr>
            <a:r>
              <a:rPr lang="ar-SA" sz="3200" dirty="0">
                <a:latin typeface="Tahoma" pitchFamily="34" charset="0"/>
                <a:cs typeface="Traditional Arabic" pitchFamily="2" charset="-78"/>
              </a:rPr>
              <a:t>وَأَهَمِّيَّةُ مَعْرِفَتِهَا كَأَهَمِّيَّةِ مَعْرِفَةِ الْمَوَانِعِ فِيْ عَلْمِ أُصُوْلِ الْفَقِهِ</a:t>
            </a:r>
            <a:endParaRPr lang="en-US" sz="3200" dirty="0">
              <a:latin typeface="Tahoma" pitchFamily="34" charset="0"/>
              <a:cs typeface="Traditional Arabic" pitchFamily="2" charset="-78"/>
            </a:endParaRPr>
          </a:p>
        </p:txBody>
      </p:sp>
      <p:sp>
        <p:nvSpPr>
          <p:cNvPr id="4103" name="Text Box 9"/>
          <p:cNvSpPr txBox="1">
            <a:spLocks noChangeArrowheads="1"/>
          </p:cNvSpPr>
          <p:nvPr/>
        </p:nvSpPr>
        <p:spPr bwMode="auto">
          <a:xfrm>
            <a:off x="517525" y="4635500"/>
            <a:ext cx="40005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Aqobat Da’wah:</a:t>
            </a:r>
          </a:p>
          <a:p>
            <a:r>
              <a:rPr lang="en-US" i="1"/>
              <a:t>Pentingnya mengetahuinya</a:t>
            </a:r>
          </a:p>
          <a:p>
            <a:r>
              <a:rPr lang="en-US" i="1"/>
              <a:t>seperti pentingnya mengetahui</a:t>
            </a:r>
          </a:p>
          <a:p>
            <a:r>
              <a:rPr lang="en-US" i="1"/>
              <a:t>penghalang-penghalang dalam</a:t>
            </a:r>
          </a:p>
          <a:p>
            <a:r>
              <a:rPr lang="en-US" i="1"/>
              <a:t>Ilmu ushul fiqh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4113" y="609600"/>
            <a:ext cx="7772400" cy="990600"/>
          </a:xfrm>
        </p:spPr>
        <p:txBody>
          <a:bodyPr/>
          <a:lstStyle/>
          <a:p>
            <a:pPr rtl="1" eaLnBrk="1" hangingPunct="1">
              <a:defRPr/>
            </a:pPr>
            <a:r>
              <a:rPr lang="ar-SA" b="1" smtClean="0">
                <a:cs typeface="PT Bold Heading" pitchFamily="2" charset="-78"/>
              </a:rPr>
              <a:t>أَهْدَافُ الأُسَرِ</a:t>
            </a:r>
            <a:endParaRPr lang="en-US" b="1" smtClean="0">
              <a:cs typeface="PT Bold Heading" pitchFamily="2" charset="-78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r" rtl="1" eaLnBrk="1" hangingPunct="1">
              <a:buFontTx/>
              <a:buAutoNum type="arabicParenR"/>
              <a:defRPr/>
            </a:pPr>
            <a:r>
              <a:rPr lang="ar-SA" sz="4000" smtClean="0">
                <a:cs typeface="Traditional Arabic" pitchFamily="2" charset="-78"/>
              </a:rPr>
              <a:t>اَلتَّذْكِيْرُ: تَذْكِيْرُ الذَّاتِ- تَذْكِيْرُ اْلإِخْوَانِ</a:t>
            </a:r>
          </a:p>
          <a:p>
            <a:pPr marL="609600" indent="-609600" algn="r" rtl="1" eaLnBrk="1" hangingPunct="1">
              <a:buFontTx/>
              <a:buAutoNum type="arabicParenR"/>
              <a:defRPr/>
            </a:pPr>
            <a:r>
              <a:rPr lang="ar-SA" sz="4000" smtClean="0">
                <a:cs typeface="Traditional Arabic" pitchFamily="2" charset="-78"/>
              </a:rPr>
              <a:t>اَلتَّأْلِيْفُ: تَعَارُفٌ-تَفَاهُمٌ-تَكَافُلٌ</a:t>
            </a:r>
          </a:p>
          <a:p>
            <a:pPr marL="609600" indent="-609600" algn="r" rtl="1" eaLnBrk="1" hangingPunct="1">
              <a:buFontTx/>
              <a:buAutoNum type="arabicParenR"/>
              <a:defRPr/>
            </a:pPr>
            <a:r>
              <a:rPr lang="ar-SA" sz="4000" smtClean="0">
                <a:cs typeface="Traditional Arabic" pitchFamily="2" charset="-78"/>
              </a:rPr>
              <a:t>اَلتَّعْلِيْمُ: مِنْهَاجٌ عَامٌّ-خَاصٌّ-تَرْبِيَّةٌ</a:t>
            </a:r>
          </a:p>
          <a:p>
            <a:pPr marL="609600" indent="-609600" algn="r" rtl="1" eaLnBrk="1" hangingPunct="1">
              <a:buFontTx/>
              <a:buAutoNum type="arabicParenR"/>
              <a:defRPr/>
            </a:pPr>
            <a:r>
              <a:rPr lang="ar-SA" sz="4000" smtClean="0">
                <a:cs typeface="Traditional Arabic" pitchFamily="2" charset="-78"/>
              </a:rPr>
              <a:t>اَلتَّعَضِيْدُ (5) اَلتَّحْرِيْكُ (6) اَلتَّطْوِيْرُ (7) اَلتَّخْطِيْطُ</a:t>
            </a:r>
          </a:p>
          <a:p>
            <a:pPr marL="609600" indent="-609600" algn="r" rtl="1" eaLnBrk="1" hangingPunct="1">
              <a:buFont typeface="Wingdings" pitchFamily="2" charset="2"/>
              <a:buNone/>
              <a:defRPr/>
            </a:pPr>
            <a:r>
              <a:rPr lang="ar-SA" sz="4000" smtClean="0">
                <a:cs typeface="Traditional Arabic" pitchFamily="2" charset="-78"/>
              </a:rPr>
              <a:t>(8) اَلتَّقْوِيْمُ (9) اَلتَّوْصِيْلُ (10) اَلتَّدْوِيْنُ</a:t>
            </a:r>
            <a:endParaRPr lang="en-US" sz="4000" smtClean="0">
              <a:cs typeface="Traditional Arabic" pitchFamily="2" charset="-78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10 Sasaran Usrah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2400" smtClean="0"/>
              <a:t>Tadzkir	: memperingatkan pribadi </a:t>
            </a:r>
            <a:r>
              <a:rPr lang="en-US" sz="2400" smtClean="0">
                <a:latin typeface="Times New Roman"/>
              </a:rPr>
              <a:t>–</a:t>
            </a:r>
            <a:r>
              <a:rPr lang="en-US" sz="2400" smtClean="0"/>
              <a:t> ikhwan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2400" smtClean="0"/>
              <a:t>Ta</a:t>
            </a:r>
            <a:r>
              <a:rPr lang="en-US" sz="2400" smtClean="0">
                <a:latin typeface="Times New Roman"/>
              </a:rPr>
              <a:t>’</a:t>
            </a:r>
            <a:r>
              <a:rPr lang="en-US" sz="2400" smtClean="0"/>
              <a:t>lif	: ta</a:t>
            </a:r>
            <a:r>
              <a:rPr lang="en-US" sz="2400" smtClean="0">
                <a:latin typeface="Times New Roman"/>
              </a:rPr>
              <a:t>’</a:t>
            </a:r>
            <a:r>
              <a:rPr lang="en-US" sz="2400" smtClean="0"/>
              <a:t>aruf </a:t>
            </a:r>
            <a:r>
              <a:rPr lang="en-US" sz="2400" smtClean="0">
                <a:latin typeface="Times New Roman"/>
              </a:rPr>
              <a:t>–</a:t>
            </a:r>
            <a:r>
              <a:rPr lang="en-US" sz="2400" smtClean="0"/>
              <a:t> tafahum </a:t>
            </a:r>
            <a:r>
              <a:rPr lang="en-US" sz="2400" smtClean="0">
                <a:latin typeface="Times New Roman"/>
              </a:rPr>
              <a:t>–</a:t>
            </a:r>
            <a:r>
              <a:rPr lang="en-US" sz="2400" smtClean="0"/>
              <a:t> takaful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2400" smtClean="0"/>
              <a:t>Ta</a:t>
            </a:r>
            <a:r>
              <a:rPr lang="en-US" sz="2400" smtClean="0">
                <a:latin typeface="Times New Roman"/>
              </a:rPr>
              <a:t>’</a:t>
            </a:r>
            <a:r>
              <a:rPr lang="en-US" sz="2400" smtClean="0"/>
              <a:t>lim	: manhaj umum </a:t>
            </a:r>
            <a:r>
              <a:rPr lang="en-US" sz="2400" smtClean="0">
                <a:latin typeface="Times New Roman"/>
              </a:rPr>
              <a:t>–</a:t>
            </a:r>
            <a:r>
              <a:rPr lang="en-US" sz="2400" smtClean="0"/>
              <a:t> khusus </a:t>
            </a:r>
            <a:r>
              <a:rPr lang="en-US" sz="2400" smtClean="0">
                <a:latin typeface="Times New Roman"/>
              </a:rPr>
              <a:t>–</a:t>
            </a:r>
            <a:r>
              <a:rPr lang="en-US" sz="2400" smtClean="0"/>
              <a:t> tarbiyah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2400" smtClean="0"/>
              <a:t>Ta</a:t>
            </a:r>
            <a:r>
              <a:rPr lang="en-US" sz="2400" smtClean="0">
                <a:latin typeface="Times New Roman"/>
              </a:rPr>
              <a:t>’</a:t>
            </a:r>
            <a:r>
              <a:rPr lang="en-US" sz="2400" smtClean="0"/>
              <a:t>dhid	: membantu, merawat, menolong, memetik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2400" smtClean="0"/>
              <a:t>Tahrik	: mendinamisir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2400" smtClean="0"/>
              <a:t>Tathwir	: mengembangkan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2400" smtClean="0"/>
              <a:t>Takhthith: merencanakan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2400" smtClean="0"/>
              <a:t>Taqwim	: mengevaluasi dan meluruskan (seleksi)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2400" smtClean="0"/>
              <a:t>Taushil	: melanjutkan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2400" smtClean="0"/>
              <a:t>Tadwin 	: mengumpulkan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4113" y="609600"/>
            <a:ext cx="7772400" cy="914400"/>
          </a:xfrm>
        </p:spPr>
        <p:txBody>
          <a:bodyPr/>
          <a:lstStyle/>
          <a:p>
            <a:pPr rtl="1" eaLnBrk="1" hangingPunct="1">
              <a:defRPr/>
            </a:pPr>
            <a:r>
              <a:rPr lang="ar-SA" sz="3600" b="1" smtClean="0">
                <a:cs typeface="PT Bold Heading" pitchFamily="2" charset="-78"/>
              </a:rPr>
              <a:t>اَلْمُوَازَنَةُ بَيْنَ اْلأَعْمَالِ اَلتَّرْبَوِيَّةِ وَالتَّجْمِيْعِيَّةِ</a:t>
            </a:r>
            <a:endParaRPr lang="en-US" sz="3600" b="1" smtClean="0">
              <a:cs typeface="PT Bold Heading" pitchFamily="2" charset="-78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609600" indent="-609600" algn="r" rtl="1" eaLnBrk="1" hangingPunct="1">
              <a:buFontTx/>
              <a:buAutoNum type="arabicParenR"/>
              <a:defRPr/>
            </a:pPr>
            <a:r>
              <a:rPr lang="ar-SA" smtClean="0">
                <a:cs typeface="Traditional Arabic" pitchFamily="2" charset="-78"/>
              </a:rPr>
              <a:t>اَلتَّرْبَوِيَّةُ</a:t>
            </a:r>
          </a:p>
          <a:p>
            <a:pPr marL="609600" indent="-609600" algn="r" rtl="1" eaLnBrk="1" hangingPunct="1">
              <a:defRPr/>
            </a:pPr>
            <a:r>
              <a:rPr lang="ar-SA" smtClean="0">
                <a:cs typeface="Traditional Arabic" pitchFamily="2" charset="-78"/>
              </a:rPr>
              <a:t>اَلإِنْتَاجُ: اَلنُّخْبَةُ</a:t>
            </a:r>
          </a:p>
          <a:p>
            <a:pPr marL="609600" indent="-609600" algn="r" rtl="1" eaLnBrk="1" hangingPunct="1">
              <a:defRPr/>
            </a:pPr>
            <a:r>
              <a:rPr lang="ar-SA" smtClean="0">
                <a:cs typeface="Traditional Arabic" pitchFamily="2" charset="-78"/>
              </a:rPr>
              <a:t>اَلصِّفَاتُ: اَلنُّمُوُّ اَلْبَطِيْءُ-أَكْثَرُ مَنَّاعَةً مِنَ الْمُعَوِّقَاتِ-نِسْبِيَّةُ الْمُسْتَوَى (اَلتَّقْوِيْمُ اَلدَّاخِلِيُّ اَلْمُتَسَامِحُ)</a:t>
            </a:r>
          </a:p>
          <a:p>
            <a:pPr marL="609600" indent="-609600" algn="r" rtl="1" eaLnBrk="1" hangingPunct="1">
              <a:buFontTx/>
              <a:buAutoNum type="arabicParenR" startAt="2"/>
              <a:defRPr/>
            </a:pPr>
            <a:r>
              <a:rPr lang="ar-SA" smtClean="0">
                <a:cs typeface="Traditional Arabic" pitchFamily="2" charset="-78"/>
              </a:rPr>
              <a:t>اَلتَّجْمِيْعُ</a:t>
            </a:r>
          </a:p>
          <a:p>
            <a:pPr marL="609600" indent="-609600" algn="r" rtl="1" eaLnBrk="1" hangingPunct="1">
              <a:defRPr/>
            </a:pPr>
            <a:r>
              <a:rPr lang="ar-SA" smtClean="0">
                <a:cs typeface="Traditional Arabic" pitchFamily="2" charset="-78"/>
              </a:rPr>
              <a:t>اَلإِنْتَاجُ: اَلْجَمَاهِيْرُ</a:t>
            </a:r>
          </a:p>
          <a:p>
            <a:pPr marL="609600" indent="-609600" algn="r" rtl="1" eaLnBrk="1" hangingPunct="1">
              <a:defRPr/>
            </a:pPr>
            <a:r>
              <a:rPr lang="ar-SA" smtClean="0">
                <a:cs typeface="Traditional Arabic" pitchFamily="2" charset="-78"/>
              </a:rPr>
              <a:t>اَلصِّفَاتُ: اَلاِنْتِشَارُ اَلسَّرِيْعُ-فَرِيْسَةُ التَّأَثُّرِ-مَوْضُوْعِيَّةُ التَّقْوِيْمِ</a:t>
            </a:r>
          </a:p>
          <a:p>
            <a:pPr marL="609600" indent="-609600" algn="r" rtl="1" eaLnBrk="1" hangingPunct="1">
              <a:buFont typeface="Wingdings" pitchFamily="2" charset="2"/>
              <a:buNone/>
              <a:defRPr/>
            </a:pPr>
            <a:endParaRPr lang="ar-SA" smtClean="0">
              <a:cs typeface="Traditional Arabic" pitchFamily="2" charset="-78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Komparasi antara Aktivitas Tarbiyah dan Rekrutmen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TARBIYAH</a:t>
            </a:r>
          </a:p>
          <a:p>
            <a:pPr lvl="1" eaLnBrk="1" hangingPunct="1">
              <a:defRPr/>
            </a:pPr>
            <a:r>
              <a:rPr lang="en-US" sz="2400" smtClean="0"/>
              <a:t>Hasil	: kader</a:t>
            </a:r>
          </a:p>
          <a:p>
            <a:pPr lvl="1" eaLnBrk="1" hangingPunct="1">
              <a:defRPr/>
            </a:pPr>
            <a:r>
              <a:rPr lang="en-US" sz="2400" smtClean="0"/>
              <a:t>Sifat	: perkembangannya lambat </a:t>
            </a:r>
            <a:r>
              <a:rPr lang="en-US" sz="2400" smtClean="0">
                <a:latin typeface="Times New Roman"/>
              </a:rPr>
              <a:t>–</a:t>
            </a:r>
            <a:r>
              <a:rPr lang="en-US" sz="2400" smtClean="0"/>
              <a:t> banyaknya immunitas dari hambatan-hambatan </a:t>
            </a:r>
            <a:r>
              <a:rPr lang="en-US" sz="2400" smtClean="0">
                <a:latin typeface="Times New Roman"/>
              </a:rPr>
              <a:t>–</a:t>
            </a:r>
            <a:r>
              <a:rPr lang="en-US" sz="2400" smtClean="0"/>
              <a:t> relativitas jenjang (taqwim internal yang toleran)</a:t>
            </a:r>
          </a:p>
          <a:p>
            <a:pPr eaLnBrk="1" hangingPunct="1">
              <a:defRPr/>
            </a:pPr>
            <a:r>
              <a:rPr lang="en-US" sz="2800" smtClean="0"/>
              <a:t>REKRUTMEN</a:t>
            </a:r>
          </a:p>
          <a:p>
            <a:pPr lvl="1" eaLnBrk="1" hangingPunct="1">
              <a:defRPr/>
            </a:pPr>
            <a:r>
              <a:rPr lang="en-US" sz="2400" smtClean="0"/>
              <a:t>Hasil	: massa</a:t>
            </a:r>
          </a:p>
          <a:p>
            <a:pPr lvl="1" eaLnBrk="1" hangingPunct="1">
              <a:defRPr/>
            </a:pPr>
            <a:r>
              <a:rPr lang="en-US" sz="2400" smtClean="0"/>
              <a:t>Sifat	: penyeberan yang cepat </a:t>
            </a:r>
            <a:r>
              <a:rPr lang="en-US" sz="2400" smtClean="0">
                <a:latin typeface="Times New Roman"/>
              </a:rPr>
              <a:t>–</a:t>
            </a:r>
            <a:r>
              <a:rPr lang="en-US" sz="2400" smtClean="0"/>
              <a:t> obyek yang terpengaruh </a:t>
            </a:r>
            <a:r>
              <a:rPr lang="en-US" sz="2400" smtClean="0">
                <a:latin typeface="Times New Roman"/>
              </a:rPr>
              <a:t>–</a:t>
            </a:r>
            <a:r>
              <a:rPr lang="en-US" sz="2400" smtClean="0"/>
              <a:t> obyek penyeleksian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8"/>
          <p:cNvSpPr>
            <a:spLocks noChangeArrowheads="1" noChangeShapeType="1" noTextEdit="1"/>
          </p:cNvSpPr>
          <p:nvPr/>
        </p:nvSpPr>
        <p:spPr bwMode="auto">
          <a:xfrm>
            <a:off x="2209800" y="381000"/>
            <a:ext cx="57912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d-ID" sz="36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9933"/>
                  </a:gs>
                  <a:gs pos="100000">
                    <a:srgbClr val="DC2A00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228600" y="152400"/>
          <a:ext cx="86106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42796B7-FBED-4B90-8E4C-E6D6D0D039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graphicEl>
                                              <a:dgm id="{142796B7-FBED-4B90-8E4C-E6D6D0D039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graphicEl>
                                              <a:dgm id="{142796B7-FBED-4B90-8E4C-E6D6D0D039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graphicEl>
                                              <a:dgm id="{142796B7-FBED-4B90-8E4C-E6D6D0D039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781F588-BD45-4AAE-AC18-016B825D93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>
                                            <p:graphicEl>
                                              <a:dgm id="{0781F588-BD45-4AAE-AC18-016B825D93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653A1E8-5135-432A-9F59-7FBAA0F8A1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graphicEl>
                                              <a:dgm id="{D653A1E8-5135-432A-9F59-7FBAA0F8A1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ED08DD4-FD4D-4944-B19C-6DDA210C77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graphicEl>
                                              <a:dgm id="{3ED08DD4-FD4D-4944-B19C-6DDA210C77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BDD547A-E874-4344-856C-BF1FD130D0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>
                                            <p:graphicEl>
                                              <a:dgm id="{6BDD547A-E874-4344-856C-BF1FD130D0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316853D-B4DD-4A0C-9B47-9EBF6B5ABA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">
                                            <p:graphicEl>
                                              <a:dgm id="{2316853D-B4DD-4A0C-9B47-9EBF6B5ABA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2556B24-6467-482F-9F26-6FE0877814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>
                                            <p:graphicEl>
                                              <a:dgm id="{A2556B24-6467-482F-9F26-6FE0877814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DE72738-1125-489A-B244-DC1A9E7D7D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7">
                                            <p:graphicEl>
                                              <a:dgm id="{3DE72738-1125-489A-B244-DC1A9E7D7D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C4F1E23-B334-4F3E-8467-A0228093AD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">
                                            <p:graphicEl>
                                              <a:dgm id="{1C4F1E23-B334-4F3E-8467-A0228093AD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D590A8C-DFC1-4AA3-B20D-55E3C11216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7">
                                            <p:graphicEl>
                                              <a:dgm id="{8D590A8C-DFC1-4AA3-B20D-55E3C11216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6709CA6-3658-4841-9293-9863522A9C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">
                                            <p:graphicEl>
                                              <a:dgm id="{C6709CA6-3658-4841-9293-9863522A9C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72E6BAC-8D69-4AFC-872A-0056BAABC8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7">
                                            <p:graphicEl>
                                              <a:dgm id="{E72E6BAC-8D69-4AFC-872A-0056BAABC8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3D11BC6-A2B9-4E91-863C-932BC35D8B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">
                                            <p:graphicEl>
                                              <a:dgm id="{A3D11BC6-A2B9-4E91-863C-932BC35D8B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0C21107-8A1D-4FB2-8132-128399A598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7">
                                            <p:graphicEl>
                                              <a:dgm id="{B0C21107-8A1D-4FB2-8132-128399A598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CC6B62E-57F3-4FC1-B753-66EE81D050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7">
                                            <p:graphicEl>
                                              <a:dgm id="{ECC6B62E-57F3-4FC1-B753-66EE81D050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7200" b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33"/>
                    </a:gs>
                    <a:gs pos="100000">
                      <a:srgbClr val="DC2A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Times New Roman"/>
              </a:rPr>
              <a:t>أَمْرَاضٌ </a:t>
            </a:r>
            <a:r>
              <a:rPr lang="ar-SA" sz="7200" b="1" kern="10" dirty="0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33"/>
                    </a:gs>
                    <a:gs pos="100000">
                      <a:srgbClr val="DC2A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Times New Roman"/>
              </a:rPr>
              <a:t>بَاطِنِيَّةٌ</a:t>
            </a:r>
            <a:endParaRPr lang="id-ID" sz="7200" dirty="0"/>
          </a:p>
        </p:txBody>
      </p:sp>
      <p:sp>
        <p:nvSpPr>
          <p:cNvPr id="3174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en-US" dirty="0" err="1" smtClean="0"/>
              <a:t>Inilah</a:t>
            </a:r>
            <a:r>
              <a:rPr lang="en-US" dirty="0" smtClean="0"/>
              <a:t> </a:t>
            </a:r>
            <a:r>
              <a:rPr lang="en-US" dirty="0" err="1" smtClean="0"/>
              <a:t>hambatan</a:t>
            </a:r>
            <a:r>
              <a:rPr lang="en-US" dirty="0" smtClean="0"/>
              <a:t> </a:t>
            </a:r>
            <a:r>
              <a:rPr lang="en-US" dirty="0" err="1" smtClean="0"/>
              <a:t>dakwah</a:t>
            </a:r>
            <a:r>
              <a:rPr lang="en-US" dirty="0" smtClean="0"/>
              <a:t> yang paling </a:t>
            </a:r>
            <a:r>
              <a:rPr lang="en-US" dirty="0" err="1" smtClean="0"/>
              <a:t>berat</a:t>
            </a:r>
            <a:endParaRPr lang="en-US" dirty="0" smtClean="0"/>
          </a:p>
          <a:p>
            <a:pPr algn="l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en-US" dirty="0" err="1" smtClean="0">
                <a:cs typeface="Traditional Arabic" pitchFamily="2" charset="-78"/>
              </a:rPr>
              <a:t>Perlu</a:t>
            </a:r>
            <a:r>
              <a:rPr lang="en-US" dirty="0" smtClean="0">
                <a:cs typeface="Traditional Arabic" pitchFamily="2" charset="-78"/>
              </a:rPr>
              <a:t> </a:t>
            </a:r>
            <a:r>
              <a:rPr lang="en-US" dirty="0" err="1" smtClean="0">
                <a:cs typeface="Traditional Arabic" pitchFamily="2" charset="-78"/>
              </a:rPr>
              <a:t>mujahadah</a:t>
            </a:r>
            <a:r>
              <a:rPr lang="en-US" dirty="0" smtClean="0">
                <a:cs typeface="Traditional Arabic" pitchFamily="2" charset="-78"/>
              </a:rPr>
              <a:t> </a:t>
            </a:r>
            <a:r>
              <a:rPr lang="en-US" dirty="0" err="1" smtClean="0">
                <a:cs typeface="Traditional Arabic" pitchFamily="2" charset="-78"/>
              </a:rPr>
              <a:t>secara</a:t>
            </a:r>
            <a:r>
              <a:rPr lang="en-US" dirty="0" smtClean="0">
                <a:cs typeface="Traditional Arabic" pitchFamily="2" charset="-78"/>
              </a:rPr>
              <a:t> </a:t>
            </a:r>
            <a:r>
              <a:rPr lang="en-US" dirty="0" err="1" smtClean="0">
                <a:cs typeface="Traditional Arabic" pitchFamily="2" charset="-78"/>
              </a:rPr>
              <a:t>teliti</a:t>
            </a:r>
            <a:r>
              <a:rPr lang="en-US" dirty="0" smtClean="0">
                <a:cs typeface="Traditional Arabic" pitchFamily="2" charset="-78"/>
              </a:rPr>
              <a:t> </a:t>
            </a:r>
            <a:r>
              <a:rPr lang="en-US" dirty="0" err="1" smtClean="0">
                <a:cs typeface="Traditional Arabic" pitchFamily="2" charset="-78"/>
              </a:rPr>
              <a:t>dan</a:t>
            </a:r>
            <a:r>
              <a:rPr lang="en-US" dirty="0" smtClean="0">
                <a:cs typeface="Traditional Arabic" pitchFamily="2" charset="-78"/>
              </a:rPr>
              <a:t> </a:t>
            </a:r>
            <a:r>
              <a:rPr lang="en-US" dirty="0" err="1" smtClean="0">
                <a:cs typeface="Traditional Arabic" pitchFamily="2" charset="-78"/>
              </a:rPr>
              <a:t>terus-menerus</a:t>
            </a:r>
            <a:endParaRPr lang="en-US" dirty="0" smtClean="0">
              <a:cs typeface="Traditional Arabic" pitchFamily="2" charset="-78"/>
            </a:endParaRPr>
          </a:p>
          <a:p>
            <a:pPr algn="l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pandai</a:t>
            </a:r>
            <a:r>
              <a:rPr lang="en-US" dirty="0" smtClean="0"/>
              <a:t> </a:t>
            </a:r>
            <a:r>
              <a:rPr lang="en-US" dirty="0" err="1" smtClean="0"/>
              <a:t>mendeteksi</a:t>
            </a:r>
            <a:r>
              <a:rPr lang="en-US" dirty="0" smtClean="0"/>
              <a:t> </a:t>
            </a:r>
            <a:r>
              <a:rPr lang="en-US" dirty="0" err="1" smtClean="0"/>
              <a:t>potensi-potensi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munculnya</a:t>
            </a:r>
            <a:r>
              <a:rPr lang="en-US" dirty="0" smtClean="0"/>
              <a:t> </a:t>
            </a:r>
            <a:r>
              <a:rPr lang="en-US" dirty="0" err="1" smtClean="0"/>
              <a:t>penyakit-penyakit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1027"/>
          <p:cNvSpPr>
            <a:spLocks noGrp="1" noChangeArrowheads="1"/>
          </p:cNvSpPr>
          <p:nvPr>
            <p:ph sz="half" idx="1"/>
          </p:nvPr>
        </p:nvSpPr>
        <p:spPr>
          <a:xfrm>
            <a:off x="457200" y="1938337"/>
            <a:ext cx="4038600" cy="3700463"/>
          </a:xfrm>
        </p:spPr>
        <p:txBody>
          <a:bodyPr/>
          <a:lstStyle/>
          <a:p>
            <a:pPr algn="r" rtl="1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ar-SA" sz="4800" smtClean="0">
                <a:cs typeface="Traditional Arabic" pitchFamily="2" charset="-78"/>
              </a:rPr>
              <a:t>اَلْكِبْرُ</a:t>
            </a:r>
          </a:p>
          <a:p>
            <a:pPr algn="r" rtl="1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ar-SA" sz="4800" smtClean="0">
                <a:cs typeface="Traditional Arabic" pitchFamily="2" charset="-78"/>
              </a:rPr>
              <a:t>اَلْحِقْدُ وَالْحَسَدُ</a:t>
            </a:r>
          </a:p>
          <a:p>
            <a:pPr algn="r" rtl="1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ar-SA" sz="4800" smtClean="0">
                <a:cs typeface="Traditional Arabic" pitchFamily="2" charset="-78"/>
              </a:rPr>
              <a:t>اَلْبَذْخُ وَالْبُخْلُ</a:t>
            </a:r>
          </a:p>
          <a:p>
            <a:pPr algn="r" rtl="1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ar-SA" sz="4800" smtClean="0">
                <a:cs typeface="Traditional Arabic" pitchFamily="2" charset="-78"/>
              </a:rPr>
              <a:t>حُبُّ الْمَالِ وَالْجَاهِ</a:t>
            </a:r>
            <a:endParaRPr lang="en-US" sz="4800" smtClean="0">
              <a:cs typeface="Traditional Arabic" pitchFamily="2" charset="-78"/>
            </a:endParaRPr>
          </a:p>
        </p:txBody>
      </p:sp>
      <p:sp>
        <p:nvSpPr>
          <p:cNvPr id="31748" name="Rectangle 1028"/>
          <p:cNvSpPr>
            <a:spLocks noGrp="1" noChangeArrowheads="1"/>
          </p:cNvSpPr>
          <p:nvPr>
            <p:ph sz="half" idx="2"/>
          </p:nvPr>
        </p:nvSpPr>
        <p:spPr>
          <a:xfrm>
            <a:off x="4648200" y="1938337"/>
            <a:ext cx="4038600" cy="3700463"/>
          </a:xfrm>
        </p:spPr>
        <p:txBody>
          <a:bodyPr/>
          <a:lstStyle/>
          <a:p>
            <a:pPr algn="r" rtl="1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ar-SA" sz="5400" smtClean="0">
                <a:cs typeface="Traditional Arabic" pitchFamily="2" charset="-78"/>
              </a:rPr>
              <a:t>اَلرِّيَاءُ</a:t>
            </a:r>
          </a:p>
          <a:p>
            <a:pPr algn="r" rtl="1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ar-SA" sz="5400" smtClean="0">
                <a:cs typeface="Traditional Arabic" pitchFamily="2" charset="-78"/>
              </a:rPr>
              <a:t>اَلنِّفَاقُ</a:t>
            </a:r>
          </a:p>
          <a:p>
            <a:pPr algn="r" rtl="1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ar-SA" sz="5400" smtClean="0">
                <a:cs typeface="Traditional Arabic" pitchFamily="2" charset="-78"/>
              </a:rPr>
              <a:t>اَلْعُجُبُ</a:t>
            </a:r>
          </a:p>
          <a:p>
            <a:pPr algn="r" rtl="1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ar-SA" sz="5400" smtClean="0">
                <a:cs typeface="Traditional Arabic" pitchFamily="2" charset="-78"/>
              </a:rPr>
              <a:t>اَلْغُرُوْرُ</a:t>
            </a:r>
            <a:endParaRPr lang="en-US" sz="5400" smtClean="0">
              <a:cs typeface="Traditional Arabic" pitchFamily="2" charset="-78"/>
            </a:endParaRPr>
          </a:p>
        </p:txBody>
      </p:sp>
      <p:sp>
        <p:nvSpPr>
          <p:cNvPr id="6148" name="WordArt 1029"/>
          <p:cNvSpPr>
            <a:spLocks noChangeArrowheads="1" noChangeShapeType="1" noTextEdit="1"/>
          </p:cNvSpPr>
          <p:nvPr/>
        </p:nvSpPr>
        <p:spPr bwMode="auto">
          <a:xfrm>
            <a:off x="4038600" y="338137"/>
            <a:ext cx="39624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SA" sz="3600" b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33"/>
                    </a:gs>
                    <a:gs pos="100000">
                      <a:srgbClr val="DC2A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Times New Roman"/>
                <a:cs typeface="Traditional Arabic" pitchFamily="2" charset="-78"/>
              </a:rPr>
              <a:t>أَمْرَاضٌ بَاطِنِيَّةٌ</a:t>
            </a:r>
            <a:endParaRPr lang="id-ID" sz="3600" b="1" kern="10" dirty="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9933"/>
                  </a:gs>
                  <a:gs pos="100000">
                    <a:srgbClr val="DC2A00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/>
                </a:outerShdw>
              </a:effectLst>
              <a:latin typeface="Times New Roman"/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Penyakit-penyakit Hati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Riya</a:t>
            </a:r>
            <a:r>
              <a:rPr lang="en-US" sz="2800" smtClean="0">
                <a:latin typeface="Times New Roman"/>
              </a:rPr>
              <a:t>’</a:t>
            </a:r>
            <a:endParaRPr lang="en-US" sz="2800" smtClean="0"/>
          </a:p>
          <a:p>
            <a:pPr eaLnBrk="1" hangingPunct="1">
              <a:defRPr/>
            </a:pPr>
            <a:r>
              <a:rPr lang="en-US" sz="2800" smtClean="0"/>
              <a:t>Nifak</a:t>
            </a:r>
          </a:p>
          <a:p>
            <a:pPr eaLnBrk="1" hangingPunct="1">
              <a:defRPr/>
            </a:pPr>
            <a:r>
              <a:rPr lang="en-US" sz="2800" smtClean="0"/>
              <a:t>Berbangga diri</a:t>
            </a:r>
          </a:p>
          <a:p>
            <a:pPr eaLnBrk="1" hangingPunct="1">
              <a:defRPr/>
            </a:pPr>
            <a:r>
              <a:rPr lang="en-US" sz="2800" smtClean="0"/>
              <a:t>Terpedaya</a:t>
            </a:r>
          </a:p>
          <a:p>
            <a:pPr eaLnBrk="1" hangingPunct="1">
              <a:defRPr/>
            </a:pPr>
            <a:r>
              <a:rPr lang="en-US" sz="2800" smtClean="0"/>
              <a:t>Sombong </a:t>
            </a:r>
          </a:p>
          <a:p>
            <a:pPr eaLnBrk="1" hangingPunct="1">
              <a:defRPr/>
            </a:pPr>
            <a:r>
              <a:rPr lang="en-US" sz="2800" smtClean="0"/>
              <a:t>Dendam dan hasad</a:t>
            </a:r>
          </a:p>
          <a:p>
            <a:pPr eaLnBrk="1" hangingPunct="1">
              <a:defRPr/>
            </a:pPr>
            <a:r>
              <a:rPr lang="en-US" sz="2800" smtClean="0"/>
              <a:t>Berfoya-foya dan kikir</a:t>
            </a:r>
          </a:p>
          <a:p>
            <a:pPr eaLnBrk="1" hangingPunct="1">
              <a:defRPr/>
            </a:pPr>
            <a:r>
              <a:rPr lang="en-US" sz="2800" smtClean="0"/>
              <a:t>Cinta harta dan kemuliaan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3733800" y="2133600"/>
            <a:ext cx="4724400" cy="4114800"/>
          </a:xfrm>
        </p:spPr>
        <p:txBody>
          <a:bodyPr/>
          <a:lstStyle/>
          <a:p>
            <a:pPr algn="r" rtl="1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ar-SA" sz="4400" smtClean="0">
                <a:cs typeface="Traditional Arabic" pitchFamily="2" charset="-78"/>
              </a:rPr>
              <a:t>اَلْمُؤَثِّرَاتُ اَلْمَرَضِيَّةُ</a:t>
            </a:r>
          </a:p>
          <a:p>
            <a:pPr algn="r" rtl="1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ar-SA" sz="4400" smtClean="0">
                <a:cs typeface="Traditional Arabic" pitchFamily="2" charset="-78"/>
              </a:rPr>
              <a:t>اَلْمُؤَثِّرَاتُ اَلاِنْفِعَالِيَّةُ</a:t>
            </a:r>
          </a:p>
          <a:p>
            <a:pPr algn="r" rtl="1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ar-SA" sz="4400" smtClean="0">
                <a:cs typeface="Traditional Arabic" pitchFamily="2" charset="-78"/>
              </a:rPr>
              <a:t>اَلْمُؤَثِّرَاتُ اَلاِبْتَلاَئِيَّةُ</a:t>
            </a:r>
          </a:p>
          <a:p>
            <a:pPr algn="r" rtl="1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ar-SA" sz="4400" smtClean="0">
                <a:cs typeface="Traditional Arabic" pitchFamily="2" charset="-78"/>
              </a:rPr>
              <a:t>اَلْمُؤَثِّرَاتُ اَلإِغْرَائِيَّةُ</a:t>
            </a:r>
          </a:p>
          <a:p>
            <a:pPr algn="r" rtl="1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ar-SA" sz="4400" smtClean="0">
                <a:cs typeface="Traditional Arabic" pitchFamily="2" charset="-78"/>
              </a:rPr>
              <a:t>اَلْمُؤَثِّرَاتُ اَلتَّيْئِيْسِيَّةُ</a:t>
            </a:r>
            <a:endParaRPr lang="en-US" sz="4400" smtClean="0">
              <a:cs typeface="Traditional Arabic" pitchFamily="2" charset="-78"/>
            </a:endParaRPr>
          </a:p>
        </p:txBody>
      </p:sp>
      <p:sp>
        <p:nvSpPr>
          <p:cNvPr id="8195" name="WordArt 5"/>
          <p:cNvSpPr>
            <a:spLocks noChangeArrowheads="1" noChangeShapeType="1" noTextEdit="1"/>
          </p:cNvSpPr>
          <p:nvPr/>
        </p:nvSpPr>
        <p:spPr bwMode="auto">
          <a:xfrm>
            <a:off x="4038600" y="457200"/>
            <a:ext cx="39624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SA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33"/>
                    </a:gs>
                    <a:gs pos="100000">
                      <a:srgbClr val="DC2A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Times New Roman"/>
                <a:cs typeface="Traditional Arabic" pitchFamily="2" charset="-78"/>
              </a:rPr>
              <a:t>مُؤَثِّرَاتٌ نَفْسِيَّةٌ</a:t>
            </a:r>
            <a:endParaRPr lang="id-ID" sz="3600" kern="10" dirty="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9933"/>
                  </a:gs>
                  <a:gs pos="100000">
                    <a:srgbClr val="DC2A00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/>
                </a:outerShdw>
              </a:effectLst>
              <a:latin typeface="Times New Roman"/>
              <a:cs typeface="Traditional Arabic" pitchFamily="2" charset="-78"/>
            </a:endParaRPr>
          </a:p>
        </p:txBody>
      </p:sp>
      <p:pic>
        <p:nvPicPr>
          <p:cNvPr id="8196" name="Picture 6" descr="bs0050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950" y="2133600"/>
            <a:ext cx="360997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Efek-efek Kejiwaan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Efek penyakit</a:t>
            </a:r>
          </a:p>
          <a:p>
            <a:pPr eaLnBrk="1" hangingPunct="1">
              <a:defRPr/>
            </a:pPr>
            <a:r>
              <a:rPr lang="en-US" smtClean="0"/>
              <a:t>Efek asal-asalan (serampangan)</a:t>
            </a:r>
          </a:p>
          <a:p>
            <a:pPr eaLnBrk="1" hangingPunct="1">
              <a:defRPr/>
            </a:pPr>
            <a:r>
              <a:rPr lang="en-US" smtClean="0"/>
              <a:t>Efek ujian dan cobaan</a:t>
            </a:r>
          </a:p>
          <a:p>
            <a:pPr eaLnBrk="1" hangingPunct="1">
              <a:defRPr/>
            </a:pPr>
            <a:r>
              <a:rPr lang="en-US" smtClean="0"/>
              <a:t>Efek kegemaran</a:t>
            </a:r>
          </a:p>
          <a:p>
            <a:pPr eaLnBrk="1" hangingPunct="1">
              <a:defRPr/>
            </a:pPr>
            <a:r>
              <a:rPr lang="en-US" smtClean="0"/>
              <a:t>Efek keputusasaan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57200" y="2852737"/>
            <a:ext cx="4038600" cy="3700463"/>
          </a:xfrm>
        </p:spPr>
        <p:txBody>
          <a:bodyPr/>
          <a:lstStyle/>
          <a:p>
            <a:pPr algn="r" rtl="1"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  <a:defRPr/>
            </a:pPr>
            <a:r>
              <a:rPr lang="ar-SA" sz="4800" dirty="0" smtClean="0">
                <a:cs typeface="Traditional Arabic" pitchFamily="2" charset="-78"/>
              </a:rPr>
              <a:t>عَامِلُ الْقَرَابَةِ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  <a:defRPr/>
            </a:pPr>
            <a:r>
              <a:rPr lang="ar-SA" sz="4800" dirty="0" smtClean="0">
                <a:cs typeface="Traditional Arabic" pitchFamily="2" charset="-78"/>
              </a:rPr>
              <a:t>عَامِلُ الْبِيْئَةِ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  <a:defRPr/>
            </a:pPr>
            <a:r>
              <a:rPr lang="ar-SA" sz="4800" dirty="0" smtClean="0">
                <a:cs typeface="Traditional Arabic" pitchFamily="2" charset="-78"/>
              </a:rPr>
              <a:t>عَامِلُ الْوِجَاهَةِ</a:t>
            </a:r>
          </a:p>
          <a:p>
            <a:pPr algn="r" rtl="1"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  <a:defRPr/>
            </a:pPr>
            <a:r>
              <a:rPr lang="ar-SA" sz="4800" dirty="0" smtClean="0">
                <a:cs typeface="Traditional Arabic" pitchFamily="2" charset="-78"/>
              </a:rPr>
              <a:t>عَامِلُ التَّمَزُّقِ فِي الْجَمَاعَاتِ</a:t>
            </a:r>
            <a:endParaRPr lang="en-US" sz="4800" dirty="0" smtClean="0">
              <a:cs typeface="Traditional Arabic" pitchFamily="2" charset="-78"/>
            </a:endParaRPr>
          </a:p>
        </p:txBody>
      </p:sp>
      <p:sp>
        <p:nvSpPr>
          <p:cNvPr id="10243" name="WordArt 5"/>
          <p:cNvSpPr>
            <a:spLocks noChangeArrowheads="1" noChangeShapeType="1" noTextEdit="1"/>
          </p:cNvSpPr>
          <p:nvPr/>
        </p:nvSpPr>
        <p:spPr bwMode="auto">
          <a:xfrm>
            <a:off x="4038600" y="457200"/>
            <a:ext cx="39624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SA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33"/>
                    </a:gs>
                    <a:gs pos="100000">
                      <a:srgbClr val="DC2A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Times New Roman"/>
                <a:cs typeface="Traditional Arabic" pitchFamily="2" charset="-78"/>
              </a:rPr>
              <a:t>اَلْعَوَامِلُ اَلاِجْتِمَاعِيَّةُ</a:t>
            </a:r>
            <a:endParaRPr lang="id-ID" sz="3600" kern="10" dirty="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9933"/>
                  </a:gs>
                  <a:gs pos="100000">
                    <a:srgbClr val="DC2A00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/>
                </a:outerShdw>
              </a:effectLst>
              <a:latin typeface="Times New Roman"/>
              <a:cs typeface="Traditional Arabic" pitchFamily="2" charset="-78"/>
            </a:endParaRP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5105400" y="2514600"/>
            <a:ext cx="381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rtl="1">
              <a:lnSpc>
                <a:spcPct val="90000"/>
              </a:lnSpc>
              <a:spcBef>
                <a:spcPct val="20000"/>
              </a:spcBef>
              <a:buSzPct val="80000"/>
              <a:buFont typeface="Wingdings" pitchFamily="2" charset="2"/>
              <a:buBlip>
                <a:blip r:embed="rId2"/>
              </a:buBlip>
              <a:defRPr/>
            </a:pPr>
            <a:r>
              <a:rPr lang="ar-SA" sz="3600" dirty="0">
                <a:latin typeface="Tahoma" pitchFamily="34" charset="0"/>
                <a:cs typeface="Traditional Arabic" pitchFamily="2" charset="-78"/>
              </a:rPr>
              <a:t>عَامِلُ الطَّابُوْرِ اَلْخَامِسِ</a:t>
            </a:r>
          </a:p>
          <a:p>
            <a:pPr marL="742950" lvl="1" indent="-285750" algn="r" rtl="1">
              <a:lnSpc>
                <a:spcPct val="90000"/>
              </a:lnSpc>
              <a:spcBef>
                <a:spcPct val="20000"/>
              </a:spcBef>
              <a:buSzPct val="80000"/>
              <a:buFont typeface="Wingdings" pitchFamily="2" charset="2"/>
              <a:buChar char="§"/>
              <a:defRPr/>
            </a:pPr>
            <a:r>
              <a:rPr lang="ar-SA" dirty="0">
                <a:latin typeface="Tahoma" pitchFamily="34" charset="0"/>
                <a:cs typeface="Traditional Arabic" pitchFamily="2" charset="-78"/>
              </a:rPr>
              <a:t>اَلدَّاخِلِيُّ :</a:t>
            </a:r>
          </a:p>
          <a:p>
            <a:pPr marL="1143000" lvl="2" indent="-228600" algn="r" rtl="1">
              <a:lnSpc>
                <a:spcPct val="90000"/>
              </a:lnSpc>
              <a:spcBef>
                <a:spcPct val="20000"/>
              </a:spcBef>
              <a:buSzPct val="80000"/>
              <a:buFont typeface="Wingdings" pitchFamily="2" charset="2"/>
              <a:buChar char="§"/>
              <a:defRPr/>
            </a:pPr>
            <a:r>
              <a:rPr lang="ar-SA" sz="2000" dirty="0">
                <a:latin typeface="Tahoma" pitchFamily="34" charset="0"/>
                <a:cs typeface="Traditional Arabic" pitchFamily="2" charset="-78"/>
              </a:rPr>
              <a:t>اَلْمَاصُوْنِيَّةُ</a:t>
            </a:r>
          </a:p>
          <a:p>
            <a:pPr marL="1143000" lvl="2" indent="-228600" algn="r" rtl="1">
              <a:lnSpc>
                <a:spcPct val="90000"/>
              </a:lnSpc>
              <a:spcBef>
                <a:spcPct val="20000"/>
              </a:spcBef>
              <a:buSzPct val="80000"/>
              <a:buFont typeface="Wingdings" pitchFamily="2" charset="2"/>
              <a:buChar char="§"/>
              <a:defRPr/>
            </a:pPr>
            <a:r>
              <a:rPr lang="ar-SA" sz="2000" dirty="0">
                <a:latin typeface="Tahoma" pitchFamily="34" charset="0"/>
                <a:cs typeface="Traditional Arabic" pitchFamily="2" charset="-78"/>
              </a:rPr>
              <a:t>اَلأَحْزَابٌ هَدَّامَةٌ</a:t>
            </a:r>
          </a:p>
          <a:p>
            <a:pPr marL="1143000" lvl="2" indent="-228600" algn="r" rtl="1">
              <a:lnSpc>
                <a:spcPct val="90000"/>
              </a:lnSpc>
              <a:spcBef>
                <a:spcPct val="20000"/>
              </a:spcBef>
              <a:buSzPct val="80000"/>
              <a:buFont typeface="Wingdings" pitchFamily="2" charset="2"/>
              <a:buChar char="§"/>
              <a:defRPr/>
            </a:pPr>
            <a:r>
              <a:rPr lang="ar-SA" sz="2000" dirty="0">
                <a:latin typeface="Tahoma" pitchFamily="34" charset="0"/>
                <a:cs typeface="Traditional Arabic" pitchFamily="2" charset="-78"/>
              </a:rPr>
              <a:t>اَللاَدِيْنِيَّةُ</a:t>
            </a:r>
          </a:p>
          <a:p>
            <a:pPr marL="1143000" lvl="2" indent="-228600" algn="r" rtl="1">
              <a:lnSpc>
                <a:spcPct val="90000"/>
              </a:lnSpc>
              <a:spcBef>
                <a:spcPct val="20000"/>
              </a:spcBef>
              <a:buSzPct val="80000"/>
              <a:buFont typeface="Wingdings" pitchFamily="2" charset="2"/>
              <a:buChar char="§"/>
              <a:defRPr/>
            </a:pPr>
            <a:r>
              <a:rPr lang="ar-SA" sz="2000" dirty="0">
                <a:latin typeface="Tahoma" pitchFamily="34" charset="0"/>
                <a:cs typeface="Traditional Arabic" pitchFamily="2" charset="-78"/>
              </a:rPr>
              <a:t>اَلْبَاطِنِيَّةٌ</a:t>
            </a:r>
          </a:p>
          <a:p>
            <a:pPr marL="1143000" lvl="2" indent="-228600" algn="r" rtl="1">
              <a:lnSpc>
                <a:spcPct val="90000"/>
              </a:lnSpc>
              <a:spcBef>
                <a:spcPct val="20000"/>
              </a:spcBef>
              <a:buSzPct val="80000"/>
              <a:buFont typeface="Wingdings" pitchFamily="2" charset="2"/>
              <a:buChar char="§"/>
              <a:defRPr/>
            </a:pPr>
            <a:r>
              <a:rPr lang="ar-SA" sz="2000" dirty="0">
                <a:latin typeface="Tahoma" pitchFamily="34" charset="0"/>
                <a:cs typeface="Traditional Arabic" pitchFamily="2" charset="-78"/>
              </a:rPr>
              <a:t>اَللاَمُنْتَمِيْنَ</a:t>
            </a:r>
          </a:p>
          <a:p>
            <a:pPr marL="742950" lvl="1" indent="-285750" algn="r" rtl="1">
              <a:lnSpc>
                <a:spcPct val="90000"/>
              </a:lnSpc>
              <a:spcBef>
                <a:spcPct val="20000"/>
              </a:spcBef>
              <a:buSzPct val="80000"/>
              <a:buFont typeface="Wingdings" pitchFamily="2" charset="2"/>
              <a:buChar char="§"/>
              <a:defRPr/>
            </a:pPr>
            <a:r>
              <a:rPr lang="ar-SA" dirty="0">
                <a:latin typeface="Tahoma" pitchFamily="34" charset="0"/>
                <a:cs typeface="Traditional Arabic" pitchFamily="2" charset="-78"/>
              </a:rPr>
              <a:t>اَلْخَارِجِيُّ :</a:t>
            </a:r>
          </a:p>
          <a:p>
            <a:pPr marL="1143000" lvl="2" indent="-228600" algn="r" rtl="1">
              <a:lnSpc>
                <a:spcPct val="90000"/>
              </a:lnSpc>
              <a:spcBef>
                <a:spcPct val="20000"/>
              </a:spcBef>
              <a:buSzPct val="80000"/>
              <a:buFont typeface="Wingdings" pitchFamily="2" charset="2"/>
              <a:buChar char="§"/>
              <a:defRPr/>
            </a:pPr>
            <a:r>
              <a:rPr lang="ar-SA" sz="2000" dirty="0">
                <a:latin typeface="Tahoma" pitchFamily="34" charset="0"/>
                <a:cs typeface="Traditional Arabic" pitchFamily="2" charset="-78"/>
              </a:rPr>
              <a:t>اَلشُّيُوْعِيَّةٌ</a:t>
            </a:r>
          </a:p>
          <a:p>
            <a:pPr marL="1143000" lvl="2" indent="-228600" algn="r" rtl="1">
              <a:lnSpc>
                <a:spcPct val="90000"/>
              </a:lnSpc>
              <a:spcBef>
                <a:spcPct val="20000"/>
              </a:spcBef>
              <a:buSzPct val="80000"/>
              <a:buFont typeface="Wingdings" pitchFamily="2" charset="2"/>
              <a:buChar char="§"/>
              <a:defRPr/>
            </a:pPr>
            <a:r>
              <a:rPr lang="ar-SA" sz="2000" dirty="0">
                <a:latin typeface="Tahoma" pitchFamily="34" charset="0"/>
                <a:cs typeface="Traditional Arabic" pitchFamily="2" charset="-78"/>
              </a:rPr>
              <a:t>اَلصَّلِيْبِيَّةٌ</a:t>
            </a:r>
          </a:p>
          <a:p>
            <a:pPr marL="1143000" lvl="2" indent="-228600" algn="r" rtl="1">
              <a:lnSpc>
                <a:spcPct val="90000"/>
              </a:lnSpc>
              <a:spcBef>
                <a:spcPct val="20000"/>
              </a:spcBef>
              <a:buSzPct val="80000"/>
              <a:buFont typeface="Wingdings" pitchFamily="2" charset="2"/>
              <a:buChar char="§"/>
              <a:defRPr/>
            </a:pPr>
            <a:r>
              <a:rPr lang="ar-SA" sz="2000" dirty="0">
                <a:latin typeface="Tahoma" pitchFamily="34" charset="0"/>
                <a:cs typeface="Traditional Arabic" pitchFamily="2" charset="-78"/>
              </a:rPr>
              <a:t>اَلْيَهُوْدِيَّةٌ</a:t>
            </a:r>
            <a:endParaRPr lang="en-US" dirty="0">
              <a:latin typeface="Tahoma" pitchFamily="34" charset="0"/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aph">
  <a:themeElements>
    <a:clrScheme name="">
      <a:dk1>
        <a:srgbClr val="CCCCCC"/>
      </a:dk1>
      <a:lt1>
        <a:srgbClr val="333333"/>
      </a:lt1>
      <a:dk2>
        <a:srgbClr val="000000"/>
      </a:dk2>
      <a:lt2>
        <a:srgbClr val="66CCFF"/>
      </a:lt2>
      <a:accent1>
        <a:srgbClr val="FFFFFF"/>
      </a:accent1>
      <a:accent2>
        <a:srgbClr val="FF6666"/>
      </a:accent2>
      <a:accent3>
        <a:srgbClr val="AAAAAA"/>
      </a:accent3>
      <a:accent4>
        <a:srgbClr val="2A2A2A"/>
      </a:accent4>
      <a:accent5>
        <a:srgbClr val="FFFFFF"/>
      </a:accent5>
      <a:accent6>
        <a:srgbClr val="E75C5C"/>
      </a:accent6>
      <a:hlink>
        <a:srgbClr val="00FF80"/>
      </a:hlink>
      <a:folHlink>
        <a:srgbClr val="66CCFF"/>
      </a:folHlink>
    </a:clrScheme>
    <a:fontScheme name="grap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rap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ap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ap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ap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ap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ap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ap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aph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4</Template>
  <TotalTime>373</TotalTime>
  <Words>430</Words>
  <Application>Microsoft Office PowerPoint</Application>
  <PresentationFormat>On-screen Show (4:3)</PresentationFormat>
  <Paragraphs>162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Times New Roman</vt:lpstr>
      <vt:lpstr>Arial</vt:lpstr>
      <vt:lpstr>Tahoma</vt:lpstr>
      <vt:lpstr>Wingdings</vt:lpstr>
      <vt:lpstr>Calibri</vt:lpstr>
      <vt:lpstr>Farsi Simple Bold</vt:lpstr>
      <vt:lpstr>Traditional Arabic</vt:lpstr>
      <vt:lpstr>PT Bold Heading</vt:lpstr>
      <vt:lpstr>graph</vt:lpstr>
      <vt:lpstr>عَقَبَاتُ فِيْ طَرِيْقِ الدُّعَاةِ</vt:lpstr>
      <vt:lpstr>Slide 2</vt:lpstr>
      <vt:lpstr>Slide 3</vt:lpstr>
      <vt:lpstr>أَمْرَاضٌ بَاطِنِيَّةٌ</vt:lpstr>
      <vt:lpstr>Slide 5</vt:lpstr>
      <vt:lpstr>Penyakit-penyakit Hati</vt:lpstr>
      <vt:lpstr>Slide 7</vt:lpstr>
      <vt:lpstr>Efek-efek Kejiwaan</vt:lpstr>
      <vt:lpstr>Slide 9</vt:lpstr>
      <vt:lpstr>Unsur-unsur Sosial</vt:lpstr>
      <vt:lpstr>Unsur Batalion Kelima</vt:lpstr>
      <vt:lpstr>Slide 12</vt:lpstr>
      <vt:lpstr>Akibat Siyasi</vt:lpstr>
      <vt:lpstr>Slide 14</vt:lpstr>
      <vt:lpstr>Kondisi Ekonomi</vt:lpstr>
      <vt:lpstr>Slide 16</vt:lpstr>
      <vt:lpstr>Sebab-sebab Tarbawi</vt:lpstr>
      <vt:lpstr>Slide 18</vt:lpstr>
      <vt:lpstr>Error Tarbiyah</vt:lpstr>
      <vt:lpstr>أَهْدَافُ الأُسَرِ</vt:lpstr>
      <vt:lpstr>10 Sasaran Usrah</vt:lpstr>
      <vt:lpstr>اَلْمُوَازَنَةُ بَيْنَ اْلأَعْمَالِ اَلتَّرْبَوِيَّةِ وَالتَّجْمِيْعِيَّةِ</vt:lpstr>
      <vt:lpstr>Komparasi antara Aktivitas Tarbiyah dan Rekrutmen</vt:lpstr>
    </vt:vector>
  </TitlesOfParts>
  <Company>حزب العدلة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'Aqabat 'Alat-Thariq</dc:title>
  <dc:creator>مشفع أحمد رحيم قاسم</dc:creator>
  <cp:lastModifiedBy>Wahid</cp:lastModifiedBy>
  <cp:revision>82</cp:revision>
  <cp:lastPrinted>1601-01-01T00:00:00Z</cp:lastPrinted>
  <dcterms:created xsi:type="dcterms:W3CDTF">1999-07-26T08:15:07Z</dcterms:created>
  <dcterms:modified xsi:type="dcterms:W3CDTF">2011-04-03T08:47:40Z</dcterms:modified>
</cp:coreProperties>
</file>