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73" r:id="rId2"/>
    <p:sldId id="259" r:id="rId3"/>
    <p:sldId id="260" r:id="rId4"/>
    <p:sldId id="261" r:id="rId5"/>
    <p:sldId id="262" r:id="rId6"/>
    <p:sldId id="258" r:id="rId7"/>
    <p:sldId id="264" r:id="rId8"/>
    <p:sldId id="265" r:id="rId9"/>
    <p:sldId id="266" r:id="rId10"/>
    <p:sldId id="267" r:id="rId11"/>
    <p:sldId id="268" r:id="rId12"/>
    <p:sldId id="269" r:id="rId13"/>
    <p:sldId id="263" r:id="rId14"/>
    <p:sldId id="270" r:id="rId15"/>
    <p:sldId id="271" r:id="rId16"/>
    <p:sldId id="272" r:id="rId17"/>
    <p:sldId id="256" r:id="rId18"/>
    <p:sldId id="27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99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28" autoAdjust="0"/>
    <p:restoredTop sz="94660"/>
  </p:normalViewPr>
  <p:slideViewPr>
    <p:cSldViewPr>
      <p:cViewPr varScale="1">
        <p:scale>
          <a:sx n="65" d="100"/>
          <a:sy n="65" d="100"/>
        </p:scale>
        <p:origin x="-12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Rot="1" noChangeArrowheads="1"/>
          </p:cNvSpPr>
          <p:nvPr>
            <p:ph type="ctrTitle"/>
          </p:nvPr>
        </p:nvSpPr>
        <p:spPr>
          <a:xfrm>
            <a:off x="685800" y="1981200"/>
            <a:ext cx="7772400" cy="1600200"/>
          </a:xfrm>
        </p:spPr>
        <p:txBody>
          <a:bodyPr/>
          <a:lstStyle>
            <a:lvl1pPr>
              <a:defRPr/>
            </a:lvl1pPr>
          </a:lstStyle>
          <a:p>
            <a:pPr lvl="0"/>
            <a:r>
              <a:rPr lang="en-US" noProof="0" smtClean="0"/>
              <a:t>Click to edit Master title style</a:t>
            </a:r>
          </a:p>
        </p:txBody>
      </p:sp>
      <p:sp>
        <p:nvSpPr>
          <p:cNvPr id="512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5124" name="Rectangle 4"/>
          <p:cNvSpPr>
            <a:spLocks noGrp="1" noChangeArrowheads="1"/>
          </p:cNvSpPr>
          <p:nvPr>
            <p:ph type="dt" sz="quarter" idx="2"/>
          </p:nvPr>
        </p:nvSpPr>
        <p:spPr/>
        <p:txBody>
          <a:bodyPr/>
          <a:lstStyle>
            <a:lvl1pPr>
              <a:defRPr/>
            </a:lvl1pPr>
          </a:lstStyle>
          <a:p>
            <a:endParaRPr lang="en-US"/>
          </a:p>
        </p:txBody>
      </p:sp>
      <p:sp>
        <p:nvSpPr>
          <p:cNvPr id="5125" name="Rectangle 5"/>
          <p:cNvSpPr>
            <a:spLocks noGrp="1" noChangeArrowheads="1"/>
          </p:cNvSpPr>
          <p:nvPr>
            <p:ph type="ftr" sz="quarter" idx="3"/>
          </p:nvPr>
        </p:nvSpPr>
        <p:spPr/>
        <p:txBody>
          <a:bodyPr/>
          <a:lstStyle>
            <a:lvl1pPr>
              <a:defRPr/>
            </a:lvl1pPr>
          </a:lstStyle>
          <a:p>
            <a:endParaRPr lang="en-US"/>
          </a:p>
        </p:txBody>
      </p:sp>
      <p:sp>
        <p:nvSpPr>
          <p:cNvPr id="5126" name="Rectangle 6"/>
          <p:cNvSpPr>
            <a:spLocks noGrp="1" noChangeArrowheads="1"/>
          </p:cNvSpPr>
          <p:nvPr>
            <p:ph type="sldNum" sz="quarter" idx="4"/>
          </p:nvPr>
        </p:nvSpPr>
        <p:spPr/>
        <p:txBody>
          <a:bodyPr/>
          <a:lstStyle>
            <a:lvl1pPr>
              <a:defRPr/>
            </a:lvl1pPr>
          </a:lstStyle>
          <a:p>
            <a:fld id="{893C0150-05AB-4415-B7A7-C8762EE2E1B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59A76D-B2E2-4D49-83BD-16F9E4EE9502}" type="slidenum">
              <a:rPr lang="en-US"/>
              <a:pPr/>
              <a:t>‹#›</a:t>
            </a:fld>
            <a:endParaRPr lang="en-US"/>
          </a:p>
        </p:txBody>
      </p:sp>
    </p:spTree>
    <p:extLst>
      <p:ext uri="{BB962C8B-B14F-4D97-AF65-F5344CB8AC3E}">
        <p14:creationId xmlns:p14="http://schemas.microsoft.com/office/powerpoint/2010/main" val="366026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0E8DAB3-FD73-47F0-AED3-C7202E92FC64}" type="slidenum">
              <a:rPr lang="en-US"/>
              <a:pPr/>
              <a:t>‹#›</a:t>
            </a:fld>
            <a:endParaRPr lang="en-US"/>
          </a:p>
        </p:txBody>
      </p:sp>
    </p:spTree>
    <p:extLst>
      <p:ext uri="{BB962C8B-B14F-4D97-AF65-F5344CB8AC3E}">
        <p14:creationId xmlns:p14="http://schemas.microsoft.com/office/powerpoint/2010/main" val="133333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A66AE7-133C-472C-BBF1-BC2366DDB458}" type="slidenum">
              <a:rPr lang="en-US"/>
              <a:pPr/>
              <a:t>‹#›</a:t>
            </a:fld>
            <a:endParaRPr lang="en-US"/>
          </a:p>
        </p:txBody>
      </p:sp>
    </p:spTree>
    <p:extLst>
      <p:ext uri="{BB962C8B-B14F-4D97-AF65-F5344CB8AC3E}">
        <p14:creationId xmlns:p14="http://schemas.microsoft.com/office/powerpoint/2010/main" val="195746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057314-C58B-432B-B6C0-B7D91715779C}" type="slidenum">
              <a:rPr lang="en-US"/>
              <a:pPr/>
              <a:t>‹#›</a:t>
            </a:fld>
            <a:endParaRPr lang="en-US"/>
          </a:p>
        </p:txBody>
      </p:sp>
    </p:spTree>
    <p:extLst>
      <p:ext uri="{BB962C8B-B14F-4D97-AF65-F5344CB8AC3E}">
        <p14:creationId xmlns:p14="http://schemas.microsoft.com/office/powerpoint/2010/main" val="2089059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0918F8-3A71-4A78-AE0B-39950DEC87A8}" type="slidenum">
              <a:rPr lang="en-US"/>
              <a:pPr/>
              <a:t>‹#›</a:t>
            </a:fld>
            <a:endParaRPr lang="en-US"/>
          </a:p>
        </p:txBody>
      </p:sp>
    </p:spTree>
    <p:extLst>
      <p:ext uri="{BB962C8B-B14F-4D97-AF65-F5344CB8AC3E}">
        <p14:creationId xmlns:p14="http://schemas.microsoft.com/office/powerpoint/2010/main" val="327912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796DC64-3F4A-44C4-BE3C-36D869DBB552}" type="slidenum">
              <a:rPr lang="en-US"/>
              <a:pPr/>
              <a:t>‹#›</a:t>
            </a:fld>
            <a:endParaRPr lang="en-US"/>
          </a:p>
        </p:txBody>
      </p:sp>
    </p:spTree>
    <p:extLst>
      <p:ext uri="{BB962C8B-B14F-4D97-AF65-F5344CB8AC3E}">
        <p14:creationId xmlns:p14="http://schemas.microsoft.com/office/powerpoint/2010/main" val="2507733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F27A413-EDE0-474B-8844-91773A61E2D7}" type="slidenum">
              <a:rPr lang="en-US"/>
              <a:pPr/>
              <a:t>‹#›</a:t>
            </a:fld>
            <a:endParaRPr lang="en-US"/>
          </a:p>
        </p:txBody>
      </p:sp>
    </p:spTree>
    <p:extLst>
      <p:ext uri="{BB962C8B-B14F-4D97-AF65-F5344CB8AC3E}">
        <p14:creationId xmlns:p14="http://schemas.microsoft.com/office/powerpoint/2010/main" val="214182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88C159B-C2CF-4DE7-A56F-F882303F2AB0}" type="slidenum">
              <a:rPr lang="en-US"/>
              <a:pPr/>
              <a:t>‹#›</a:t>
            </a:fld>
            <a:endParaRPr lang="en-US"/>
          </a:p>
        </p:txBody>
      </p:sp>
    </p:spTree>
    <p:extLst>
      <p:ext uri="{BB962C8B-B14F-4D97-AF65-F5344CB8AC3E}">
        <p14:creationId xmlns:p14="http://schemas.microsoft.com/office/powerpoint/2010/main" val="80467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2D3407-D06E-4413-AE30-6A4792529B85}" type="slidenum">
              <a:rPr lang="en-US"/>
              <a:pPr/>
              <a:t>‹#›</a:t>
            </a:fld>
            <a:endParaRPr lang="en-US"/>
          </a:p>
        </p:txBody>
      </p:sp>
    </p:spTree>
    <p:extLst>
      <p:ext uri="{BB962C8B-B14F-4D97-AF65-F5344CB8AC3E}">
        <p14:creationId xmlns:p14="http://schemas.microsoft.com/office/powerpoint/2010/main" val="255001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B02D35-297E-446A-9DC1-1E534F1C7793}" type="slidenum">
              <a:rPr lang="en-US"/>
              <a:pPr/>
              <a:t>‹#›</a:t>
            </a:fld>
            <a:endParaRPr lang="en-US"/>
          </a:p>
        </p:txBody>
      </p:sp>
    </p:spTree>
    <p:extLst>
      <p:ext uri="{BB962C8B-B14F-4D97-AF65-F5344CB8AC3E}">
        <p14:creationId xmlns:p14="http://schemas.microsoft.com/office/powerpoint/2010/main" val="3276245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n-US"/>
          </a:p>
        </p:txBody>
      </p:sp>
      <p:sp>
        <p:nvSpPr>
          <p:cNvPr id="4102" name="Rectangle 6"/>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F52F0391-DC23-4C03-B6D1-851B5C2C298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audio" Target="file:///D:\Lagu\019%20imam%20mutiara.mp3"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ctrTitle"/>
          </p:nvPr>
        </p:nvSpPr>
        <p:spPr>
          <a:xfrm>
            <a:off x="685800" y="-685800"/>
            <a:ext cx="7696200" cy="2362200"/>
          </a:xfrm>
        </p:spPr>
        <p:txBody>
          <a:bodyPr/>
          <a:lstStyle/>
          <a:p>
            <a:pPr rtl="1"/>
            <a:r>
              <a:rPr lang="ar-SA" sz="8000" b="1"/>
              <a:t>الثوابت والمتغيرات</a:t>
            </a:r>
            <a:endParaRPr lang="en-US" sz="8000" b="1"/>
          </a:p>
        </p:txBody>
      </p:sp>
      <p:sp>
        <p:nvSpPr>
          <p:cNvPr id="22531" name="Rectangle 3"/>
          <p:cNvSpPr>
            <a:spLocks noGrp="1" noRot="1" noChangeArrowheads="1"/>
          </p:cNvSpPr>
          <p:nvPr>
            <p:ph type="subTitle" idx="1"/>
          </p:nvPr>
        </p:nvSpPr>
        <p:spPr>
          <a:xfrm>
            <a:off x="1371600" y="5410200"/>
            <a:ext cx="6400800" cy="1524000"/>
          </a:xfrm>
        </p:spPr>
        <p:txBody>
          <a:bodyPr/>
          <a:lstStyle/>
          <a:p>
            <a:pPr>
              <a:lnSpc>
                <a:spcPct val="80000"/>
              </a:lnSpc>
            </a:pPr>
            <a:r>
              <a:rPr lang="en-US">
                <a:latin typeface="Bauhaus 93" pitchFamily="82" charset="0"/>
              </a:rPr>
              <a:t>DAURAH TASTBIT TANZHIM</a:t>
            </a:r>
          </a:p>
          <a:p>
            <a:pPr>
              <a:lnSpc>
                <a:spcPct val="80000"/>
              </a:lnSpc>
            </a:pPr>
            <a:r>
              <a:rPr lang="en-US" sz="3600" b="1"/>
              <a:t>PDD V </a:t>
            </a:r>
          </a:p>
          <a:p>
            <a:pPr>
              <a:lnSpc>
                <a:spcPct val="80000"/>
              </a:lnSpc>
            </a:pPr>
            <a:r>
              <a:rPr lang="en-US" sz="2000">
                <a:latin typeface="Berlin Sans FB Demi" pitchFamily="34" charset="0"/>
              </a:rPr>
              <a:t>Partai Keadilan Sejahtera</a:t>
            </a:r>
          </a:p>
        </p:txBody>
      </p:sp>
      <p:pic>
        <p:nvPicPr>
          <p:cNvPr id="22533" name="Picture 5" descr="logo PK Sejahter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0" y="1219200"/>
            <a:ext cx="3054350" cy="3733800"/>
          </a:xfrm>
          <a:prstGeom prst="rect">
            <a:avLst/>
          </a:prstGeom>
          <a:noFill/>
          <a:extLst>
            <a:ext uri="{909E8E84-426E-40DD-AFC4-6F175D3DCCD1}">
              <a14:hiddenFill xmlns:a14="http://schemas.microsoft.com/office/drawing/2010/main">
                <a:solidFill>
                  <a:srgbClr val="FFFFFF"/>
                </a:solidFill>
              </a14:hiddenFill>
            </a:ext>
          </a:extLst>
        </p:spPr>
      </p:pic>
      <p:sp>
        <p:nvSpPr>
          <p:cNvPr id="22534" name="Text Box 6"/>
          <p:cNvSpPr txBox="1">
            <a:spLocks noChangeArrowheads="1"/>
          </p:cNvSpPr>
          <p:nvPr/>
        </p:nvSpPr>
        <p:spPr bwMode="auto">
          <a:xfrm>
            <a:off x="3352800" y="50292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t>14-15 JANUARI 2006</a:t>
            </a:r>
          </a:p>
        </p:txBody>
      </p:sp>
      <p:pic>
        <p:nvPicPr>
          <p:cNvPr id="22535" name="019 imam mutiara.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228600" y="228600"/>
            <a:ext cx="649288" cy="6492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audio>
              <p:cMediaNode showWhenStopped="0">
                <p:cTn id="2" display="0">
                  <p:stCondLst>
                    <p:cond delay="indefinite"/>
                  </p:stCondLst>
                  <p:endCondLst>
                    <p:cond evt="onNext" delay="0">
                      <p:tgtEl>
                        <p:sldTgt/>
                      </p:tgtEl>
                    </p:cond>
                    <p:cond evt="onPrev" delay="0">
                      <p:tgtEl>
                        <p:sldTgt/>
                      </p:tgtEl>
                    </p:cond>
                    <p:cond evt="onStopAudio" delay="0">
                      <p:tgtEl>
                        <p:sldTgt/>
                      </p:tgtEl>
                    </p:cond>
                  </p:endCondLst>
                </p:cTn>
                <p:tgtEl>
                  <p:spTgt spid="2253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Oval 4"/>
          <p:cNvSpPr>
            <a:spLocks noChangeArrowheads="1"/>
          </p:cNvSpPr>
          <p:nvPr/>
        </p:nvSpPr>
        <p:spPr bwMode="auto">
          <a:xfrm>
            <a:off x="5257800" y="3810000"/>
            <a:ext cx="3581400" cy="2971800"/>
          </a:xfrm>
          <a:prstGeom prst="ellipse">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6386" name="Rectangle 2"/>
          <p:cNvSpPr>
            <a:spLocks noGrp="1" noRot="1" noChangeArrowheads="1"/>
          </p:cNvSpPr>
          <p:nvPr>
            <p:ph type="title"/>
          </p:nvPr>
        </p:nvSpPr>
        <p:spPr>
          <a:xfrm>
            <a:off x="304800" y="1219200"/>
            <a:ext cx="8510588" cy="1325563"/>
          </a:xfrm>
        </p:spPr>
        <p:txBody>
          <a:bodyPr/>
          <a:lstStyle/>
          <a:p>
            <a:pPr rtl="1"/>
            <a:r>
              <a:rPr lang="ar-SA" b="1"/>
              <a:t>رابعا: الأسرة محضن التربية عندنا</a:t>
            </a:r>
            <a:endParaRPr lang="en-US" b="1"/>
          </a:p>
        </p:txBody>
      </p:sp>
      <p:sp>
        <p:nvSpPr>
          <p:cNvPr id="16387" name="Rectangle 3"/>
          <p:cNvSpPr>
            <a:spLocks noGrp="1" noRot="1" noChangeArrowheads="1"/>
          </p:cNvSpPr>
          <p:nvPr>
            <p:ph type="body" idx="1"/>
          </p:nvPr>
        </p:nvSpPr>
        <p:spPr>
          <a:xfrm>
            <a:off x="603250" y="2209800"/>
            <a:ext cx="8540750" cy="1222375"/>
          </a:xfrm>
        </p:spPr>
        <p:txBody>
          <a:bodyPr/>
          <a:lstStyle/>
          <a:p>
            <a:pPr>
              <a:buFont typeface="Wingdings" pitchFamily="2" charset="2"/>
              <a:buNone/>
            </a:pPr>
            <a:r>
              <a:rPr lang="en-US" sz="4800" i="1"/>
              <a:t>4. </a:t>
            </a:r>
            <a:r>
              <a:rPr lang="en-US"/>
              <a:t>USRAH adalah Pusat Asuhan Tarbiyah</a:t>
            </a:r>
          </a:p>
        </p:txBody>
      </p:sp>
      <p:pic>
        <p:nvPicPr>
          <p:cNvPr id="16389" name="Picture 5"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52400"/>
            <a:ext cx="4724400" cy="1177925"/>
          </a:xfrm>
          <a:prstGeom prst="rect">
            <a:avLst/>
          </a:prstGeom>
          <a:noFill/>
          <a:extLst>
            <a:ext uri="{909E8E84-426E-40DD-AFC4-6F175D3DCCD1}">
              <a14:hiddenFill xmlns:a14="http://schemas.microsoft.com/office/drawing/2010/main">
                <a:solidFill>
                  <a:srgbClr val="FFFFFF"/>
                </a:solidFill>
              </a14:hiddenFill>
            </a:ext>
          </a:extLst>
        </p:spPr>
      </p:pic>
      <p:sp>
        <p:nvSpPr>
          <p:cNvPr id="16390" name="Text Box 6"/>
          <p:cNvSpPr txBox="1">
            <a:spLocks noChangeArrowheads="1"/>
          </p:cNvSpPr>
          <p:nvPr/>
        </p:nvSpPr>
        <p:spPr bwMode="auto">
          <a:xfrm>
            <a:off x="304800" y="2971800"/>
            <a:ext cx="86868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lgn="just" rtl="1"/>
            <a:r>
              <a:rPr lang="ar-SA" sz="2400" b="1"/>
              <a:t>تربية إسلامية أساسها القرآن والسنة وإن تعددت وسائلها حتى ننتقل من رجل القول إلي رجل العمل، شعار هذه التربية: "اعرف ربك، وأصلح نفسك، وادع غيرك، وأقم دولة الإسلام في قلبك تقم على أرضك" ولذلك فإن لهذه التربية خصائصها التي من أهمها:</a:t>
            </a:r>
            <a:r>
              <a:rPr lang="en-US" sz="2400" b="1"/>
              <a:t>        </a:t>
            </a:r>
            <a:r>
              <a:rPr lang="ar-SA" sz="2400" b="1">
                <a:solidFill>
                  <a:srgbClr val="FFCC00"/>
                </a:solidFill>
              </a:rPr>
              <a:t>أنها ربانية.</a:t>
            </a:r>
          </a:p>
          <a:p>
            <a:pPr lvl="3" algn="just" rtl="1"/>
            <a:r>
              <a:rPr lang="ar-SA" sz="2400" b="1">
                <a:solidFill>
                  <a:srgbClr val="FFCC00"/>
                </a:solidFill>
              </a:rPr>
              <a:t>ثابتة الأسس.</a:t>
            </a:r>
          </a:p>
          <a:p>
            <a:pPr lvl="3" algn="just" rtl="1"/>
            <a:r>
              <a:rPr lang="ar-SA" sz="2400" b="1">
                <a:solidFill>
                  <a:srgbClr val="FFCC00"/>
                </a:solidFill>
              </a:rPr>
              <a:t>موافقة للفطرة.</a:t>
            </a:r>
          </a:p>
          <a:p>
            <a:pPr lvl="3" algn="just" rtl="1"/>
            <a:r>
              <a:rPr lang="ar-SA" sz="2400" b="1">
                <a:solidFill>
                  <a:srgbClr val="FFCC00"/>
                </a:solidFill>
              </a:rPr>
              <a:t>شاملة لكل جوانب الحياة باعتدال.</a:t>
            </a:r>
          </a:p>
          <a:p>
            <a:pPr lvl="3" algn="just" rtl="1"/>
            <a:r>
              <a:rPr lang="ar-SA" sz="2400" b="1">
                <a:solidFill>
                  <a:srgbClr val="FFCC00"/>
                </a:solidFill>
              </a:rPr>
              <a:t>موحدة للطاقات البشرية.</a:t>
            </a:r>
          </a:p>
          <a:p>
            <a:pPr lvl="3" algn="just" rtl="1"/>
            <a:r>
              <a:rPr lang="ar-SA" sz="2400" b="1">
                <a:solidFill>
                  <a:srgbClr val="FFCC00"/>
                </a:solidFill>
              </a:rPr>
              <a:t>متفائلة إيجابية فعالة تقوم على الأساس العقائدي والتعبدي والتشريعي.</a:t>
            </a:r>
            <a:endParaRPr lang="en-US" sz="2400" b="1">
              <a:solidFill>
                <a:srgbClr val="FFCC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Oval 5"/>
          <p:cNvSpPr>
            <a:spLocks noChangeArrowheads="1"/>
          </p:cNvSpPr>
          <p:nvPr/>
        </p:nvSpPr>
        <p:spPr bwMode="auto">
          <a:xfrm>
            <a:off x="2438400" y="3352800"/>
            <a:ext cx="6553200" cy="3048000"/>
          </a:xfrm>
          <a:prstGeom prst="ellipse">
            <a:avLst/>
          </a:prstGeom>
          <a:solidFill>
            <a:schemeClr val="folHlink"/>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7410" name="Rectangle 2"/>
          <p:cNvSpPr>
            <a:spLocks noGrp="1" noRot="1" noChangeArrowheads="1"/>
          </p:cNvSpPr>
          <p:nvPr>
            <p:ph type="title"/>
          </p:nvPr>
        </p:nvSpPr>
        <p:spPr>
          <a:xfrm>
            <a:off x="0" y="1371600"/>
            <a:ext cx="9144000" cy="1447800"/>
          </a:xfrm>
        </p:spPr>
        <p:txBody>
          <a:bodyPr/>
          <a:lstStyle/>
          <a:p>
            <a:r>
              <a:rPr lang="ar-SA" sz="4000" b="1"/>
              <a:t>خامساً: رسالة التعاليم والأركان العشرة خاصة الأصول العشرين، ورسالة العقائد أساس لنا ومصدر تعلمنا.</a:t>
            </a:r>
            <a:br>
              <a:rPr lang="ar-SA" sz="4000" b="1"/>
            </a:br>
            <a:endParaRPr lang="en-US" sz="4000" b="1"/>
          </a:p>
        </p:txBody>
      </p:sp>
      <p:sp>
        <p:nvSpPr>
          <p:cNvPr id="17411" name="Rectangle 3"/>
          <p:cNvSpPr>
            <a:spLocks noGrp="1" noRot="1" noChangeArrowheads="1"/>
          </p:cNvSpPr>
          <p:nvPr>
            <p:ph type="body" idx="1"/>
          </p:nvPr>
        </p:nvSpPr>
        <p:spPr>
          <a:xfrm>
            <a:off x="381000" y="2438400"/>
            <a:ext cx="8540750" cy="1679575"/>
          </a:xfrm>
        </p:spPr>
        <p:txBody>
          <a:bodyPr/>
          <a:lstStyle/>
          <a:p>
            <a:pPr>
              <a:buFont typeface="Wingdings" pitchFamily="2" charset="2"/>
              <a:buNone/>
            </a:pPr>
            <a:r>
              <a:rPr lang="en-US" b="1" i="1"/>
              <a:t>5. </a:t>
            </a:r>
            <a:r>
              <a:rPr lang="en-US" sz="2000" b="1"/>
              <a:t>Risalah Ta’lim, al-Ushul al-’Isyrin, Arkanul Bai’ah dan Risalatul ‘Aqaid adalah landasan kita dalam pembelajaran</a:t>
            </a:r>
            <a:r>
              <a:rPr lang="en-US"/>
              <a:t>  </a:t>
            </a:r>
          </a:p>
        </p:txBody>
      </p:sp>
      <p:pic>
        <p:nvPicPr>
          <p:cNvPr id="17412" name="Picture 4"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52400"/>
            <a:ext cx="4267200" cy="914400"/>
          </a:xfrm>
          <a:prstGeom prst="rect">
            <a:avLst/>
          </a:prstGeom>
          <a:noFill/>
          <a:extLst>
            <a:ext uri="{909E8E84-426E-40DD-AFC4-6F175D3DCCD1}">
              <a14:hiddenFill xmlns:a14="http://schemas.microsoft.com/office/drawing/2010/main">
                <a:solidFill>
                  <a:srgbClr val="FFFFFF"/>
                </a:solidFill>
              </a14:hiddenFill>
            </a:ext>
          </a:extLst>
        </p:spPr>
      </p:pic>
      <p:sp>
        <p:nvSpPr>
          <p:cNvPr id="17414" name="Text Box 6"/>
          <p:cNvSpPr txBox="1">
            <a:spLocks noChangeArrowheads="1"/>
          </p:cNvSpPr>
          <p:nvPr/>
        </p:nvSpPr>
        <p:spPr bwMode="auto">
          <a:xfrm>
            <a:off x="304800" y="3581400"/>
            <a:ext cx="8534400" cy="313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spcBef>
                <a:spcPct val="50000"/>
              </a:spcBef>
            </a:pPr>
            <a:r>
              <a:rPr lang="ar-SA" sz="2400" b="1"/>
              <a:t>قال الإمام البنا لمن آمن بفكرته وعمل بمنهاجه يخاطبه في الوقت الذي نشأت فيه الجماعة : ”إلى الإخوان المجاهدين من الإخوان المسلين الذين آمنوا بسمو دعوتهم وقدسية فكرتهم وعزموا صادقين على أن يعيشوا بها أو يموتوا في سبيلها، </a:t>
            </a:r>
            <a:r>
              <a:rPr lang="ar-SA" sz="2800" b="1">
                <a:solidFill>
                  <a:srgbClr val="FF0066"/>
                </a:solidFill>
              </a:rPr>
              <a:t>وهي ليست دروساً تحفظ، ولكنها تعليمات تنفذ</a:t>
            </a:r>
            <a:r>
              <a:rPr lang="ar-SA" sz="2400" b="1"/>
              <a:t>، لأنهم يعلمون أن لا إسلام بدون جماعة والجماعة جند وقادة وتكاليف، وللجندي الملتزم بهذه التعاليم صفات سميت بأركان البيعة فيها السمع والطاعة، ولا يمكن أن تتحقق بالإكراه ولكن بالإيمان والقناعة والتربية السليمة، ليتربى الأفراد الذين يحملون للفكرة ويصطبغون بالصبغة الأخلاقية لتحقيق الشخصية الأخلاقية المؤثرة</a:t>
            </a:r>
            <a:r>
              <a:rPr lang="en-US" sz="2400"/>
              <a:t> </a:t>
            </a:r>
            <a:r>
              <a:rPr lang="ar-SA" sz="2400"/>
              <a:t>”</a:t>
            </a:r>
            <a:endParaRPr lang="en-US"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Oval 4"/>
          <p:cNvSpPr>
            <a:spLocks noChangeArrowheads="1"/>
          </p:cNvSpPr>
          <p:nvPr/>
        </p:nvSpPr>
        <p:spPr bwMode="auto">
          <a:xfrm>
            <a:off x="152400" y="3733800"/>
            <a:ext cx="8839200" cy="3048000"/>
          </a:xfrm>
          <a:prstGeom prst="ellipse">
            <a:avLst/>
          </a:prstGeom>
          <a:solidFill>
            <a:srgbClr val="9900FF"/>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99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8434" name="Rectangle 2"/>
          <p:cNvSpPr>
            <a:spLocks noGrp="1" noRot="1" noChangeArrowheads="1"/>
          </p:cNvSpPr>
          <p:nvPr>
            <p:ph type="title"/>
          </p:nvPr>
        </p:nvSpPr>
        <p:spPr>
          <a:xfrm>
            <a:off x="152400" y="1600200"/>
            <a:ext cx="8991600" cy="838200"/>
          </a:xfrm>
        </p:spPr>
        <p:txBody>
          <a:bodyPr/>
          <a:lstStyle/>
          <a:p>
            <a:pPr rtl="1"/>
            <a:r>
              <a:rPr lang="ar-SA" sz="3600" b="1"/>
              <a:t>سادساً: الشمول والعموم أساس نظرتنا الكلية وفهمنا الشامل</a:t>
            </a:r>
            <a:r>
              <a:rPr lang="ar-SA" b="1"/>
              <a:t/>
            </a:r>
            <a:br>
              <a:rPr lang="ar-SA" b="1"/>
            </a:br>
            <a:endParaRPr lang="en-US" b="1"/>
          </a:p>
        </p:txBody>
      </p:sp>
      <p:sp>
        <p:nvSpPr>
          <p:cNvPr id="18435" name="Rectangle 3"/>
          <p:cNvSpPr>
            <a:spLocks noGrp="1" noRot="1" noChangeArrowheads="1"/>
          </p:cNvSpPr>
          <p:nvPr>
            <p:ph type="body" idx="1"/>
          </p:nvPr>
        </p:nvSpPr>
        <p:spPr>
          <a:xfrm>
            <a:off x="381000" y="2133600"/>
            <a:ext cx="8610600" cy="1752600"/>
          </a:xfrm>
        </p:spPr>
        <p:txBody>
          <a:bodyPr/>
          <a:lstStyle/>
          <a:p>
            <a:pPr>
              <a:buFont typeface="Wingdings" pitchFamily="2" charset="2"/>
              <a:buNone/>
            </a:pPr>
            <a:r>
              <a:rPr lang="en-US" sz="4400" b="1" i="1">
                <a:latin typeface="Baskerville Old Face" pitchFamily="18" charset="0"/>
              </a:rPr>
              <a:t>6. </a:t>
            </a:r>
            <a:r>
              <a:rPr lang="en-US" b="1">
                <a:latin typeface="Baskerville Old Face" pitchFamily="18" charset="0"/>
              </a:rPr>
              <a:t>Komprehensif dalam Pemahaman dan Gerakan</a:t>
            </a:r>
          </a:p>
        </p:txBody>
      </p:sp>
      <p:pic>
        <p:nvPicPr>
          <p:cNvPr id="18437" name="Picture 5"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52400"/>
            <a:ext cx="4724400" cy="1177925"/>
          </a:xfrm>
          <a:prstGeom prst="rect">
            <a:avLst/>
          </a:prstGeom>
          <a:noFill/>
          <a:extLst>
            <a:ext uri="{909E8E84-426E-40DD-AFC4-6F175D3DCCD1}">
              <a14:hiddenFill xmlns:a14="http://schemas.microsoft.com/office/drawing/2010/main">
                <a:solidFill>
                  <a:srgbClr val="FFFFFF"/>
                </a:solidFill>
              </a14:hiddenFill>
            </a:ext>
          </a:extLst>
        </p:spPr>
      </p:pic>
      <p:sp>
        <p:nvSpPr>
          <p:cNvPr id="18438" name="Text Box 6"/>
          <p:cNvSpPr txBox="1">
            <a:spLocks noChangeArrowheads="1"/>
          </p:cNvSpPr>
          <p:nvPr/>
        </p:nvSpPr>
        <p:spPr bwMode="auto">
          <a:xfrm>
            <a:off x="4038600" y="3962400"/>
            <a:ext cx="51054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lgn="r" rtl="1"/>
            <a:r>
              <a:rPr lang="ar-SA" sz="2400" b="1"/>
              <a:t>- ربانية في مصدرها لأنها وحي من عند الله</a:t>
            </a:r>
          </a:p>
          <a:p>
            <a:pPr algn="r" rtl="1"/>
            <a:r>
              <a:rPr lang="ar-SA" sz="2800" b="1"/>
              <a:t>- وسطية في اختيار الله لها</a:t>
            </a:r>
          </a:p>
          <a:p>
            <a:pPr algn="r" rtl="1"/>
            <a:r>
              <a:rPr lang="ar-SA" sz="2400" b="1"/>
              <a:t>- إيجابية في نظرتها للكون والإنسان والحياة</a:t>
            </a:r>
          </a:p>
          <a:p>
            <a:pPr algn="r" rtl="1"/>
            <a:r>
              <a:rPr lang="ar-SA" sz="2400" b="1"/>
              <a:t>- واقعية حين تتعامل مع الفرد والمجتمع</a:t>
            </a:r>
          </a:p>
          <a:p>
            <a:pPr algn="r" rtl="1"/>
            <a:r>
              <a:rPr lang="ar-SA" sz="2800" b="1"/>
              <a:t>- أخلاقية في غايتها ووسائلها</a:t>
            </a:r>
          </a:p>
        </p:txBody>
      </p:sp>
      <p:sp>
        <p:nvSpPr>
          <p:cNvPr id="18440" name="Text Box 8"/>
          <p:cNvSpPr txBox="1">
            <a:spLocks noChangeArrowheads="1"/>
          </p:cNvSpPr>
          <p:nvPr/>
        </p:nvSpPr>
        <p:spPr bwMode="auto">
          <a:xfrm>
            <a:off x="-152400" y="3962400"/>
            <a:ext cx="472440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r>
              <a:rPr lang="ar-SA" sz="2800" b="1"/>
              <a:t>- شمولية في منهاجها</a:t>
            </a:r>
          </a:p>
          <a:p>
            <a:pPr algn="r" rtl="1"/>
            <a:r>
              <a:rPr lang="ar-SA" sz="2800" b="1"/>
              <a:t>- عالمية في الدعوة إليها</a:t>
            </a:r>
          </a:p>
          <a:p>
            <a:pPr algn="r" rtl="1"/>
            <a:r>
              <a:rPr lang="ar-SA" sz="2800" b="1"/>
              <a:t>- شورية في الحكم بها</a:t>
            </a:r>
          </a:p>
          <a:p>
            <a:pPr algn="r" rtl="1"/>
            <a:r>
              <a:rPr lang="ar-SA" sz="2000" b="1"/>
              <a:t>- جهادية في تربيتها لتحمى  طريقها حين يعتدى عليها</a:t>
            </a:r>
          </a:p>
          <a:p>
            <a:pPr algn="r" rtl="1"/>
            <a:r>
              <a:rPr lang="ar-SA" sz="2400" b="1"/>
              <a:t>- سلفية الفكر والتصور والاعتقاد</a:t>
            </a:r>
            <a:endParaRPr lang="en-US" sz="2400"/>
          </a:p>
        </p:txBody>
      </p:sp>
      <p:sp>
        <p:nvSpPr>
          <p:cNvPr id="18442" name="Text Box 10"/>
          <p:cNvSpPr txBox="1">
            <a:spLocks noChangeArrowheads="1"/>
          </p:cNvSpPr>
          <p:nvPr/>
        </p:nvSpPr>
        <p:spPr bwMode="auto">
          <a:xfrm>
            <a:off x="76200" y="3490913"/>
            <a:ext cx="8991600"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r>
              <a:rPr lang="ar-SA" sz="2400" b="1"/>
              <a:t>ونحن حين نبين ذلك يجب أن نشير إلى ما يميز هذه الدعوة عن غيرها من الدعوات فهي:</a:t>
            </a:r>
          </a:p>
          <a:p>
            <a:pPr>
              <a:spcBef>
                <a:spcPct val="50000"/>
              </a:spcBef>
            </a:pP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0" y="914400"/>
            <a:ext cx="9144000" cy="1325563"/>
          </a:xfrm>
        </p:spPr>
        <p:txBody>
          <a:bodyPr/>
          <a:lstStyle/>
          <a:p>
            <a:r>
              <a:rPr lang="ar-SA" sz="4800" b="1"/>
              <a:t>سابعاً: الشورى الملزمة تحسم الخلاف بيننا</a:t>
            </a:r>
            <a:endParaRPr lang="en-US" sz="4800" b="1"/>
          </a:p>
        </p:txBody>
      </p:sp>
      <p:sp>
        <p:nvSpPr>
          <p:cNvPr id="12291" name="Rectangle 3"/>
          <p:cNvSpPr>
            <a:spLocks noGrp="1" noRot="1" noChangeArrowheads="1"/>
          </p:cNvSpPr>
          <p:nvPr>
            <p:ph type="body" idx="1"/>
          </p:nvPr>
        </p:nvSpPr>
        <p:spPr>
          <a:xfrm>
            <a:off x="603250" y="1978025"/>
            <a:ext cx="8540750" cy="2289175"/>
          </a:xfrm>
        </p:spPr>
        <p:txBody>
          <a:bodyPr/>
          <a:lstStyle/>
          <a:p>
            <a:r>
              <a:rPr lang="en-US" sz="4400" b="1" i="1"/>
              <a:t>7.</a:t>
            </a:r>
            <a:r>
              <a:rPr lang="en-US" b="1"/>
              <a:t> SYURA yang Mengikat untuk Menghilangkan Pertentangan di Antara Kita</a:t>
            </a:r>
          </a:p>
        </p:txBody>
      </p:sp>
      <p:pic>
        <p:nvPicPr>
          <p:cNvPr id="12292" name="Picture 4"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0"/>
            <a:ext cx="3810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2293" name="Picture 5" descr="ABES4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751513"/>
            <a:ext cx="1219200" cy="1106487"/>
          </a:xfrm>
          <a:prstGeom prst="rect">
            <a:avLst/>
          </a:prstGeom>
          <a:noFill/>
          <a:extLst>
            <a:ext uri="{909E8E84-426E-40DD-AFC4-6F175D3DCCD1}">
              <a14:hiddenFill xmlns:a14="http://schemas.microsoft.com/office/drawing/2010/main">
                <a:solidFill>
                  <a:srgbClr val="FFFFFF"/>
                </a:solidFill>
              </a14:hiddenFill>
            </a:ext>
          </a:extLst>
        </p:spPr>
      </p:pic>
      <p:sp>
        <p:nvSpPr>
          <p:cNvPr id="12294" name="Text Box 6"/>
          <p:cNvSpPr txBox="1">
            <a:spLocks noChangeArrowheads="1"/>
          </p:cNvSpPr>
          <p:nvPr/>
        </p:nvSpPr>
        <p:spPr bwMode="auto">
          <a:xfrm>
            <a:off x="593725" y="62849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12295" name="Text Box 7"/>
          <p:cNvSpPr txBox="1">
            <a:spLocks noChangeArrowheads="1"/>
          </p:cNvSpPr>
          <p:nvPr/>
        </p:nvSpPr>
        <p:spPr bwMode="auto">
          <a:xfrm>
            <a:off x="304800" y="3733800"/>
            <a:ext cx="8458200" cy="244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spcBef>
                <a:spcPct val="50000"/>
              </a:spcBef>
            </a:pPr>
            <a:r>
              <a:rPr lang="ar-SA" sz="2800" b="1"/>
              <a:t>علي بن أبي طالب يتحدث عن فوائد الشورى فيقول:</a:t>
            </a:r>
            <a:endParaRPr lang="en-US" sz="2800" b="1"/>
          </a:p>
          <a:p>
            <a:pPr algn="just" rtl="1">
              <a:spcBef>
                <a:spcPct val="50000"/>
              </a:spcBef>
            </a:pPr>
            <a:r>
              <a:rPr lang="ar-SA" sz="3600" b="1"/>
              <a:t> في المشورة سبع خصال، </a:t>
            </a:r>
            <a:r>
              <a:rPr lang="ar-SA" sz="3600" b="1">
                <a:solidFill>
                  <a:srgbClr val="FFCC00"/>
                </a:solidFill>
              </a:rPr>
              <a:t>استنباط الصواب</a:t>
            </a:r>
            <a:r>
              <a:rPr lang="ar-SA" sz="3600" b="1"/>
              <a:t>، واكتساب الرأي، </a:t>
            </a:r>
            <a:r>
              <a:rPr lang="ar-SA" sz="3600" b="1">
                <a:solidFill>
                  <a:srgbClr val="FFCC00"/>
                </a:solidFill>
              </a:rPr>
              <a:t>والتحصن من السقطة</a:t>
            </a:r>
            <a:r>
              <a:rPr lang="ar-SA" sz="3600" b="1"/>
              <a:t>، وحرز من الملامة، </a:t>
            </a:r>
            <a:r>
              <a:rPr lang="ar-SA" sz="3600" b="1">
                <a:solidFill>
                  <a:srgbClr val="FFCC00"/>
                </a:solidFill>
              </a:rPr>
              <a:t>ونجاة من الندامة</a:t>
            </a:r>
            <a:r>
              <a:rPr lang="ar-SA" sz="3600" b="1"/>
              <a:t>، وألفة القلوب، </a:t>
            </a:r>
            <a:r>
              <a:rPr lang="ar-SA" sz="3600" b="1">
                <a:solidFill>
                  <a:srgbClr val="FFCC00"/>
                </a:solidFill>
              </a:rPr>
              <a:t>واتباع الأثر</a:t>
            </a:r>
            <a:r>
              <a:rPr lang="en-US">
                <a:solidFill>
                  <a:srgbClr val="FFCC00"/>
                </a:solidFill>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Bin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2"/>
          <p:cNvSpPr>
            <a:spLocks noGrp="1" noRot="1" noChangeArrowheads="1"/>
          </p:cNvSpPr>
          <p:nvPr>
            <p:ph type="title"/>
          </p:nvPr>
        </p:nvSpPr>
        <p:spPr>
          <a:xfrm>
            <a:off x="609600" y="2027238"/>
            <a:ext cx="3733800" cy="1173162"/>
          </a:xfrm>
        </p:spPr>
        <p:txBody>
          <a:bodyPr/>
          <a:lstStyle/>
          <a:p>
            <a:r>
              <a:rPr lang="ar-SA" sz="3600" b="1" i="1">
                <a:solidFill>
                  <a:srgbClr val="9900FF"/>
                </a:solidFill>
              </a:rPr>
              <a:t>ثامناً</a:t>
            </a:r>
            <a:r>
              <a:rPr lang="ar-SA" sz="3600" b="1">
                <a:solidFill>
                  <a:srgbClr val="9900FF"/>
                </a:solidFill>
              </a:rPr>
              <a:t> </a:t>
            </a:r>
            <a:r>
              <a:rPr lang="en-US" sz="3600" b="1">
                <a:solidFill>
                  <a:srgbClr val="9900FF"/>
                </a:solidFill>
              </a:rPr>
              <a:t/>
            </a:r>
            <a:br>
              <a:rPr lang="en-US" sz="3600" b="1">
                <a:solidFill>
                  <a:srgbClr val="9900FF"/>
                </a:solidFill>
              </a:rPr>
            </a:br>
            <a:r>
              <a:rPr lang="ar-SA" sz="3600" b="1">
                <a:solidFill>
                  <a:srgbClr val="9900FF"/>
                </a:solidFill>
              </a:rPr>
              <a:t>احترام النظم واللوائح من أخلاق بيعتنا</a:t>
            </a:r>
            <a:r>
              <a:rPr lang="ar-SA" sz="2800" b="1">
                <a:solidFill>
                  <a:srgbClr val="9900FF"/>
                </a:solidFill>
              </a:rPr>
              <a:t/>
            </a:r>
            <a:br>
              <a:rPr lang="ar-SA" sz="2800" b="1">
                <a:solidFill>
                  <a:srgbClr val="9900FF"/>
                </a:solidFill>
              </a:rPr>
            </a:br>
            <a:endParaRPr lang="en-US" sz="2800" b="1">
              <a:solidFill>
                <a:srgbClr val="9900FF"/>
              </a:solidFill>
            </a:endParaRPr>
          </a:p>
        </p:txBody>
      </p:sp>
      <p:sp>
        <p:nvSpPr>
          <p:cNvPr id="19459" name="Rectangle 3"/>
          <p:cNvSpPr>
            <a:spLocks noGrp="1" noRot="1" noChangeArrowheads="1"/>
          </p:cNvSpPr>
          <p:nvPr>
            <p:ph type="body" idx="1"/>
          </p:nvPr>
        </p:nvSpPr>
        <p:spPr>
          <a:xfrm>
            <a:off x="381000" y="3810000"/>
            <a:ext cx="3733800" cy="1600200"/>
          </a:xfrm>
        </p:spPr>
        <p:txBody>
          <a:bodyPr/>
          <a:lstStyle/>
          <a:p>
            <a:pPr algn="ctr">
              <a:buFont typeface="Wingdings" pitchFamily="2" charset="2"/>
              <a:buNone/>
            </a:pPr>
            <a:r>
              <a:rPr lang="en-US" sz="3600" b="1" i="1">
                <a:solidFill>
                  <a:schemeClr val="bg1"/>
                </a:solidFill>
              </a:rPr>
              <a:t> </a:t>
            </a:r>
            <a:r>
              <a:rPr lang="en-US" sz="4800" b="1" i="1">
                <a:solidFill>
                  <a:schemeClr val="bg1"/>
                </a:solidFill>
              </a:rPr>
              <a:t>8.</a:t>
            </a:r>
          </a:p>
          <a:p>
            <a:pPr algn="ctr">
              <a:buFont typeface="Wingdings" pitchFamily="2" charset="2"/>
              <a:buNone/>
            </a:pPr>
            <a:r>
              <a:rPr lang="en-US" sz="2800" b="1" i="1">
                <a:solidFill>
                  <a:schemeClr val="bg1"/>
                </a:solidFill>
              </a:rPr>
              <a:t>  </a:t>
            </a:r>
            <a:r>
              <a:rPr lang="en-US" sz="2000">
                <a:solidFill>
                  <a:schemeClr val="bg1"/>
                </a:solidFill>
              </a:rPr>
              <a:t>Menghormati Peraturan Jema’ah adalah Akhlak</a:t>
            </a:r>
          </a:p>
        </p:txBody>
      </p:sp>
      <p:pic>
        <p:nvPicPr>
          <p:cNvPr id="19461" name="Picture 5" descr="top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33400"/>
            <a:ext cx="3733800" cy="930275"/>
          </a:xfrm>
          <a:prstGeom prst="rect">
            <a:avLst/>
          </a:prstGeom>
          <a:noFill/>
          <a:extLst>
            <a:ext uri="{909E8E84-426E-40DD-AFC4-6F175D3DCCD1}">
              <a14:hiddenFill xmlns:a14="http://schemas.microsoft.com/office/drawing/2010/main">
                <a:solidFill>
                  <a:srgbClr val="FFFFFF"/>
                </a:solidFill>
              </a14:hiddenFill>
            </a:ext>
          </a:extLst>
        </p:spPr>
      </p:pic>
      <p:pic>
        <p:nvPicPr>
          <p:cNvPr id="19462" name="Picture 6" descr="5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958850"/>
            <a:ext cx="2895600" cy="1936750"/>
          </a:xfrm>
          <a:prstGeom prst="rect">
            <a:avLst/>
          </a:prstGeom>
          <a:noFill/>
          <a:extLst>
            <a:ext uri="{909E8E84-426E-40DD-AFC4-6F175D3DCCD1}">
              <a14:hiddenFill xmlns:a14="http://schemas.microsoft.com/office/drawing/2010/main">
                <a:solidFill>
                  <a:srgbClr val="FFFFFF"/>
                </a:solidFill>
              </a14:hiddenFill>
            </a:ext>
          </a:extLst>
        </p:spPr>
      </p:pic>
      <p:sp>
        <p:nvSpPr>
          <p:cNvPr id="19463" name="Text Box 7"/>
          <p:cNvSpPr txBox="1">
            <a:spLocks noChangeArrowheads="1"/>
          </p:cNvSpPr>
          <p:nvPr/>
        </p:nvSpPr>
        <p:spPr bwMode="auto">
          <a:xfrm>
            <a:off x="5257800" y="3886200"/>
            <a:ext cx="297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9466" name="Text Box 10"/>
          <p:cNvSpPr txBox="1">
            <a:spLocks noChangeArrowheads="1"/>
          </p:cNvSpPr>
          <p:nvPr/>
        </p:nvSpPr>
        <p:spPr bwMode="auto">
          <a:xfrm>
            <a:off x="4876800" y="3736975"/>
            <a:ext cx="3505200" cy="22828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spcBef>
                <a:spcPct val="50000"/>
              </a:spcBef>
            </a:pPr>
            <a:r>
              <a:rPr lang="ar-SA" sz="2400" b="1">
                <a:solidFill>
                  <a:srgbClr val="FFCC00"/>
                </a:solidFill>
              </a:rPr>
              <a:t>إن العمل التربوي المنظم المثمر الجماعي هو منهج أصيل في الإسلام فلا جماعة بلا نظام، ولا نظام بلا جماعة، فهما كوجهين لعملة واحدة لا يصلح أحدهما أو كلاهما إلا بالآخر</a:t>
            </a:r>
            <a:r>
              <a:rPr lang="en-US" sz="2400">
                <a:solidFill>
                  <a:srgbClr val="FFCC00"/>
                </a:solidFill>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0" y="2362200"/>
            <a:ext cx="9144000" cy="762000"/>
          </a:xfrm>
        </p:spPr>
        <p:txBody>
          <a:bodyPr/>
          <a:lstStyle/>
          <a:p>
            <a:r>
              <a:rPr lang="ar-SA" sz="3600" b="1"/>
              <a:t>تاسعاً: الاختيارات الفقهية للجماعة لا خيرة للأفراد فيها.</a:t>
            </a:r>
            <a:r>
              <a:rPr lang="ar-SA" sz="4000" b="1"/>
              <a:t/>
            </a:r>
            <a:br>
              <a:rPr lang="ar-SA" sz="4000" b="1"/>
            </a:br>
            <a:endParaRPr lang="en-US" sz="4000" b="1"/>
          </a:p>
        </p:txBody>
      </p:sp>
      <p:sp>
        <p:nvSpPr>
          <p:cNvPr id="20483" name="Rectangle 3"/>
          <p:cNvSpPr>
            <a:spLocks noGrp="1" noRot="1" noChangeArrowheads="1"/>
          </p:cNvSpPr>
          <p:nvPr>
            <p:ph type="body" idx="1"/>
          </p:nvPr>
        </p:nvSpPr>
        <p:spPr>
          <a:xfrm>
            <a:off x="914400" y="2743200"/>
            <a:ext cx="7775575" cy="914400"/>
          </a:xfrm>
        </p:spPr>
        <p:txBody>
          <a:bodyPr/>
          <a:lstStyle/>
          <a:p>
            <a:pPr>
              <a:buFont typeface="Wingdings" pitchFamily="2" charset="2"/>
              <a:buNone/>
            </a:pPr>
            <a:r>
              <a:rPr lang="en-US" sz="3600" i="1"/>
              <a:t>9.</a:t>
            </a:r>
            <a:r>
              <a:rPr lang="en-US" sz="2400"/>
              <a:t> Pilihan Fiqh yang Diambil Jema’ah adalah Mengikat</a:t>
            </a:r>
          </a:p>
        </p:txBody>
      </p:sp>
      <p:pic>
        <p:nvPicPr>
          <p:cNvPr id="20484" name="Picture 4" descr="ikhw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152400"/>
            <a:ext cx="16192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0485" name="Picture 5" descr="2_3563_1_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39700"/>
            <a:ext cx="1651000" cy="1993900"/>
          </a:xfrm>
          <a:prstGeom prst="rect">
            <a:avLst/>
          </a:prstGeom>
          <a:noFill/>
          <a:extLst>
            <a:ext uri="{909E8E84-426E-40DD-AFC4-6F175D3DCCD1}">
              <a14:hiddenFill xmlns:a14="http://schemas.microsoft.com/office/drawing/2010/main">
                <a:solidFill>
                  <a:srgbClr val="FFFFFF"/>
                </a:solidFill>
              </a14:hiddenFill>
            </a:ext>
          </a:extLst>
        </p:spPr>
      </p:pic>
      <p:pic>
        <p:nvPicPr>
          <p:cNvPr id="20486" name="Picture 6" descr="top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457200"/>
            <a:ext cx="4724400" cy="1177925"/>
          </a:xfrm>
          <a:prstGeom prst="rect">
            <a:avLst/>
          </a:prstGeom>
          <a:noFill/>
          <a:extLst>
            <a:ext uri="{909E8E84-426E-40DD-AFC4-6F175D3DCCD1}">
              <a14:hiddenFill xmlns:a14="http://schemas.microsoft.com/office/drawing/2010/main">
                <a:solidFill>
                  <a:srgbClr val="FFFFFF"/>
                </a:solidFill>
              </a14:hiddenFill>
            </a:ext>
          </a:extLst>
        </p:spPr>
      </p:pic>
      <p:pic>
        <p:nvPicPr>
          <p:cNvPr id="20487" name="Picture 7" descr="top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6096000"/>
            <a:ext cx="7010400" cy="609600"/>
          </a:xfrm>
          <a:prstGeom prst="rect">
            <a:avLst/>
          </a:prstGeom>
          <a:noFill/>
          <a:extLst>
            <a:ext uri="{909E8E84-426E-40DD-AFC4-6F175D3DCCD1}">
              <a14:hiddenFill xmlns:a14="http://schemas.microsoft.com/office/drawing/2010/main">
                <a:solidFill>
                  <a:srgbClr val="FFFFFF"/>
                </a:solidFill>
              </a14:hiddenFill>
            </a:ext>
          </a:extLst>
        </p:spPr>
      </p:pic>
      <p:sp>
        <p:nvSpPr>
          <p:cNvPr id="20488" name="Text Box 8"/>
          <p:cNvSpPr txBox="1">
            <a:spLocks noChangeArrowheads="1"/>
          </p:cNvSpPr>
          <p:nvPr/>
        </p:nvSpPr>
        <p:spPr bwMode="auto">
          <a:xfrm>
            <a:off x="0" y="3429000"/>
            <a:ext cx="87630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r>
              <a:rPr lang="ar-SA" sz="2800" b="1">
                <a:solidFill>
                  <a:srgbClr val="FFCC00"/>
                </a:solidFill>
              </a:rPr>
              <a:t>فإذا اختارت الجماعة نظماً وقواعد ولوائح تضبط حركتها لتحقيق أهدافها ارتضتها الجماعة وأقرتها، وجب احترامها والعمل بها كنظام الأسر والاختيارات الفقهية التي تراها الجماعة لأنها أصبحت من ثوابتها أما المسائل الفقهية التعبدية المختلف فيها والتي قال فيها الإمام النووي: "المختلف فيه لا إنكاره فيه</a:t>
            </a:r>
            <a:r>
              <a:rPr lang="en-US" sz="2800" b="1">
                <a:solidFill>
                  <a:srgbClr val="FFCC00"/>
                </a:solidFill>
              </a:rPr>
              <a:t>"</a:t>
            </a:r>
            <a:r>
              <a:rPr lang="en-US" sz="2800">
                <a:solidFill>
                  <a:srgbClr val="FFCC00"/>
                </a:solidFill>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301625" y="2133600"/>
            <a:ext cx="8842375" cy="990600"/>
          </a:xfrm>
        </p:spPr>
        <p:txBody>
          <a:bodyPr/>
          <a:lstStyle/>
          <a:p>
            <a:r>
              <a:rPr lang="ar-SA" sz="3200" b="1"/>
              <a:t>عاشراً: الله الغاية في كل ثوابتنا ومتغيراتنا، وكل ما نقول ونعمل.</a:t>
            </a:r>
            <a:r>
              <a:rPr lang="en-US" sz="4000" b="1"/>
              <a:t/>
            </a:r>
            <a:br>
              <a:rPr lang="en-US" sz="4000" b="1"/>
            </a:br>
            <a:endParaRPr lang="en-US" sz="4000" b="1"/>
          </a:p>
        </p:txBody>
      </p:sp>
      <p:sp>
        <p:nvSpPr>
          <p:cNvPr id="21507" name="Rectangle 3"/>
          <p:cNvSpPr>
            <a:spLocks noGrp="1" noRot="1" noChangeArrowheads="1"/>
          </p:cNvSpPr>
          <p:nvPr>
            <p:ph type="body" idx="1"/>
          </p:nvPr>
        </p:nvSpPr>
        <p:spPr>
          <a:xfrm>
            <a:off x="527050" y="2590800"/>
            <a:ext cx="8540750" cy="1600200"/>
          </a:xfrm>
        </p:spPr>
        <p:txBody>
          <a:bodyPr/>
          <a:lstStyle/>
          <a:p>
            <a:pPr>
              <a:buFont typeface="Wingdings" pitchFamily="2" charset="2"/>
              <a:buNone/>
            </a:pPr>
            <a:r>
              <a:rPr lang="en-US" sz="4000" b="1" i="1"/>
              <a:t>10. </a:t>
            </a:r>
            <a:r>
              <a:rPr lang="en-US"/>
              <a:t>Allah adalah Tujuan dari Segala yang kita Lakukan dan Ucapkan</a:t>
            </a:r>
          </a:p>
        </p:txBody>
      </p:sp>
      <p:pic>
        <p:nvPicPr>
          <p:cNvPr id="21508" name="Picture 4" descr="ABES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381000"/>
            <a:ext cx="2895600" cy="1447800"/>
          </a:xfrm>
          <a:prstGeom prst="rect">
            <a:avLst/>
          </a:prstGeom>
          <a:solidFill>
            <a:srgbClr val="FF0066"/>
          </a:solidFill>
          <a:ln w="9525">
            <a:solidFill>
              <a:srgbClr val="9900FF"/>
            </a:solidFill>
            <a:miter lim="800000"/>
            <a:headEnd/>
            <a:tailEnd/>
          </a:ln>
        </p:spPr>
      </p:pic>
      <p:pic>
        <p:nvPicPr>
          <p:cNvPr id="21509" name="Picture 5" descr="ABES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81000"/>
            <a:ext cx="2057400" cy="1371600"/>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1510" name="Picture 6" descr="ABES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0250" y="304800"/>
            <a:ext cx="1530350" cy="1685925"/>
          </a:xfrm>
          <a:prstGeom prst="rect">
            <a:avLst/>
          </a:prstGeom>
          <a:solidFill>
            <a:srgbClr val="FF0066"/>
          </a:solidFill>
          <a:ln w="9525">
            <a:solidFill>
              <a:srgbClr val="FF0066"/>
            </a:solidFill>
            <a:miter lim="800000"/>
            <a:headEnd/>
            <a:tailEnd/>
          </a:ln>
        </p:spPr>
      </p:pic>
      <p:sp>
        <p:nvSpPr>
          <p:cNvPr id="21511" name="Text Box 7"/>
          <p:cNvSpPr txBox="1">
            <a:spLocks noChangeArrowheads="1"/>
          </p:cNvSpPr>
          <p:nvPr/>
        </p:nvSpPr>
        <p:spPr bwMode="auto">
          <a:xfrm>
            <a:off x="228600" y="3962400"/>
            <a:ext cx="8763000"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spcBef>
                <a:spcPct val="50000"/>
              </a:spcBef>
            </a:pPr>
            <a:r>
              <a:rPr lang="ar-SA" sz="3200" b="1">
                <a:solidFill>
                  <a:srgbClr val="FF0066"/>
                </a:solidFill>
              </a:rPr>
              <a:t>إنه عبد الله آناء الليل وأطراف النهار، سواء كان راهباً بالليل أو فارساً بالنهار، فهو عابد في كل حركة وسكنة، فهو عابد لله في المسجد والبيت والمؤسسة والعمل والوظيفة والشارع، فأينما توجه أو سار أو قام ثمّ وجه الله </a:t>
            </a:r>
            <a:r>
              <a:rPr lang="en-US" sz="3200" b="1">
                <a:solidFill>
                  <a:srgbClr val="FF0066"/>
                </a:solidFill>
              </a:rPr>
              <a:t> </a:t>
            </a:r>
            <a:r>
              <a:rPr lang="ar-SA" sz="3200" b="1">
                <a:solidFill>
                  <a:srgbClr val="FF0066"/>
                </a:solidFill>
              </a:rPr>
              <a:t>(قل إن صلاتي ونسكي ومحياي ومماتي لله رب العالمين لا شريك له) [الأنعام: 162، 163].</a:t>
            </a:r>
            <a:r>
              <a:rPr lang="en-US" sz="3200">
                <a:solidFill>
                  <a:srgbClr val="FFCC00"/>
                </a:solidFill>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609600" y="0"/>
            <a:ext cx="7772400" cy="1470025"/>
          </a:xfrm>
        </p:spPr>
        <p:txBody>
          <a:bodyPr/>
          <a:lstStyle/>
          <a:p>
            <a:r>
              <a:rPr lang="en-US">
                <a:latin typeface="Bauhaus 93" pitchFamily="82" charset="0"/>
              </a:rPr>
              <a:t>TSAWABIT &amp; MUTAGHAYYIRAT</a:t>
            </a:r>
          </a:p>
        </p:txBody>
      </p:sp>
      <p:sp>
        <p:nvSpPr>
          <p:cNvPr id="2051" name="Rectangle 3"/>
          <p:cNvSpPr>
            <a:spLocks noGrp="1" noRot="1" noChangeArrowheads="1"/>
          </p:cNvSpPr>
          <p:nvPr>
            <p:ph type="subTitle" idx="1"/>
          </p:nvPr>
        </p:nvSpPr>
        <p:spPr>
          <a:xfrm>
            <a:off x="304800" y="3352800"/>
            <a:ext cx="8534400" cy="2971800"/>
          </a:xfrm>
        </p:spPr>
        <p:txBody>
          <a:bodyPr/>
          <a:lstStyle/>
          <a:p>
            <a:pPr algn="just">
              <a:lnSpc>
                <a:spcPct val="90000"/>
              </a:lnSpc>
            </a:pPr>
            <a:endParaRPr lang="en-US" sz="2400"/>
          </a:p>
          <a:p>
            <a:pPr algn="just">
              <a:lnSpc>
                <a:spcPct val="90000"/>
              </a:lnSpc>
            </a:pPr>
            <a:r>
              <a:rPr lang="sv-SE" sz="2800" b="1" i="1"/>
              <a:t>Mutaghayyirat</a:t>
            </a:r>
            <a:r>
              <a:rPr lang="sv-SE" sz="2400"/>
              <a:t> adalah hal-hal yang mungkin mengalami penggantian, perubahan, takwil, dan pengembangan. Dan perubahan di dalamnya bukanlah merupakan pelanggaran terhadap hal-hal pokok (ushul) dan asasi. Ia merupakan hal yang fleksibel. Sebab perubahan waktu dan tempat menuntut adanya fleksibilitas, adaptasi, dan respon  sembari tetap menjaga tsawabit</a:t>
            </a:r>
            <a:r>
              <a:rPr lang="en-US" sz="2400"/>
              <a:t> </a:t>
            </a:r>
          </a:p>
        </p:txBody>
      </p:sp>
      <p:sp>
        <p:nvSpPr>
          <p:cNvPr id="2052" name="Rectangle 4"/>
          <p:cNvSpPr>
            <a:spLocks noChangeArrowheads="1"/>
          </p:cNvSpPr>
          <p:nvPr/>
        </p:nvSpPr>
        <p:spPr bwMode="auto">
          <a:xfrm>
            <a:off x="304800" y="1066800"/>
            <a:ext cx="86868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lnSpc>
                <a:spcPct val="80000"/>
              </a:lnSpc>
              <a:spcBef>
                <a:spcPct val="20000"/>
              </a:spcBef>
              <a:buClr>
                <a:schemeClr val="hlink"/>
              </a:buClr>
              <a:buFont typeface="Wingdings" pitchFamily="2" charset="2"/>
              <a:buNone/>
            </a:pPr>
            <a:endParaRPr lang="en-US" sz="1600">
              <a:effectLst>
                <a:outerShdw blurRad="38100" dist="38100" dir="2700000" algn="tl">
                  <a:srgbClr val="000000"/>
                </a:outerShdw>
              </a:effectLst>
            </a:endParaRPr>
          </a:p>
          <a:p>
            <a:pPr algn="just">
              <a:lnSpc>
                <a:spcPct val="80000"/>
              </a:lnSpc>
              <a:spcBef>
                <a:spcPct val="20000"/>
              </a:spcBef>
              <a:buClr>
                <a:schemeClr val="hlink"/>
              </a:buClr>
              <a:buFont typeface="Wingdings" pitchFamily="2" charset="2"/>
              <a:buNone/>
            </a:pPr>
            <a:r>
              <a:rPr lang="sv-SE" sz="2800" b="1" i="1">
                <a:effectLst>
                  <a:outerShdw blurRad="38100" dist="38100" dir="2700000" algn="tl">
                    <a:srgbClr val="000000"/>
                  </a:outerShdw>
                </a:effectLst>
              </a:rPr>
              <a:t>Tsawabit</a:t>
            </a:r>
            <a:r>
              <a:rPr lang="sv-SE" sz="2400">
                <a:effectLst>
                  <a:outerShdw blurRad="38100" dist="38100" dir="2700000" algn="tl">
                    <a:srgbClr val="000000"/>
                  </a:outerShdw>
                </a:effectLst>
              </a:rPr>
              <a:t> adalah hal-hal yang tidak boleh berubah atau berganti kapan dan di mana pun. Ia merupakan kaidah-kaidah yang mengikat individu-individu, bingkai yang mengendalikan perilaku mereka, dan parameter akurat yang tidak pernah keliru, yang dengannya mereka dibedakan dari orang lain. Oleh karena itu, dalam tsawabit tidak ada peluang untuk tawar menawar.</a:t>
            </a:r>
            <a:endParaRPr lang="en-US" sz="240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endParaRPr lang="en-US"/>
          </a:p>
        </p:txBody>
      </p:sp>
      <p:sp>
        <p:nvSpPr>
          <p:cNvPr id="23555" name="Rectangle 3"/>
          <p:cNvSpPr>
            <a:spLocks noGrp="1" noRot="1" noChangeArrowheads="1"/>
          </p:cNvSpPr>
          <p:nvPr>
            <p:ph type="body" idx="1"/>
          </p:nvPr>
        </p:nvSpPr>
        <p:spPr/>
        <p:txBody>
          <a:bodyPr/>
          <a:lstStyle/>
          <a:p>
            <a:endParaRPr lang="en-US"/>
          </a:p>
        </p:txBody>
      </p:sp>
      <p:pic>
        <p:nvPicPr>
          <p:cNvPr id="23557" name="Picture 5" descr="DSCI0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9753600" cy="7315200"/>
          </a:xfrm>
          <a:prstGeom prst="rect">
            <a:avLst/>
          </a:prstGeom>
          <a:noFill/>
          <a:extLst>
            <a:ext uri="{909E8E84-426E-40DD-AFC4-6F175D3DCCD1}">
              <a14:hiddenFill xmlns:a14="http://schemas.microsoft.com/office/drawing/2010/main">
                <a:solidFill>
                  <a:srgbClr val="FFFFFF"/>
                </a:solidFill>
              </a14:hiddenFill>
            </a:ext>
          </a:extLst>
        </p:spPr>
      </p:pic>
      <p:sp>
        <p:nvSpPr>
          <p:cNvPr id="23558" name="Text Box 6"/>
          <p:cNvSpPr txBox="1">
            <a:spLocks noChangeArrowheads="1"/>
          </p:cNvSpPr>
          <p:nvPr/>
        </p:nvSpPr>
        <p:spPr bwMode="auto">
          <a:xfrm>
            <a:off x="-152400" y="152400"/>
            <a:ext cx="7467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a:t>Kita akhiri ACARA ini dengan </a:t>
            </a:r>
          </a:p>
          <a:p>
            <a:pPr>
              <a:spcBef>
                <a:spcPct val="50000"/>
              </a:spcBef>
            </a:pPr>
            <a:r>
              <a:rPr lang="en-US" sz="3600"/>
              <a:t>SENYUMnya Ketua DPD Gowa</a:t>
            </a:r>
          </a:p>
        </p:txBody>
      </p:sp>
      <p:sp>
        <p:nvSpPr>
          <p:cNvPr id="23559" name="Oval 7"/>
          <p:cNvSpPr>
            <a:spLocks noChangeArrowheads="1"/>
          </p:cNvSpPr>
          <p:nvPr/>
        </p:nvSpPr>
        <p:spPr bwMode="auto">
          <a:xfrm>
            <a:off x="3505200" y="2438400"/>
            <a:ext cx="2133600" cy="2819400"/>
          </a:xfrm>
          <a:prstGeom prst="ellipse">
            <a:avLst/>
          </a:prstGeom>
          <a:solidFill>
            <a:schemeClr val="accent1">
              <a:alpha val="0"/>
            </a:scheme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a:t>
            </a:r>
          </a:p>
        </p:txBody>
      </p:sp>
      <p:sp>
        <p:nvSpPr>
          <p:cNvPr id="23561" name="WordArt 9"/>
          <p:cNvSpPr>
            <a:spLocks noChangeArrowheads="1" noChangeShapeType="1" noTextEdit="1"/>
          </p:cNvSpPr>
          <p:nvPr/>
        </p:nvSpPr>
        <p:spPr bwMode="auto">
          <a:xfrm rot="-1099395">
            <a:off x="6477000" y="-228600"/>
            <a:ext cx="2238375" cy="20574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rtl="1"/>
            <a:r>
              <a:rPr lang="ar-SA" sz="3600" kern="10">
                <a:ln w="9525">
                  <a:round/>
                  <a:headEnd/>
                  <a:tailEnd/>
                </a:ln>
                <a:gradFill rotWithShape="0">
                  <a:gsLst>
                    <a:gs pos="0">
                      <a:srgbClr val="FFFFCC"/>
                    </a:gs>
                    <a:gs pos="100000">
                      <a:srgbClr val="FF9999"/>
                    </a:gs>
                  </a:gsLst>
                  <a:lin ang="6499395" scaled="1"/>
                </a:gradFill>
                <a:latin typeface="Times New Roman"/>
                <a:cs typeface="Times New Roman"/>
              </a:rPr>
              <a:t>و السلام عليكم</a:t>
            </a:r>
            <a:endParaRPr lang="en-US" sz="3600" kern="10">
              <a:ln w="9525">
                <a:round/>
                <a:headEnd/>
                <a:tailEnd/>
              </a:ln>
              <a:gradFill rotWithShape="0">
                <a:gsLst>
                  <a:gs pos="0">
                    <a:srgbClr val="FFFFCC"/>
                  </a:gs>
                  <a:gs pos="100000">
                    <a:srgbClr val="FF9999"/>
                  </a:gs>
                </a:gsLst>
                <a:lin ang="6499395" scaled="1"/>
              </a:gradFill>
              <a:latin typeface="Times New Roman"/>
              <a:cs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Rot="1" noChangeArrowheads="1"/>
          </p:cNvSpPr>
          <p:nvPr>
            <p:ph type="body" idx="1"/>
          </p:nvPr>
        </p:nvSpPr>
        <p:spPr>
          <a:xfrm>
            <a:off x="527050" y="2511425"/>
            <a:ext cx="8540750" cy="4422775"/>
          </a:xfrm>
        </p:spPr>
        <p:txBody>
          <a:bodyPr/>
          <a:lstStyle/>
          <a:p>
            <a:pPr algn="just" rtl="1">
              <a:buFont typeface="Wingdings" pitchFamily="2" charset="2"/>
              <a:buNone/>
            </a:pPr>
            <a:r>
              <a:rPr lang="ar-SA" sz="4000" b="1"/>
              <a:t>   الثوابت هي الأمور التي ينبغي أن تظل دون تغيير أو تبديل على مر الزمان واختلاف المكان، وهي بمثابة القواعد الحاكمة على الأفراد، والإطار الضابط لسلوكهم وتصرفهم، والميزان الدقيق الذي لا يخطئ، والذي يتميزون به عن غيرهم، لهذا فإن الثوابت ليست مجال مساومة ولا مراجعة.</a:t>
            </a:r>
            <a:endParaRPr lang="en-US" sz="4000" b="1"/>
          </a:p>
        </p:txBody>
      </p:sp>
      <p:sp>
        <p:nvSpPr>
          <p:cNvPr id="8197" name="WordArt 5"/>
          <p:cNvSpPr>
            <a:spLocks noChangeArrowheads="1" noChangeShapeType="1" noTextEdit="1"/>
          </p:cNvSpPr>
          <p:nvPr/>
        </p:nvSpPr>
        <p:spPr bwMode="auto">
          <a:xfrm>
            <a:off x="4953000" y="228600"/>
            <a:ext cx="3962400" cy="1828800"/>
          </a:xfrm>
          <a:prstGeom prst="rect">
            <a:avLst/>
          </a:prstGeom>
        </p:spPr>
        <p:txBody>
          <a:bodyPr wrap="none" fromWordArt="1">
            <a:prstTxWarp prst="textPlain">
              <a:avLst>
                <a:gd name="adj" fmla="val 50000"/>
              </a:avLst>
            </a:prstTxWarp>
          </a:bodyPr>
          <a:lstStyle/>
          <a:p>
            <a:pPr algn="ctr" rtl="1"/>
            <a:r>
              <a:rPr lang="ar-SA" sz="3600" kern="10">
                <a:ln w="28575">
                  <a:solidFill>
                    <a:schemeClr val="bg2"/>
                  </a:solidFill>
                  <a:round/>
                  <a:headEnd/>
                  <a:tailEnd/>
                </a:ln>
                <a:solidFill>
                  <a:srgbClr val="FFCC00"/>
                </a:solidFill>
                <a:effectLst>
                  <a:outerShdw dist="45791" dir="2021404" algn="ctr" rotWithShape="0">
                    <a:srgbClr val="B2B2B2">
                      <a:alpha val="80000"/>
                    </a:srgbClr>
                  </a:outerShdw>
                </a:effectLst>
                <a:latin typeface="Times New Roman"/>
                <a:cs typeface="Times New Roman"/>
              </a:rPr>
              <a:t>تعريف الثوابت</a:t>
            </a:r>
            <a:endParaRPr lang="en-US" sz="3600" kern="10">
              <a:ln w="28575">
                <a:solidFill>
                  <a:schemeClr val="bg2"/>
                </a:solidFill>
                <a:round/>
                <a:headEnd/>
                <a:tailEnd/>
              </a:ln>
              <a:solidFill>
                <a:srgbClr val="FFCC00"/>
              </a:solidFill>
              <a:effectLst>
                <a:outerShdw dist="45791" dir="2021404" algn="ctr" rotWithShape="0">
                  <a:srgbClr val="B2B2B2">
                    <a:alpha val="80000"/>
                  </a:srgbClr>
                </a:outerShdw>
              </a:effectLst>
              <a:latin typeface="Times New Roman"/>
              <a:cs typeface="Times New Roman"/>
            </a:endParaRPr>
          </a:p>
        </p:txBody>
      </p:sp>
      <p:pic>
        <p:nvPicPr>
          <p:cNvPr id="8202" name="Picture 10"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4038600" cy="137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Rot="1" noChangeArrowheads="1"/>
          </p:cNvSpPr>
          <p:nvPr>
            <p:ph type="body" idx="1"/>
          </p:nvPr>
        </p:nvSpPr>
        <p:spPr>
          <a:xfrm>
            <a:off x="228600" y="2057400"/>
            <a:ext cx="8540750" cy="4422775"/>
          </a:xfrm>
        </p:spPr>
        <p:txBody>
          <a:bodyPr/>
          <a:lstStyle/>
          <a:p>
            <a:pPr algn="just">
              <a:lnSpc>
                <a:spcPct val="80000"/>
              </a:lnSpc>
              <a:buFont typeface="Wingdings" pitchFamily="2" charset="2"/>
              <a:buNone/>
            </a:pPr>
            <a:r>
              <a:rPr lang="sv-SE" sz="4000" b="1" i="1"/>
              <a:t>Tsawabit</a:t>
            </a:r>
            <a:r>
              <a:rPr lang="sv-SE" sz="3600"/>
              <a:t> adalah hal-hal yang tidak boleh berubah atau berganti kapan dan di mana pun. Ia merupakan kaidah-kaidah yang mengikat individu-individu, bingkai yang mengendalikan perilaku mereka, dan parameter akurat yang tidak pernah keliru, yang dengannya mereka dibedakan dari orang lain. Oleh karena itu, dalam tsawabit tidak ada peluang untuk tawar menawar.</a:t>
            </a:r>
            <a:endParaRPr lang="en-US" sz="3600"/>
          </a:p>
          <a:p>
            <a:pPr>
              <a:buFont typeface="Wingdings" pitchFamily="2" charset="2"/>
              <a:buNone/>
            </a:pPr>
            <a:endParaRPr lang="en-US" sz="4400"/>
          </a:p>
        </p:txBody>
      </p:sp>
      <p:sp>
        <p:nvSpPr>
          <p:cNvPr id="9221" name="WordArt 5"/>
          <p:cNvSpPr>
            <a:spLocks noChangeArrowheads="1" noChangeShapeType="1" noTextEdit="1"/>
          </p:cNvSpPr>
          <p:nvPr/>
        </p:nvSpPr>
        <p:spPr bwMode="auto">
          <a:xfrm>
            <a:off x="1914525" y="228600"/>
            <a:ext cx="5248275" cy="1295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hlink"/>
                </a:solidFill>
                <a:latin typeface="Arial Black"/>
              </a:rPr>
              <a:t>DEFENISI TSAWABIT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Rot="1" noChangeArrowheads="1"/>
          </p:cNvSpPr>
          <p:nvPr>
            <p:ph type="body" idx="1"/>
          </p:nvPr>
        </p:nvSpPr>
        <p:spPr>
          <a:xfrm>
            <a:off x="374650" y="2740025"/>
            <a:ext cx="8540750" cy="4422775"/>
          </a:xfrm>
        </p:spPr>
        <p:txBody>
          <a:bodyPr/>
          <a:lstStyle/>
          <a:p>
            <a:pPr algn="just" rtl="1">
              <a:buFont typeface="Wingdings" pitchFamily="2" charset="2"/>
              <a:buNone/>
            </a:pPr>
            <a:r>
              <a:rPr lang="ar-SA" sz="4000" b="1"/>
              <a:t>   المتغيرات فهي الأمور التي يمكن أن يعتريها التبديل والتغيير والتأويل والتطوير، ويعتبر التغيير فيها أمراً لا يخرج الأصل عن استمراريته وخصائصه المميزة التي لا تمس أساسياته، فهي أمور مرنة لأن تغيير الزمان والمكان يحتاج مرونة وتكيفاً، وتجاوباً مع الاحتفاظ بالثوابت</a:t>
            </a:r>
            <a:endParaRPr lang="en-US" sz="4000" b="1"/>
          </a:p>
        </p:txBody>
      </p:sp>
      <p:sp>
        <p:nvSpPr>
          <p:cNvPr id="10244" name="WordArt 4"/>
          <p:cNvSpPr>
            <a:spLocks noChangeArrowheads="1" noChangeShapeType="1" noTextEdit="1"/>
          </p:cNvSpPr>
          <p:nvPr/>
        </p:nvSpPr>
        <p:spPr bwMode="auto">
          <a:xfrm>
            <a:off x="1676400" y="228600"/>
            <a:ext cx="6096000" cy="20574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rtl="1"/>
            <a:r>
              <a:rPr lang="ar-SA" sz="3600" b="1" kern="10">
                <a:ln w="9525">
                  <a:round/>
                  <a:headEnd/>
                  <a:tailEnd/>
                </a:ln>
                <a:gradFill rotWithShape="0">
                  <a:gsLst>
                    <a:gs pos="0">
                      <a:srgbClr val="FFFFCC"/>
                    </a:gs>
                    <a:gs pos="100000">
                      <a:srgbClr val="FF9999"/>
                    </a:gs>
                  </a:gsLst>
                  <a:lin ang="5400000" scaled="1"/>
                </a:gradFill>
                <a:latin typeface="Times New Roman"/>
                <a:cs typeface="Times New Roman"/>
              </a:rPr>
              <a:t>تعريف المتغيرات</a:t>
            </a:r>
            <a:endParaRPr lang="en-US" sz="3600" b="1" kern="10">
              <a:ln w="9525">
                <a:round/>
                <a:headEnd/>
                <a:tailEnd/>
              </a:ln>
              <a:gradFill rotWithShape="0">
                <a:gsLst>
                  <a:gs pos="0">
                    <a:srgbClr val="FFFFCC"/>
                  </a:gs>
                  <a:gs pos="100000">
                    <a:srgbClr val="FF9999"/>
                  </a:gs>
                </a:gsLst>
                <a:lin ang="5400000" scaled="1"/>
              </a:gradFill>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0" name="Picture 6"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562600"/>
            <a:ext cx="81534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1267" name="Rectangle 3"/>
          <p:cNvSpPr>
            <a:spLocks noGrp="1" noRot="1" noChangeArrowheads="1"/>
          </p:cNvSpPr>
          <p:nvPr>
            <p:ph type="body" idx="1"/>
          </p:nvPr>
        </p:nvSpPr>
        <p:spPr/>
        <p:txBody>
          <a:bodyPr/>
          <a:lstStyle/>
          <a:p>
            <a:pPr algn="just">
              <a:buFont typeface="Wingdings" pitchFamily="2" charset="2"/>
              <a:buNone/>
            </a:pPr>
            <a:r>
              <a:rPr lang="sv-SE" b="1" i="1"/>
              <a:t>Mutaghayyirat</a:t>
            </a:r>
            <a:r>
              <a:rPr lang="sv-SE" sz="2800"/>
              <a:t> adalah hal-hal yang mungkin mengalami penggantian, perubahan, takwil, dan pengembangan. Dan perubahan di dalamnya bukanlah merupakan pelanggaran terhadap hal-hal pokok (ushul) dan asasi. Ia merupakan hal yang fleksibel. Sebab perubahan waktu dan tempat menuntut adanya fleksibilitas, adaptasi, dan respon  sembari tetap menjaga tsawabit</a:t>
            </a:r>
            <a:r>
              <a:rPr lang="en-US" sz="2800"/>
              <a:t> </a:t>
            </a:r>
          </a:p>
          <a:p>
            <a:pPr>
              <a:buFont typeface="Wingdings" pitchFamily="2" charset="2"/>
              <a:buNone/>
            </a:pPr>
            <a:endParaRPr lang="en-US" sz="2800"/>
          </a:p>
        </p:txBody>
      </p:sp>
      <p:sp>
        <p:nvSpPr>
          <p:cNvPr id="11268" name="WordArt 4"/>
          <p:cNvSpPr>
            <a:spLocks noChangeArrowheads="1" noChangeShapeType="1" noTextEdit="1"/>
          </p:cNvSpPr>
          <p:nvPr/>
        </p:nvSpPr>
        <p:spPr bwMode="auto">
          <a:xfrm>
            <a:off x="1066800" y="381000"/>
            <a:ext cx="7010400" cy="7620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200" kern="10">
                <a:ln w="9525">
                  <a:round/>
                  <a:headEnd/>
                  <a:tailEnd/>
                </a:ln>
                <a:solidFill>
                  <a:schemeClr val="tx2"/>
                </a:solidFill>
                <a:latin typeface="Arial Black"/>
              </a:rPr>
              <a:t>DEFENISI MUTAGHAYYIRAT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301625" y="228600"/>
            <a:ext cx="8510588" cy="1066800"/>
          </a:xfrm>
        </p:spPr>
        <p:txBody>
          <a:bodyPr/>
          <a:lstStyle/>
          <a:p>
            <a:pPr rtl="1"/>
            <a:r>
              <a:rPr lang="ar-SA" sz="5400" b="1"/>
              <a:t>ثوابت الدعوة العشر هي</a:t>
            </a:r>
            <a:r>
              <a:rPr lang="ar-SA" sz="4000" b="1"/>
              <a:t>:</a:t>
            </a:r>
            <a:br>
              <a:rPr lang="ar-SA" sz="4000" b="1"/>
            </a:br>
            <a:endParaRPr lang="en-US" sz="4000" b="1"/>
          </a:p>
        </p:txBody>
      </p:sp>
      <p:sp>
        <p:nvSpPr>
          <p:cNvPr id="7171" name="Rectangle 3"/>
          <p:cNvSpPr>
            <a:spLocks noGrp="1" noRot="1" noChangeArrowheads="1"/>
          </p:cNvSpPr>
          <p:nvPr>
            <p:ph type="body" idx="1"/>
          </p:nvPr>
        </p:nvSpPr>
        <p:spPr>
          <a:xfrm>
            <a:off x="228600" y="914400"/>
            <a:ext cx="8540750" cy="5638800"/>
          </a:xfrm>
        </p:spPr>
        <p:txBody>
          <a:bodyPr/>
          <a:lstStyle/>
          <a:p>
            <a:pPr algn="r" rtl="1">
              <a:lnSpc>
                <a:spcPct val="90000"/>
              </a:lnSpc>
              <a:buFont typeface="Wingdings" pitchFamily="2" charset="2"/>
              <a:buNone/>
            </a:pPr>
            <a:endParaRPr lang="en-US" sz="2800" b="1"/>
          </a:p>
          <a:p>
            <a:pPr algn="r" rtl="1">
              <a:lnSpc>
                <a:spcPct val="90000"/>
              </a:lnSpc>
            </a:pPr>
            <a:r>
              <a:rPr lang="ar-SA" sz="2800" b="1"/>
              <a:t>أولاً: اسم الجماعة فكرة وتاريخاً ووفاء.</a:t>
            </a:r>
          </a:p>
          <a:p>
            <a:pPr algn="r" rtl="1">
              <a:lnSpc>
                <a:spcPct val="90000"/>
              </a:lnSpc>
            </a:pPr>
            <a:r>
              <a:rPr lang="ar-SA" sz="2800" b="1"/>
              <a:t>ثانياً: العمل الجماعي وسيلتنا.</a:t>
            </a:r>
          </a:p>
          <a:p>
            <a:pPr algn="r" rtl="1">
              <a:lnSpc>
                <a:spcPct val="90000"/>
              </a:lnSpc>
            </a:pPr>
            <a:r>
              <a:rPr lang="ar-SA" sz="2800" b="1"/>
              <a:t>ثالثاً: التربية ونبذ العنف سبيلنا.</a:t>
            </a:r>
          </a:p>
          <a:p>
            <a:pPr algn="r" rtl="1">
              <a:lnSpc>
                <a:spcPct val="90000"/>
              </a:lnSpc>
            </a:pPr>
            <a:r>
              <a:rPr lang="ar-SA" sz="2800" b="1"/>
              <a:t>رابعاً: الأسرة محضن التربية عندنا.</a:t>
            </a:r>
          </a:p>
          <a:p>
            <a:pPr algn="r" rtl="1">
              <a:lnSpc>
                <a:spcPct val="90000"/>
              </a:lnSpc>
            </a:pPr>
            <a:r>
              <a:rPr lang="ar-SA" sz="2800" b="1"/>
              <a:t>خامساً: رسالة التعاليم والأركان العشرة خاصة الأصول العشرين، ورسالة العقائد أساس لنا ومصدر تعلمنا.</a:t>
            </a:r>
          </a:p>
          <a:p>
            <a:pPr algn="r" rtl="1">
              <a:lnSpc>
                <a:spcPct val="90000"/>
              </a:lnSpc>
            </a:pPr>
            <a:r>
              <a:rPr lang="ar-SA" sz="2800" b="1"/>
              <a:t>سادساً: الشمول والعموم أساس نظرتنا الكلية وفهمنا الشامل.</a:t>
            </a:r>
          </a:p>
          <a:p>
            <a:pPr algn="r" rtl="1">
              <a:lnSpc>
                <a:spcPct val="90000"/>
              </a:lnSpc>
            </a:pPr>
            <a:r>
              <a:rPr lang="ar-SA" sz="2800" b="1"/>
              <a:t>سابعاً: الشورى الملزمة تحسم الخلاف بيننا.</a:t>
            </a:r>
          </a:p>
          <a:p>
            <a:pPr algn="r" rtl="1">
              <a:lnSpc>
                <a:spcPct val="90000"/>
              </a:lnSpc>
            </a:pPr>
            <a:r>
              <a:rPr lang="ar-SA" sz="2800" b="1"/>
              <a:t>ثامناً: احترام النظم واللوائح من أخلاق بيعتنا.</a:t>
            </a:r>
          </a:p>
          <a:p>
            <a:pPr algn="r" rtl="1">
              <a:lnSpc>
                <a:spcPct val="90000"/>
              </a:lnSpc>
            </a:pPr>
            <a:r>
              <a:rPr lang="ar-SA" sz="2800" b="1"/>
              <a:t>تاسعاً: الاختيارات الفقهية للجماعة لا خيرة للأفراد فيها.</a:t>
            </a:r>
          </a:p>
          <a:p>
            <a:pPr algn="r" rtl="1">
              <a:lnSpc>
                <a:spcPct val="90000"/>
              </a:lnSpc>
            </a:pPr>
            <a:r>
              <a:rPr lang="ar-SA" sz="2800" b="1"/>
              <a:t>عاشراً: الله الغاية في كل ثوابتنا ومتغيراتنا، وكل ما نقول ونعمل.</a:t>
            </a:r>
            <a:endParaRPr lang="en-US" sz="2800" b="1"/>
          </a:p>
        </p:txBody>
      </p:sp>
      <p:pic>
        <p:nvPicPr>
          <p:cNvPr id="7172" name="Picture 4" descr="52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2286000" cy="1938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Oval 5"/>
          <p:cNvSpPr>
            <a:spLocks noChangeArrowheads="1"/>
          </p:cNvSpPr>
          <p:nvPr/>
        </p:nvSpPr>
        <p:spPr bwMode="auto">
          <a:xfrm>
            <a:off x="1143000" y="2057400"/>
            <a:ext cx="7543800" cy="1828800"/>
          </a:xfrm>
          <a:prstGeom prst="ellipse">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3314" name="Rectangle 2"/>
          <p:cNvSpPr>
            <a:spLocks noGrp="1" noRot="1" noChangeArrowheads="1"/>
          </p:cNvSpPr>
          <p:nvPr>
            <p:ph type="title"/>
          </p:nvPr>
        </p:nvSpPr>
        <p:spPr>
          <a:xfrm>
            <a:off x="304800" y="1219200"/>
            <a:ext cx="8510588" cy="1325563"/>
          </a:xfrm>
        </p:spPr>
        <p:txBody>
          <a:bodyPr/>
          <a:lstStyle/>
          <a:p>
            <a:r>
              <a:rPr lang="ar-SA" b="1"/>
              <a:t>أولاً: اسم الجماعة فكرة وتاريخاً ووفاء.</a:t>
            </a:r>
            <a:br>
              <a:rPr lang="ar-SA" b="1"/>
            </a:br>
            <a:endParaRPr lang="en-US" b="1"/>
          </a:p>
        </p:txBody>
      </p:sp>
      <p:sp>
        <p:nvSpPr>
          <p:cNvPr id="13315" name="Rectangle 3"/>
          <p:cNvSpPr>
            <a:spLocks noGrp="1" noRot="1" noChangeArrowheads="1"/>
          </p:cNvSpPr>
          <p:nvPr>
            <p:ph type="body" idx="1"/>
          </p:nvPr>
        </p:nvSpPr>
        <p:spPr>
          <a:xfrm>
            <a:off x="838200" y="1905000"/>
            <a:ext cx="7848600" cy="1828800"/>
          </a:xfrm>
        </p:spPr>
        <p:txBody>
          <a:bodyPr/>
          <a:lstStyle/>
          <a:p>
            <a:pPr>
              <a:buFont typeface="Wingdings" pitchFamily="2" charset="2"/>
              <a:buNone/>
            </a:pPr>
            <a:r>
              <a:rPr lang="fi-FI" sz="6000" b="1" i="1"/>
              <a:t>1. </a:t>
            </a:r>
            <a:r>
              <a:rPr lang="fi-FI" sz="3600" b="1"/>
              <a:t>Nama Jama’ah, fikrah, Aplikasi, Sejarah, dan Kesetiaan.</a:t>
            </a:r>
            <a:endParaRPr lang="en-US" sz="3600" b="1"/>
          </a:p>
        </p:txBody>
      </p:sp>
      <p:pic>
        <p:nvPicPr>
          <p:cNvPr id="13316" name="Picture 4"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76200"/>
            <a:ext cx="4191000" cy="914400"/>
          </a:xfrm>
          <a:prstGeom prst="rect">
            <a:avLst/>
          </a:prstGeom>
          <a:noFill/>
          <a:extLst>
            <a:ext uri="{909E8E84-426E-40DD-AFC4-6F175D3DCCD1}">
              <a14:hiddenFill xmlns:a14="http://schemas.microsoft.com/office/drawing/2010/main">
                <a:solidFill>
                  <a:srgbClr val="FFFFFF"/>
                </a:solidFill>
              </a14:hiddenFill>
            </a:ext>
          </a:extLst>
        </p:spPr>
      </p:pic>
      <p:sp>
        <p:nvSpPr>
          <p:cNvPr id="13318" name="Text Box 6"/>
          <p:cNvSpPr txBox="1">
            <a:spLocks noChangeArrowheads="1"/>
          </p:cNvSpPr>
          <p:nvPr/>
        </p:nvSpPr>
        <p:spPr bwMode="auto">
          <a:xfrm>
            <a:off x="304800" y="3886200"/>
            <a:ext cx="86106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spcBef>
                <a:spcPct val="50000"/>
              </a:spcBef>
            </a:pPr>
            <a:r>
              <a:rPr lang="ar-SA" sz="2800"/>
              <a:t> (اَللّهُمَّ إِنَّكَ تَعْلَمْ أَنَّ هَذِهِ القُلُوبَ قَدِ اجْتَمَعَتْ عَلَى مَحَبَّتِكَ وَالْتَقَتْ عَلَى طَاعَتِكَ وَتَوَحَّدَتْ عَلَى دَعْوَتِكَ وَتَعَاهَدَتْ عَلَى نُصْرَةِ شَرِيعَتِكَ فَوَثِّقِ اللَّهُمَّ رَابِطَتَهَا وَأَدِّمْ وُدَّهَا وَاهْدِهَا سُبُلَهَا وَأمْلَأْهَا بِنُورِكَ الَّذِي لاَ يَخْبُو وَاشْرَحْ صُدُورَهَا بِفَيْضِ اْلإِيَمَانِ بِكَ وَجَمِيلِ التَّوَكُّلِ عَلَيْكَ وَأَحْيِهَا بِمَعْرِفَتِكَ وَأَمِتْهَا عَلَى الشَّهَادَةِ فِي سَبِيلِكَ إِنَّكَ نِعْمَ اْلمَوْلَى وَنِعْمَ النَّصِيْرِ اَللَّهُمَّ آمِينَ وَصَلَّ اللَّهُمَّ عَلَى سَيِّدِنَا مُحَمَّدٍ وَعَلَى آلِهَ وَصَحْبِهِ وسلم).</a:t>
            </a:r>
            <a:endParaRPr lang="en-US"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Oval 4"/>
          <p:cNvSpPr>
            <a:spLocks noChangeArrowheads="1"/>
          </p:cNvSpPr>
          <p:nvPr/>
        </p:nvSpPr>
        <p:spPr bwMode="auto">
          <a:xfrm>
            <a:off x="228600" y="3124200"/>
            <a:ext cx="6553200" cy="1524000"/>
          </a:xfrm>
          <a:prstGeom prst="ellipse">
            <a:avLst/>
          </a:prstGeom>
          <a:solidFill>
            <a:srgbClr val="9900FF"/>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9900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4338" name="Rectangle 2"/>
          <p:cNvSpPr>
            <a:spLocks noGrp="1" noRot="1" noChangeArrowheads="1"/>
          </p:cNvSpPr>
          <p:nvPr>
            <p:ph type="title"/>
          </p:nvPr>
        </p:nvSpPr>
        <p:spPr>
          <a:xfrm>
            <a:off x="228600" y="2255838"/>
            <a:ext cx="8510588" cy="1325562"/>
          </a:xfrm>
        </p:spPr>
        <p:txBody>
          <a:bodyPr/>
          <a:lstStyle/>
          <a:p>
            <a:pPr rtl="1"/>
            <a:r>
              <a:rPr lang="ar-SA" sz="6600" b="1"/>
              <a:t>ثانياً: العمل الجماعي وسيلتنا.</a:t>
            </a:r>
            <a:br>
              <a:rPr lang="ar-SA" sz="6600" b="1"/>
            </a:br>
            <a:endParaRPr lang="en-US" sz="6600" b="1"/>
          </a:p>
        </p:txBody>
      </p:sp>
      <p:sp>
        <p:nvSpPr>
          <p:cNvPr id="14339" name="Rectangle 3"/>
          <p:cNvSpPr>
            <a:spLocks noGrp="1" noRot="1" noChangeArrowheads="1"/>
          </p:cNvSpPr>
          <p:nvPr>
            <p:ph type="body" idx="1"/>
          </p:nvPr>
        </p:nvSpPr>
        <p:spPr>
          <a:xfrm>
            <a:off x="679450" y="3124200"/>
            <a:ext cx="8540750" cy="914400"/>
          </a:xfrm>
        </p:spPr>
        <p:txBody>
          <a:bodyPr/>
          <a:lstStyle/>
          <a:p>
            <a:pPr>
              <a:lnSpc>
                <a:spcPct val="80000"/>
              </a:lnSpc>
              <a:buFont typeface="Wingdings" pitchFamily="2" charset="2"/>
              <a:buNone/>
            </a:pPr>
            <a:r>
              <a:rPr lang="en-US" sz="6600" i="1"/>
              <a:t>2.</a:t>
            </a:r>
            <a:r>
              <a:rPr lang="en-US" sz="3600"/>
              <a:t> Wajibnya Amal Jama’iy</a:t>
            </a:r>
          </a:p>
        </p:txBody>
      </p:sp>
      <p:pic>
        <p:nvPicPr>
          <p:cNvPr id="14341" name="Picture 5"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46075"/>
            <a:ext cx="4724400" cy="1177925"/>
          </a:xfrm>
          <a:prstGeom prst="rect">
            <a:avLst/>
          </a:prstGeom>
          <a:noFill/>
          <a:extLst>
            <a:ext uri="{909E8E84-426E-40DD-AFC4-6F175D3DCCD1}">
              <a14:hiddenFill xmlns:a14="http://schemas.microsoft.com/office/drawing/2010/main">
                <a:solidFill>
                  <a:srgbClr val="FFFFFF"/>
                </a:solidFill>
              </a14:hiddenFill>
            </a:ext>
          </a:extLst>
        </p:spPr>
      </p:pic>
      <p:sp>
        <p:nvSpPr>
          <p:cNvPr id="14342" name="Text Box 6"/>
          <p:cNvSpPr txBox="1">
            <a:spLocks noChangeArrowheads="1"/>
          </p:cNvSpPr>
          <p:nvPr/>
        </p:nvSpPr>
        <p:spPr bwMode="auto">
          <a:xfrm>
            <a:off x="0" y="4495800"/>
            <a:ext cx="88392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lgn="just" rtl="1"/>
            <a:r>
              <a:rPr lang="ar-SA" sz="3200" b="1"/>
              <a:t>والعمل الجماعي المنظم يقوم على:</a:t>
            </a:r>
          </a:p>
          <a:p>
            <a:pPr algn="just" rtl="1"/>
            <a:r>
              <a:rPr lang="ar-SA" sz="3200" b="1"/>
              <a:t>1- قيادة مخلصة مسؤولة (القيادة).</a:t>
            </a:r>
          </a:p>
          <a:p>
            <a:pPr algn="just" rtl="1"/>
            <a:r>
              <a:rPr lang="ar-SA" sz="3200" b="1"/>
              <a:t>2- قاعدة (الأفراد) مترابط فيما بينها مخلصة لبعضها (الجماعة).</a:t>
            </a:r>
          </a:p>
          <a:p>
            <a:pPr algn="just" rtl="1"/>
            <a:r>
              <a:rPr lang="ar-SA" sz="3200" b="1"/>
              <a:t>3- منهاج بمفاهيم واضحة (الدعوة).</a:t>
            </a:r>
            <a:endParaRPr lang="en-US" sz="3200" b="1"/>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Oval 5"/>
          <p:cNvSpPr>
            <a:spLocks noChangeArrowheads="1"/>
          </p:cNvSpPr>
          <p:nvPr/>
        </p:nvSpPr>
        <p:spPr bwMode="auto">
          <a:xfrm>
            <a:off x="152400" y="2819400"/>
            <a:ext cx="8763000" cy="1600200"/>
          </a:xfrm>
          <a:prstGeom prst="ellipse">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15362" name="Rectangle 2"/>
          <p:cNvSpPr>
            <a:spLocks noGrp="1" noRot="1" noChangeArrowheads="1"/>
          </p:cNvSpPr>
          <p:nvPr>
            <p:ph type="title"/>
          </p:nvPr>
        </p:nvSpPr>
        <p:spPr>
          <a:xfrm>
            <a:off x="228600" y="1676400"/>
            <a:ext cx="8510588" cy="1325563"/>
          </a:xfrm>
        </p:spPr>
        <p:txBody>
          <a:bodyPr/>
          <a:lstStyle/>
          <a:p>
            <a:r>
              <a:rPr lang="ar-SA" sz="6000" b="1"/>
              <a:t>ثالثاً: التربية ونبذ العنف سبيلنا</a:t>
            </a:r>
            <a:endParaRPr lang="en-US" sz="6000" b="1"/>
          </a:p>
        </p:txBody>
      </p:sp>
      <p:sp>
        <p:nvSpPr>
          <p:cNvPr id="15363" name="Rectangle 3"/>
          <p:cNvSpPr>
            <a:spLocks noGrp="1" noRot="1" noChangeArrowheads="1"/>
          </p:cNvSpPr>
          <p:nvPr>
            <p:ph type="body" idx="1"/>
          </p:nvPr>
        </p:nvSpPr>
        <p:spPr>
          <a:xfrm>
            <a:off x="755650" y="2971800"/>
            <a:ext cx="8540750" cy="1831975"/>
          </a:xfrm>
        </p:spPr>
        <p:txBody>
          <a:bodyPr/>
          <a:lstStyle/>
          <a:p>
            <a:pPr>
              <a:buFont typeface="Wingdings" pitchFamily="2" charset="2"/>
              <a:buNone/>
            </a:pPr>
            <a:r>
              <a:rPr lang="en-US" sz="4400" b="1" i="1"/>
              <a:t>3. </a:t>
            </a:r>
            <a:r>
              <a:rPr lang="en-US"/>
              <a:t>Tarbiyah adalah Jalan Kita &amp; Menjauhi Kekerasan adalah Prinsip Kita</a:t>
            </a:r>
          </a:p>
        </p:txBody>
      </p:sp>
      <p:pic>
        <p:nvPicPr>
          <p:cNvPr id="15366" name="Picture 6" descr="top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81000"/>
            <a:ext cx="4724400" cy="1177925"/>
          </a:xfrm>
          <a:prstGeom prst="rect">
            <a:avLst/>
          </a:prstGeom>
          <a:noFill/>
          <a:extLst>
            <a:ext uri="{909E8E84-426E-40DD-AFC4-6F175D3DCCD1}">
              <a14:hiddenFill xmlns:a14="http://schemas.microsoft.com/office/drawing/2010/main">
                <a:solidFill>
                  <a:srgbClr val="FFFFFF"/>
                </a:solidFill>
              </a14:hiddenFill>
            </a:ext>
          </a:extLst>
        </p:spPr>
      </p:pic>
      <p:sp>
        <p:nvSpPr>
          <p:cNvPr id="15367" name="Text Box 7"/>
          <p:cNvSpPr txBox="1">
            <a:spLocks noChangeArrowheads="1"/>
          </p:cNvSpPr>
          <p:nvPr/>
        </p:nvSpPr>
        <p:spPr bwMode="auto">
          <a:xfrm>
            <a:off x="533400" y="4664075"/>
            <a:ext cx="80772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lgn="r" rtl="1"/>
            <a:r>
              <a:rPr lang="ar-SA" sz="3200" b="1">
                <a:solidFill>
                  <a:srgbClr val="FFCC00"/>
                </a:solidFill>
              </a:rPr>
              <a:t>والفكرة الجيدة يتوقف نجاحها على أمور ثلاثة:</a:t>
            </a:r>
          </a:p>
          <a:p>
            <a:pPr algn="r" rtl="1"/>
            <a:r>
              <a:rPr lang="ar-SA" sz="3200" b="1">
                <a:solidFill>
                  <a:srgbClr val="FFCC00"/>
                </a:solidFill>
              </a:rPr>
              <a:t>1- أن يتصورها معتنقوها تصوراً "واضحاً".</a:t>
            </a:r>
          </a:p>
          <a:p>
            <a:pPr algn="r" rtl="1"/>
            <a:r>
              <a:rPr lang="ar-SA" sz="3200" b="1">
                <a:solidFill>
                  <a:srgbClr val="FFCC00"/>
                </a:solidFill>
              </a:rPr>
              <a:t>2- أن يؤمن بها أصحابها إيماناً "عميقاً".</a:t>
            </a:r>
          </a:p>
          <a:p>
            <a:pPr algn="r" rtl="1"/>
            <a:r>
              <a:rPr lang="ar-SA" sz="3200" b="1">
                <a:solidFill>
                  <a:srgbClr val="FFCC00"/>
                </a:solidFill>
              </a:rPr>
              <a:t>3- أن تجتمع قلوب أهلها اجتماعاً "قوياً".</a:t>
            </a:r>
            <a:endParaRPr lang="en-US" sz="3200" b="1">
              <a:solidFill>
                <a:srgbClr val="FFCC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ouds">
  <a:themeElements>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Cloud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Cloud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loud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Cloud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Cloud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Cloud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Cloud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Cloud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Cloud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Clouds</Template>
  <TotalTime>609</TotalTime>
  <Words>1215</Words>
  <Application>Microsoft Office PowerPoint</Application>
  <PresentationFormat>On-screen Show (4:3)</PresentationFormat>
  <Paragraphs>87</Paragraphs>
  <Slides>18</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Wingdings</vt:lpstr>
      <vt:lpstr>Bauhaus 93</vt:lpstr>
      <vt:lpstr>Britannic Bold</vt:lpstr>
      <vt:lpstr>Berlin Sans FB Demi</vt:lpstr>
      <vt:lpstr>Baskerville Old Face</vt:lpstr>
      <vt:lpstr>Clouds</vt:lpstr>
      <vt:lpstr>الثوابت والمتغيرات</vt:lpstr>
      <vt:lpstr>PowerPoint Presentation</vt:lpstr>
      <vt:lpstr>PowerPoint Presentation</vt:lpstr>
      <vt:lpstr>PowerPoint Presentation</vt:lpstr>
      <vt:lpstr>PowerPoint Presentation</vt:lpstr>
      <vt:lpstr>ثوابت الدعوة العشر هي: </vt:lpstr>
      <vt:lpstr>أولاً: اسم الجماعة فكرة وتاريخاً ووفاء. </vt:lpstr>
      <vt:lpstr>ثانياً: العمل الجماعي وسيلتنا. </vt:lpstr>
      <vt:lpstr>ثالثاً: التربية ونبذ العنف سبيلنا</vt:lpstr>
      <vt:lpstr>رابعا: الأسرة محضن التربية عندنا</vt:lpstr>
      <vt:lpstr>خامساً: رسالة التعاليم والأركان العشرة خاصة الأصول العشرين، ورسالة العقائد أساس لنا ومصدر تعلمنا. </vt:lpstr>
      <vt:lpstr>سادساً: الشمول والعموم أساس نظرتنا الكلية وفهمنا الشامل </vt:lpstr>
      <vt:lpstr>سابعاً: الشورى الملزمة تحسم الخلاف بيننا</vt:lpstr>
      <vt:lpstr>ثامناً  احترام النظم واللوائح من أخلاق بيعتنا </vt:lpstr>
      <vt:lpstr>تاسعاً: الاختيارات الفقهية للجماعة لا خيرة للأفراد فيها. </vt:lpstr>
      <vt:lpstr>عاشراً: الله الغاية في كل ثوابتنا ومتغيراتنا، وكل ما نقول ونعمل. </vt:lpstr>
      <vt:lpstr>TSAWABIT &amp; MUTAGHAYYIRAT</vt:lpstr>
      <vt:lpstr>PowerPoint Presentation</vt:lpstr>
    </vt:vector>
  </TitlesOfParts>
  <Company>Latitude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TSAWABIT &amp; MUTAGHAYYIRAT</dc:title>
  <dc:creator>Dell</dc:creator>
  <cp:lastModifiedBy>Abdul Wahid Surhim</cp:lastModifiedBy>
  <cp:revision>22</cp:revision>
  <dcterms:created xsi:type="dcterms:W3CDTF">2006-01-07T03:42:33Z</dcterms:created>
  <dcterms:modified xsi:type="dcterms:W3CDTF">2011-11-06T10:50:22Z</dcterms:modified>
</cp:coreProperties>
</file>