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38" r:id="rId4"/>
    <p:sldId id="337" r:id="rId5"/>
    <p:sldId id="330" r:id="rId6"/>
    <p:sldId id="331" r:id="rId7"/>
    <p:sldId id="332" r:id="rId8"/>
    <p:sldId id="333" r:id="rId9"/>
    <p:sldId id="339" r:id="rId10"/>
    <p:sldId id="340" r:id="rId11"/>
    <p:sldId id="341" r:id="rId12"/>
    <p:sldId id="342" r:id="rId13"/>
    <p:sldId id="343" r:id="rId14"/>
    <p:sldId id="336" r:id="rId1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6" d="100"/>
          <a:sy n="66" d="100"/>
        </p:scale>
        <p:origin x="67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248E550-5EE6-4988-8AA0-616C5FFFF736}"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108872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48E550-5EE6-4988-8AA0-616C5FFFF736}"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316318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48E550-5EE6-4988-8AA0-616C5FFFF736}"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167558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48E550-5EE6-4988-8AA0-616C5FFFF736}"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396271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48E550-5EE6-4988-8AA0-616C5FFFF736}"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246505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48E550-5EE6-4988-8AA0-616C5FFFF736}"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3329018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48E550-5EE6-4988-8AA0-616C5FFFF736}"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1859614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48E550-5EE6-4988-8AA0-616C5FFFF736}"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2486647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8E550-5EE6-4988-8AA0-616C5FFFF736}"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2049969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48E550-5EE6-4988-8AA0-616C5FFFF736}"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318079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48E550-5EE6-4988-8AA0-616C5FFFF736}"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8E625-0CEF-4E2A-809E-6F35192473C7}" type="slidenum">
              <a:rPr lang="en-US" smtClean="0"/>
              <a:t>‹#›</a:t>
            </a:fld>
            <a:endParaRPr lang="en-US"/>
          </a:p>
        </p:txBody>
      </p:sp>
    </p:spTree>
    <p:extLst>
      <p:ext uri="{BB962C8B-B14F-4D97-AF65-F5344CB8AC3E}">
        <p14:creationId xmlns:p14="http://schemas.microsoft.com/office/powerpoint/2010/main" val="150829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8E550-5EE6-4988-8AA0-616C5FFFF736}" type="datetimeFigureOut">
              <a:rPr lang="en-US" smtClean="0"/>
              <a:t>2/24/2020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8E625-0CEF-4E2A-809E-6F35192473C7}" type="slidenum">
              <a:rPr lang="en-US" smtClean="0"/>
              <a:t>‹#›</a:t>
            </a:fld>
            <a:endParaRPr lang="en-US"/>
          </a:p>
        </p:txBody>
      </p:sp>
    </p:spTree>
    <p:extLst>
      <p:ext uri="{BB962C8B-B14F-4D97-AF65-F5344CB8AC3E}">
        <p14:creationId xmlns:p14="http://schemas.microsoft.com/office/powerpoint/2010/main" val="1806350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45226" y="147485"/>
            <a:ext cx="8554065" cy="3599187"/>
          </a:xfrm>
          <a:prstGeom prst="rect">
            <a:avLst/>
          </a:prstGeom>
        </p:spPr>
      </p:pic>
      <p:sp>
        <p:nvSpPr>
          <p:cNvPr id="3" name="Subtitle 2"/>
          <p:cNvSpPr>
            <a:spLocks noGrp="1"/>
          </p:cNvSpPr>
          <p:nvPr>
            <p:ph type="subTitle" idx="1"/>
          </p:nvPr>
        </p:nvSpPr>
        <p:spPr>
          <a:xfrm>
            <a:off x="464457" y="4265709"/>
            <a:ext cx="11466286" cy="2309262"/>
          </a:xfrm>
        </p:spPr>
        <p:txBody>
          <a:bodyPr>
            <a:normAutofit fontScale="77500" lnSpcReduction="20000"/>
          </a:bodyPr>
          <a:lstStyle/>
          <a:p>
            <a:pPr>
              <a:lnSpc>
                <a:spcPct val="120000"/>
              </a:lnSpc>
              <a:spcBef>
                <a:spcPts val="0"/>
              </a:spcBef>
            </a:pPr>
            <a:r>
              <a:rPr lang="en-US" sz="4700" b="1" dirty="0">
                <a:solidFill>
                  <a:srgbClr val="C00000"/>
                </a:solidFill>
                <a:latin typeface="Comic Sans MS" panose="030F0702030302020204" pitchFamily="66" charset="0"/>
              </a:rPr>
              <a:t>Meeting on the Draft Statement of Accreditation</a:t>
            </a:r>
          </a:p>
          <a:p>
            <a:pPr>
              <a:lnSpc>
                <a:spcPct val="120000"/>
              </a:lnSpc>
              <a:spcBef>
                <a:spcPts val="0"/>
              </a:spcBef>
            </a:pPr>
            <a:r>
              <a:rPr lang="en-US" sz="4000" b="1" dirty="0">
                <a:solidFill>
                  <a:schemeClr val="accent5">
                    <a:lumMod val="50000"/>
                  </a:schemeClr>
                </a:solidFill>
                <a:latin typeface="Comic Sans MS" panose="030F0702030302020204" pitchFamily="66" charset="0"/>
              </a:rPr>
              <a:t>Civil Engineering and Electrical Engineering </a:t>
            </a:r>
          </a:p>
          <a:p>
            <a:pPr>
              <a:lnSpc>
                <a:spcPct val="120000"/>
              </a:lnSpc>
              <a:spcBef>
                <a:spcPts val="0"/>
              </a:spcBef>
            </a:pPr>
            <a:r>
              <a:rPr lang="en-US" sz="4000" b="1" dirty="0" err="1">
                <a:solidFill>
                  <a:schemeClr val="accent5">
                    <a:lumMod val="50000"/>
                  </a:schemeClr>
                </a:solidFill>
                <a:latin typeface="Comic Sans MS" panose="030F0702030302020204" pitchFamily="66" charset="0"/>
              </a:rPr>
              <a:t>Universitas</a:t>
            </a:r>
            <a:r>
              <a:rPr lang="en-US" sz="4000" b="1" dirty="0">
                <a:solidFill>
                  <a:schemeClr val="accent5">
                    <a:lumMod val="50000"/>
                  </a:schemeClr>
                </a:solidFill>
                <a:latin typeface="Comic Sans MS" panose="030F0702030302020204" pitchFamily="66" charset="0"/>
              </a:rPr>
              <a:t> Hasanuddin</a:t>
            </a:r>
          </a:p>
          <a:p>
            <a:pPr>
              <a:lnSpc>
                <a:spcPct val="120000"/>
              </a:lnSpc>
              <a:spcBef>
                <a:spcPts val="0"/>
              </a:spcBef>
            </a:pPr>
            <a:r>
              <a:rPr lang="en-US" sz="4000" b="1" dirty="0">
                <a:solidFill>
                  <a:schemeClr val="accent5">
                    <a:lumMod val="50000"/>
                  </a:schemeClr>
                </a:solidFill>
                <a:latin typeface="Comic Sans MS" panose="030F0702030302020204" pitchFamily="66" charset="0"/>
              </a:rPr>
              <a:t>24 February 2020</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42746" y="1158844"/>
            <a:ext cx="737386" cy="842727"/>
          </a:xfrm>
          <a:prstGeom prst="rect">
            <a:avLst/>
          </a:prstGeom>
        </p:spPr>
      </p:pic>
    </p:spTree>
    <p:extLst>
      <p:ext uri="{BB962C8B-B14F-4D97-AF65-F5344CB8AC3E}">
        <p14:creationId xmlns:p14="http://schemas.microsoft.com/office/powerpoint/2010/main" val="1646284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lstStyle/>
          <a:p>
            <a:pPr algn="ctr"/>
            <a:r>
              <a:rPr lang="en-US" b="1" dirty="0">
                <a:solidFill>
                  <a:schemeClr val="bg1"/>
                </a:solidFill>
                <a:latin typeface="Comic Sans MS" panose="030F0702030302020204" pitchFamily="66" charset="0"/>
              </a:rPr>
              <a:t>ABET Accreditation Statements</a:t>
            </a:r>
            <a:endParaRPr lang="id-ID" b="1" dirty="0">
              <a:solidFill>
                <a:schemeClr val="bg1"/>
              </a:solidFill>
              <a:latin typeface="Comic Sans MS" panose="030F0702030302020204" pitchFamily="66" charset="0"/>
            </a:endParaRPr>
          </a:p>
        </p:txBody>
      </p:sp>
      <p:sp>
        <p:nvSpPr>
          <p:cNvPr id="4" name="Content Placeholder 3">
            <a:extLst>
              <a:ext uri="{FF2B5EF4-FFF2-40B4-BE49-F238E27FC236}">
                <a16:creationId xmlns:a16="http://schemas.microsoft.com/office/drawing/2014/main" id="{539F0381-15E7-40B6-8B96-171C3D5C6434}"/>
              </a:ext>
            </a:extLst>
          </p:cNvPr>
          <p:cNvSpPr>
            <a:spLocks noGrp="1"/>
          </p:cNvSpPr>
          <p:nvPr>
            <p:ph idx="1"/>
          </p:nvPr>
        </p:nvSpPr>
        <p:spPr>
          <a:xfrm>
            <a:off x="566057" y="1535339"/>
            <a:ext cx="11190514" cy="5204279"/>
          </a:xfrm>
        </p:spPr>
        <p:txBody>
          <a:bodyPr>
            <a:normAutofit/>
          </a:bodyPr>
          <a:lstStyle/>
          <a:p>
            <a:r>
              <a:rPr lang="en-US" sz="3200" dirty="0">
                <a:latin typeface="Comic Sans MS" panose="030F0702030302020204" pitchFamily="66" charset="0"/>
              </a:rPr>
              <a:t>You should expect to receive </a:t>
            </a:r>
            <a:r>
              <a:rPr lang="en-US" sz="3200" dirty="0">
                <a:solidFill>
                  <a:srgbClr val="C00000"/>
                </a:solidFill>
                <a:latin typeface="Comic Sans MS" panose="030F0702030302020204" pitchFamily="66" charset="0"/>
              </a:rPr>
              <a:t>official notification of accreditation actions together with the Final Statement during the period from mid-August to mid-September.</a:t>
            </a:r>
          </a:p>
          <a:p>
            <a:r>
              <a:rPr lang="en-US" sz="3200" dirty="0">
                <a:latin typeface="Comic Sans MS" panose="030F0702030302020204" pitchFamily="66" charset="0"/>
              </a:rPr>
              <a:t>Neither the presence nor absence of a stated, projected accreditation action in any program discussion </a:t>
            </a:r>
            <a:r>
              <a:rPr lang="en-US" sz="3200" dirty="0">
                <a:solidFill>
                  <a:srgbClr val="C00000"/>
                </a:solidFill>
                <a:latin typeface="Comic Sans MS" panose="030F0702030302020204" pitchFamily="66" charset="0"/>
              </a:rPr>
              <a:t>commits the Commission to a particular final action. </a:t>
            </a:r>
          </a:p>
          <a:p>
            <a:r>
              <a:rPr lang="en-US" sz="3200" dirty="0">
                <a:latin typeface="Comic Sans MS" panose="030F0702030302020204" pitchFamily="66" charset="0"/>
              </a:rPr>
              <a:t>The official accreditation action for each program </a:t>
            </a:r>
            <a:r>
              <a:rPr lang="en-US" sz="3200" dirty="0">
                <a:solidFill>
                  <a:srgbClr val="C00000"/>
                </a:solidFill>
                <a:latin typeface="Comic Sans MS" panose="030F0702030302020204" pitchFamily="66" charset="0"/>
              </a:rPr>
              <a:t>is taken by vote of the entire Commission at its July Meeting</a:t>
            </a:r>
            <a:r>
              <a:rPr lang="en-US" sz="3200" dirty="0">
                <a:latin typeface="Comic Sans MS" panose="030F0702030302020204" pitchFamily="66" charset="0"/>
              </a:rPr>
              <a:t> following consideration of the team’s findings along with the institution’s response to the Draft Statement.</a:t>
            </a:r>
            <a:endParaRPr lang="id-ID" sz="3200" dirty="0">
              <a:latin typeface="Comic Sans MS" panose="030F0702030302020204" pitchFamily="66" charset="0"/>
            </a:endParaRPr>
          </a:p>
        </p:txBody>
      </p:sp>
    </p:spTree>
    <p:extLst>
      <p:ext uri="{BB962C8B-B14F-4D97-AF65-F5344CB8AC3E}">
        <p14:creationId xmlns:p14="http://schemas.microsoft.com/office/powerpoint/2010/main" val="3148459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lstStyle/>
          <a:p>
            <a:pPr algn="ctr"/>
            <a:r>
              <a:rPr lang="en-US" b="1" dirty="0">
                <a:solidFill>
                  <a:schemeClr val="bg1"/>
                </a:solidFill>
                <a:latin typeface="Comic Sans MS" panose="030F0702030302020204" pitchFamily="66" charset="0"/>
              </a:rPr>
              <a:t>Accreditation Statements for </a:t>
            </a:r>
            <a:br>
              <a:rPr lang="en-US" b="1" dirty="0">
                <a:solidFill>
                  <a:schemeClr val="bg1"/>
                </a:solidFill>
                <a:latin typeface="Comic Sans MS" panose="030F0702030302020204" pitchFamily="66" charset="0"/>
              </a:rPr>
            </a:br>
            <a:r>
              <a:rPr lang="en-US" b="1" dirty="0">
                <a:solidFill>
                  <a:schemeClr val="bg1"/>
                </a:solidFill>
                <a:latin typeface="Comic Sans MS" panose="030F0702030302020204" pitchFamily="66" charset="0"/>
              </a:rPr>
              <a:t>Civil Engineering</a:t>
            </a:r>
            <a:endParaRPr lang="id-ID" b="1" dirty="0">
              <a:solidFill>
                <a:schemeClr val="bg1"/>
              </a:solidFill>
              <a:latin typeface="Comic Sans MS" panose="030F0702030302020204" pitchFamily="66" charset="0"/>
            </a:endParaRPr>
          </a:p>
        </p:txBody>
      </p:sp>
      <p:sp>
        <p:nvSpPr>
          <p:cNvPr id="4" name="Content Placeholder 3">
            <a:extLst>
              <a:ext uri="{FF2B5EF4-FFF2-40B4-BE49-F238E27FC236}">
                <a16:creationId xmlns:a16="http://schemas.microsoft.com/office/drawing/2014/main" id="{539F0381-15E7-40B6-8B96-171C3D5C6434}"/>
              </a:ext>
            </a:extLst>
          </p:cNvPr>
          <p:cNvSpPr>
            <a:spLocks noGrp="1"/>
          </p:cNvSpPr>
          <p:nvPr>
            <p:ph idx="1"/>
          </p:nvPr>
        </p:nvSpPr>
        <p:spPr>
          <a:xfrm>
            <a:off x="566057" y="1770744"/>
            <a:ext cx="11190514" cy="4760686"/>
          </a:xfrm>
        </p:spPr>
        <p:txBody>
          <a:bodyPr>
            <a:normAutofit/>
          </a:bodyPr>
          <a:lstStyle/>
          <a:p>
            <a:r>
              <a:rPr lang="en-US" sz="3600" dirty="0">
                <a:solidFill>
                  <a:srgbClr val="C00000"/>
                </a:solidFill>
                <a:latin typeface="Comic Sans MS" panose="030F0702030302020204" pitchFamily="66" charset="0"/>
              </a:rPr>
              <a:t>Program Weakness</a:t>
            </a:r>
          </a:p>
          <a:p>
            <a:pPr lvl="1"/>
            <a:r>
              <a:rPr lang="id-ID" sz="3200" dirty="0">
                <a:latin typeface="Comic Sans MS" panose="030F0702030302020204" pitchFamily="66" charset="0"/>
              </a:rPr>
              <a:t>Criterion 4. Continuous Improvement</a:t>
            </a:r>
          </a:p>
          <a:p>
            <a:r>
              <a:rPr lang="en-US" sz="3600" dirty="0">
                <a:solidFill>
                  <a:srgbClr val="C00000"/>
                </a:solidFill>
                <a:latin typeface="Comic Sans MS" panose="030F0702030302020204" pitchFamily="66" charset="0"/>
              </a:rPr>
              <a:t>Program Concern</a:t>
            </a:r>
          </a:p>
          <a:p>
            <a:pPr lvl="1"/>
            <a:r>
              <a:rPr lang="en-US" sz="3200" dirty="0">
                <a:latin typeface="Comic Sans MS" panose="030F0702030302020204" pitchFamily="66" charset="0"/>
              </a:rPr>
              <a:t>Criterion 1. Student</a:t>
            </a:r>
          </a:p>
          <a:p>
            <a:r>
              <a:rPr lang="en-US" sz="3600" dirty="0">
                <a:solidFill>
                  <a:srgbClr val="C00000"/>
                </a:solidFill>
                <a:latin typeface="Comic Sans MS" panose="030F0702030302020204" pitchFamily="66" charset="0"/>
              </a:rPr>
              <a:t>Program Observation</a:t>
            </a:r>
          </a:p>
          <a:p>
            <a:pPr lvl="1"/>
            <a:r>
              <a:rPr lang="en-US" sz="3200" dirty="0">
                <a:latin typeface="Comic Sans MS" panose="030F0702030302020204" pitchFamily="66" charset="0"/>
              </a:rPr>
              <a:t>Student learning experience may be enriched if practicing professionals are invited to the final presentations in the Integrated Civil Infrastructure Design Course.</a:t>
            </a:r>
          </a:p>
        </p:txBody>
      </p:sp>
    </p:spTree>
    <p:extLst>
      <p:ext uri="{BB962C8B-B14F-4D97-AF65-F5344CB8AC3E}">
        <p14:creationId xmlns:p14="http://schemas.microsoft.com/office/powerpoint/2010/main" val="2234382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lstStyle/>
          <a:p>
            <a:pPr algn="ctr"/>
            <a:r>
              <a:rPr lang="en-US" b="1" dirty="0">
                <a:solidFill>
                  <a:schemeClr val="bg1"/>
                </a:solidFill>
                <a:latin typeface="Comic Sans MS" panose="030F0702030302020204" pitchFamily="66" charset="0"/>
              </a:rPr>
              <a:t>Accreditation Statements for </a:t>
            </a:r>
            <a:br>
              <a:rPr lang="en-US" b="1" dirty="0">
                <a:solidFill>
                  <a:schemeClr val="bg1"/>
                </a:solidFill>
                <a:latin typeface="Comic Sans MS" panose="030F0702030302020204" pitchFamily="66" charset="0"/>
              </a:rPr>
            </a:br>
            <a:r>
              <a:rPr lang="en-US" b="1" dirty="0">
                <a:solidFill>
                  <a:schemeClr val="bg1"/>
                </a:solidFill>
                <a:latin typeface="Comic Sans MS" panose="030F0702030302020204" pitchFamily="66" charset="0"/>
              </a:rPr>
              <a:t>Electrical Engineering</a:t>
            </a:r>
            <a:endParaRPr lang="id-ID" b="1" dirty="0">
              <a:solidFill>
                <a:schemeClr val="bg1"/>
              </a:solidFill>
              <a:latin typeface="Comic Sans MS" panose="030F0702030302020204" pitchFamily="66" charset="0"/>
            </a:endParaRPr>
          </a:p>
        </p:txBody>
      </p:sp>
      <p:sp>
        <p:nvSpPr>
          <p:cNvPr id="4" name="Content Placeholder 3">
            <a:extLst>
              <a:ext uri="{FF2B5EF4-FFF2-40B4-BE49-F238E27FC236}">
                <a16:creationId xmlns:a16="http://schemas.microsoft.com/office/drawing/2014/main" id="{539F0381-15E7-40B6-8B96-171C3D5C6434}"/>
              </a:ext>
            </a:extLst>
          </p:cNvPr>
          <p:cNvSpPr>
            <a:spLocks noGrp="1"/>
          </p:cNvSpPr>
          <p:nvPr>
            <p:ph idx="1"/>
          </p:nvPr>
        </p:nvSpPr>
        <p:spPr>
          <a:xfrm>
            <a:off x="566057" y="1770744"/>
            <a:ext cx="11190514" cy="4760686"/>
          </a:xfrm>
        </p:spPr>
        <p:txBody>
          <a:bodyPr>
            <a:normAutofit/>
          </a:bodyPr>
          <a:lstStyle/>
          <a:p>
            <a:r>
              <a:rPr lang="en-US" sz="4800" dirty="0">
                <a:solidFill>
                  <a:srgbClr val="C00000"/>
                </a:solidFill>
                <a:latin typeface="Comic Sans MS" panose="030F0702030302020204" pitchFamily="66" charset="0"/>
              </a:rPr>
              <a:t>Program Weakness</a:t>
            </a:r>
          </a:p>
          <a:p>
            <a:pPr lvl="1"/>
            <a:r>
              <a:rPr lang="id-ID" sz="4000" dirty="0">
                <a:latin typeface="Comic Sans MS" panose="030F0702030302020204" pitchFamily="66" charset="0"/>
              </a:rPr>
              <a:t>Criterion 2. Program Educational Objectives</a:t>
            </a:r>
            <a:endParaRPr lang="en-US" sz="4000" dirty="0">
              <a:latin typeface="Comic Sans MS" panose="030F0702030302020204" pitchFamily="66" charset="0"/>
            </a:endParaRPr>
          </a:p>
          <a:p>
            <a:pPr lvl="1"/>
            <a:r>
              <a:rPr lang="id-ID" sz="4000" dirty="0">
                <a:latin typeface="Comic Sans MS" panose="030F0702030302020204" pitchFamily="66" charset="0"/>
              </a:rPr>
              <a:t>Criterion 4. Continuous Improvement</a:t>
            </a:r>
            <a:endParaRPr lang="en-US" sz="4000" dirty="0">
              <a:latin typeface="Comic Sans MS" panose="030F0702030302020204" pitchFamily="66" charset="0"/>
            </a:endParaRPr>
          </a:p>
          <a:p>
            <a:pPr lvl="1"/>
            <a:r>
              <a:rPr lang="id-ID" sz="4000" dirty="0">
                <a:latin typeface="Comic Sans MS" panose="030F0702030302020204" pitchFamily="66" charset="0"/>
              </a:rPr>
              <a:t>Criterion 5. Curriculum</a:t>
            </a:r>
            <a:endParaRPr lang="en-US" sz="4000" dirty="0">
              <a:latin typeface="Comic Sans MS" panose="030F0702030302020204" pitchFamily="66" charset="0"/>
            </a:endParaRPr>
          </a:p>
          <a:p>
            <a:pPr lvl="1"/>
            <a:r>
              <a:rPr lang="id-ID" sz="4000" dirty="0">
                <a:latin typeface="Comic Sans MS" panose="030F0702030302020204" pitchFamily="66" charset="0"/>
              </a:rPr>
              <a:t>Criterion 7. Facilities</a:t>
            </a:r>
          </a:p>
        </p:txBody>
      </p:sp>
    </p:spTree>
    <p:extLst>
      <p:ext uri="{BB962C8B-B14F-4D97-AF65-F5344CB8AC3E}">
        <p14:creationId xmlns:p14="http://schemas.microsoft.com/office/powerpoint/2010/main" val="4064452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normAutofit/>
          </a:bodyPr>
          <a:lstStyle/>
          <a:p>
            <a:pPr algn="ctr"/>
            <a:r>
              <a:rPr lang="en-US" sz="6600" b="1" dirty="0">
                <a:solidFill>
                  <a:schemeClr val="bg1"/>
                </a:solidFill>
                <a:latin typeface="Comic Sans MS" panose="030F0702030302020204" pitchFamily="66" charset="0"/>
              </a:rPr>
              <a:t>Follow Up Actions</a:t>
            </a:r>
            <a:endParaRPr lang="id-ID" sz="5400" b="1" dirty="0">
              <a:solidFill>
                <a:schemeClr val="bg1"/>
              </a:solidFill>
              <a:latin typeface="Comic Sans MS" panose="030F0702030302020204" pitchFamily="66" charset="0"/>
            </a:endParaRPr>
          </a:p>
        </p:txBody>
      </p:sp>
      <p:sp>
        <p:nvSpPr>
          <p:cNvPr id="4" name="Content Placeholder 3">
            <a:extLst>
              <a:ext uri="{FF2B5EF4-FFF2-40B4-BE49-F238E27FC236}">
                <a16:creationId xmlns:a16="http://schemas.microsoft.com/office/drawing/2014/main" id="{539F0381-15E7-40B6-8B96-171C3D5C6434}"/>
              </a:ext>
            </a:extLst>
          </p:cNvPr>
          <p:cNvSpPr>
            <a:spLocks noGrp="1"/>
          </p:cNvSpPr>
          <p:nvPr>
            <p:ph idx="1"/>
          </p:nvPr>
        </p:nvSpPr>
        <p:spPr>
          <a:xfrm>
            <a:off x="566057" y="1770744"/>
            <a:ext cx="11190514" cy="4760686"/>
          </a:xfrm>
        </p:spPr>
        <p:txBody>
          <a:bodyPr>
            <a:normAutofit lnSpcReduction="10000"/>
          </a:bodyPr>
          <a:lstStyle/>
          <a:p>
            <a:r>
              <a:rPr lang="en-US" sz="4000" b="1" dirty="0">
                <a:latin typeface="Comic Sans MS" panose="030F0702030302020204" pitchFamily="66" charset="0"/>
              </a:rPr>
              <a:t>We are only have 30 days to respond the draft of accreditation statement</a:t>
            </a:r>
          </a:p>
          <a:p>
            <a:r>
              <a:rPr lang="en-US" sz="4000" b="1" dirty="0">
                <a:solidFill>
                  <a:srgbClr val="C00000"/>
                </a:solidFill>
                <a:latin typeface="Comic Sans MS" panose="030F0702030302020204" pitchFamily="66" charset="0"/>
              </a:rPr>
              <a:t>Civil Engineering</a:t>
            </a:r>
          </a:p>
          <a:p>
            <a:pPr lvl="1"/>
            <a:r>
              <a:rPr lang="en-US" sz="3600" dirty="0">
                <a:latin typeface="Comic Sans MS" panose="030F0702030302020204" pitchFamily="66" charset="0"/>
              </a:rPr>
              <a:t>Current Progress</a:t>
            </a:r>
          </a:p>
          <a:p>
            <a:pPr lvl="1"/>
            <a:r>
              <a:rPr lang="en-US" sz="3600" dirty="0">
                <a:latin typeface="Comic Sans MS" panose="030F0702030302020204" pitchFamily="66" charset="0"/>
              </a:rPr>
              <a:t>Action Plan</a:t>
            </a:r>
          </a:p>
          <a:p>
            <a:r>
              <a:rPr lang="en-US" sz="4000" b="1" dirty="0">
                <a:solidFill>
                  <a:srgbClr val="C00000"/>
                </a:solidFill>
                <a:latin typeface="Comic Sans MS" panose="030F0702030302020204" pitchFamily="66" charset="0"/>
              </a:rPr>
              <a:t>Electrical Engineering</a:t>
            </a:r>
          </a:p>
          <a:p>
            <a:pPr lvl="1"/>
            <a:r>
              <a:rPr lang="en-US" sz="3600" dirty="0">
                <a:latin typeface="Comic Sans MS" panose="030F0702030302020204" pitchFamily="66" charset="0"/>
              </a:rPr>
              <a:t>Current Progress</a:t>
            </a:r>
          </a:p>
          <a:p>
            <a:pPr lvl="1"/>
            <a:r>
              <a:rPr lang="en-US" sz="3600" dirty="0">
                <a:latin typeface="Comic Sans MS" panose="030F0702030302020204" pitchFamily="66" charset="0"/>
              </a:rPr>
              <a:t>Action Plan</a:t>
            </a:r>
          </a:p>
          <a:p>
            <a:pPr lvl="1"/>
            <a:endParaRPr lang="en-US" sz="3600" dirty="0">
              <a:latin typeface="Comic Sans MS" panose="030F0702030302020204" pitchFamily="66" charset="0"/>
            </a:endParaRPr>
          </a:p>
        </p:txBody>
      </p:sp>
    </p:spTree>
    <p:extLst>
      <p:ext uri="{BB962C8B-B14F-4D97-AF65-F5344CB8AC3E}">
        <p14:creationId xmlns:p14="http://schemas.microsoft.com/office/powerpoint/2010/main" val="2949416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3787776"/>
            <a:ext cx="12192000" cy="1470025"/>
          </a:xfrm>
          <a:solidFill>
            <a:srgbClr val="002060"/>
          </a:solidFill>
          <a:ln>
            <a:solidFill>
              <a:srgbClr val="002060"/>
            </a:solidFill>
          </a:ln>
        </p:spPr>
        <p:txBody>
          <a:bodyPr/>
          <a:lstStyle/>
          <a:p>
            <a:r>
              <a:rPr lang="en-US" sz="7200" dirty="0">
                <a:solidFill>
                  <a:schemeClr val="bg1"/>
                </a:solidFill>
                <a:latin typeface="Comic Sans MS" pitchFamily="66" charset="0"/>
              </a:rPr>
              <a:t>Thank You</a:t>
            </a:r>
            <a:endParaRPr lang="en-US" dirty="0">
              <a:solidFill>
                <a:schemeClr val="bg1"/>
              </a:solidFill>
              <a:latin typeface="Comic Sans MS" pitchFamily="66" charset="0"/>
            </a:endParaRPr>
          </a:p>
        </p:txBody>
      </p:sp>
      <p:pic>
        <p:nvPicPr>
          <p:cNvPr id="4"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5334001"/>
            <a:ext cx="1143000" cy="1085231"/>
          </a:xfrm>
          <a:prstGeom prst="rect">
            <a:avLst/>
          </a:prstGeom>
          <a:solidFill>
            <a:schemeClr val="bg1"/>
          </a:solidFill>
          <a:ln>
            <a:noFill/>
          </a:ln>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609600"/>
            <a:ext cx="4730750" cy="4076700"/>
          </a:xfrm>
          <a:prstGeom prst="rect">
            <a:avLst/>
          </a:prstGeom>
        </p:spPr>
      </p:pic>
    </p:spTree>
    <p:extLst>
      <p:ext uri="{BB962C8B-B14F-4D97-AF65-F5344CB8AC3E}">
        <p14:creationId xmlns:p14="http://schemas.microsoft.com/office/powerpoint/2010/main" val="2509482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5969" y="173396"/>
            <a:ext cx="10515600" cy="1325563"/>
          </a:xfrm>
        </p:spPr>
        <p:txBody>
          <a:bodyPr/>
          <a:lstStyle/>
          <a:p>
            <a:r>
              <a:rPr lang="en-US" b="1" dirty="0">
                <a:solidFill>
                  <a:srgbClr val="002060"/>
                </a:solidFill>
                <a:latin typeface="Comic Sans MS" panose="030F0702030302020204" pitchFamily="66" charset="0"/>
              </a:rPr>
              <a:t>Unhas Timeline Towards ABET</a:t>
            </a:r>
            <a:br>
              <a:rPr lang="en-US" sz="3600" dirty="0">
                <a:solidFill>
                  <a:srgbClr val="002060"/>
                </a:solidFill>
                <a:latin typeface="Comic Sans MS" panose="030F0702030302020204" pitchFamily="66" charset="0"/>
              </a:rPr>
            </a:br>
            <a:r>
              <a:rPr lang="en-US" sz="3600" dirty="0">
                <a:latin typeface="Comic Sans MS" panose="030F0702030302020204" pitchFamily="66" charset="0"/>
              </a:rPr>
              <a:t>(</a:t>
            </a:r>
            <a:r>
              <a:rPr lang="en-US" sz="3600" dirty="0">
                <a:solidFill>
                  <a:srgbClr val="C00000"/>
                </a:solidFill>
                <a:latin typeface="Comic Sans MS" panose="030F0702030302020204" pitchFamily="66" charset="0"/>
              </a:rPr>
              <a:t>Within 18-21 Month Process</a:t>
            </a:r>
            <a:r>
              <a:rPr lang="en-US" sz="3600" dirty="0">
                <a:latin typeface="Comic Sans MS" panose="030F0702030302020204" pitchFamily="66" charset="0"/>
              </a:rPr>
              <a:t>)</a:t>
            </a:r>
          </a:p>
        </p:txBody>
      </p:sp>
      <p:grpSp>
        <p:nvGrpSpPr>
          <p:cNvPr id="36" name="Group 35"/>
          <p:cNvGrpSpPr/>
          <p:nvPr/>
        </p:nvGrpSpPr>
        <p:grpSpPr>
          <a:xfrm>
            <a:off x="1139003" y="1616944"/>
            <a:ext cx="9789552" cy="5017432"/>
            <a:chOff x="1502146" y="1868132"/>
            <a:chExt cx="9008894" cy="4456536"/>
          </a:xfrm>
        </p:grpSpPr>
        <p:sp>
          <p:nvSpPr>
            <p:cNvPr id="7" name="Rectangle 9"/>
            <p:cNvSpPr txBox="1">
              <a:spLocks noChangeArrowheads="1"/>
            </p:cNvSpPr>
            <p:nvPr/>
          </p:nvSpPr>
          <p:spPr>
            <a:xfrm>
              <a:off x="1502146" y="1983596"/>
              <a:ext cx="1481075" cy="735822"/>
            </a:xfrm>
            <a:prstGeom prst="rect">
              <a:avLst/>
            </a:prstGeom>
            <a:noFill/>
            <a:ln>
              <a:noFill/>
            </a:ln>
          </p:spPr>
          <p:txBody>
            <a:bodyPr vert="horz" wrap="none" lIns="90488" tIns="44450" rIns="90488" bIns="44450">
              <a:sp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0" indent="0" algn="ctr">
                <a:spcBef>
                  <a:spcPct val="0"/>
                </a:spcBef>
                <a:buFontTx/>
                <a:buNone/>
              </a:pPr>
              <a:r>
                <a:rPr lang="en-US" sz="1600" b="1" dirty="0">
                  <a:solidFill>
                    <a:srgbClr val="002060"/>
                  </a:solidFill>
                  <a:latin typeface="Arial Narrow" pitchFamily="34" charset="0"/>
                </a:rPr>
                <a:t>September 2018</a:t>
              </a:r>
            </a:p>
            <a:p>
              <a:pPr marL="0" indent="0" algn="ctr">
                <a:spcBef>
                  <a:spcPct val="0"/>
                </a:spcBef>
                <a:buFontTx/>
                <a:buNone/>
              </a:pPr>
              <a:r>
                <a:rPr lang="en-US" sz="1600" dirty="0">
                  <a:solidFill>
                    <a:srgbClr val="002060"/>
                  </a:solidFill>
                  <a:latin typeface="Arial Narrow" pitchFamily="34" charset="0"/>
                </a:rPr>
                <a:t>Institution requests</a:t>
              </a:r>
            </a:p>
            <a:p>
              <a:pPr marL="0" indent="0" algn="ctr">
                <a:spcBef>
                  <a:spcPct val="0"/>
                </a:spcBef>
                <a:buFontTx/>
                <a:buNone/>
              </a:pPr>
              <a:r>
                <a:rPr lang="en-US" sz="1600" dirty="0">
                  <a:solidFill>
                    <a:srgbClr val="002060"/>
                  </a:solidFill>
                  <a:latin typeface="Arial Narrow" pitchFamily="34" charset="0"/>
                </a:rPr>
                <a:t>review of programs</a:t>
              </a:r>
            </a:p>
          </p:txBody>
        </p:sp>
        <p:sp>
          <p:nvSpPr>
            <p:cNvPr id="8" name="Rectangle 10"/>
            <p:cNvSpPr>
              <a:spLocks noChangeArrowheads="1"/>
            </p:cNvSpPr>
            <p:nvPr/>
          </p:nvSpPr>
          <p:spPr bwMode="auto">
            <a:xfrm>
              <a:off x="2454310" y="4567065"/>
              <a:ext cx="1828800" cy="1320874"/>
            </a:xfrm>
            <a:prstGeom prst="rect">
              <a:avLst/>
            </a:prstGeom>
            <a:noFill/>
            <a:ln>
              <a:noFill/>
            </a:ln>
          </p:spPr>
          <p:txBody>
            <a:bodyPr lIns="90488" tIns="44450" rIns="90488" bIns="44450">
              <a:spAutoFit/>
            </a:bodyPr>
            <a:lstStyle/>
            <a:p>
              <a:pPr algn="ctr" eaLnBrk="0" hangingPunct="0"/>
              <a:r>
                <a:rPr lang="en-US" sz="1600" b="1" dirty="0">
                  <a:solidFill>
                    <a:srgbClr val="C00000"/>
                  </a:solidFill>
                  <a:latin typeface="Arial Narrow" pitchFamily="34" charset="0"/>
                </a:rPr>
                <a:t>Oct 18 – May 19</a:t>
              </a:r>
            </a:p>
            <a:p>
              <a:pPr algn="ctr" eaLnBrk="0" hangingPunct="0"/>
              <a:r>
                <a:rPr lang="en-US" sz="1600" dirty="0">
                  <a:solidFill>
                    <a:srgbClr val="C00000"/>
                  </a:solidFill>
                  <a:latin typeface="Arial Narrow" pitchFamily="34" charset="0"/>
                </a:rPr>
                <a:t>Institution prepares</a:t>
              </a:r>
            </a:p>
            <a:p>
              <a:pPr algn="ctr" eaLnBrk="0" hangingPunct="0"/>
              <a:r>
                <a:rPr lang="en-US" sz="1600" dirty="0">
                  <a:solidFill>
                    <a:srgbClr val="C00000"/>
                  </a:solidFill>
                  <a:latin typeface="Arial Narrow" pitchFamily="34" charset="0"/>
                </a:rPr>
                <a:t>self-evaluation </a:t>
              </a:r>
            </a:p>
            <a:p>
              <a:pPr algn="ctr" eaLnBrk="0" hangingPunct="0"/>
              <a:r>
                <a:rPr lang="en-US" sz="1600" dirty="0">
                  <a:solidFill>
                    <a:srgbClr val="C00000"/>
                  </a:solidFill>
                  <a:latin typeface="Arial Narrow" pitchFamily="34" charset="0"/>
                </a:rPr>
                <a:t>(Program Self-Study Report)</a:t>
              </a:r>
            </a:p>
          </p:txBody>
        </p:sp>
        <p:sp>
          <p:nvSpPr>
            <p:cNvPr id="9" name="Rectangle 11"/>
            <p:cNvSpPr>
              <a:spLocks noChangeArrowheads="1"/>
            </p:cNvSpPr>
            <p:nvPr/>
          </p:nvSpPr>
          <p:spPr bwMode="auto">
            <a:xfrm>
              <a:off x="3605498" y="2081832"/>
              <a:ext cx="1627188" cy="828432"/>
            </a:xfrm>
            <a:prstGeom prst="rect">
              <a:avLst/>
            </a:prstGeom>
            <a:noFill/>
            <a:ln>
              <a:noFill/>
            </a:ln>
          </p:spPr>
          <p:txBody>
            <a:bodyPr lIns="90488" tIns="44450" rIns="90488" bIns="44450">
              <a:spAutoFit/>
            </a:bodyPr>
            <a:lstStyle/>
            <a:p>
              <a:pPr algn="ctr" eaLnBrk="0" hangingPunct="0"/>
              <a:r>
                <a:rPr lang="en-US" sz="1600" b="1" dirty="0">
                  <a:solidFill>
                    <a:srgbClr val="C00000"/>
                  </a:solidFill>
                  <a:latin typeface="Arial Narrow" pitchFamily="34" charset="0"/>
                </a:rPr>
                <a:t>1</a:t>
              </a:r>
              <a:r>
                <a:rPr lang="en-US" sz="1600" b="1" baseline="30000" dirty="0">
                  <a:solidFill>
                    <a:srgbClr val="C00000"/>
                  </a:solidFill>
                  <a:latin typeface="Arial Narrow" pitchFamily="34" charset="0"/>
                </a:rPr>
                <a:t>st</a:t>
              </a:r>
              <a:r>
                <a:rPr lang="en-US" sz="1600" b="1" dirty="0">
                  <a:solidFill>
                    <a:srgbClr val="C00000"/>
                  </a:solidFill>
                  <a:latin typeface="Arial Narrow" pitchFamily="34" charset="0"/>
                </a:rPr>
                <a:t> July 2019</a:t>
              </a:r>
            </a:p>
            <a:p>
              <a:pPr algn="ctr" eaLnBrk="0" hangingPunct="0"/>
              <a:r>
                <a:rPr lang="en-US" sz="1600" dirty="0">
                  <a:solidFill>
                    <a:srgbClr val="C00000"/>
                  </a:solidFill>
                  <a:latin typeface="Arial Narrow" pitchFamily="34" charset="0"/>
                </a:rPr>
                <a:t>Self-Study Report submitted to ABET</a:t>
              </a:r>
            </a:p>
          </p:txBody>
        </p:sp>
        <p:sp>
          <p:nvSpPr>
            <p:cNvPr id="10" name="Rectangle 12"/>
            <p:cNvSpPr>
              <a:spLocks noChangeArrowheads="1"/>
            </p:cNvSpPr>
            <p:nvPr/>
          </p:nvSpPr>
          <p:spPr bwMode="auto">
            <a:xfrm>
              <a:off x="4270607" y="4763732"/>
              <a:ext cx="2133600" cy="1320874"/>
            </a:xfrm>
            <a:prstGeom prst="rect">
              <a:avLst/>
            </a:prstGeom>
            <a:noFill/>
            <a:ln>
              <a:noFill/>
            </a:ln>
          </p:spPr>
          <p:txBody>
            <a:bodyPr lIns="90488" tIns="44450" rIns="90488" bIns="44450">
              <a:spAutoFit/>
            </a:bodyPr>
            <a:lstStyle/>
            <a:p>
              <a:pPr algn="ctr" eaLnBrk="0" hangingPunct="0"/>
              <a:r>
                <a:rPr lang="en-US" sz="1600" b="1" dirty="0">
                  <a:solidFill>
                    <a:srgbClr val="C00000"/>
                  </a:solidFill>
                  <a:latin typeface="Arial Narrow" pitchFamily="34" charset="0"/>
                </a:rPr>
                <a:t>Sept – Dec 2019</a:t>
              </a:r>
            </a:p>
            <a:p>
              <a:pPr algn="ctr" eaLnBrk="0" hangingPunct="0"/>
              <a:r>
                <a:rPr lang="en-US" sz="1600" dirty="0">
                  <a:solidFill>
                    <a:srgbClr val="C00000"/>
                  </a:solidFill>
                  <a:latin typeface="Arial Narrow" pitchFamily="34" charset="0"/>
                </a:rPr>
                <a:t>Visits take place, draft statements written and finalized following</a:t>
              </a:r>
            </a:p>
            <a:p>
              <a:pPr algn="ctr" eaLnBrk="0" hangingPunct="0"/>
              <a:r>
                <a:rPr lang="en-US" sz="1600" dirty="0">
                  <a:solidFill>
                    <a:srgbClr val="C00000"/>
                  </a:solidFill>
                  <a:latin typeface="Arial Narrow" pitchFamily="34" charset="0"/>
                </a:rPr>
                <a:t>7-day response period</a:t>
              </a:r>
            </a:p>
          </p:txBody>
        </p:sp>
        <p:sp>
          <p:nvSpPr>
            <p:cNvPr id="11" name="Rectangle 13"/>
            <p:cNvSpPr>
              <a:spLocks noChangeArrowheads="1"/>
            </p:cNvSpPr>
            <p:nvPr/>
          </p:nvSpPr>
          <p:spPr bwMode="auto">
            <a:xfrm>
              <a:off x="5023527" y="2002404"/>
              <a:ext cx="1915590" cy="828432"/>
            </a:xfrm>
            <a:prstGeom prst="rect">
              <a:avLst/>
            </a:prstGeom>
            <a:noFill/>
            <a:ln>
              <a:noFill/>
            </a:ln>
          </p:spPr>
          <p:txBody>
            <a:bodyPr wrap="none" lIns="90488" tIns="44450" rIns="90488" bIns="44450">
              <a:spAutoFit/>
            </a:bodyPr>
            <a:lstStyle/>
            <a:p>
              <a:pPr algn="ctr" eaLnBrk="0" hangingPunct="0"/>
              <a:r>
                <a:rPr lang="en-US" sz="1600" b="1" dirty="0">
                  <a:solidFill>
                    <a:srgbClr val="C00000"/>
                  </a:solidFill>
                  <a:latin typeface="Arial Narrow" pitchFamily="34" charset="0"/>
                </a:rPr>
                <a:t>Dec 2019 – Feb 2020</a:t>
              </a:r>
            </a:p>
            <a:p>
              <a:pPr algn="ctr" eaLnBrk="0" hangingPunct="0"/>
              <a:r>
                <a:rPr lang="en-US" sz="1600" dirty="0">
                  <a:solidFill>
                    <a:srgbClr val="C00000"/>
                  </a:solidFill>
                  <a:latin typeface="Arial Narrow" pitchFamily="34" charset="0"/>
                </a:rPr>
                <a:t>Draft statements edited</a:t>
              </a:r>
            </a:p>
            <a:p>
              <a:pPr algn="ctr" eaLnBrk="0" hangingPunct="0"/>
              <a:r>
                <a:rPr lang="en-US" sz="1600" dirty="0">
                  <a:solidFill>
                    <a:srgbClr val="C00000"/>
                  </a:solidFill>
                  <a:latin typeface="Arial Narrow" pitchFamily="34" charset="0"/>
                </a:rPr>
                <a:t>and sent to institutions</a:t>
              </a:r>
            </a:p>
          </p:txBody>
        </p:sp>
        <p:sp>
          <p:nvSpPr>
            <p:cNvPr id="12" name="Rectangle 14"/>
            <p:cNvSpPr>
              <a:spLocks noChangeArrowheads="1"/>
            </p:cNvSpPr>
            <p:nvPr/>
          </p:nvSpPr>
          <p:spPr bwMode="auto">
            <a:xfrm>
              <a:off x="6275796" y="4679594"/>
              <a:ext cx="1636713" cy="1074738"/>
            </a:xfrm>
            <a:prstGeom prst="rect">
              <a:avLst/>
            </a:prstGeom>
            <a:noFill/>
            <a:ln>
              <a:noFill/>
            </a:ln>
          </p:spPr>
          <p:txBody>
            <a:bodyPr wrap="none" lIns="90488" tIns="44450" rIns="90488" bIns="44450">
              <a:spAutoFit/>
            </a:bodyPr>
            <a:lstStyle/>
            <a:p>
              <a:pPr algn="ctr" eaLnBrk="0" hangingPunct="0"/>
              <a:r>
                <a:rPr lang="en-US" sz="1600" b="1" dirty="0">
                  <a:solidFill>
                    <a:srgbClr val="C00000"/>
                  </a:solidFill>
                  <a:latin typeface="Arial Narrow" pitchFamily="34" charset="0"/>
                </a:rPr>
                <a:t>Feb – April 2020</a:t>
              </a:r>
            </a:p>
            <a:p>
              <a:pPr algn="ctr" eaLnBrk="0" hangingPunct="0"/>
              <a:r>
                <a:rPr lang="en-US" sz="1600" dirty="0">
                  <a:solidFill>
                    <a:srgbClr val="C00000"/>
                  </a:solidFill>
                  <a:latin typeface="Arial Narrow" pitchFamily="34" charset="0"/>
                </a:rPr>
                <a:t>Institutions respond</a:t>
              </a:r>
            </a:p>
            <a:p>
              <a:pPr algn="ctr" eaLnBrk="0" hangingPunct="0"/>
              <a:r>
                <a:rPr lang="en-US" sz="1600" dirty="0">
                  <a:solidFill>
                    <a:srgbClr val="C00000"/>
                  </a:solidFill>
                  <a:latin typeface="Arial Narrow" pitchFamily="34" charset="0"/>
                </a:rPr>
                <a:t> to draft statement </a:t>
              </a:r>
              <a:br>
                <a:rPr lang="en-US" sz="1600" dirty="0">
                  <a:solidFill>
                    <a:srgbClr val="C00000"/>
                  </a:solidFill>
                  <a:latin typeface="Arial Narrow" pitchFamily="34" charset="0"/>
                </a:rPr>
              </a:br>
              <a:r>
                <a:rPr lang="en-US" sz="1600" dirty="0">
                  <a:solidFill>
                    <a:srgbClr val="C00000"/>
                  </a:solidFill>
                  <a:latin typeface="Arial Narrow" pitchFamily="34" charset="0"/>
                </a:rPr>
                <a:t>and return to ABET</a:t>
              </a:r>
            </a:p>
          </p:txBody>
        </p:sp>
        <p:sp>
          <p:nvSpPr>
            <p:cNvPr id="13" name="Rectangle 15"/>
            <p:cNvSpPr>
              <a:spLocks noChangeArrowheads="1"/>
            </p:cNvSpPr>
            <p:nvPr/>
          </p:nvSpPr>
          <p:spPr bwMode="auto">
            <a:xfrm>
              <a:off x="6967309" y="1868132"/>
              <a:ext cx="1707200" cy="1074653"/>
            </a:xfrm>
            <a:prstGeom prst="rect">
              <a:avLst/>
            </a:prstGeom>
            <a:noFill/>
            <a:ln>
              <a:noFill/>
            </a:ln>
          </p:spPr>
          <p:txBody>
            <a:bodyPr wrap="none" lIns="90488" tIns="44450" rIns="90488" bIns="44450">
              <a:spAutoFit/>
            </a:bodyPr>
            <a:lstStyle/>
            <a:p>
              <a:pPr algn="ctr" eaLnBrk="0" hangingPunct="0"/>
              <a:r>
                <a:rPr lang="en-US" sz="1600" b="1" dirty="0">
                  <a:solidFill>
                    <a:srgbClr val="C00000"/>
                  </a:solidFill>
                  <a:latin typeface="Arial Narrow" pitchFamily="34" charset="0"/>
                </a:rPr>
                <a:t>May – June 2020</a:t>
              </a:r>
            </a:p>
            <a:p>
              <a:pPr algn="ctr" eaLnBrk="0" hangingPunct="0"/>
              <a:r>
                <a:rPr lang="en-US" sz="1600" dirty="0">
                  <a:solidFill>
                    <a:srgbClr val="C00000"/>
                  </a:solidFill>
                  <a:latin typeface="Arial Narrow" pitchFamily="34" charset="0"/>
                </a:rPr>
                <a:t>Necessary changes </a:t>
              </a:r>
            </a:p>
            <a:p>
              <a:pPr algn="ctr" eaLnBrk="0" hangingPunct="0"/>
              <a:r>
                <a:rPr lang="en-US" sz="1600" dirty="0">
                  <a:solidFill>
                    <a:srgbClr val="C00000"/>
                  </a:solidFill>
                  <a:latin typeface="Arial Narrow" pitchFamily="34" charset="0"/>
                </a:rPr>
                <a:t>to statement,</a:t>
              </a:r>
            </a:p>
            <a:p>
              <a:pPr algn="ctr" eaLnBrk="0" hangingPunct="0"/>
              <a:r>
                <a:rPr lang="en-US" sz="1600" dirty="0">
                  <a:solidFill>
                    <a:srgbClr val="C00000"/>
                  </a:solidFill>
                  <a:latin typeface="Arial Narrow" pitchFamily="34" charset="0"/>
                </a:rPr>
                <a:t>if any, are made</a:t>
              </a:r>
            </a:p>
          </p:txBody>
        </p:sp>
        <p:sp>
          <p:nvSpPr>
            <p:cNvPr id="14" name="Rectangle 16"/>
            <p:cNvSpPr>
              <a:spLocks noChangeArrowheads="1"/>
            </p:cNvSpPr>
            <p:nvPr/>
          </p:nvSpPr>
          <p:spPr bwMode="auto">
            <a:xfrm>
              <a:off x="7740088" y="4687532"/>
              <a:ext cx="1868487" cy="822325"/>
            </a:xfrm>
            <a:prstGeom prst="rect">
              <a:avLst/>
            </a:prstGeom>
            <a:noFill/>
            <a:ln>
              <a:noFill/>
            </a:ln>
          </p:spPr>
          <p:txBody>
            <a:bodyPr lIns="90488" tIns="44450" rIns="90488" bIns="44450">
              <a:spAutoFit/>
            </a:bodyPr>
            <a:lstStyle/>
            <a:p>
              <a:pPr algn="ctr" eaLnBrk="0" hangingPunct="0"/>
              <a:r>
                <a:rPr lang="en-US" sz="1600" b="1" dirty="0">
                  <a:solidFill>
                    <a:srgbClr val="C00000"/>
                  </a:solidFill>
                  <a:latin typeface="Arial Narrow" pitchFamily="34" charset="0"/>
                </a:rPr>
                <a:t>July 2020</a:t>
              </a:r>
            </a:p>
            <a:p>
              <a:pPr algn="ctr" eaLnBrk="0" hangingPunct="0"/>
              <a:r>
                <a:rPr lang="en-US" sz="1600" dirty="0">
                  <a:solidFill>
                    <a:srgbClr val="C00000"/>
                  </a:solidFill>
                  <a:latin typeface="Arial Narrow" pitchFamily="34" charset="0"/>
                </a:rPr>
                <a:t>Commission meets </a:t>
              </a:r>
            </a:p>
            <a:p>
              <a:pPr algn="ctr" eaLnBrk="0" hangingPunct="0"/>
              <a:r>
                <a:rPr lang="en-US" sz="1600" dirty="0">
                  <a:solidFill>
                    <a:srgbClr val="C00000"/>
                  </a:solidFill>
                  <a:latin typeface="Arial Narrow" pitchFamily="34" charset="0"/>
                </a:rPr>
                <a:t>to take final action</a:t>
              </a:r>
            </a:p>
          </p:txBody>
        </p:sp>
        <p:sp>
          <p:nvSpPr>
            <p:cNvPr id="15" name="Rectangle 17"/>
            <p:cNvSpPr>
              <a:spLocks noChangeArrowheads="1"/>
            </p:cNvSpPr>
            <p:nvPr/>
          </p:nvSpPr>
          <p:spPr bwMode="auto">
            <a:xfrm>
              <a:off x="8484008" y="2487257"/>
              <a:ext cx="1333501" cy="1074653"/>
            </a:xfrm>
            <a:prstGeom prst="rect">
              <a:avLst/>
            </a:prstGeom>
            <a:noFill/>
            <a:ln>
              <a:noFill/>
            </a:ln>
          </p:spPr>
          <p:txBody>
            <a:bodyPr wrap="square" lIns="90488" tIns="44450" rIns="90488" bIns="44450">
              <a:spAutoFit/>
            </a:bodyPr>
            <a:lstStyle/>
            <a:p>
              <a:pPr algn="ctr" eaLnBrk="0" hangingPunct="0"/>
              <a:r>
                <a:rPr lang="en-US" sz="1600" b="1" dirty="0">
                  <a:solidFill>
                    <a:srgbClr val="C00000"/>
                  </a:solidFill>
                  <a:latin typeface="Arial Narrow" pitchFamily="34" charset="0"/>
                </a:rPr>
                <a:t>August</a:t>
              </a:r>
            </a:p>
            <a:p>
              <a:pPr algn="ctr" eaLnBrk="0" hangingPunct="0"/>
              <a:r>
                <a:rPr lang="en-US" sz="1600" dirty="0">
                  <a:solidFill>
                    <a:srgbClr val="C00000"/>
                  </a:solidFill>
                  <a:latin typeface="Arial Narrow" pitchFamily="34" charset="0"/>
                </a:rPr>
                <a:t>Institutions notified</a:t>
              </a:r>
            </a:p>
            <a:p>
              <a:pPr algn="ctr" eaLnBrk="0" hangingPunct="0"/>
              <a:r>
                <a:rPr lang="en-US" sz="1600" dirty="0">
                  <a:solidFill>
                    <a:srgbClr val="C00000"/>
                  </a:solidFill>
                  <a:latin typeface="Arial Narrow" pitchFamily="34" charset="0"/>
                </a:rPr>
                <a:t>of final action</a:t>
              </a:r>
            </a:p>
          </p:txBody>
        </p:sp>
        <p:sp>
          <p:nvSpPr>
            <p:cNvPr id="16" name="Line 18"/>
            <p:cNvSpPr>
              <a:spLocks noChangeShapeType="1"/>
            </p:cNvSpPr>
            <p:nvPr/>
          </p:nvSpPr>
          <p:spPr bwMode="auto">
            <a:xfrm flipV="1">
              <a:off x="1766470" y="4129779"/>
              <a:ext cx="8233082" cy="24347"/>
            </a:xfrm>
            <a:prstGeom prst="line">
              <a:avLst/>
            </a:prstGeom>
            <a:noFill/>
            <a:ln w="57150">
              <a:solidFill>
                <a:srgbClr val="002060"/>
              </a:solidFill>
              <a:round/>
              <a:headEnd type="arrow"/>
              <a:tailEnd type="arrow"/>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17" name="Line 19"/>
            <p:cNvSpPr>
              <a:spLocks noChangeShapeType="1"/>
            </p:cNvSpPr>
            <p:nvPr/>
          </p:nvSpPr>
          <p:spPr bwMode="auto">
            <a:xfrm>
              <a:off x="2281077" y="2932472"/>
              <a:ext cx="0" cy="1135147"/>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18" name="Line 21"/>
            <p:cNvSpPr>
              <a:spLocks noChangeShapeType="1"/>
            </p:cNvSpPr>
            <p:nvPr/>
          </p:nvSpPr>
          <p:spPr bwMode="auto">
            <a:xfrm flipH="1">
              <a:off x="4566879" y="2798795"/>
              <a:ext cx="4808" cy="1283573"/>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19" name="Line 24"/>
            <p:cNvSpPr>
              <a:spLocks noChangeShapeType="1"/>
            </p:cNvSpPr>
            <p:nvPr/>
          </p:nvSpPr>
          <p:spPr bwMode="auto">
            <a:xfrm>
              <a:off x="8064909" y="3011132"/>
              <a:ext cx="0" cy="982747"/>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22" name="Line 27"/>
            <p:cNvSpPr>
              <a:spLocks noChangeShapeType="1"/>
            </p:cNvSpPr>
            <p:nvPr/>
          </p:nvSpPr>
          <p:spPr bwMode="auto">
            <a:xfrm>
              <a:off x="9131709" y="3620732"/>
              <a:ext cx="0" cy="373147"/>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23" name="Rectangle 30"/>
            <p:cNvSpPr>
              <a:spLocks noChangeArrowheads="1"/>
            </p:cNvSpPr>
            <p:nvPr/>
          </p:nvSpPr>
          <p:spPr bwMode="auto">
            <a:xfrm>
              <a:off x="2112243" y="4211285"/>
              <a:ext cx="1127125" cy="366767"/>
            </a:xfrm>
            <a:prstGeom prst="rect">
              <a:avLst/>
            </a:prstGeom>
            <a:noFill/>
            <a:ln>
              <a:noFill/>
            </a:ln>
          </p:spPr>
          <p:txBody>
            <a:bodyPr lIns="90488" tIns="44450" rIns="90488" bIns="44450">
              <a:spAutoFit/>
            </a:bodyPr>
            <a:lstStyle/>
            <a:p>
              <a:pPr eaLnBrk="0" hangingPunct="0"/>
              <a:r>
                <a:rPr lang="en-US" b="1" dirty="0">
                  <a:latin typeface="Arial" pitchFamily="34" charset="0"/>
                </a:rPr>
                <a:t>  2018</a:t>
              </a:r>
            </a:p>
          </p:txBody>
        </p:sp>
        <p:sp>
          <p:nvSpPr>
            <p:cNvPr id="25" name="Rectangle 34"/>
            <p:cNvSpPr>
              <a:spLocks noChangeArrowheads="1"/>
            </p:cNvSpPr>
            <p:nvPr/>
          </p:nvSpPr>
          <p:spPr bwMode="auto">
            <a:xfrm>
              <a:off x="3441957" y="4198184"/>
              <a:ext cx="823945" cy="366767"/>
            </a:xfrm>
            <a:prstGeom prst="rect">
              <a:avLst/>
            </a:prstGeom>
            <a:noFill/>
            <a:ln>
              <a:noFill/>
            </a:ln>
          </p:spPr>
          <p:txBody>
            <a:bodyPr wrap="none" lIns="90488" tIns="44450" rIns="90488" bIns="44450">
              <a:spAutoFit/>
            </a:bodyPr>
            <a:lstStyle/>
            <a:p>
              <a:pPr eaLnBrk="0" hangingPunct="0"/>
              <a:r>
                <a:rPr lang="en-US" b="1" dirty="0">
                  <a:solidFill>
                    <a:srgbClr val="C00000"/>
                  </a:solidFill>
                  <a:latin typeface="Arial" pitchFamily="34" charset="0"/>
                </a:rPr>
                <a:t>  2019</a:t>
              </a:r>
            </a:p>
          </p:txBody>
        </p:sp>
        <p:sp>
          <p:nvSpPr>
            <p:cNvPr id="26" name="Rectangle 16"/>
            <p:cNvSpPr>
              <a:spLocks noChangeArrowheads="1"/>
            </p:cNvSpPr>
            <p:nvPr/>
          </p:nvSpPr>
          <p:spPr bwMode="auto">
            <a:xfrm>
              <a:off x="8642553" y="5496236"/>
              <a:ext cx="1868487" cy="828432"/>
            </a:xfrm>
            <a:prstGeom prst="rect">
              <a:avLst/>
            </a:prstGeom>
            <a:noFill/>
            <a:ln>
              <a:noFill/>
            </a:ln>
          </p:spPr>
          <p:txBody>
            <a:bodyPr lIns="90488" tIns="44450" rIns="90488" bIns="44450">
              <a:spAutoFit/>
            </a:bodyPr>
            <a:lstStyle/>
            <a:p>
              <a:pPr algn="ctr" eaLnBrk="0" hangingPunct="0"/>
              <a:r>
                <a:rPr lang="en-US" sz="1600" b="1" dirty="0">
                  <a:solidFill>
                    <a:srgbClr val="C00000"/>
                  </a:solidFill>
                  <a:latin typeface="Arial Narrow" pitchFamily="34" charset="0"/>
                </a:rPr>
                <a:t>October 2020</a:t>
              </a:r>
            </a:p>
            <a:p>
              <a:pPr algn="ctr" eaLnBrk="0" hangingPunct="0"/>
              <a:r>
                <a:rPr lang="en-US" sz="1600" dirty="0">
                  <a:solidFill>
                    <a:srgbClr val="C00000"/>
                  </a:solidFill>
                  <a:latin typeface="Arial Narrow" pitchFamily="34" charset="0"/>
                </a:rPr>
                <a:t>Accreditation status publically released</a:t>
              </a:r>
            </a:p>
          </p:txBody>
        </p:sp>
        <p:sp>
          <p:nvSpPr>
            <p:cNvPr id="28" name="Line 26"/>
            <p:cNvSpPr>
              <a:spLocks noChangeShapeType="1"/>
            </p:cNvSpPr>
            <p:nvPr/>
          </p:nvSpPr>
          <p:spPr bwMode="auto">
            <a:xfrm>
              <a:off x="9598386" y="4249999"/>
              <a:ext cx="0" cy="1066800"/>
            </a:xfrm>
            <a:prstGeom prst="line">
              <a:avLst/>
            </a:prstGeom>
            <a:noFill/>
            <a:ln w="38100">
              <a:solidFill>
                <a:srgbClr val="C00000"/>
              </a:solidFill>
              <a:round/>
              <a:headEnd type="arrow" w="med" len="med"/>
              <a:tailEnd type="none"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29" name="Rectangle 9"/>
            <p:cNvSpPr txBox="1">
              <a:spLocks noChangeArrowheads="1"/>
            </p:cNvSpPr>
            <p:nvPr/>
          </p:nvSpPr>
          <p:spPr>
            <a:xfrm>
              <a:off x="2253980" y="2690053"/>
              <a:ext cx="1491400" cy="735822"/>
            </a:xfrm>
            <a:prstGeom prst="rect">
              <a:avLst/>
            </a:prstGeom>
            <a:noFill/>
            <a:ln>
              <a:noFill/>
            </a:ln>
          </p:spPr>
          <p:txBody>
            <a:bodyPr vert="horz" wrap="none" lIns="90488" tIns="44450" rIns="90488" bIns="44450">
              <a:sp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0" indent="0" algn="ctr">
                <a:spcBef>
                  <a:spcPct val="0"/>
                </a:spcBef>
                <a:buFontTx/>
                <a:buNone/>
              </a:pPr>
              <a:r>
                <a:rPr lang="en-US" sz="1600" b="1" dirty="0">
                  <a:solidFill>
                    <a:schemeClr val="accent5">
                      <a:lumMod val="50000"/>
                    </a:schemeClr>
                  </a:solidFill>
                  <a:latin typeface="Arial Narrow" pitchFamily="34" charset="0"/>
                </a:rPr>
                <a:t>October 1</a:t>
              </a:r>
              <a:r>
                <a:rPr lang="en-US" sz="1600" b="1" baseline="30000" dirty="0">
                  <a:solidFill>
                    <a:schemeClr val="accent5">
                      <a:lumMod val="50000"/>
                    </a:schemeClr>
                  </a:solidFill>
                  <a:latin typeface="Arial Narrow" pitchFamily="34" charset="0"/>
                </a:rPr>
                <a:t>st</a:t>
              </a:r>
              <a:r>
                <a:rPr lang="en-US" sz="1600" b="1" dirty="0">
                  <a:solidFill>
                    <a:schemeClr val="accent5">
                      <a:lumMod val="50000"/>
                    </a:schemeClr>
                  </a:solidFill>
                  <a:latin typeface="Arial Narrow" pitchFamily="34" charset="0"/>
                </a:rPr>
                <a:t> 2018</a:t>
              </a:r>
            </a:p>
            <a:p>
              <a:pPr marL="0" indent="0" algn="ctr">
                <a:spcBef>
                  <a:spcPct val="0"/>
                </a:spcBef>
                <a:buFontTx/>
                <a:buNone/>
              </a:pPr>
              <a:r>
                <a:rPr lang="en-US" sz="1600" dirty="0">
                  <a:solidFill>
                    <a:schemeClr val="accent5">
                      <a:lumMod val="50000"/>
                    </a:schemeClr>
                  </a:solidFill>
                  <a:latin typeface="Arial Narrow" pitchFamily="34" charset="0"/>
                </a:rPr>
                <a:t>Readiness Review </a:t>
              </a:r>
            </a:p>
            <a:p>
              <a:pPr marL="0" indent="0" algn="ctr">
                <a:spcBef>
                  <a:spcPct val="0"/>
                </a:spcBef>
                <a:buFontTx/>
                <a:buNone/>
              </a:pPr>
              <a:endParaRPr lang="en-US" sz="1600" dirty="0">
                <a:solidFill>
                  <a:schemeClr val="accent5">
                    <a:lumMod val="50000"/>
                  </a:schemeClr>
                </a:solidFill>
                <a:latin typeface="Arial Narrow" pitchFamily="34" charset="0"/>
              </a:endParaRPr>
            </a:p>
          </p:txBody>
        </p:sp>
        <p:sp>
          <p:nvSpPr>
            <p:cNvPr id="30" name="Line 25"/>
            <p:cNvSpPr>
              <a:spLocks noChangeShapeType="1"/>
            </p:cNvSpPr>
            <p:nvPr/>
          </p:nvSpPr>
          <p:spPr bwMode="auto">
            <a:xfrm flipH="1">
              <a:off x="2700176" y="3252301"/>
              <a:ext cx="1" cy="840913"/>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32" name="Line 25"/>
            <p:cNvSpPr>
              <a:spLocks noChangeShapeType="1"/>
            </p:cNvSpPr>
            <p:nvPr/>
          </p:nvSpPr>
          <p:spPr bwMode="auto">
            <a:xfrm flipH="1">
              <a:off x="5260745" y="4172593"/>
              <a:ext cx="7984" cy="357547"/>
            </a:xfrm>
            <a:prstGeom prst="line">
              <a:avLst/>
            </a:prstGeom>
            <a:noFill/>
            <a:ln w="38100">
              <a:solidFill>
                <a:srgbClr val="C00000"/>
              </a:solidFill>
              <a:round/>
              <a:headEnd type="arrow" w="med" len="med"/>
              <a:tailEnd type="none"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33" name="Line 19"/>
            <p:cNvSpPr>
              <a:spLocks noChangeShapeType="1"/>
            </p:cNvSpPr>
            <p:nvPr/>
          </p:nvSpPr>
          <p:spPr bwMode="auto">
            <a:xfrm>
              <a:off x="5883012" y="2858732"/>
              <a:ext cx="0" cy="1135147"/>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34" name="Line 25"/>
            <p:cNvSpPr>
              <a:spLocks noChangeShapeType="1"/>
            </p:cNvSpPr>
            <p:nvPr/>
          </p:nvSpPr>
          <p:spPr bwMode="auto">
            <a:xfrm flipH="1">
              <a:off x="6967309" y="4171985"/>
              <a:ext cx="7984" cy="357547"/>
            </a:xfrm>
            <a:prstGeom prst="line">
              <a:avLst/>
            </a:prstGeom>
            <a:noFill/>
            <a:ln w="38100">
              <a:solidFill>
                <a:srgbClr val="C00000"/>
              </a:solidFill>
              <a:round/>
              <a:headEnd type="arrow" w="med" len="med"/>
              <a:tailEnd type="none"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35" name="Line 25"/>
            <p:cNvSpPr>
              <a:spLocks noChangeShapeType="1"/>
            </p:cNvSpPr>
            <p:nvPr/>
          </p:nvSpPr>
          <p:spPr bwMode="auto">
            <a:xfrm flipH="1">
              <a:off x="8507024" y="4164845"/>
              <a:ext cx="7984" cy="357547"/>
            </a:xfrm>
            <a:prstGeom prst="line">
              <a:avLst/>
            </a:prstGeom>
            <a:noFill/>
            <a:ln w="38100">
              <a:solidFill>
                <a:srgbClr val="C00000"/>
              </a:solidFill>
              <a:round/>
              <a:headEnd type="arrow" w="med" len="med"/>
              <a:tailEnd type="none"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grpSp>
      <p:sp>
        <p:nvSpPr>
          <p:cNvPr id="31" name="Line 25"/>
          <p:cNvSpPr>
            <a:spLocks noChangeShapeType="1"/>
          </p:cNvSpPr>
          <p:nvPr/>
        </p:nvSpPr>
        <p:spPr bwMode="auto">
          <a:xfrm flipH="1">
            <a:off x="3108320" y="4235887"/>
            <a:ext cx="8676" cy="402548"/>
          </a:xfrm>
          <a:prstGeom prst="line">
            <a:avLst/>
          </a:prstGeom>
          <a:noFill/>
          <a:ln w="38100">
            <a:solidFill>
              <a:srgbClr val="C00000"/>
            </a:solidFill>
            <a:round/>
            <a:headEnd type="arrow" w="med" len="med"/>
            <a:tailEnd type="none"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37" name="Rectangle 9"/>
          <p:cNvSpPr txBox="1">
            <a:spLocks noChangeArrowheads="1"/>
          </p:cNvSpPr>
          <p:nvPr/>
        </p:nvSpPr>
        <p:spPr>
          <a:xfrm>
            <a:off x="2508188" y="3031985"/>
            <a:ext cx="1803380" cy="1320874"/>
          </a:xfrm>
          <a:prstGeom prst="rect">
            <a:avLst/>
          </a:prstGeom>
          <a:noFill/>
          <a:ln>
            <a:noFill/>
          </a:ln>
        </p:spPr>
        <p:txBody>
          <a:bodyPr vert="horz" wrap="none" lIns="90488" tIns="44450" rIns="90488" bIns="44450">
            <a:spAutoFit/>
          </a:bodyPr>
          <a:lst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0" indent="0" algn="ctr">
              <a:spcBef>
                <a:spcPct val="0"/>
              </a:spcBef>
              <a:buFontTx/>
              <a:buNone/>
            </a:pPr>
            <a:r>
              <a:rPr lang="en-US" sz="1600" b="1" dirty="0">
                <a:solidFill>
                  <a:srgbClr val="FF0000"/>
                </a:solidFill>
                <a:latin typeface="Arial Narrow" pitchFamily="34" charset="0"/>
              </a:rPr>
              <a:t>Feedbacks of</a:t>
            </a:r>
          </a:p>
          <a:p>
            <a:pPr marL="0" indent="0" algn="ctr">
              <a:spcBef>
                <a:spcPct val="0"/>
              </a:spcBef>
              <a:buFontTx/>
              <a:buNone/>
            </a:pPr>
            <a:r>
              <a:rPr lang="en-US" sz="1600" b="1" dirty="0">
                <a:solidFill>
                  <a:srgbClr val="FF0000"/>
                </a:solidFill>
                <a:latin typeface="Arial Narrow" pitchFamily="34" charset="0"/>
              </a:rPr>
              <a:t>Readiness Report</a:t>
            </a:r>
          </a:p>
          <a:p>
            <a:pPr marL="0" indent="0" algn="ctr">
              <a:spcBef>
                <a:spcPct val="0"/>
              </a:spcBef>
              <a:buFontTx/>
              <a:buNone/>
            </a:pPr>
            <a:r>
              <a:rPr lang="en-US" sz="1600" b="1" dirty="0">
                <a:solidFill>
                  <a:srgbClr val="FF0000"/>
                </a:solidFill>
                <a:latin typeface="Arial Narrow" pitchFamily="34" charset="0"/>
              </a:rPr>
              <a:t>December 20</a:t>
            </a:r>
            <a:r>
              <a:rPr lang="en-US" sz="1600" b="1" baseline="30000" dirty="0">
                <a:solidFill>
                  <a:srgbClr val="FF0000"/>
                </a:solidFill>
                <a:latin typeface="Arial Narrow" pitchFamily="34" charset="0"/>
              </a:rPr>
              <a:t>th</a:t>
            </a:r>
            <a:r>
              <a:rPr lang="en-US" sz="1600" b="1" dirty="0">
                <a:solidFill>
                  <a:srgbClr val="FF0000"/>
                </a:solidFill>
                <a:latin typeface="Arial Narrow" pitchFamily="34" charset="0"/>
              </a:rPr>
              <a:t> 2018</a:t>
            </a:r>
          </a:p>
          <a:p>
            <a:pPr marL="0" indent="0" algn="ctr">
              <a:spcBef>
                <a:spcPct val="0"/>
              </a:spcBef>
              <a:buFontTx/>
              <a:buNone/>
            </a:pPr>
            <a:r>
              <a:rPr lang="en-US" sz="1600" dirty="0">
                <a:solidFill>
                  <a:schemeClr val="accent5">
                    <a:lumMod val="50000"/>
                  </a:schemeClr>
                </a:solidFill>
                <a:latin typeface="Arial Narrow" pitchFamily="34" charset="0"/>
              </a:rPr>
              <a:t> </a:t>
            </a:r>
          </a:p>
          <a:p>
            <a:pPr marL="0" indent="0" algn="ctr">
              <a:spcBef>
                <a:spcPct val="0"/>
              </a:spcBef>
              <a:buFontTx/>
              <a:buNone/>
            </a:pPr>
            <a:endParaRPr lang="en-US" sz="1600" dirty="0">
              <a:solidFill>
                <a:schemeClr val="accent5">
                  <a:lumMod val="50000"/>
                </a:schemeClr>
              </a:solidFill>
              <a:latin typeface="Arial Narrow" pitchFamily="34" charset="0"/>
            </a:endParaRPr>
          </a:p>
        </p:txBody>
      </p:sp>
      <p:sp>
        <p:nvSpPr>
          <p:cNvPr id="38" name="Line 27"/>
          <p:cNvSpPr>
            <a:spLocks noChangeShapeType="1"/>
          </p:cNvSpPr>
          <p:nvPr/>
        </p:nvSpPr>
        <p:spPr bwMode="auto">
          <a:xfrm>
            <a:off x="3390770" y="3800180"/>
            <a:ext cx="0" cy="420111"/>
          </a:xfrm>
          <a:prstGeom prst="line">
            <a:avLst/>
          </a:prstGeom>
          <a:noFill/>
          <a:ln w="38100">
            <a:solidFill>
              <a:srgbClr val="C00000"/>
            </a:solidFill>
            <a:round/>
            <a:headEnd type="none" w="med" len="med"/>
            <a:tailEnd type="arrow" w="med" len="med"/>
          </a:ln>
          <a:effectLst/>
        </p:spPr>
        <p:txBody>
          <a:bodyPr wrap="none" anchor="ctr"/>
          <a:lstStyle/>
          <a:p>
            <a:pPr algn="ctr">
              <a:defRPr/>
            </a:pPr>
            <a:endParaRPr lang="en-US" sz="4400" b="1" dirty="0">
              <a:solidFill>
                <a:schemeClr val="tx1">
                  <a:lumMod val="50000"/>
                  <a:lumOff val="50000"/>
                </a:schemeClr>
              </a:solidFill>
              <a:effectLst>
                <a:outerShdw blurRad="38100" dist="38100" dir="2700000" algn="tl">
                  <a:srgbClr val="000000">
                    <a:alpha val="43137"/>
                  </a:srgbClr>
                </a:outerShdw>
              </a:effectLst>
              <a:latin typeface="Arial" pitchFamily="34" charset="0"/>
            </a:endParaRPr>
          </a:p>
        </p:txBody>
      </p:sp>
      <p:sp>
        <p:nvSpPr>
          <p:cNvPr id="39" name="Rectangle 34"/>
          <p:cNvSpPr>
            <a:spLocks noChangeArrowheads="1"/>
          </p:cNvSpPr>
          <p:nvPr/>
        </p:nvSpPr>
        <p:spPr bwMode="auto">
          <a:xfrm>
            <a:off x="6083554" y="4229283"/>
            <a:ext cx="823945" cy="366767"/>
          </a:xfrm>
          <a:prstGeom prst="rect">
            <a:avLst/>
          </a:prstGeom>
          <a:noFill/>
          <a:ln>
            <a:noFill/>
          </a:ln>
        </p:spPr>
        <p:txBody>
          <a:bodyPr wrap="none" lIns="90488" tIns="44450" rIns="90488" bIns="44450">
            <a:spAutoFit/>
          </a:bodyPr>
          <a:lstStyle/>
          <a:p>
            <a:pPr eaLnBrk="0" hangingPunct="0"/>
            <a:r>
              <a:rPr lang="en-US" b="1" dirty="0">
                <a:solidFill>
                  <a:srgbClr val="C00000"/>
                </a:solidFill>
                <a:latin typeface="Arial" pitchFamily="34" charset="0"/>
              </a:rPr>
              <a:t>  2020</a:t>
            </a:r>
          </a:p>
        </p:txBody>
      </p:sp>
    </p:spTree>
    <p:extLst>
      <p:ext uri="{BB962C8B-B14F-4D97-AF65-F5344CB8AC3E}">
        <p14:creationId xmlns:p14="http://schemas.microsoft.com/office/powerpoint/2010/main" val="260956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lstStyle/>
          <a:p>
            <a:pPr algn="ctr"/>
            <a:r>
              <a:rPr lang="en-US" b="1" dirty="0">
                <a:solidFill>
                  <a:schemeClr val="bg1"/>
                </a:solidFill>
                <a:latin typeface="Comic Sans MS" panose="030F0702030302020204" pitchFamily="66" charset="0"/>
              </a:rPr>
              <a:t>ABET Accreditation Statements</a:t>
            </a:r>
            <a:endParaRPr lang="id-ID" b="1" dirty="0">
              <a:solidFill>
                <a:schemeClr val="bg1"/>
              </a:solidFill>
              <a:latin typeface="Comic Sans MS" panose="030F0702030302020204" pitchFamily="66" charset="0"/>
            </a:endParaRPr>
          </a:p>
        </p:txBody>
      </p:sp>
      <p:pic>
        <p:nvPicPr>
          <p:cNvPr id="2" name="Picture 1">
            <a:extLst>
              <a:ext uri="{FF2B5EF4-FFF2-40B4-BE49-F238E27FC236}">
                <a16:creationId xmlns:a16="http://schemas.microsoft.com/office/drawing/2014/main" id="{808AE82D-7295-4117-B221-294EBDD168B6}"/>
              </a:ext>
            </a:extLst>
          </p:cNvPr>
          <p:cNvPicPr>
            <a:picLocks noChangeAspect="1"/>
          </p:cNvPicPr>
          <p:nvPr/>
        </p:nvPicPr>
        <p:blipFill>
          <a:blip r:embed="rId2"/>
          <a:stretch>
            <a:fillRect/>
          </a:stretch>
        </p:blipFill>
        <p:spPr>
          <a:xfrm>
            <a:off x="211240" y="1531476"/>
            <a:ext cx="6519150" cy="2180952"/>
          </a:xfrm>
          <a:prstGeom prst="rect">
            <a:avLst/>
          </a:prstGeom>
        </p:spPr>
      </p:pic>
      <p:pic>
        <p:nvPicPr>
          <p:cNvPr id="5" name="Picture 4">
            <a:extLst>
              <a:ext uri="{FF2B5EF4-FFF2-40B4-BE49-F238E27FC236}">
                <a16:creationId xmlns:a16="http://schemas.microsoft.com/office/drawing/2014/main" id="{59D5F16C-A5E7-4BB2-A550-099E587DE1A6}"/>
              </a:ext>
            </a:extLst>
          </p:cNvPr>
          <p:cNvPicPr>
            <a:picLocks noChangeAspect="1"/>
          </p:cNvPicPr>
          <p:nvPr/>
        </p:nvPicPr>
        <p:blipFill>
          <a:blip r:embed="rId3"/>
          <a:stretch>
            <a:fillRect/>
          </a:stretch>
        </p:blipFill>
        <p:spPr>
          <a:xfrm>
            <a:off x="5391275" y="3354524"/>
            <a:ext cx="6778489" cy="2973704"/>
          </a:xfrm>
          <a:prstGeom prst="rect">
            <a:avLst/>
          </a:prstGeom>
        </p:spPr>
      </p:pic>
      <p:sp>
        <p:nvSpPr>
          <p:cNvPr id="6" name="Arrow: Bent 5">
            <a:extLst>
              <a:ext uri="{FF2B5EF4-FFF2-40B4-BE49-F238E27FC236}">
                <a16:creationId xmlns:a16="http://schemas.microsoft.com/office/drawing/2014/main" id="{E41EE341-B423-4D3A-B707-EF186C5AB424}"/>
              </a:ext>
            </a:extLst>
          </p:cNvPr>
          <p:cNvSpPr/>
          <p:nvPr/>
        </p:nvSpPr>
        <p:spPr>
          <a:xfrm rot="5400000">
            <a:off x="7339364" y="2064755"/>
            <a:ext cx="1764819" cy="1757365"/>
          </a:xfrm>
          <a:prstGeom prst="ben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2327907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lstStyle/>
          <a:p>
            <a:pPr algn="ctr"/>
            <a:r>
              <a:rPr lang="en-US" b="1" dirty="0">
                <a:solidFill>
                  <a:schemeClr val="bg1"/>
                </a:solidFill>
                <a:latin typeface="Comic Sans MS" panose="030F0702030302020204" pitchFamily="66" charset="0"/>
              </a:rPr>
              <a:t>ABET Accreditation Statements</a:t>
            </a:r>
            <a:endParaRPr lang="id-ID" b="1" dirty="0">
              <a:solidFill>
                <a:schemeClr val="bg1"/>
              </a:solidFill>
              <a:latin typeface="Comic Sans MS" panose="030F0702030302020204" pitchFamily="66" charset="0"/>
            </a:endParaRPr>
          </a:p>
        </p:txBody>
      </p:sp>
      <p:sp>
        <p:nvSpPr>
          <p:cNvPr id="4" name="Content Placeholder 3">
            <a:extLst>
              <a:ext uri="{FF2B5EF4-FFF2-40B4-BE49-F238E27FC236}">
                <a16:creationId xmlns:a16="http://schemas.microsoft.com/office/drawing/2014/main" id="{539F0381-15E7-40B6-8B96-171C3D5C6434}"/>
              </a:ext>
            </a:extLst>
          </p:cNvPr>
          <p:cNvSpPr>
            <a:spLocks noGrp="1"/>
          </p:cNvSpPr>
          <p:nvPr>
            <p:ph idx="1"/>
          </p:nvPr>
        </p:nvSpPr>
        <p:spPr>
          <a:xfrm>
            <a:off x="500743" y="1596571"/>
            <a:ext cx="11190514" cy="4957763"/>
          </a:xfrm>
        </p:spPr>
        <p:txBody>
          <a:bodyPr>
            <a:normAutofit fontScale="92500" lnSpcReduction="20000"/>
          </a:bodyPr>
          <a:lstStyle/>
          <a:p>
            <a:r>
              <a:rPr lang="en-US" b="1" dirty="0">
                <a:solidFill>
                  <a:srgbClr val="C00000"/>
                </a:solidFill>
                <a:latin typeface="Comic Sans MS" panose="030F0702030302020204" pitchFamily="66" charset="0"/>
              </a:rPr>
              <a:t>Deficiency.</a:t>
            </a:r>
            <a:r>
              <a:rPr lang="en-US" dirty="0">
                <a:latin typeface="Comic Sans MS" panose="030F0702030302020204" pitchFamily="66" charset="0"/>
              </a:rPr>
              <a:t>  A deficiency indicates that a criterion, policy, or procedure is not satisfied. Therefore, the program is not in compliance with the criterion, policy, or procedure.</a:t>
            </a:r>
          </a:p>
          <a:p>
            <a:r>
              <a:rPr lang="en-US" b="1" dirty="0">
                <a:solidFill>
                  <a:srgbClr val="C00000"/>
                </a:solidFill>
                <a:latin typeface="Comic Sans MS" panose="030F0702030302020204" pitchFamily="66" charset="0"/>
              </a:rPr>
              <a:t>Weakness.</a:t>
            </a:r>
            <a:r>
              <a:rPr lang="en-US" dirty="0">
                <a:latin typeface="Comic Sans MS" panose="030F0702030302020204" pitchFamily="66" charset="0"/>
              </a:rPr>
              <a:t>  A weakness indicates that a program lacks the strength of compliance with a criterion, policy, or procedure to ensure that the quality of the program will not be compromised.  Therefore, remedial action is required to strengthen compliance with the criterion, policy, or procedure prior to the next review.</a:t>
            </a:r>
          </a:p>
          <a:p>
            <a:r>
              <a:rPr lang="en-US" b="1" dirty="0">
                <a:solidFill>
                  <a:srgbClr val="C00000"/>
                </a:solidFill>
                <a:latin typeface="Comic Sans MS" panose="030F0702030302020204" pitchFamily="66" charset="0"/>
              </a:rPr>
              <a:t>Concern.</a:t>
            </a:r>
            <a:r>
              <a:rPr lang="en-US" dirty="0">
                <a:latin typeface="Comic Sans MS" panose="030F0702030302020204" pitchFamily="66" charset="0"/>
              </a:rPr>
              <a:t>  A concern indicates that a program currently satisfies a criterion, policy, or procedure; however, the potential exists for the situation to change such that the criterion, policy, or procedure may not be satisfied.</a:t>
            </a:r>
          </a:p>
          <a:p>
            <a:r>
              <a:rPr lang="en-US" b="1" dirty="0">
                <a:solidFill>
                  <a:srgbClr val="C00000"/>
                </a:solidFill>
                <a:latin typeface="Comic Sans MS" panose="030F0702030302020204" pitchFamily="66" charset="0"/>
              </a:rPr>
              <a:t>Observation.</a:t>
            </a:r>
            <a:r>
              <a:rPr lang="en-US" dirty="0">
                <a:latin typeface="Comic Sans MS" panose="030F0702030302020204" pitchFamily="66" charset="0"/>
              </a:rPr>
              <a:t>  An observation is a comment or suggestion that does not relate directly to the current accreditation action but is offered to assist the institution in its continuing efforts to improve its programs.</a:t>
            </a:r>
          </a:p>
        </p:txBody>
      </p:sp>
    </p:spTree>
    <p:extLst>
      <p:ext uri="{BB962C8B-B14F-4D97-AF65-F5344CB8AC3E}">
        <p14:creationId xmlns:p14="http://schemas.microsoft.com/office/powerpoint/2010/main" val="2516168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0011" y="344028"/>
            <a:ext cx="8034572" cy="707886"/>
          </a:xfrm>
          <a:prstGeom prst="rect">
            <a:avLst/>
          </a:prstGeom>
          <a:noFill/>
        </p:spPr>
        <p:txBody>
          <a:bodyPr wrap="none" rtlCol="0">
            <a:spAutoFit/>
          </a:bodyPr>
          <a:lstStyle/>
          <a:p>
            <a:r>
              <a:rPr lang="en-US" sz="4000" b="1" dirty="0">
                <a:solidFill>
                  <a:srgbClr val="FF0000"/>
                </a:solidFill>
                <a:latin typeface="Comic Sans MS" panose="030F0702030302020204" pitchFamily="66" charset="0"/>
              </a:rPr>
              <a:t>ABET Decision and Notification</a:t>
            </a:r>
          </a:p>
        </p:txBody>
      </p:sp>
      <p:pic>
        <p:nvPicPr>
          <p:cNvPr id="2" name="Picture 1"/>
          <p:cNvPicPr>
            <a:picLocks noChangeAspect="1"/>
          </p:cNvPicPr>
          <p:nvPr/>
        </p:nvPicPr>
        <p:blipFill>
          <a:blip r:embed="rId2"/>
          <a:stretch>
            <a:fillRect/>
          </a:stretch>
        </p:blipFill>
        <p:spPr>
          <a:xfrm>
            <a:off x="793273" y="1362913"/>
            <a:ext cx="10940489" cy="4748173"/>
          </a:xfrm>
          <a:prstGeom prst="rect">
            <a:avLst/>
          </a:prstGeom>
        </p:spPr>
      </p:pic>
      <p:sp>
        <p:nvSpPr>
          <p:cNvPr id="4" name="TextBox 3"/>
          <p:cNvSpPr txBox="1"/>
          <p:nvPr/>
        </p:nvSpPr>
        <p:spPr>
          <a:xfrm>
            <a:off x="85387" y="1883124"/>
            <a:ext cx="1415772" cy="830997"/>
          </a:xfrm>
          <a:prstGeom prst="rect">
            <a:avLst/>
          </a:prstGeom>
          <a:noFill/>
        </p:spPr>
        <p:txBody>
          <a:bodyPr wrap="none" rtlCol="0">
            <a:spAutoFit/>
          </a:bodyPr>
          <a:lstStyle/>
          <a:p>
            <a:r>
              <a:rPr lang="en-US" sz="4800" dirty="0">
                <a:solidFill>
                  <a:srgbClr val="FF0000"/>
                </a:solidFill>
              </a:rPr>
              <a:t>👍👍</a:t>
            </a:r>
          </a:p>
        </p:txBody>
      </p:sp>
      <p:sp>
        <p:nvSpPr>
          <p:cNvPr id="5" name="TextBox 4"/>
          <p:cNvSpPr txBox="1"/>
          <p:nvPr/>
        </p:nvSpPr>
        <p:spPr>
          <a:xfrm>
            <a:off x="456536" y="3545394"/>
            <a:ext cx="800219" cy="830997"/>
          </a:xfrm>
          <a:prstGeom prst="rect">
            <a:avLst/>
          </a:prstGeom>
          <a:noFill/>
        </p:spPr>
        <p:txBody>
          <a:bodyPr wrap="none" rtlCol="0">
            <a:spAutoFit/>
          </a:bodyPr>
          <a:lstStyle/>
          <a:p>
            <a:r>
              <a:rPr lang="en-US" sz="4800" dirty="0">
                <a:solidFill>
                  <a:srgbClr val="FF0000"/>
                </a:solidFill>
              </a:rPr>
              <a:t>👍</a:t>
            </a:r>
          </a:p>
        </p:txBody>
      </p:sp>
      <p:cxnSp>
        <p:nvCxnSpPr>
          <p:cNvPr id="7" name="Straight Connector 6"/>
          <p:cNvCxnSpPr/>
          <p:nvPr/>
        </p:nvCxnSpPr>
        <p:spPr>
          <a:xfrm>
            <a:off x="10864158" y="2714121"/>
            <a:ext cx="40740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7821843" y="4581053"/>
            <a:ext cx="1340264" cy="56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428587" y="3126944"/>
            <a:ext cx="680870" cy="56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714180" y="4164594"/>
            <a:ext cx="2066051" cy="411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2714179" y="5611639"/>
            <a:ext cx="2066051" cy="4117"/>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7821843" y="6009991"/>
            <a:ext cx="1340264" cy="562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23861" y="4687390"/>
            <a:ext cx="665567" cy="1200329"/>
          </a:xfrm>
          <a:prstGeom prst="rect">
            <a:avLst/>
          </a:prstGeom>
        </p:spPr>
        <p:txBody>
          <a:bodyPr wrap="none">
            <a:spAutoFit/>
          </a:bodyPr>
          <a:lstStyle/>
          <a:p>
            <a:r>
              <a:rPr lang="en-US" sz="7200" b="1" dirty="0">
                <a:solidFill>
                  <a:srgbClr val="FF0000"/>
                </a:solidFill>
                <a:latin typeface="Symbol" panose="05050102010706020507" pitchFamily="18" charset="2"/>
              </a:rPr>
              <a:t>n</a:t>
            </a:r>
          </a:p>
        </p:txBody>
      </p:sp>
    </p:spTree>
    <p:extLst>
      <p:ext uri="{BB962C8B-B14F-4D97-AF65-F5344CB8AC3E}">
        <p14:creationId xmlns:p14="http://schemas.microsoft.com/office/powerpoint/2010/main" val="50650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0011" y="344028"/>
            <a:ext cx="8034572" cy="707886"/>
          </a:xfrm>
          <a:prstGeom prst="rect">
            <a:avLst/>
          </a:prstGeom>
          <a:noFill/>
        </p:spPr>
        <p:txBody>
          <a:bodyPr wrap="none" rtlCol="0">
            <a:spAutoFit/>
          </a:bodyPr>
          <a:lstStyle/>
          <a:p>
            <a:r>
              <a:rPr lang="en-US" sz="4000" b="1" dirty="0">
                <a:solidFill>
                  <a:srgbClr val="FF0000"/>
                </a:solidFill>
                <a:latin typeface="Comic Sans MS" panose="030F0702030302020204" pitchFamily="66" charset="0"/>
              </a:rPr>
              <a:t>ABET Decision and Notification</a:t>
            </a:r>
          </a:p>
        </p:txBody>
      </p:sp>
      <p:pic>
        <p:nvPicPr>
          <p:cNvPr id="4" name="Picture 3"/>
          <p:cNvPicPr>
            <a:picLocks noChangeAspect="1"/>
          </p:cNvPicPr>
          <p:nvPr/>
        </p:nvPicPr>
        <p:blipFill>
          <a:blip r:embed="rId2"/>
          <a:stretch>
            <a:fillRect/>
          </a:stretch>
        </p:blipFill>
        <p:spPr>
          <a:xfrm>
            <a:off x="776585" y="1498245"/>
            <a:ext cx="10953444" cy="4830127"/>
          </a:xfrm>
          <a:prstGeom prst="rect">
            <a:avLst/>
          </a:prstGeom>
        </p:spPr>
      </p:pic>
      <p:sp>
        <p:nvSpPr>
          <p:cNvPr id="2" name="TextBox 1"/>
          <p:cNvSpPr txBox="1"/>
          <p:nvPr/>
        </p:nvSpPr>
        <p:spPr>
          <a:xfrm>
            <a:off x="552262" y="2290527"/>
            <a:ext cx="620683" cy="1015663"/>
          </a:xfrm>
          <a:prstGeom prst="rect">
            <a:avLst/>
          </a:prstGeom>
          <a:noFill/>
        </p:spPr>
        <p:txBody>
          <a:bodyPr wrap="none" rtlCol="0">
            <a:spAutoFit/>
          </a:bodyPr>
          <a:lstStyle/>
          <a:p>
            <a:r>
              <a:rPr lang="en-US" sz="6000" b="1" dirty="0">
                <a:solidFill>
                  <a:srgbClr val="FF0000"/>
                </a:solidFill>
                <a:latin typeface="Comic Sans MS" panose="030F0702030302020204" pitchFamily="66" charset="0"/>
              </a:rPr>
              <a:t>?</a:t>
            </a:r>
            <a:endParaRPr lang="en-US" b="1" dirty="0">
              <a:solidFill>
                <a:srgbClr val="FF0000"/>
              </a:solidFill>
              <a:latin typeface="Comic Sans MS" panose="030F0702030302020204" pitchFamily="66" charset="0"/>
            </a:endParaRPr>
          </a:p>
        </p:txBody>
      </p:sp>
      <p:sp>
        <p:nvSpPr>
          <p:cNvPr id="5" name="TextBox 4"/>
          <p:cNvSpPr txBox="1"/>
          <p:nvPr/>
        </p:nvSpPr>
        <p:spPr>
          <a:xfrm>
            <a:off x="552262" y="4479957"/>
            <a:ext cx="620683" cy="1015663"/>
          </a:xfrm>
          <a:prstGeom prst="rect">
            <a:avLst/>
          </a:prstGeom>
          <a:noFill/>
        </p:spPr>
        <p:txBody>
          <a:bodyPr wrap="none" rtlCol="0">
            <a:spAutoFit/>
          </a:bodyPr>
          <a:lstStyle/>
          <a:p>
            <a:r>
              <a:rPr lang="en-US" sz="6000" b="1" dirty="0">
                <a:solidFill>
                  <a:srgbClr val="FF0000"/>
                </a:solidFill>
                <a:latin typeface="Comic Sans MS" panose="030F0702030302020204" pitchFamily="66" charset="0"/>
              </a:rPr>
              <a:t>?</a:t>
            </a:r>
            <a:endParaRPr lang="en-US"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7744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0011" y="344028"/>
            <a:ext cx="8034572" cy="707886"/>
          </a:xfrm>
          <a:prstGeom prst="rect">
            <a:avLst/>
          </a:prstGeom>
          <a:noFill/>
        </p:spPr>
        <p:txBody>
          <a:bodyPr wrap="none" rtlCol="0">
            <a:spAutoFit/>
          </a:bodyPr>
          <a:lstStyle/>
          <a:p>
            <a:r>
              <a:rPr lang="en-US" sz="4000" b="1" dirty="0">
                <a:solidFill>
                  <a:srgbClr val="FF0000"/>
                </a:solidFill>
                <a:latin typeface="Comic Sans MS" panose="030F0702030302020204" pitchFamily="66" charset="0"/>
              </a:rPr>
              <a:t>ABET Decision and Notification</a:t>
            </a:r>
          </a:p>
        </p:txBody>
      </p:sp>
      <p:pic>
        <p:nvPicPr>
          <p:cNvPr id="2" name="Picture 1"/>
          <p:cNvPicPr>
            <a:picLocks noChangeAspect="1"/>
          </p:cNvPicPr>
          <p:nvPr/>
        </p:nvPicPr>
        <p:blipFill>
          <a:blip r:embed="rId2"/>
          <a:stretch>
            <a:fillRect/>
          </a:stretch>
        </p:blipFill>
        <p:spPr>
          <a:xfrm>
            <a:off x="510127" y="1454391"/>
            <a:ext cx="11414185" cy="4720069"/>
          </a:xfrm>
          <a:prstGeom prst="rect">
            <a:avLst/>
          </a:prstGeom>
        </p:spPr>
      </p:pic>
      <p:sp>
        <p:nvSpPr>
          <p:cNvPr id="4" name="TextBox 3"/>
          <p:cNvSpPr txBox="1"/>
          <p:nvPr/>
        </p:nvSpPr>
        <p:spPr>
          <a:xfrm>
            <a:off x="509045" y="2290527"/>
            <a:ext cx="593432" cy="769441"/>
          </a:xfrm>
          <a:prstGeom prst="rect">
            <a:avLst/>
          </a:prstGeom>
          <a:noFill/>
        </p:spPr>
        <p:txBody>
          <a:bodyPr wrap="none" rtlCol="0">
            <a:spAutoFit/>
          </a:bodyPr>
          <a:lstStyle/>
          <a:p>
            <a:r>
              <a:rPr lang="en-US" sz="4400" b="1" dirty="0">
                <a:solidFill>
                  <a:srgbClr val="FF0000"/>
                </a:solidFill>
                <a:latin typeface="Comic Sans MS" panose="030F0702030302020204" pitchFamily="66" charset="0"/>
              </a:rPr>
              <a:t>X</a:t>
            </a:r>
            <a:endParaRPr lang="en-US" b="1" dirty="0">
              <a:solidFill>
                <a:srgbClr val="FF0000"/>
              </a:solidFill>
              <a:latin typeface="Comic Sans MS" panose="030F0702030302020204" pitchFamily="66" charset="0"/>
            </a:endParaRPr>
          </a:p>
        </p:txBody>
      </p:sp>
      <p:sp>
        <p:nvSpPr>
          <p:cNvPr id="5" name="TextBox 4"/>
          <p:cNvSpPr txBox="1"/>
          <p:nvPr/>
        </p:nvSpPr>
        <p:spPr>
          <a:xfrm>
            <a:off x="509045" y="4534278"/>
            <a:ext cx="593432" cy="769441"/>
          </a:xfrm>
          <a:prstGeom prst="rect">
            <a:avLst/>
          </a:prstGeom>
          <a:noFill/>
        </p:spPr>
        <p:txBody>
          <a:bodyPr wrap="none" rtlCol="0">
            <a:spAutoFit/>
          </a:bodyPr>
          <a:lstStyle/>
          <a:p>
            <a:r>
              <a:rPr lang="en-US" sz="4400" b="1" dirty="0">
                <a:solidFill>
                  <a:srgbClr val="FF0000"/>
                </a:solidFill>
                <a:latin typeface="Comic Sans MS" panose="030F0702030302020204" pitchFamily="66" charset="0"/>
              </a:rPr>
              <a:t>X</a:t>
            </a:r>
            <a:endParaRPr lang="en-US"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796110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0011" y="344028"/>
            <a:ext cx="8034572" cy="707886"/>
          </a:xfrm>
          <a:prstGeom prst="rect">
            <a:avLst/>
          </a:prstGeom>
          <a:noFill/>
        </p:spPr>
        <p:txBody>
          <a:bodyPr wrap="none" rtlCol="0">
            <a:spAutoFit/>
          </a:bodyPr>
          <a:lstStyle/>
          <a:p>
            <a:r>
              <a:rPr lang="en-US" sz="4000" b="1" dirty="0">
                <a:solidFill>
                  <a:srgbClr val="FF0000"/>
                </a:solidFill>
                <a:latin typeface="Comic Sans MS" panose="030F0702030302020204" pitchFamily="66" charset="0"/>
              </a:rPr>
              <a:t>ABET Decision and Notification</a:t>
            </a:r>
          </a:p>
        </p:txBody>
      </p:sp>
      <p:pic>
        <p:nvPicPr>
          <p:cNvPr id="2" name="Picture 1"/>
          <p:cNvPicPr>
            <a:picLocks noChangeAspect="1"/>
          </p:cNvPicPr>
          <p:nvPr/>
        </p:nvPicPr>
        <p:blipFill>
          <a:blip r:embed="rId2"/>
          <a:stretch>
            <a:fillRect/>
          </a:stretch>
        </p:blipFill>
        <p:spPr>
          <a:xfrm>
            <a:off x="905347" y="1323514"/>
            <a:ext cx="10296279" cy="5251723"/>
          </a:xfrm>
          <a:prstGeom prst="rect">
            <a:avLst/>
          </a:prstGeom>
        </p:spPr>
      </p:pic>
      <p:sp>
        <p:nvSpPr>
          <p:cNvPr id="4" name="TextBox 3"/>
          <p:cNvSpPr txBox="1"/>
          <p:nvPr/>
        </p:nvSpPr>
        <p:spPr>
          <a:xfrm>
            <a:off x="608631" y="2290527"/>
            <a:ext cx="593432" cy="769441"/>
          </a:xfrm>
          <a:prstGeom prst="rect">
            <a:avLst/>
          </a:prstGeom>
          <a:noFill/>
        </p:spPr>
        <p:txBody>
          <a:bodyPr wrap="none" rtlCol="0">
            <a:spAutoFit/>
          </a:bodyPr>
          <a:lstStyle/>
          <a:p>
            <a:r>
              <a:rPr lang="en-US" sz="4400" b="1" dirty="0">
                <a:solidFill>
                  <a:srgbClr val="FF0000"/>
                </a:solidFill>
                <a:latin typeface="Comic Sans MS" panose="030F0702030302020204" pitchFamily="66" charset="0"/>
              </a:rPr>
              <a:t>X</a:t>
            </a:r>
            <a:endParaRPr lang="en-US" b="1" dirty="0">
              <a:solidFill>
                <a:srgbClr val="FF0000"/>
              </a:solidFill>
              <a:latin typeface="Comic Sans MS" panose="030F0702030302020204" pitchFamily="66" charset="0"/>
            </a:endParaRPr>
          </a:p>
        </p:txBody>
      </p:sp>
      <p:sp>
        <p:nvSpPr>
          <p:cNvPr id="5" name="TextBox 4"/>
          <p:cNvSpPr txBox="1"/>
          <p:nvPr/>
        </p:nvSpPr>
        <p:spPr>
          <a:xfrm>
            <a:off x="608631" y="4878309"/>
            <a:ext cx="593432" cy="769441"/>
          </a:xfrm>
          <a:prstGeom prst="rect">
            <a:avLst/>
          </a:prstGeom>
          <a:noFill/>
        </p:spPr>
        <p:txBody>
          <a:bodyPr wrap="none" rtlCol="0">
            <a:spAutoFit/>
          </a:bodyPr>
          <a:lstStyle/>
          <a:p>
            <a:r>
              <a:rPr lang="en-US" sz="4400" b="1" dirty="0">
                <a:solidFill>
                  <a:srgbClr val="FF0000"/>
                </a:solidFill>
                <a:latin typeface="Comic Sans MS" panose="030F0702030302020204" pitchFamily="66" charset="0"/>
              </a:rPr>
              <a:t>X</a:t>
            </a:r>
            <a:endParaRPr lang="en-US"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15212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D3083D-A3F8-4B41-824D-24E9F5E5A969}"/>
              </a:ext>
            </a:extLst>
          </p:cNvPr>
          <p:cNvSpPr>
            <a:spLocks noGrp="1"/>
          </p:cNvSpPr>
          <p:nvPr>
            <p:ph type="title"/>
          </p:nvPr>
        </p:nvSpPr>
        <p:spPr>
          <a:xfrm>
            <a:off x="0" y="16782"/>
            <a:ext cx="12192000" cy="1325563"/>
          </a:xfrm>
          <a:solidFill>
            <a:srgbClr val="C00000"/>
          </a:solidFill>
          <a:ln>
            <a:solidFill>
              <a:srgbClr val="C00000"/>
            </a:solidFill>
          </a:ln>
        </p:spPr>
        <p:txBody>
          <a:bodyPr/>
          <a:lstStyle/>
          <a:p>
            <a:pPr algn="ctr"/>
            <a:r>
              <a:rPr lang="en-US" b="1" dirty="0">
                <a:solidFill>
                  <a:schemeClr val="bg1"/>
                </a:solidFill>
                <a:latin typeface="Comic Sans MS" panose="030F0702030302020204" pitchFamily="66" charset="0"/>
              </a:rPr>
              <a:t>ABET Accreditation Statements</a:t>
            </a:r>
            <a:endParaRPr lang="id-ID" b="1" dirty="0">
              <a:solidFill>
                <a:schemeClr val="bg1"/>
              </a:solidFill>
              <a:latin typeface="Comic Sans MS" panose="030F0702030302020204" pitchFamily="66" charset="0"/>
            </a:endParaRPr>
          </a:p>
        </p:txBody>
      </p:sp>
      <p:sp>
        <p:nvSpPr>
          <p:cNvPr id="4" name="Content Placeholder 3">
            <a:extLst>
              <a:ext uri="{FF2B5EF4-FFF2-40B4-BE49-F238E27FC236}">
                <a16:creationId xmlns:a16="http://schemas.microsoft.com/office/drawing/2014/main" id="{539F0381-15E7-40B6-8B96-171C3D5C6434}"/>
              </a:ext>
            </a:extLst>
          </p:cNvPr>
          <p:cNvSpPr>
            <a:spLocks noGrp="1"/>
          </p:cNvSpPr>
          <p:nvPr>
            <p:ph idx="1"/>
          </p:nvPr>
        </p:nvSpPr>
        <p:spPr>
          <a:xfrm>
            <a:off x="566057" y="1535339"/>
            <a:ext cx="11190514" cy="5204279"/>
          </a:xfrm>
        </p:spPr>
        <p:txBody>
          <a:bodyPr>
            <a:normAutofit/>
          </a:bodyPr>
          <a:lstStyle/>
          <a:p>
            <a:r>
              <a:rPr lang="en-US" dirty="0">
                <a:latin typeface="Comic Sans MS" panose="030F0702030302020204" pitchFamily="66" charset="0"/>
              </a:rPr>
              <a:t>It should be noted that a weakness or deficiency is considered to have been corrected only </a:t>
            </a:r>
            <a:r>
              <a:rPr lang="en-US" dirty="0">
                <a:solidFill>
                  <a:srgbClr val="C00000"/>
                </a:solidFill>
                <a:latin typeface="Comic Sans MS" panose="030F0702030302020204" pitchFamily="66" charset="0"/>
              </a:rPr>
              <a:t>if the corrective action has been made effective during the academic year of the evaluation and is supported by official documentation</a:t>
            </a:r>
            <a:r>
              <a:rPr lang="en-US" dirty="0">
                <a:latin typeface="Comic Sans MS" panose="030F0702030302020204" pitchFamily="66" charset="0"/>
              </a:rPr>
              <a:t>. </a:t>
            </a:r>
          </a:p>
          <a:p>
            <a:r>
              <a:rPr lang="en-US" dirty="0">
                <a:latin typeface="Comic Sans MS" panose="030F0702030302020204" pitchFamily="66" charset="0"/>
              </a:rPr>
              <a:t>Where action has been initiated to correct a problem but has not yet taken full effect or where only indications of good intent are given, the effectiveness of the corrective action cannot always be presumed; in such cases, </a:t>
            </a:r>
            <a:r>
              <a:rPr lang="en-US" dirty="0">
                <a:solidFill>
                  <a:srgbClr val="C00000"/>
                </a:solidFill>
                <a:latin typeface="Comic Sans MS" panose="030F0702030302020204" pitchFamily="66" charset="0"/>
              </a:rPr>
              <a:t>evaluation by the Commission at the time of the next evaluation may be required.</a:t>
            </a:r>
          </a:p>
          <a:p>
            <a:r>
              <a:rPr lang="en-US" dirty="0">
                <a:latin typeface="Comic Sans MS" panose="030F0702030302020204" pitchFamily="66" charset="0"/>
              </a:rPr>
              <a:t>The Commission will carefully review your institution's response to the Draft Statement, and will determine </a:t>
            </a:r>
            <a:r>
              <a:rPr lang="en-US" dirty="0">
                <a:solidFill>
                  <a:srgbClr val="C00000"/>
                </a:solidFill>
                <a:latin typeface="Comic Sans MS" panose="030F0702030302020204" pitchFamily="66" charset="0"/>
              </a:rPr>
              <a:t>accreditation decisions during its July Meeting</a:t>
            </a:r>
            <a:r>
              <a:rPr lang="en-US" dirty="0">
                <a:latin typeface="Comic Sans MS" panose="030F0702030302020204" pitchFamily="66" charset="0"/>
              </a:rPr>
              <a:t>. </a:t>
            </a:r>
          </a:p>
        </p:txBody>
      </p:sp>
    </p:spTree>
    <p:extLst>
      <p:ext uri="{BB962C8B-B14F-4D97-AF65-F5344CB8AC3E}">
        <p14:creationId xmlns:p14="http://schemas.microsoft.com/office/powerpoint/2010/main" val="2501857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659</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Narrow</vt:lpstr>
      <vt:lpstr>Calibri</vt:lpstr>
      <vt:lpstr>Calibri Light</vt:lpstr>
      <vt:lpstr>Comic Sans MS</vt:lpstr>
      <vt:lpstr>Symbol</vt:lpstr>
      <vt:lpstr>Office Theme</vt:lpstr>
      <vt:lpstr>PowerPoint Presentation</vt:lpstr>
      <vt:lpstr>Unhas Timeline Towards ABET (Within 18-21 Month Process)</vt:lpstr>
      <vt:lpstr>ABET Accreditation Statements</vt:lpstr>
      <vt:lpstr>ABET Accreditation Statements</vt:lpstr>
      <vt:lpstr>PowerPoint Presentation</vt:lpstr>
      <vt:lpstr>PowerPoint Presentation</vt:lpstr>
      <vt:lpstr>PowerPoint Presentation</vt:lpstr>
      <vt:lpstr>PowerPoint Presentation</vt:lpstr>
      <vt:lpstr>ABET Accreditation Statements</vt:lpstr>
      <vt:lpstr>ABET Accreditation Statements</vt:lpstr>
      <vt:lpstr>Accreditation Statements for  Civil Engineering</vt:lpstr>
      <vt:lpstr>Accreditation Statements for  Electrical Engineering</vt:lpstr>
      <vt:lpstr>Follow Up Actions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Prastawa Budi</dc:creator>
  <cp:lastModifiedBy>Prastawa Budi</cp:lastModifiedBy>
  <cp:revision>137</cp:revision>
  <cp:lastPrinted>2018-12-26T20:47:42Z</cp:lastPrinted>
  <dcterms:created xsi:type="dcterms:W3CDTF">2018-09-05T04:54:01Z</dcterms:created>
  <dcterms:modified xsi:type="dcterms:W3CDTF">2020-02-24T06:48:34Z</dcterms:modified>
</cp:coreProperties>
</file>