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1" r:id="rId5"/>
    <p:sldId id="293" r:id="rId6"/>
    <p:sldId id="294" r:id="rId7"/>
    <p:sldId id="295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26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910FE-824F-45C9-A63A-4B3EC9C01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C22B03-27FA-428D-8905-7D33FBD9E0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0E2AB-1C70-4B7D-8927-4C723F1ED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B071-0BAC-4050-89A5-FFD615A53697}" type="datetimeFigureOut">
              <a:rPr lang="en-ID" smtClean="0"/>
              <a:t>13/03/2021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38299-AA05-4334-A46B-DDE0BAC6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B42B2-D488-42BB-AF0E-A5DDEE984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2FCE-B2A4-4F38-93E9-3E60C81818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30345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FFF8C-D7E5-4268-8AE3-B072C0B46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32D3C1-93B1-448E-8F3E-CE1095D8F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5FBC3-94C8-4B13-A66D-BC576E2AB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B071-0BAC-4050-89A5-FFD615A53697}" type="datetimeFigureOut">
              <a:rPr lang="en-ID" smtClean="0"/>
              <a:t>13/03/2021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1CA32-D0BC-4854-90FA-2148F3310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FE36E-BAD7-4A4F-94D1-376D869A3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2FCE-B2A4-4F38-93E9-3E60C81818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638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2043FF-4C73-4252-AD89-409A392FF4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A6A899-2E87-4603-A4D3-ECCCFDB50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916A81-EED5-4A43-A5ED-3A3B27C78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B071-0BAC-4050-89A5-FFD615A53697}" type="datetimeFigureOut">
              <a:rPr lang="en-ID" smtClean="0"/>
              <a:t>13/03/2021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BC61E-DAA0-4553-A9D2-2FEDC9CB2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C43D8-99E6-4102-BC71-C325CD4F6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2FCE-B2A4-4F38-93E9-3E60C81818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84853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48F3E-22FF-4EC7-B1D2-04B0C5967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607A8-B5D2-46E8-80C5-1CFCB21C0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B08BC-D0E5-4A3A-90E3-59CF945C9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B071-0BAC-4050-89A5-FFD615A53697}" type="datetimeFigureOut">
              <a:rPr lang="en-ID" smtClean="0"/>
              <a:t>13/03/2021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DC8BF-B994-4B6A-A57C-DFF9E0047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9E1D1-0F1A-4F08-8E0F-DF917D0F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2FCE-B2A4-4F38-93E9-3E60C81818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617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F447D-A4BC-43D9-A7AF-B0457EB2D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B022B9-9387-40D3-9EB8-CC4B52C10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4B383-7EAC-4D00-B9DF-8C95FF7C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B071-0BAC-4050-89A5-FFD615A53697}" type="datetimeFigureOut">
              <a:rPr lang="en-ID" smtClean="0"/>
              <a:t>13/03/2021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6049A-C68B-4B36-AB1C-2C97CA97B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A5E2A-8775-4CA3-A3AA-5D37A5798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2FCE-B2A4-4F38-93E9-3E60C81818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09941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BC59D-9169-4B93-AE12-F7302AA69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22AF8-D6A6-4835-99A1-FFDADB0C6A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D80AF-2BA0-4F7A-B153-A6E7BB93F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62A27-2774-4651-8A23-EF6768511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B071-0BAC-4050-89A5-FFD615A53697}" type="datetimeFigureOut">
              <a:rPr lang="en-ID" smtClean="0"/>
              <a:t>13/03/2021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A69E1B-2F5E-4698-9F7B-6799515B6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28776-F1AC-4410-B9B5-97109369E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2FCE-B2A4-4F38-93E9-3E60C81818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65855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F51EA-135B-49D1-BA4A-80ACE4F90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3DA-8341-410E-84C4-449D81CDC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B0E3B5-DC48-45F3-89AA-0E691D3B85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90A628-BA9A-4A2D-9EEE-33F54A90F6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CE9AEA-8725-4FD5-ACA6-4494583CF8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F9A213-BB93-441F-8096-EC0D55D0A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B071-0BAC-4050-89A5-FFD615A53697}" type="datetimeFigureOut">
              <a:rPr lang="en-ID" smtClean="0"/>
              <a:t>13/03/2021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30D7A0-91E5-4A1C-AD7E-884120E9D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A72CFD-9091-4A5D-8FD2-AA1B54D33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2FCE-B2A4-4F38-93E9-3E60C81818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8279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86060-5916-4BC0-8FF4-6573B8F34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6374E4-999C-4BBB-9CF5-27E48AD4B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B071-0BAC-4050-89A5-FFD615A53697}" type="datetimeFigureOut">
              <a:rPr lang="en-ID" smtClean="0"/>
              <a:t>13/03/2021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5CBCDB-933E-495B-AED8-395A0B653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699395-5B60-4CF1-92A7-F4BA7344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2FCE-B2A4-4F38-93E9-3E60C81818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933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70B8CC-592C-4E0E-A1F0-50CC31EDB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B071-0BAC-4050-89A5-FFD615A53697}" type="datetimeFigureOut">
              <a:rPr lang="en-ID" smtClean="0"/>
              <a:t>13/03/2021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58090E-7D7E-41AE-BE8C-1B49FBB47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AC084-0D32-4420-81DD-63F85CE74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2FCE-B2A4-4F38-93E9-3E60C81818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292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493B0-1FE6-4498-B899-E6A8F74BC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FB440-E35E-45C0-9185-56EA1FD90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A7BCD6-EC82-4275-90C3-F9F1D3D7FC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5FF749-4F0F-407E-AD6F-B059C5911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B071-0BAC-4050-89A5-FFD615A53697}" type="datetimeFigureOut">
              <a:rPr lang="en-ID" smtClean="0"/>
              <a:t>13/03/2021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2ACE10-22DD-4380-8E00-00525A6C0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4ECCF-3D50-4506-AD9A-0A2FC1DE9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2FCE-B2A4-4F38-93E9-3E60C81818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0196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7C1BF-4ED3-478D-B53C-456A41C48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8FF103-1E00-45BF-AF67-6A6BBDC90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EAD854-7CD9-4F9D-97AA-6A0DBC24F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11E709-1481-49B6-B2B3-7B39809A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B071-0BAC-4050-89A5-FFD615A53697}" type="datetimeFigureOut">
              <a:rPr lang="en-ID" smtClean="0"/>
              <a:t>13/03/2021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D5932A-48C6-47EC-A306-AF99D4E5F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86A10-1017-4634-8411-69AE34EE1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2FCE-B2A4-4F38-93E9-3E60C81818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5697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F43601-3790-432D-89C4-7EFACB57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90049-0839-460A-BDCE-DC2D550BD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C61A6-823E-4EB8-B1D9-CC4E902B7A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FB071-0BAC-4050-89A5-FFD615A53697}" type="datetimeFigureOut">
              <a:rPr lang="en-ID" smtClean="0"/>
              <a:t>13/03/2021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0E43D-AEAC-497C-BF6C-3FF3E0F993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FDEDD-A507-4A56-8564-0DC66ADA8B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C2FCE-B2A4-4F38-93E9-3E60C818183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52487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9B578-7690-4F7C-8293-911B234FA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50" y="38101"/>
            <a:ext cx="12134850" cy="3133726"/>
          </a:xfr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r>
              <a:rPr lang="en-US" sz="8000" b="1" dirty="0">
                <a:solidFill>
                  <a:srgbClr val="FFFF00"/>
                </a:solidFill>
                <a:latin typeface="Arial Narrow" panose="020B0606020202030204" pitchFamily="34" charset="0"/>
                <a:ea typeface="Microsoft YaHei UI" panose="020B0503020204020204" pitchFamily="34" charset="-122"/>
              </a:rPr>
              <a:t>Format Dokumen Kurikulum </a:t>
            </a:r>
            <a:br>
              <a:rPr lang="en-US" sz="8000" b="1" dirty="0">
                <a:solidFill>
                  <a:srgbClr val="FFFF00"/>
                </a:solidFill>
                <a:latin typeface="Arial Narrow" panose="020B0606020202030204" pitchFamily="34" charset="0"/>
                <a:ea typeface="Microsoft YaHei UI" panose="020B0503020204020204" pitchFamily="34" charset="-122"/>
              </a:rPr>
            </a:br>
            <a:r>
              <a:rPr lang="en-US" sz="8000" b="1" dirty="0">
                <a:solidFill>
                  <a:srgbClr val="FFFF00"/>
                </a:solidFill>
                <a:latin typeface="Arial Narrow" panose="020B0606020202030204" pitchFamily="34" charset="0"/>
                <a:ea typeface="Microsoft YaHei UI" panose="020B0503020204020204" pitchFamily="34" charset="-122"/>
              </a:rPr>
              <a:t>Universitas Hasanuddin</a:t>
            </a:r>
            <a:endParaRPr lang="en-ID" sz="6600" b="1" dirty="0">
              <a:solidFill>
                <a:srgbClr val="FFFF00"/>
              </a:solidFill>
              <a:latin typeface="Arial Narrow" panose="020B0606020202030204" pitchFamily="34" charset="0"/>
              <a:ea typeface="Microsoft YaHei UI" panose="020B0503020204020204" pitchFamily="34" charset="-122"/>
            </a:endParaRPr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905DF819-93C7-4DE9-943D-326E8332A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199" y="3629024"/>
            <a:ext cx="2924175" cy="277638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701561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7F7A7-CAAA-4F08-87FC-377F46BC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1325563"/>
          </a:xfr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FFFF00"/>
                </a:solidFill>
                <a:latin typeface="Arial Narrow" panose="020B0606020202030204" pitchFamily="34" charset="0"/>
              </a:rPr>
              <a:t>Struktur Kurikulum</a:t>
            </a:r>
            <a:endParaRPr lang="en-ID" sz="6600" b="1" dirty="0">
              <a:solidFill>
                <a:srgbClr val="FFFF00"/>
              </a:solidFill>
              <a:latin typeface="Arial Narrow" panose="020B0606020202030204" pitchFamily="34" charset="0"/>
              <a:ea typeface="Meiryo UI" panose="020B060403050404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C0288-5104-4461-A37A-0472282D9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781174"/>
            <a:ext cx="11239500" cy="4695825"/>
          </a:xfrm>
        </p:spPr>
        <p:txBody>
          <a:bodyPr>
            <a:normAutofit/>
          </a:bodyPr>
          <a:lstStyle/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Kejelasan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struktur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kurikulum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yang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dipilih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(Seri,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Paralel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atau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Spiral);</a:t>
            </a:r>
          </a:p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Keterkaitan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kelogisan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susunan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Matakuliah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setiap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semester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untuk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mencapai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CPL (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termasuk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MK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wajib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pilihan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);</a:t>
            </a:r>
          </a:p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Kejelasan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penentuan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bobot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SKS pada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setiap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Matakuliah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agar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lebih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efektif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untuk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mencapai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CPL;</a:t>
            </a:r>
          </a:p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Jumlah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SKS MK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wajib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SKS MK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pilihan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untuk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mencapai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CPL yang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sudah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dirumuskan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Kejelasan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kesiapan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prodi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mengimplementasikan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MBKM (Merdeka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Belajar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Kampus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Merdeka);</a:t>
            </a:r>
          </a:p>
          <a:p>
            <a:endParaRPr lang="en-US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endParaRPr lang="en-US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endParaRPr lang="en-US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endParaRPr lang="en-ID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17827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7F7A7-CAAA-4F08-87FC-377F46BC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1325563"/>
          </a:xfr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FFFF00"/>
                </a:solidFill>
                <a:latin typeface="Arial Narrow" panose="020B0606020202030204" pitchFamily="34" charset="0"/>
              </a:rPr>
              <a:t>Strategi dan Metode Pembelajaran</a:t>
            </a:r>
            <a:endParaRPr lang="en-ID" sz="6600" b="1" dirty="0">
              <a:solidFill>
                <a:srgbClr val="FFFF00"/>
              </a:solidFill>
              <a:latin typeface="Arial Narrow" panose="020B0606020202030204" pitchFamily="34" charset="0"/>
              <a:ea typeface="Meiryo UI" panose="020B060403050404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C0288-5104-4461-A37A-0472282D9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781174"/>
            <a:ext cx="11239500" cy="4695825"/>
          </a:xfrm>
        </p:spPr>
        <p:txBody>
          <a:bodyPr>
            <a:normAutofit lnSpcReduction="10000"/>
          </a:bodyPr>
          <a:lstStyle/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Keberadaan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argumentasi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yang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jelas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logis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terhadap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strategi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metode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pembelajaran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yang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hendak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diterapkan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guna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mencapai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CPL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secara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tepat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Kejelasan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pemetaan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strategi dan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metode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pembelajaran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dengan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CPL yang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telah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dirumuskan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Keberagaman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inovasi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strategi/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metode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pembelajaran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yang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hendak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terapkan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baik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secara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daring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maupun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luring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termasuk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penerapan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MBKM (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jika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akan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/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telah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diterapkan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);</a:t>
            </a:r>
          </a:p>
          <a:p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Kejelasan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ketepatan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strategi/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metode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pembelajaran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dengan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level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taksonomi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pembelajaran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endParaRPr lang="en-ID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endParaRPr lang="en-ID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endParaRPr lang="en-ID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endParaRPr lang="en-ID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76958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7F7A7-CAAA-4F08-87FC-377F46BC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1325563"/>
          </a:xfr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FFFF00"/>
                </a:solidFill>
                <a:latin typeface="Arial Narrow" panose="020B0606020202030204" pitchFamily="34" charset="0"/>
              </a:rPr>
              <a:t>Strategi dan Metode Asesmen</a:t>
            </a:r>
            <a:endParaRPr lang="en-ID" sz="6600" b="1" dirty="0">
              <a:solidFill>
                <a:srgbClr val="FFFF00"/>
              </a:solidFill>
              <a:latin typeface="Arial Narrow" panose="020B0606020202030204" pitchFamily="34" charset="0"/>
              <a:ea typeface="Meiryo UI" panose="020B060403050404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C0288-5104-4461-A37A-0472282D9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781174"/>
            <a:ext cx="11239500" cy="4695825"/>
          </a:xfrm>
        </p:spPr>
        <p:txBody>
          <a:bodyPr>
            <a:normAutofit lnSpcReduction="10000"/>
          </a:bodyPr>
          <a:lstStyle/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Keberadaan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argumentasi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yang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jelas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logis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terhadap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strategi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metode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asesmen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yang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hendak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diterapkan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guna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mencapai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CPL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secara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tepat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Kejelasan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pemetaan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strategi dan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metode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asesmen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dengan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CPL yang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telah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dirumuskan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Keberagaman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inovasi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strategi/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metode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asesmen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yang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hendak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terapkan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baik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secara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daring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maupun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luring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termasuk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penerapan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MBKM (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jika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akan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/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telah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diterapkan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);</a:t>
            </a:r>
          </a:p>
          <a:p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Kejelasan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ketepatan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strategi/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metode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asesmen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dengan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level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taksonomi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pembelajaran</a:t>
            </a:r>
            <a:r>
              <a:rPr lang="en-ID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endParaRPr lang="en-ID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98590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7F7A7-CAAA-4F08-87FC-377F46BC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1325563"/>
          </a:xfr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FFFF00"/>
                </a:solidFill>
                <a:latin typeface="Arial Narrow" panose="020B0606020202030204" pitchFamily="34" charset="0"/>
              </a:rPr>
              <a:t>Kecukupan dan Kesesuaian Dosen</a:t>
            </a:r>
            <a:endParaRPr lang="en-ID" sz="6600" b="1" dirty="0">
              <a:solidFill>
                <a:srgbClr val="FFFF00"/>
              </a:solidFill>
              <a:latin typeface="Arial Narrow" panose="020B0606020202030204" pitchFamily="34" charset="0"/>
              <a:ea typeface="Meiryo UI" panose="020B060403050404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C0288-5104-4461-A37A-0472282D9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781174"/>
            <a:ext cx="11239500" cy="4695825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Tingkat </a:t>
            </a:r>
            <a:r>
              <a:rPr lang="en-US" sz="4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kecukupan</a:t>
            </a:r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 DTPS </a:t>
            </a:r>
            <a:r>
              <a:rPr lang="en-US" sz="4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baik</a:t>
            </a:r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4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dari</a:t>
            </a:r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4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aspek</a:t>
            </a:r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4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jumlah</a:t>
            </a:r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4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maupun</a:t>
            </a:r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4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kualifikasi</a:t>
            </a:r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4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dosen</a:t>
            </a:r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Tingkat </a:t>
            </a:r>
            <a:r>
              <a:rPr lang="en-US" sz="4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kesesuaian</a:t>
            </a:r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4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bidang</a:t>
            </a:r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4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keahlian</a:t>
            </a:r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 DTPS </a:t>
            </a:r>
            <a:r>
              <a:rPr lang="en-US" sz="4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dengan</a:t>
            </a:r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 MK yang </a:t>
            </a:r>
            <a:r>
              <a:rPr lang="en-US" sz="4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akan</a:t>
            </a:r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4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diampunya</a:t>
            </a:r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r>
              <a:rPr lang="en-US" sz="4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Kesesuaian</a:t>
            </a:r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4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kewajaran</a:t>
            </a:r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4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distribusi</a:t>
            </a:r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4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beban</a:t>
            </a:r>
            <a:r>
              <a:rPr lang="en-US" sz="4800" dirty="0">
                <a:latin typeface="Arial Narrow" panose="020B0606020202030204" pitchFamily="34" charset="0"/>
                <a:cs typeface="Angsana New" panose="02020603050405020304" pitchFamily="18" charset="-34"/>
              </a:rPr>
              <a:t> DTPS;</a:t>
            </a:r>
          </a:p>
          <a:p>
            <a:endParaRPr lang="en-US" sz="48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endParaRPr lang="en-US" sz="48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endParaRPr lang="en-ID" sz="48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73919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7F7A7-CAAA-4F08-87FC-377F46BC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1325563"/>
          </a:xfr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 Narrow" panose="020B0606020202030204" pitchFamily="34" charset="0"/>
              </a:rPr>
              <a:t>Kecukupan dan Kesesuaian Sarpras</a:t>
            </a:r>
            <a:endParaRPr lang="en-ID" sz="6000" b="1" dirty="0">
              <a:solidFill>
                <a:srgbClr val="FFFF00"/>
              </a:solidFill>
              <a:latin typeface="Arial Narrow" panose="020B0606020202030204" pitchFamily="34" charset="0"/>
              <a:ea typeface="Meiryo UI" panose="020B060403050404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C0288-5104-4461-A37A-0472282D9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781174"/>
            <a:ext cx="11239500" cy="4695825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Tingkat </a:t>
            </a:r>
            <a:r>
              <a:rPr lang="en-US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kecukupan</a:t>
            </a:r>
            <a:r>
              <a:rPr lang="en-US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, </a:t>
            </a:r>
            <a:r>
              <a:rPr lang="en-US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mutu</a:t>
            </a:r>
            <a:r>
              <a:rPr lang="en-US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aksesibilitas</a:t>
            </a:r>
            <a:r>
              <a:rPr lang="en-US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sarana</a:t>
            </a:r>
            <a:r>
              <a:rPr lang="en-US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prasarana</a:t>
            </a:r>
            <a:r>
              <a:rPr lang="en-US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untuk</a:t>
            </a:r>
            <a:r>
              <a:rPr lang="en-US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mendukung</a:t>
            </a:r>
            <a:r>
              <a:rPr lang="en-US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implementasi</a:t>
            </a:r>
            <a:r>
              <a:rPr lang="en-US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kurikulum</a:t>
            </a:r>
            <a:r>
              <a:rPr lang="en-US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Prodi;</a:t>
            </a:r>
          </a:p>
          <a:p>
            <a:pPr lvl="1"/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Ruang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kelas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pPr lvl="1"/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Laboratorium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pPr lvl="1"/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Fasilitas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peralatan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laboratorium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pPr lvl="1"/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Sarana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prasarana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praktek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lapang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/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magang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pPr lvl="1"/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Sarana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prasarana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kegiatan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non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akademik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pPr lvl="1"/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Rekam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jejak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Kerjasama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untuk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mendukung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mutu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proses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pembelajaran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prodi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pPr lvl="1"/>
            <a:endParaRPr lang="en-US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pPr lvl="1"/>
            <a:endParaRPr lang="en-ID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37283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7F7A7-CAAA-4F08-87FC-377F46BC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1325563"/>
          </a:xfr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FFFF00"/>
                </a:solidFill>
                <a:latin typeface="Arial Narrow" panose="020B0606020202030204" pitchFamily="34" charset="0"/>
              </a:rPr>
              <a:t>Dokumen Pendukung/ Lampiran</a:t>
            </a:r>
            <a:endParaRPr lang="en-ID" sz="6600" b="1" dirty="0">
              <a:solidFill>
                <a:srgbClr val="FFFF00"/>
              </a:solidFill>
              <a:latin typeface="Arial Narrow" panose="020B0606020202030204" pitchFamily="34" charset="0"/>
              <a:ea typeface="Meiryo UI" panose="020B060403050404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C0288-5104-4461-A37A-0472282D9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781174"/>
            <a:ext cx="11239500" cy="4695825"/>
          </a:xfrm>
        </p:spPr>
        <p:txBody>
          <a:bodyPr>
            <a:normAutofit fontScale="92500"/>
          </a:bodyPr>
          <a:lstStyle/>
          <a:p>
            <a:r>
              <a:rPr lang="en-US" sz="40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Keberadaan</a:t>
            </a:r>
            <a:r>
              <a:rPr lang="en-US" sz="40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40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dokumen</a:t>
            </a:r>
            <a:r>
              <a:rPr lang="en-US" sz="4000" dirty="0">
                <a:latin typeface="Arial Narrow" panose="020B0606020202030204" pitchFamily="34" charset="0"/>
                <a:cs typeface="Angsana New" panose="02020603050405020304" pitchFamily="18" charset="-34"/>
              </a:rPr>
              <a:t> RPS minimal 10 MK inti program </a:t>
            </a:r>
            <a:r>
              <a:rPr lang="en-US" sz="40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studi</a:t>
            </a:r>
            <a:r>
              <a:rPr lang="en-US" sz="40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r>
              <a:rPr lang="sv-SE" sz="4000" dirty="0">
                <a:latin typeface="Arial Narrow" panose="020B0606020202030204" pitchFamily="34" charset="0"/>
                <a:cs typeface="Angsana New" panose="02020603050405020304" pitchFamily="18" charset="-34"/>
              </a:rPr>
              <a:t>Keberadaan dan kelengkapan rubrik untuk mengukur CPL terutama terkait dengan ranah Sikap dan Ketrampilan (Skills);</a:t>
            </a:r>
          </a:p>
          <a:p>
            <a:r>
              <a:rPr lang="en-ID" sz="40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Keberadaan</a:t>
            </a:r>
            <a:r>
              <a:rPr lang="en-ID" sz="40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ID" sz="40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kejelasan</a:t>
            </a:r>
            <a:r>
              <a:rPr lang="en-ID" sz="40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40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rencana</a:t>
            </a:r>
            <a:r>
              <a:rPr lang="en-ID" sz="40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40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transisi</a:t>
            </a:r>
            <a:r>
              <a:rPr lang="en-ID" sz="40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40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atau</a:t>
            </a:r>
            <a:r>
              <a:rPr lang="en-ID" sz="40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40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konversi</a:t>
            </a:r>
            <a:r>
              <a:rPr lang="en-ID" sz="40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40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kurikulum</a:t>
            </a:r>
            <a:r>
              <a:rPr lang="en-ID" sz="4000" dirty="0">
                <a:latin typeface="Arial Narrow" panose="020B0606020202030204" pitchFamily="34" charset="0"/>
                <a:cs typeface="Angsana New" panose="02020603050405020304" pitchFamily="18" charset="-34"/>
              </a:rPr>
              <a:t> lama </a:t>
            </a:r>
            <a:r>
              <a:rPr lang="en-ID" sz="40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</a:t>
            </a:r>
            <a:r>
              <a:rPr lang="en-ID" sz="40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40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kurikulum</a:t>
            </a:r>
            <a:r>
              <a:rPr lang="en-ID" sz="40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40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baru</a:t>
            </a:r>
            <a:r>
              <a:rPr lang="sv-SE" sz="40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r>
              <a:rPr lang="sv-SE" sz="4000" dirty="0">
                <a:latin typeface="Arial Narrow" panose="020B0606020202030204" pitchFamily="34" charset="0"/>
                <a:cs typeface="Angsana New" panose="02020603050405020304" pitchFamily="18" charset="-34"/>
              </a:rPr>
              <a:t>Keberadaan dan kejelasan konversi kegiatan MBKM kedalam kurikulum (jika ada);</a:t>
            </a:r>
          </a:p>
          <a:p>
            <a:endParaRPr lang="en-ID" sz="40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38786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2628901"/>
            <a:ext cx="12192000" cy="2238376"/>
          </a:xfr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r>
              <a:rPr lang="en-US" sz="8800" b="1" dirty="0">
                <a:solidFill>
                  <a:srgbClr val="FFFF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Terima Kasih</a:t>
            </a:r>
            <a:endParaRPr lang="en-US" sz="7200" b="1" dirty="0">
              <a:solidFill>
                <a:srgbClr val="FFFF00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4962526"/>
            <a:ext cx="1866900" cy="177254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9050"/>
            <a:ext cx="4730750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7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7F7A7-CAAA-4F08-87FC-377F46BC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75"/>
            <a:ext cx="12192000" cy="1339850"/>
          </a:xfr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rgbClr val="FFFF00"/>
                </a:solidFill>
                <a:latin typeface="Arial Narrow" panose="020B0606020202030204" pitchFamily="34" charset="0"/>
                <a:ea typeface="Meiryo UI" panose="020B0604030504040204" pitchFamily="34" charset="-128"/>
              </a:rPr>
              <a:t>Proses Usulan Kurikulum</a:t>
            </a:r>
            <a:endParaRPr lang="en-ID" sz="7200" b="1" dirty="0">
              <a:solidFill>
                <a:srgbClr val="FFFF00"/>
              </a:solidFill>
              <a:latin typeface="Arial Narrow" panose="020B0606020202030204" pitchFamily="34" charset="0"/>
              <a:ea typeface="Meiryo UI" panose="020B0604030504040204" pitchFamily="34" charset="-128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6C29493-F9A7-4805-A82B-87969B600F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176" y="1679066"/>
            <a:ext cx="10861647" cy="4931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554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7F7A7-CAAA-4F08-87FC-377F46BC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rgbClr val="FFFF00"/>
                </a:solidFill>
                <a:latin typeface="Arial Narrow" panose="020B0606020202030204" pitchFamily="34" charset="0"/>
                <a:ea typeface="Meiryo UI" panose="020B0604030504040204" pitchFamily="34" charset="-128"/>
              </a:rPr>
              <a:t>Sistematika Dokumen Kurikulum</a:t>
            </a:r>
            <a:endParaRPr lang="en-ID" sz="6600" b="1" dirty="0">
              <a:solidFill>
                <a:srgbClr val="FFFF00"/>
              </a:solidFill>
              <a:latin typeface="Arial Narrow" panose="020B0606020202030204" pitchFamily="34" charset="0"/>
              <a:ea typeface="Meiryo UI" panose="020B060403050404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B0079-5F40-45BA-84BA-EC412D11E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5029200" cy="48196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Arial Narrow" panose="020B0606020202030204" pitchFamily="34" charset="0"/>
              </a:rPr>
              <a:t>Spesifikasi Program Studi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Arial Narrow" panose="020B0606020202030204" pitchFamily="34" charset="0"/>
              </a:rPr>
              <a:t>Sejarah Singkat PS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Arial Narrow" panose="020B0606020202030204" pitchFamily="34" charset="0"/>
              </a:rPr>
              <a:t>Mekanisme Penyusunan/ Revisi Kurikulum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Arial Narrow" panose="020B0606020202030204" pitchFamily="34" charset="0"/>
              </a:rPr>
              <a:t>Proses Penyusunan Profil Lulusan (PEO)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Arial Narrow" panose="020B0606020202030204" pitchFamily="34" charset="0"/>
              </a:rPr>
              <a:t>Proses Perumusan CPL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Arial Narrow" panose="020B0606020202030204" pitchFamily="34" charset="0"/>
              </a:rPr>
              <a:t>Penjabaran CPL kedalam Bahan Kajian dan MK</a:t>
            </a:r>
            <a:endParaRPr lang="en-ID" sz="3200" dirty="0">
              <a:latin typeface="Arial Narrow" panose="020B060602020203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B0F1BBD-8870-4455-B944-00CA01FE946F}"/>
              </a:ext>
            </a:extLst>
          </p:cNvPr>
          <p:cNvSpPr txBox="1">
            <a:spLocks/>
          </p:cNvSpPr>
          <p:nvPr/>
        </p:nvSpPr>
        <p:spPr>
          <a:xfrm>
            <a:off x="6391275" y="1676400"/>
            <a:ext cx="5029200" cy="48196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7"/>
            </a:pPr>
            <a:r>
              <a:rPr lang="en-US" sz="3200" dirty="0">
                <a:latin typeface="Arial Narrow" panose="020B0606020202030204" pitchFamily="34" charset="0"/>
              </a:rPr>
              <a:t>Struktur Kurikulum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3200" dirty="0">
                <a:latin typeface="Arial Narrow" panose="020B0606020202030204" pitchFamily="34" charset="0"/>
              </a:rPr>
              <a:t>Strategi dan Metode Pembelajaran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3200" dirty="0">
                <a:latin typeface="Arial Narrow" panose="020B0606020202030204" pitchFamily="34" charset="0"/>
              </a:rPr>
              <a:t>Strategi dan Metode Asesmen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3200" dirty="0">
                <a:latin typeface="Arial Narrow" panose="020B0606020202030204" pitchFamily="34" charset="0"/>
              </a:rPr>
              <a:t>Kecukupan dan Kesesuaian Dosen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3200" dirty="0">
                <a:latin typeface="Arial Narrow" panose="020B0606020202030204" pitchFamily="34" charset="0"/>
              </a:rPr>
              <a:t>Kecukupan dan Kesesuaian Sarpras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3200" dirty="0">
                <a:latin typeface="Arial Narrow" panose="020B0606020202030204" pitchFamily="34" charset="0"/>
              </a:rPr>
              <a:t>Dokumen Pendukung/ Lampiran</a:t>
            </a:r>
            <a:endParaRPr lang="en-ID" sz="3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724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7F7A7-CAAA-4F08-87FC-377F46BC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1325563"/>
          </a:xfr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rgbClr val="FFFF00"/>
                </a:solidFill>
                <a:latin typeface="Arial Narrow" panose="020B0606020202030204" pitchFamily="34" charset="0"/>
                <a:ea typeface="Meiryo UI" panose="020B0604030504040204" pitchFamily="34" charset="-128"/>
              </a:rPr>
              <a:t>Spesifikasi Program Studi</a:t>
            </a:r>
            <a:endParaRPr lang="en-ID" sz="6600" b="1" dirty="0">
              <a:solidFill>
                <a:srgbClr val="FFFF00"/>
              </a:solidFill>
              <a:latin typeface="Arial Narrow" panose="020B0606020202030204" pitchFamily="34" charset="0"/>
              <a:ea typeface="Meiryo UI" panose="020B060403050404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C0288-5104-4461-A37A-0472282D9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781174"/>
            <a:ext cx="5581650" cy="4695825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Nama PS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sesuai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nomenklatur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Dikti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(Bhs Indonesia &amp;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Inggris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)</a:t>
            </a:r>
          </a:p>
          <a:p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Unit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Pengelola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Program Studi</a:t>
            </a:r>
          </a:p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Tahun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Pendirian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SK Program Studi</a:t>
            </a:r>
          </a:p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Tahun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Pertama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Kali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menerima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Mahasiswa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Baru</a:t>
            </a:r>
            <a:endParaRPr lang="en-US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Akreditasi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oleh BAN-PT/LAM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Nomor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SK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Akreditasi</a:t>
            </a:r>
            <a:endParaRPr lang="en-US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Akreditasi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/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Sertifikasi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Internasional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(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jika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ada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)</a:t>
            </a:r>
          </a:p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Tahun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pertama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kali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meluluskan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(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tidak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berlaku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bagi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PS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Baru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)</a:t>
            </a:r>
          </a:p>
          <a:p>
            <a:endParaRPr lang="en-US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endParaRPr lang="en-ID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C3F8BB-D631-4A85-885C-263A13E15539}"/>
              </a:ext>
            </a:extLst>
          </p:cNvPr>
          <p:cNvSpPr txBox="1">
            <a:spLocks/>
          </p:cNvSpPr>
          <p:nvPr/>
        </p:nvSpPr>
        <p:spPr>
          <a:xfrm>
            <a:off x="6162675" y="1781174"/>
            <a:ext cx="5581650" cy="46958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Rata2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jumlah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mahasiswa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baru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</a:p>
          <a:p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Rata2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jumlah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lulusan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(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tidak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berlaku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bagi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PS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Baru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)</a:t>
            </a:r>
          </a:p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Profil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Lulusan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Capaian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Pembelajaran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Lulusan</a:t>
            </a:r>
            <a:endParaRPr lang="en-US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Jumlah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SKS yang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wajib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dilulusi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(MK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Wajib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MK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Pilihan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)</a:t>
            </a:r>
          </a:p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Jumlah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DTPS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Kualifikasinya</a:t>
            </a:r>
            <a:endParaRPr lang="en-US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Sarpras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pendukung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pembelajaran</a:t>
            </a:r>
            <a:endParaRPr lang="en-US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Proses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Lapangan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Kerja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Lulusan</a:t>
            </a:r>
            <a:endParaRPr lang="en-US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endParaRPr lang="en-US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endParaRPr lang="en-ID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50314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7F7A7-CAAA-4F08-87FC-377F46BC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1325563"/>
          </a:xfr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rgbClr val="FFFF00"/>
                </a:solidFill>
                <a:latin typeface="Arial Narrow" panose="020B0606020202030204" pitchFamily="34" charset="0"/>
                <a:ea typeface="Meiryo UI" panose="020B0604030504040204" pitchFamily="34" charset="-128"/>
              </a:rPr>
              <a:t>Sejarah Singkat Program Studi</a:t>
            </a:r>
            <a:endParaRPr lang="en-ID" sz="6600" b="1" dirty="0">
              <a:solidFill>
                <a:srgbClr val="FFFF00"/>
              </a:solidFill>
              <a:latin typeface="Arial Narrow" panose="020B0606020202030204" pitchFamily="34" charset="0"/>
              <a:ea typeface="Meiryo UI" panose="020B060403050404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C0288-5104-4461-A37A-0472282D9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781174"/>
            <a:ext cx="11239500" cy="4695825"/>
          </a:xfrm>
        </p:spPr>
        <p:txBody>
          <a:bodyPr>
            <a:normAutofit lnSpcReduction="10000"/>
          </a:bodyPr>
          <a:lstStyle/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Uraian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secara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ringkas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kapan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PS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berdiri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apa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tujuan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motivasinya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Tahapan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pengembangan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apa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saja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yang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telah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dicapai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sejak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berdiri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hingga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sekarang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Prestasi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atau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capaian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yang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pernah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diraih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oleh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prodi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Profil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Singkat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Prodi</a:t>
            </a:r>
          </a:p>
          <a:p>
            <a:pPr lvl="1"/>
            <a:r>
              <a:rPr lang="en-US" sz="2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Perkembangan</a:t>
            </a:r>
            <a:r>
              <a:rPr lang="en-US" sz="2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2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jumlah</a:t>
            </a:r>
            <a:r>
              <a:rPr lang="en-US" sz="2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2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mahasiswa</a:t>
            </a:r>
            <a:endParaRPr lang="en-US" sz="28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pPr lvl="1"/>
            <a:r>
              <a:rPr lang="en-US" sz="2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Perkembangan</a:t>
            </a:r>
            <a:r>
              <a:rPr lang="en-US" sz="2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2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jumlah</a:t>
            </a:r>
            <a:r>
              <a:rPr lang="en-US" sz="2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2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lulusan</a:t>
            </a:r>
            <a:endParaRPr lang="en-US" sz="28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pPr lvl="1"/>
            <a:r>
              <a:rPr lang="en-US" sz="2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Perkembangan</a:t>
            </a:r>
            <a:r>
              <a:rPr lang="en-US" sz="2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2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jumlah</a:t>
            </a:r>
            <a:r>
              <a:rPr lang="en-US" sz="2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2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dosen</a:t>
            </a:r>
            <a:r>
              <a:rPr lang="en-US" sz="2800" dirty="0">
                <a:latin typeface="Arial Narrow" panose="020B0606020202030204" pitchFamily="34" charset="0"/>
                <a:cs typeface="Angsana New" panose="02020603050405020304" pitchFamily="18" charset="-34"/>
              </a:rPr>
              <a:t> (</a:t>
            </a:r>
            <a:r>
              <a:rPr lang="en-US" sz="2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tetap</a:t>
            </a:r>
            <a:r>
              <a:rPr lang="en-US" sz="28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2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tidak</a:t>
            </a:r>
            <a:r>
              <a:rPr lang="en-US" sz="2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2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tetap</a:t>
            </a:r>
            <a:r>
              <a:rPr lang="en-US" sz="2800" dirty="0">
                <a:latin typeface="Arial Narrow" panose="020B0606020202030204" pitchFamily="34" charset="0"/>
                <a:cs typeface="Angsana New" panose="02020603050405020304" pitchFamily="18" charset="-34"/>
              </a:rPr>
              <a:t>)</a:t>
            </a:r>
          </a:p>
          <a:p>
            <a:pPr lvl="1"/>
            <a:r>
              <a:rPr lang="en-US" sz="2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Perkembangan</a:t>
            </a:r>
            <a:r>
              <a:rPr lang="en-US" sz="2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2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sarpras</a:t>
            </a:r>
            <a:r>
              <a:rPr lang="en-US" sz="2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2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untuk</a:t>
            </a:r>
            <a:r>
              <a:rPr lang="en-US" sz="28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2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mendukung</a:t>
            </a:r>
            <a:r>
              <a:rPr lang="en-US" sz="2800" dirty="0">
                <a:latin typeface="Arial Narrow" panose="020B0606020202030204" pitchFamily="34" charset="0"/>
                <a:cs typeface="Angsana New" panose="02020603050405020304" pitchFamily="18" charset="-34"/>
              </a:rPr>
              <a:t> PBM</a:t>
            </a:r>
          </a:p>
          <a:p>
            <a:pPr lvl="1"/>
            <a:r>
              <a:rPr lang="en-US" sz="2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Capaian</a:t>
            </a:r>
            <a:r>
              <a:rPr lang="en-US" sz="28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28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Luaran</a:t>
            </a:r>
            <a:r>
              <a:rPr lang="en-US" sz="2800" dirty="0">
                <a:latin typeface="Arial Narrow" panose="020B0606020202030204" pitchFamily="34" charset="0"/>
                <a:cs typeface="Angsana New" panose="02020603050405020304" pitchFamily="18" charset="-34"/>
              </a:rPr>
              <a:t> tri dharma</a:t>
            </a:r>
          </a:p>
          <a:p>
            <a:pPr lvl="1"/>
            <a:endParaRPr lang="en-US" sz="28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pPr lvl="1"/>
            <a:endParaRPr lang="en-US" sz="28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pPr lvl="1"/>
            <a:endParaRPr lang="en-US" sz="28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endParaRPr lang="en-US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endParaRPr lang="en-ID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06894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7F7A7-CAAA-4F08-87FC-377F46BC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1325563"/>
          </a:xfr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FFFF00"/>
                </a:solidFill>
                <a:latin typeface="Arial Narrow" panose="020B0606020202030204" pitchFamily="34" charset="0"/>
              </a:rPr>
              <a:t>Mekanisme Penyusunan/ Revisi Kurikulum</a:t>
            </a:r>
            <a:endParaRPr lang="en-ID" sz="5400" b="1" dirty="0">
              <a:solidFill>
                <a:srgbClr val="FFFF00"/>
              </a:solidFill>
              <a:latin typeface="Arial Narrow" panose="020B0606020202030204" pitchFamily="34" charset="0"/>
              <a:ea typeface="Meiryo UI" panose="020B060403050404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C0288-5104-4461-A37A-0472282D9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781174"/>
            <a:ext cx="11239500" cy="4695825"/>
          </a:xfrm>
        </p:spPr>
        <p:txBody>
          <a:bodyPr>
            <a:normAutofit lnSpcReduction="10000"/>
          </a:bodyPr>
          <a:lstStyle/>
          <a:p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Kejelasan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tentang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mekanisme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metode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yang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digunakan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dalam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penyusunan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/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revisi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kurikulum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Keterlibatan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para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pemangku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kepentingan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baik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internal (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dosen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,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mahasiswa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tendik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)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serta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eksternal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(alumni,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pengguna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,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organisasi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profesi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atau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keilmuan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);</a:t>
            </a:r>
          </a:p>
          <a:p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Keberadaan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review oleh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pakar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dalam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bidang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keilmuan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program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studi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Keberadaan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benchmarking pada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prodi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sejenis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dari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institusi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lain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baik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nasional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maupun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ID" sz="36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internasional</a:t>
            </a:r>
            <a:r>
              <a:rPr lang="en-ID" sz="36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endParaRPr lang="en-ID" sz="36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22508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7F7A7-CAAA-4F08-87FC-377F46BC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1325563"/>
          </a:xfr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FFFF00"/>
                </a:solidFill>
                <a:latin typeface="Arial Narrow" panose="020B0606020202030204" pitchFamily="34" charset="0"/>
              </a:rPr>
              <a:t>Proses Penyusunan Profil Lulusan (PEO)</a:t>
            </a:r>
            <a:endParaRPr lang="en-ID" sz="5400" b="1" dirty="0">
              <a:solidFill>
                <a:srgbClr val="FFFF00"/>
              </a:solidFill>
              <a:latin typeface="Arial Narrow" panose="020B0606020202030204" pitchFamily="34" charset="0"/>
              <a:ea typeface="Meiryo UI" panose="020B060403050404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C0288-5104-4461-A37A-0472282D9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504950"/>
            <a:ext cx="10725150" cy="5181600"/>
          </a:xfrm>
        </p:spPr>
        <p:txBody>
          <a:bodyPr>
            <a:noAutofit/>
          </a:bodyPr>
          <a:lstStyle/>
          <a:p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Keberadaan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tracer study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lulusan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(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lulusan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TS-2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sampai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dengan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TS-4);</a:t>
            </a:r>
          </a:p>
          <a:p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Kejelasan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didalam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merumuskan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hasil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tracer study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kedalam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profil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lulusan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yang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akan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dijadikan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sebagai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acuan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didalam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merumuskan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CPL;</a:t>
            </a:r>
          </a:p>
          <a:p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Kejelasan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penjabaran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Profil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kedalam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kompetensi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lulusan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(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pengetahuan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ketrampilan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untuk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melakukan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pekerjaan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sesuai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profil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);</a:t>
            </a:r>
          </a:p>
          <a:p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Keberadaan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benchmarking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terhadap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lulusan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prodi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sejenis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pada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institusi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lain (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baik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nasional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maupun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internasional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);</a:t>
            </a:r>
          </a:p>
          <a:p>
            <a:pPr marL="0" indent="0">
              <a:buNone/>
            </a:pPr>
            <a:endParaRPr lang="en-US" sz="34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endParaRPr lang="en-ID" sz="34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40276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7F7A7-CAAA-4F08-87FC-377F46BC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1325563"/>
          </a:xfr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 Narrow" panose="020B0606020202030204" pitchFamily="34" charset="0"/>
              </a:rPr>
              <a:t>Proses Perumusan CPL</a:t>
            </a:r>
            <a:endParaRPr lang="en-ID" sz="6000" b="1" dirty="0">
              <a:solidFill>
                <a:srgbClr val="FFFF00"/>
              </a:solidFill>
              <a:latin typeface="Arial Narrow" panose="020B0606020202030204" pitchFamily="34" charset="0"/>
              <a:ea typeface="Meiryo UI" panose="020B060403050404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C0288-5104-4461-A37A-0472282D9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781174"/>
            <a:ext cx="11239500" cy="4695825"/>
          </a:xfrm>
        </p:spPr>
        <p:txBody>
          <a:bodyPr>
            <a:normAutofit/>
          </a:bodyPr>
          <a:lstStyle/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Kejelasan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kesesuaian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penjabaran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profil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lulusan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(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sikap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,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pengetahuan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ketrampilan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)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kedalam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rumusan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CPL;</a:t>
            </a:r>
          </a:p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Kejelasan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kesesuaian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rumusan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CPL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terhadap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level KKNI (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sesuai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program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studi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);</a:t>
            </a:r>
          </a:p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Kesesuaian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rumusan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CPL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terhadap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aspirasi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/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kebutuhan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para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pemangku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kepentingan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(Unhas,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pengguna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lulusan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,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lulusan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,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organisasi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profesi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atau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keilmuan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, dan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pemerintah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/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Dikti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);</a:t>
            </a:r>
          </a:p>
          <a:p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Keberadaan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benchmarking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prodi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sejenis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pada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institusi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lain (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nasional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atau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2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internasional</a:t>
            </a:r>
            <a:r>
              <a:rPr lang="en-US" sz="3200" dirty="0">
                <a:latin typeface="Arial Narrow" panose="020B0606020202030204" pitchFamily="34" charset="0"/>
                <a:cs typeface="Angsana New" panose="02020603050405020304" pitchFamily="18" charset="-34"/>
              </a:rPr>
              <a:t>); </a:t>
            </a:r>
          </a:p>
          <a:p>
            <a:endParaRPr lang="en-US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  <a:p>
            <a:endParaRPr lang="en-ID" sz="32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94365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7F7A7-CAAA-4F08-87FC-377F46BC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1673225"/>
          </a:xfr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Arial Narrow" panose="020B0606020202030204" pitchFamily="34" charset="0"/>
              </a:rPr>
              <a:t>Penjabaran CPL kedalam Bahan Kajian </a:t>
            </a:r>
            <a:br>
              <a:rPr lang="en-US" sz="6000" b="1" dirty="0">
                <a:solidFill>
                  <a:srgbClr val="FFFF00"/>
                </a:solidFill>
                <a:latin typeface="Arial Narrow" panose="020B0606020202030204" pitchFamily="34" charset="0"/>
              </a:rPr>
            </a:br>
            <a:r>
              <a:rPr lang="en-US" sz="6000" b="1" dirty="0">
                <a:solidFill>
                  <a:srgbClr val="FFFF00"/>
                </a:solidFill>
                <a:latin typeface="Arial Narrow" panose="020B0606020202030204" pitchFamily="34" charset="0"/>
              </a:rPr>
              <a:t>dan Matakuliah</a:t>
            </a:r>
            <a:endParaRPr lang="en-ID" sz="6000" b="1" dirty="0">
              <a:solidFill>
                <a:srgbClr val="FFFF00"/>
              </a:solidFill>
              <a:latin typeface="Arial Narrow" panose="020B0606020202030204" pitchFamily="34" charset="0"/>
              <a:ea typeface="Meiryo UI" panose="020B060403050404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C0288-5104-4461-A37A-0472282D9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2066924"/>
            <a:ext cx="11239500" cy="4695825"/>
          </a:xfrm>
        </p:spPr>
        <p:txBody>
          <a:bodyPr>
            <a:normAutofit/>
          </a:bodyPr>
          <a:lstStyle/>
          <a:p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Kejelasan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penjabaran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CPL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kedalam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Bahan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Kajian;</a:t>
            </a:r>
          </a:p>
          <a:p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Kejelasan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penjabaran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Bahan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Kajian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kedalam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Matakuliah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Keberadaan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peta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kurikulum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yang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menggambarkan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pemetaan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CPL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dengan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Bahan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Kajian dan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Matakuliah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;</a:t>
            </a:r>
          </a:p>
          <a:p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Kejelasan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kedalam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dan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keluasan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kontribusi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setiap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Matakuliah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didalam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mencapai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CPL;</a:t>
            </a:r>
          </a:p>
          <a:p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Keberadaan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benchmarking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Matakuliah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prodi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sejenis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pada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institusi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lain (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nasional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atau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 </a:t>
            </a:r>
            <a:r>
              <a:rPr lang="en-US" sz="3400" dirty="0" err="1">
                <a:latin typeface="Arial Narrow" panose="020B0606020202030204" pitchFamily="34" charset="0"/>
                <a:cs typeface="Angsana New" panose="02020603050405020304" pitchFamily="18" charset="-34"/>
              </a:rPr>
              <a:t>internasional</a:t>
            </a:r>
            <a:r>
              <a:rPr lang="en-US" sz="3400" dirty="0">
                <a:latin typeface="Arial Narrow" panose="020B0606020202030204" pitchFamily="34" charset="0"/>
                <a:cs typeface="Angsana New" panose="02020603050405020304" pitchFamily="18" charset="-34"/>
              </a:rPr>
              <a:t>); </a:t>
            </a:r>
          </a:p>
          <a:p>
            <a:pPr marL="0" indent="0">
              <a:buNone/>
            </a:pPr>
            <a:endParaRPr lang="en-ID" sz="3400" dirty="0">
              <a:latin typeface="Arial Narrow" panose="020B060602020203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85028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857</Words>
  <Application>Microsoft Office PowerPoint</Application>
  <PresentationFormat>Widescreen</PresentationFormat>
  <Paragraphs>103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Meiryo UI</vt:lpstr>
      <vt:lpstr>Arial</vt:lpstr>
      <vt:lpstr>Arial Narrow</vt:lpstr>
      <vt:lpstr>Calibri</vt:lpstr>
      <vt:lpstr>Calibri Light</vt:lpstr>
      <vt:lpstr>Office Theme</vt:lpstr>
      <vt:lpstr>Format Dokumen Kurikulum  Universitas Hasanuddin</vt:lpstr>
      <vt:lpstr>Proses Usulan Kurikulum</vt:lpstr>
      <vt:lpstr>Sistematika Dokumen Kurikulum</vt:lpstr>
      <vt:lpstr>Spesifikasi Program Studi</vt:lpstr>
      <vt:lpstr>Sejarah Singkat Program Studi</vt:lpstr>
      <vt:lpstr>Mekanisme Penyusunan/ Revisi Kurikulum</vt:lpstr>
      <vt:lpstr>Proses Penyusunan Profil Lulusan (PEO)</vt:lpstr>
      <vt:lpstr>Proses Perumusan CPL</vt:lpstr>
      <vt:lpstr>Penjabaran CPL kedalam Bahan Kajian  dan Matakuliah</vt:lpstr>
      <vt:lpstr>Struktur Kurikulum</vt:lpstr>
      <vt:lpstr>Strategi dan Metode Pembelajaran</vt:lpstr>
      <vt:lpstr>Strategi dan Metode Asesmen</vt:lpstr>
      <vt:lpstr>Kecukupan dan Kesesuaian Dosen</vt:lpstr>
      <vt:lpstr>Kecukupan dan Kesesuaian Sarpras</vt:lpstr>
      <vt:lpstr>Dokumen Pendukung/ Lampiran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MERANCANG FGD DARING</dc:title>
  <dc:creator>Prastawa Budi</dc:creator>
  <cp:lastModifiedBy>Prastawa Budi</cp:lastModifiedBy>
  <cp:revision>90</cp:revision>
  <dcterms:created xsi:type="dcterms:W3CDTF">2021-01-22T01:37:10Z</dcterms:created>
  <dcterms:modified xsi:type="dcterms:W3CDTF">2021-03-13T06:37:06Z</dcterms:modified>
</cp:coreProperties>
</file>