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82"/>
  </p:notesMasterIdLst>
  <p:sldIdLst>
    <p:sldId id="256" r:id="rId2"/>
    <p:sldId id="284" r:id="rId3"/>
    <p:sldId id="347" r:id="rId4"/>
    <p:sldId id="348" r:id="rId5"/>
    <p:sldId id="349" r:id="rId6"/>
    <p:sldId id="350" r:id="rId7"/>
    <p:sldId id="351" r:id="rId8"/>
    <p:sldId id="260" r:id="rId9"/>
    <p:sldId id="285" r:id="rId10"/>
    <p:sldId id="286" r:id="rId11"/>
    <p:sldId id="324" r:id="rId12"/>
    <p:sldId id="287" r:id="rId13"/>
    <p:sldId id="288" r:id="rId14"/>
    <p:sldId id="289" r:id="rId15"/>
    <p:sldId id="290" r:id="rId16"/>
    <p:sldId id="291" r:id="rId17"/>
    <p:sldId id="292" r:id="rId18"/>
    <p:sldId id="293" r:id="rId19"/>
    <p:sldId id="306" r:id="rId20"/>
    <p:sldId id="318" r:id="rId21"/>
    <p:sldId id="307" r:id="rId22"/>
    <p:sldId id="308" r:id="rId23"/>
    <p:sldId id="309" r:id="rId24"/>
    <p:sldId id="310" r:id="rId25"/>
    <p:sldId id="311" r:id="rId26"/>
    <p:sldId id="312" r:id="rId27"/>
    <p:sldId id="313" r:id="rId28"/>
    <p:sldId id="314" r:id="rId29"/>
    <p:sldId id="315" r:id="rId30"/>
    <p:sldId id="316" r:id="rId31"/>
    <p:sldId id="320" r:id="rId32"/>
    <p:sldId id="317" r:id="rId33"/>
    <p:sldId id="328" r:id="rId34"/>
    <p:sldId id="294" r:id="rId35"/>
    <p:sldId id="296" r:id="rId36"/>
    <p:sldId id="346" r:id="rId37"/>
    <p:sldId id="295" r:id="rId38"/>
    <p:sldId id="297" r:id="rId39"/>
    <p:sldId id="345" r:id="rId40"/>
    <p:sldId id="298" r:id="rId41"/>
    <p:sldId id="299" r:id="rId42"/>
    <p:sldId id="300" r:id="rId43"/>
    <p:sldId id="301" r:id="rId44"/>
    <p:sldId id="302" r:id="rId45"/>
    <p:sldId id="303" r:id="rId46"/>
    <p:sldId id="304" r:id="rId47"/>
    <p:sldId id="305" r:id="rId48"/>
    <p:sldId id="321" r:id="rId49"/>
    <p:sldId id="323" r:id="rId50"/>
    <p:sldId id="337" r:id="rId51"/>
    <p:sldId id="325" r:id="rId52"/>
    <p:sldId id="326" r:id="rId53"/>
    <p:sldId id="338" r:id="rId54"/>
    <p:sldId id="327" r:id="rId55"/>
    <p:sldId id="331" r:id="rId56"/>
    <p:sldId id="332" r:id="rId57"/>
    <p:sldId id="319" r:id="rId58"/>
    <p:sldId id="334" r:id="rId59"/>
    <p:sldId id="333" r:id="rId60"/>
    <p:sldId id="342" r:id="rId61"/>
    <p:sldId id="341" r:id="rId62"/>
    <p:sldId id="344" r:id="rId63"/>
    <p:sldId id="343" r:id="rId64"/>
    <p:sldId id="329" r:id="rId65"/>
    <p:sldId id="339" r:id="rId66"/>
    <p:sldId id="335" r:id="rId67"/>
    <p:sldId id="330" r:id="rId68"/>
    <p:sldId id="340" r:id="rId69"/>
    <p:sldId id="353" r:id="rId70"/>
    <p:sldId id="354" r:id="rId71"/>
    <p:sldId id="355" r:id="rId72"/>
    <p:sldId id="357" r:id="rId73"/>
    <p:sldId id="356" r:id="rId74"/>
    <p:sldId id="358" r:id="rId75"/>
    <p:sldId id="359" r:id="rId76"/>
    <p:sldId id="360" r:id="rId77"/>
    <p:sldId id="361" r:id="rId78"/>
    <p:sldId id="362" r:id="rId79"/>
    <p:sldId id="363" r:id="rId80"/>
    <p:sldId id="364" r:id="rId81"/>
  </p:sldIdLst>
  <p:sldSz cx="9144000" cy="5143500" type="screen16x9"/>
  <p:notesSz cx="6858000" cy="9144000"/>
  <p:embeddedFontLst>
    <p:embeddedFont>
      <p:font typeface="Wingdings 2" panose="05020102010507070707" pitchFamily="18" charset="2"/>
      <p:regular r:id="rId83"/>
    </p:embeddedFont>
    <p:embeddedFont>
      <p:font typeface="Arvo" panose="02000000000000000000" pitchFamily="2" charset="0"/>
      <p:regular r:id="rId84"/>
      <p:bold r:id="rId85"/>
      <p:italic r:id="rId86"/>
      <p:boldItalic r:id="rId87"/>
    </p:embeddedFont>
    <p:embeddedFont>
      <p:font typeface="Roboto" panose="02000000000000000000" pitchFamily="2" charset="0"/>
      <p:regular r:id="rId88"/>
    </p:embeddedFont>
    <p:embeddedFont>
      <p:font typeface="Roboto Condensed" panose="02000000000000000000" pitchFamily="2" charset="0"/>
      <p:regular r:id="rId89"/>
      <p:bold r:id="rId90"/>
      <p:italic r:id="rId91"/>
      <p:boldItalic r:id="rId92"/>
    </p:embeddedFont>
    <p:embeddedFont>
      <p:font typeface="Roboto Condensed Light" panose="020B0600070205080204" charset="0"/>
      <p:regular r:id="rId93"/>
      <p:bold r:id="rId94"/>
      <p:italic r:id="rId95"/>
      <p:boldItalic r:id="rId96"/>
    </p:embeddedFont>
    <p:embeddedFont>
      <p:font typeface="SimSun" panose="02010600030101010101" pitchFamily="2" charset="-122"/>
      <p:regular r:id="rId97"/>
    </p:embeddedFont>
    <p:embeddedFont>
      <p:font typeface="Calibri" panose="020F0502020204030204" pitchFamily="34" charset="0"/>
      <p:regular r:id="rId98"/>
      <p:bold r:id="rId99"/>
      <p:italic r:id="rId100"/>
      <p:boldItalic r:id="rId101"/>
    </p:embeddedFont>
    <p:embeddedFont>
      <p:font typeface="SimSun" panose="02010600030101010101" pitchFamily="2" charset="-122"/>
      <p:regular r:id="rId97"/>
    </p:embeddedFont>
    <p:embeddedFont>
      <p:font typeface="Wingdings 3" panose="05040102010807070707" pitchFamily="18" charset="2"/>
      <p:regular r:id="rId10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6F3572D-AEE5-42A5-8FD2-C0394247214A}">
  <a:tblStyle styleId="{26F3572D-AEE5-42A5-8FD2-C0394247214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68" autoAdjust="0"/>
  </p:normalViewPr>
  <p:slideViewPr>
    <p:cSldViewPr snapToGrid="0">
      <p:cViewPr varScale="1">
        <p:scale>
          <a:sx n="82" d="100"/>
          <a:sy n="82" d="100"/>
        </p:scale>
        <p:origin x="10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2.fntdata"/><Relationship Id="rId89" Type="http://schemas.openxmlformats.org/officeDocument/2006/relationships/font" Target="fonts/font7.fntdata"/><Relationship Id="rId16" Type="http://schemas.openxmlformats.org/officeDocument/2006/relationships/slide" Target="slides/slide15.xml"/><Relationship Id="rId107" Type="http://schemas.microsoft.com/office/2015/10/relationships/revisionInfo" Target="revisionInfo.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20.fntdata"/><Relationship Id="rId5" Type="http://schemas.openxmlformats.org/officeDocument/2006/relationships/slide" Target="slides/slide4.xml"/><Relationship Id="rId90" Type="http://schemas.openxmlformats.org/officeDocument/2006/relationships/font" Target="fonts/font8.fntdata"/><Relationship Id="rId95" Type="http://schemas.openxmlformats.org/officeDocument/2006/relationships/font" Target="fonts/font1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3.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font" Target="fonts/font17.fntdata"/><Relationship Id="rId10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5.fntdata"/><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5.fntdata"/><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8.fntdata"/><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1.fntdata"/><Relationship Id="rId98" Type="http://schemas.openxmlformats.org/officeDocument/2006/relationships/font" Target="fonts/font16.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5110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a:off x="7544482" y="657775"/>
            <a:ext cx="1299300" cy="432900"/>
          </a:xfrm>
          <a:prstGeom prst="triangle">
            <a:avLst>
              <a:gd name="adj" fmla="val 32425"/>
            </a:avLst>
          </a:prstGeom>
          <a:solidFill>
            <a:srgbClr val="26324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11" name="Shape 11"/>
          <p:cNvGrpSpPr/>
          <p:nvPr/>
        </p:nvGrpSpPr>
        <p:grpSpPr>
          <a:xfrm>
            <a:off x="0" y="-7088"/>
            <a:ext cx="8661398" cy="5150588"/>
            <a:chOff x="0" y="-7088"/>
            <a:chExt cx="8661398" cy="5150588"/>
          </a:xfrm>
        </p:grpSpPr>
        <p:sp>
          <p:nvSpPr>
            <p:cNvPr id="12" name="Shape 12"/>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4" name="Shape 14"/>
          <p:cNvGrpSpPr/>
          <p:nvPr/>
        </p:nvGrpSpPr>
        <p:grpSpPr>
          <a:xfrm rot="10800000" flipH="1">
            <a:off x="0" y="1090762"/>
            <a:ext cx="8847501" cy="2961974"/>
            <a:chOff x="-8178042" y="-4493254"/>
            <a:chExt cx="19483597" cy="6522736"/>
          </a:xfrm>
        </p:grpSpPr>
        <p:sp>
          <p:nvSpPr>
            <p:cNvPr id="15" name="Shape 15"/>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16" name="Shape 16"/>
            <p:cNvSpPr/>
            <p:nvPr/>
          </p:nvSpPr>
          <p:spPr>
            <a:xfrm>
              <a:off x="4782955" y="-4493254"/>
              <a:ext cx="6522599" cy="6522600"/>
            </a:xfrm>
            <a:prstGeom prst="rtTriangle">
              <a:avLst/>
            </a:prstGeom>
            <a:solidFill>
              <a:srgbClr val="3F537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17" name="Shape 17"/>
          <p:cNvGrpSpPr/>
          <p:nvPr/>
        </p:nvGrpSpPr>
        <p:grpSpPr>
          <a:xfrm>
            <a:off x="3677235" y="4278348"/>
            <a:ext cx="5480828" cy="432996"/>
            <a:chOff x="5582264" y="4646737"/>
            <a:chExt cx="5480828" cy="432996"/>
          </a:xfrm>
        </p:grpSpPr>
        <p:sp>
          <p:nvSpPr>
            <p:cNvPr id="18" name="Shape 18"/>
            <p:cNvSpPr/>
            <p:nvPr/>
          </p:nvSpPr>
          <p:spPr>
            <a:xfrm rot="10800000">
              <a:off x="5582264" y="4948333"/>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lvl="0">
                <a:spcBef>
                  <a:spcPts val="0"/>
                </a:spcBef>
                <a:buNone/>
              </a:pPr>
              <a:endParaRPr/>
            </a:p>
          </p:txBody>
        </p:sp>
        <p:grpSp>
          <p:nvGrpSpPr>
            <p:cNvPr id="19" name="Shape 19"/>
            <p:cNvGrpSpPr/>
            <p:nvPr/>
          </p:nvGrpSpPr>
          <p:grpSpPr>
            <a:xfrm flipH="1">
              <a:off x="5585231" y="4646737"/>
              <a:ext cx="5477861" cy="304551"/>
              <a:chOff x="-24158748" y="330075"/>
              <a:chExt cx="30568422" cy="1699505"/>
            </a:xfrm>
          </p:grpSpPr>
          <p:sp>
            <p:nvSpPr>
              <p:cNvPr id="20" name="Shape 20"/>
              <p:cNvSpPr/>
              <p:nvPr/>
            </p:nvSpPr>
            <p:spPr>
              <a:xfrm>
                <a:off x="-24158748" y="330080"/>
                <a:ext cx="28908000" cy="1699500"/>
              </a:xfrm>
              <a:prstGeom prst="rect">
                <a:avLst/>
              </a:prstGeom>
              <a:solidFill>
                <a:srgbClr val="FF9800"/>
              </a:solidFill>
              <a:ln>
                <a:noFill/>
              </a:ln>
            </p:spPr>
            <p:txBody>
              <a:bodyPr wrap="square" lIns="91425" tIns="91425" rIns="91425" bIns="91425" anchor="ctr" anchorCtr="0">
                <a:noAutofit/>
              </a:bodyPr>
              <a:lstStyle/>
              <a:p>
                <a:pPr lvl="0" rtl="0">
                  <a:spcBef>
                    <a:spcPts val="0"/>
                  </a:spcBef>
                  <a:buNone/>
                </a:pPr>
                <a:endParaRPr/>
              </a:p>
            </p:txBody>
          </p:sp>
          <p:sp>
            <p:nvSpPr>
              <p:cNvPr id="21" name="Shape 21"/>
              <p:cNvSpPr/>
              <p:nvPr/>
            </p:nvSpPr>
            <p:spPr>
              <a:xfrm>
                <a:off x="4710174" y="330075"/>
                <a:ext cx="1699500" cy="1699500"/>
              </a:xfrm>
              <a:prstGeom prst="rtTriangle">
                <a:avLst/>
              </a:prstGeom>
              <a:solidFill>
                <a:srgbClr val="FF9800"/>
              </a:solidFill>
              <a:ln>
                <a:noFill/>
              </a:ln>
            </p:spPr>
            <p:txBody>
              <a:bodyPr wrap="square" lIns="91425" tIns="91425" rIns="91425" bIns="91425" anchor="ctr" anchorCtr="0">
                <a:noAutofit/>
              </a:bodyPr>
              <a:lstStyle/>
              <a:p>
                <a:pPr lvl="0">
                  <a:spcBef>
                    <a:spcPts val="0"/>
                  </a:spcBef>
                  <a:buNone/>
                </a:pPr>
                <a:endParaRPr/>
              </a:p>
            </p:txBody>
          </p:sp>
        </p:grpSp>
      </p:grpSp>
      <p:sp>
        <p:nvSpPr>
          <p:cNvPr id="22" name="Shape 22"/>
          <p:cNvSpPr txBox="1">
            <a:spLocks noGrp="1"/>
          </p:cNvSpPr>
          <p:nvPr>
            <p:ph type="ctrTitle"/>
          </p:nvPr>
        </p:nvSpPr>
        <p:spPr>
          <a:xfrm>
            <a:off x="685800" y="1090750"/>
            <a:ext cx="5367900" cy="2961900"/>
          </a:xfrm>
          <a:prstGeom prst="rect">
            <a:avLst/>
          </a:prstGeom>
        </p:spPr>
        <p:txBody>
          <a:bodyPr wrap="square" lIns="91425" tIns="91425" rIns="91425" bIns="91425" anchor="ctr" anchorCtr="0"/>
          <a:lstStyle>
            <a:lvl1pPr lvl="0">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42"/>
        <p:cNvGrpSpPr/>
        <p:nvPr/>
      </p:nvGrpSpPr>
      <p:grpSpPr>
        <a:xfrm>
          <a:off x="0" y="0"/>
          <a:ext cx="0" cy="0"/>
          <a:chOff x="0" y="0"/>
          <a:chExt cx="0" cy="0"/>
        </a:xfrm>
      </p:grpSpPr>
      <p:sp>
        <p:nvSpPr>
          <p:cNvPr id="43" name="Shape 43"/>
          <p:cNvSpPr/>
          <p:nvPr/>
        </p:nvSpPr>
        <p:spPr>
          <a:xfrm>
            <a:off x="7544482" y="657775"/>
            <a:ext cx="1299300" cy="432900"/>
          </a:xfrm>
          <a:prstGeom prst="triangle">
            <a:avLst>
              <a:gd name="adj" fmla="val 32425"/>
            </a:avLst>
          </a:prstGeom>
          <a:solidFill>
            <a:srgbClr val="26324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44" name="Shape 44"/>
          <p:cNvGrpSpPr/>
          <p:nvPr/>
        </p:nvGrpSpPr>
        <p:grpSpPr>
          <a:xfrm>
            <a:off x="0" y="-7088"/>
            <a:ext cx="8661398" cy="5150588"/>
            <a:chOff x="0" y="-7088"/>
            <a:chExt cx="8661398" cy="5150588"/>
          </a:xfrm>
        </p:grpSpPr>
        <p:sp>
          <p:nvSpPr>
            <p:cNvPr id="45" name="Shape 45"/>
            <p:cNvSpPr/>
            <p:nvPr/>
          </p:nvSpPr>
          <p:spPr>
            <a:xfrm>
              <a:off x="0" y="0"/>
              <a:ext cx="3525000" cy="5143500"/>
            </a:xfrm>
            <a:prstGeom prst="rect">
              <a:avLst/>
            </a:prstGeom>
            <a:solidFill>
              <a:srgbClr val="C7D3E6"/>
            </a:solidFill>
            <a:ln>
              <a:noFill/>
            </a:ln>
          </p:spPr>
          <p:txBody>
            <a:bodyPr wrap="square" lIns="91425" tIns="91425" rIns="91425" bIns="91425" anchor="ctr" anchorCtr="0">
              <a:noAutofit/>
            </a:bodyPr>
            <a:lstStyle/>
            <a:p>
              <a:pPr lvl="0">
                <a:spcBef>
                  <a:spcPts val="0"/>
                </a:spcBef>
                <a:buNone/>
              </a:pPr>
              <a:endParaRPr/>
            </a:p>
          </p:txBody>
        </p:sp>
        <p:sp>
          <p:nvSpPr>
            <p:cNvPr id="46" name="Shape 46"/>
            <p:cNvSpPr/>
            <p:nvPr/>
          </p:nvSpPr>
          <p:spPr>
            <a:xfrm rot="10800000" flipH="1">
              <a:off x="3517898" y="-7088"/>
              <a:ext cx="5143500" cy="5143500"/>
            </a:xfrm>
            <a:prstGeom prst="rtTriangle">
              <a:avLst/>
            </a:prstGeom>
            <a:solidFill>
              <a:srgbClr val="C7D3E6"/>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47" name="Shape 47"/>
          <p:cNvGrpSpPr/>
          <p:nvPr/>
        </p:nvGrpSpPr>
        <p:grpSpPr>
          <a:xfrm rot="10800000" flipH="1">
            <a:off x="0" y="1090762"/>
            <a:ext cx="8847501" cy="2961974"/>
            <a:chOff x="-8178042" y="-4493254"/>
            <a:chExt cx="19483597" cy="6522736"/>
          </a:xfrm>
        </p:grpSpPr>
        <p:sp>
          <p:nvSpPr>
            <p:cNvPr id="48" name="Shape 48"/>
            <p:cNvSpPr/>
            <p:nvPr/>
          </p:nvSpPr>
          <p:spPr>
            <a:xfrm>
              <a:off x="-8178042" y="-4493118"/>
              <a:ext cx="12968400" cy="6522600"/>
            </a:xfrm>
            <a:prstGeom prst="rect">
              <a:avLst/>
            </a:prstGeom>
            <a:solidFill>
              <a:srgbClr val="3F537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49" name="Shape 49"/>
            <p:cNvSpPr/>
            <p:nvPr/>
          </p:nvSpPr>
          <p:spPr>
            <a:xfrm>
              <a:off x="4782955" y="-4493254"/>
              <a:ext cx="6522599" cy="6522600"/>
            </a:xfrm>
            <a:prstGeom prst="rtTriangle">
              <a:avLst/>
            </a:prstGeom>
            <a:solidFill>
              <a:srgbClr val="3F537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sp>
        <p:nvSpPr>
          <p:cNvPr id="50" name="Shape 50"/>
          <p:cNvSpPr txBox="1">
            <a:spLocks noGrp="1"/>
          </p:cNvSpPr>
          <p:nvPr>
            <p:ph type="body" idx="1"/>
          </p:nvPr>
        </p:nvSpPr>
        <p:spPr>
          <a:xfrm>
            <a:off x="829775" y="1202000"/>
            <a:ext cx="5090700" cy="2745000"/>
          </a:xfrm>
          <a:prstGeom prst="rect">
            <a:avLst/>
          </a:prstGeom>
        </p:spPr>
        <p:txBody>
          <a:bodyPr wrap="square" lIns="91425" tIns="91425" rIns="91425" bIns="91425" anchor="ctr" anchorCtr="0"/>
          <a:lstStyle>
            <a:lvl1pPr lvl="0" algn="ctr" rtl="0">
              <a:spcBef>
                <a:spcPts val="0"/>
              </a:spcBef>
              <a:spcAft>
                <a:spcPts val="0"/>
              </a:spcAft>
              <a:buClr>
                <a:srgbClr val="FFFFFF"/>
              </a:buClr>
              <a:buSzPct val="100000"/>
              <a:buNone/>
              <a:defRPr sz="4000" i="0">
                <a:solidFill>
                  <a:srgbClr val="FFFFFF"/>
                </a:solidFill>
              </a:defRPr>
            </a:lvl1pPr>
            <a:lvl2pPr lvl="1" rtl="0">
              <a:spcBef>
                <a:spcPts val="0"/>
              </a:spcBef>
              <a:spcAft>
                <a:spcPts val="0"/>
              </a:spcAft>
              <a:buClr>
                <a:srgbClr val="FFFFFF"/>
              </a:buClr>
              <a:buSzPct val="100000"/>
              <a:defRPr sz="3000" i="1">
                <a:solidFill>
                  <a:srgbClr val="FFFFFF"/>
                </a:solidFill>
              </a:defRPr>
            </a:lvl2pPr>
            <a:lvl3pPr lvl="2" rtl="0">
              <a:spcBef>
                <a:spcPts val="0"/>
              </a:spcBef>
              <a:spcAft>
                <a:spcPts val="0"/>
              </a:spcAft>
              <a:buClr>
                <a:srgbClr val="FFFFFF"/>
              </a:buClr>
              <a:buSzPct val="100000"/>
              <a:defRPr sz="3000" i="1">
                <a:solidFill>
                  <a:srgbClr val="FFFFFF"/>
                </a:solidFill>
              </a:defRPr>
            </a:lvl3pPr>
            <a:lvl4pPr lvl="3" rtl="0">
              <a:spcBef>
                <a:spcPts val="0"/>
              </a:spcBef>
              <a:spcAft>
                <a:spcPts val="0"/>
              </a:spcAft>
              <a:buClr>
                <a:srgbClr val="FFFFFF"/>
              </a:buClr>
              <a:buSzPct val="100000"/>
              <a:defRPr sz="3000" i="1">
                <a:solidFill>
                  <a:srgbClr val="FFFFFF"/>
                </a:solidFill>
              </a:defRPr>
            </a:lvl4pPr>
            <a:lvl5pPr lvl="4" rtl="0">
              <a:spcBef>
                <a:spcPts val="0"/>
              </a:spcBef>
              <a:spcAft>
                <a:spcPts val="0"/>
              </a:spcAft>
              <a:buClr>
                <a:srgbClr val="FFFFFF"/>
              </a:buClr>
              <a:buSzPct val="100000"/>
              <a:defRPr sz="3000" i="1">
                <a:solidFill>
                  <a:srgbClr val="FFFFFF"/>
                </a:solidFill>
              </a:defRPr>
            </a:lvl5pPr>
            <a:lvl6pPr lvl="5" rtl="0">
              <a:spcBef>
                <a:spcPts val="0"/>
              </a:spcBef>
              <a:spcAft>
                <a:spcPts val="0"/>
              </a:spcAft>
              <a:buClr>
                <a:srgbClr val="FFFFFF"/>
              </a:buClr>
              <a:buSzPct val="100000"/>
              <a:defRPr sz="3000" i="1">
                <a:solidFill>
                  <a:srgbClr val="FFFFFF"/>
                </a:solidFill>
              </a:defRPr>
            </a:lvl6pPr>
            <a:lvl7pPr lvl="6" rtl="0">
              <a:spcBef>
                <a:spcPts val="0"/>
              </a:spcBef>
              <a:spcAft>
                <a:spcPts val="0"/>
              </a:spcAft>
              <a:buClr>
                <a:srgbClr val="FFFFFF"/>
              </a:buClr>
              <a:buSzPct val="100000"/>
              <a:defRPr sz="3000" i="1">
                <a:solidFill>
                  <a:srgbClr val="FFFFFF"/>
                </a:solidFill>
              </a:defRPr>
            </a:lvl7pPr>
            <a:lvl8pPr lvl="7" rtl="0">
              <a:spcBef>
                <a:spcPts val="0"/>
              </a:spcBef>
              <a:spcAft>
                <a:spcPts val="0"/>
              </a:spcAft>
              <a:buClr>
                <a:srgbClr val="FFFFFF"/>
              </a:buClr>
              <a:buSzPct val="100000"/>
              <a:defRPr sz="3000" i="1">
                <a:solidFill>
                  <a:srgbClr val="FFFFFF"/>
                </a:solidFill>
              </a:defRPr>
            </a:lvl8pPr>
            <a:lvl9pPr lvl="8">
              <a:spcBef>
                <a:spcPts val="0"/>
              </a:spcBef>
              <a:spcAft>
                <a:spcPts val="0"/>
              </a:spcAft>
              <a:buClr>
                <a:srgbClr val="FFFFFF"/>
              </a:buClr>
              <a:buSzPct val="100000"/>
              <a:defRPr sz="3000" i="1">
                <a:solidFill>
                  <a:srgbClr val="FFFFFF"/>
                </a:solidFill>
              </a:defRPr>
            </a:lvl9pPr>
          </a:lstStyle>
          <a:p>
            <a:endParaRPr dirty="0"/>
          </a:p>
        </p:txBody>
      </p:sp>
      <p:grpSp>
        <p:nvGrpSpPr>
          <p:cNvPr id="52" name="Shape 52"/>
          <p:cNvGrpSpPr/>
          <p:nvPr/>
        </p:nvGrpSpPr>
        <p:grpSpPr>
          <a:xfrm>
            <a:off x="6946841" y="4472722"/>
            <a:ext cx="2202829" cy="670794"/>
            <a:chOff x="5575241" y="4472722"/>
            <a:chExt cx="2202829" cy="670794"/>
          </a:xfrm>
        </p:grpSpPr>
        <p:sp>
          <p:nvSpPr>
            <p:cNvPr id="53" name="Shape 53"/>
            <p:cNvSpPr/>
            <p:nvPr/>
          </p:nvSpPr>
          <p:spPr>
            <a:xfrm rot="10800000">
              <a:off x="5575241" y="4948333"/>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lvl="0">
                <a:spcBef>
                  <a:spcPts val="0"/>
                </a:spcBef>
                <a:buNone/>
              </a:pPr>
              <a:endParaRPr/>
            </a:p>
          </p:txBody>
        </p:sp>
        <p:grpSp>
          <p:nvGrpSpPr>
            <p:cNvPr id="54" name="Shape 54"/>
            <p:cNvGrpSpPr/>
            <p:nvPr/>
          </p:nvGrpSpPr>
          <p:grpSpPr>
            <a:xfrm flipH="1">
              <a:off x="5734850" y="4472722"/>
              <a:ext cx="2040836" cy="670794"/>
              <a:chOff x="1297953" y="330075"/>
              <a:chExt cx="5169293" cy="1699505"/>
            </a:xfrm>
          </p:grpSpPr>
          <p:sp>
            <p:nvSpPr>
              <p:cNvPr id="55" name="Shape 55"/>
              <p:cNvSpPr/>
              <p:nvPr/>
            </p:nvSpPr>
            <p:spPr>
              <a:xfrm>
                <a:off x="1297953" y="330080"/>
                <a:ext cx="3476700" cy="1699500"/>
              </a:xfrm>
              <a:prstGeom prst="rect">
                <a:avLst/>
              </a:prstGeom>
              <a:solidFill>
                <a:srgbClr val="C7D3E6"/>
              </a:solidFill>
              <a:ln>
                <a:noFill/>
              </a:ln>
            </p:spPr>
            <p:txBody>
              <a:bodyPr wrap="square" lIns="91425" tIns="91425" rIns="91425" bIns="91425" anchor="ctr" anchorCtr="0">
                <a:noAutofit/>
              </a:bodyPr>
              <a:lstStyle/>
              <a:p>
                <a:pPr lvl="0" rtl="0">
                  <a:spcBef>
                    <a:spcPts val="0"/>
                  </a:spcBef>
                  <a:buNone/>
                </a:pPr>
                <a:endParaRPr/>
              </a:p>
            </p:txBody>
          </p:sp>
          <p:sp>
            <p:nvSpPr>
              <p:cNvPr id="56" name="Shape 5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lvl="0">
                  <a:spcBef>
                    <a:spcPts val="0"/>
                  </a:spcBef>
                  <a:buNone/>
                </a:pPr>
                <a:endParaRPr/>
              </a:p>
            </p:txBody>
          </p:sp>
        </p:grpSp>
        <p:grpSp>
          <p:nvGrpSpPr>
            <p:cNvPr id="57" name="Shape 57"/>
            <p:cNvGrpSpPr/>
            <p:nvPr/>
          </p:nvGrpSpPr>
          <p:grpSpPr>
            <a:xfrm flipH="1">
              <a:off x="5578208" y="4646737"/>
              <a:ext cx="2199862" cy="304562"/>
              <a:chOff x="-5827152" y="330075"/>
              <a:chExt cx="12276018" cy="1699568"/>
            </a:xfrm>
          </p:grpSpPr>
          <p:sp>
            <p:nvSpPr>
              <p:cNvPr id="58" name="Shape 58"/>
              <p:cNvSpPr/>
              <p:nvPr/>
            </p:nvSpPr>
            <p:spPr>
              <a:xfrm>
                <a:off x="-5827152" y="330143"/>
                <a:ext cx="10612200" cy="1699500"/>
              </a:xfrm>
              <a:prstGeom prst="rect">
                <a:avLst/>
              </a:prstGeom>
              <a:solidFill>
                <a:srgbClr val="FF9800"/>
              </a:solidFill>
              <a:ln>
                <a:noFill/>
              </a:ln>
            </p:spPr>
            <p:txBody>
              <a:bodyPr wrap="square" lIns="91425" tIns="91425" rIns="91425" bIns="91425" anchor="ctr" anchorCtr="0">
                <a:noAutofit/>
              </a:bodyPr>
              <a:lstStyle/>
              <a:p>
                <a:pPr lvl="0" rtl="0">
                  <a:spcBef>
                    <a:spcPts val="0"/>
                  </a:spcBef>
                  <a:buNone/>
                </a:pPr>
                <a:endParaRPr/>
              </a:p>
            </p:txBody>
          </p:sp>
          <p:sp>
            <p:nvSpPr>
              <p:cNvPr id="59" name="Shape 59"/>
              <p:cNvSpPr/>
              <p:nvPr/>
            </p:nvSpPr>
            <p:spPr>
              <a:xfrm>
                <a:off x="4749365" y="330075"/>
                <a:ext cx="1699500" cy="1699500"/>
              </a:xfrm>
              <a:prstGeom prst="rtTriangle">
                <a:avLst/>
              </a:prstGeom>
              <a:solidFill>
                <a:srgbClr val="FF9800"/>
              </a:solidFill>
              <a:ln>
                <a:noFill/>
              </a:ln>
            </p:spPr>
            <p:txBody>
              <a:bodyPr wrap="square" lIns="91425" tIns="91425" rIns="91425" bIns="91425" anchor="ctr" anchorCtr="0">
                <a:noAutofit/>
              </a:bodyPr>
              <a:lstStyle/>
              <a:p>
                <a:pPr lvl="0">
                  <a:spcBef>
                    <a:spcPts val="0"/>
                  </a:spcBef>
                  <a:buNone/>
                </a:pPr>
                <a:endParaRPr/>
              </a:p>
            </p:txBody>
          </p:sp>
        </p:grpSp>
      </p:grpSp>
      <p:sp>
        <p:nvSpPr>
          <p:cNvPr id="60" name="Shape 60"/>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61"/>
        <p:cNvGrpSpPr/>
        <p:nvPr/>
      </p:nvGrpSpPr>
      <p:grpSpPr>
        <a:xfrm>
          <a:off x="0" y="0"/>
          <a:ext cx="0" cy="0"/>
          <a:chOff x="0" y="0"/>
          <a:chExt cx="0" cy="0"/>
        </a:xfrm>
      </p:grpSpPr>
      <p:grpSp>
        <p:nvGrpSpPr>
          <p:cNvPr id="62" name="Shape 62"/>
          <p:cNvGrpSpPr/>
          <p:nvPr/>
        </p:nvGrpSpPr>
        <p:grpSpPr>
          <a:xfrm>
            <a:off x="-3" y="40"/>
            <a:ext cx="7072430" cy="1327314"/>
            <a:chOff x="-3" y="40"/>
            <a:chExt cx="7072430" cy="1327314"/>
          </a:xfrm>
        </p:grpSpPr>
        <p:sp>
          <p:nvSpPr>
            <p:cNvPr id="63" name="Shape 63"/>
            <p:cNvSpPr/>
            <p:nvPr/>
          </p:nvSpPr>
          <p:spPr>
            <a:xfrm>
              <a:off x="6292649" y="126425"/>
              <a:ext cx="779700" cy="259800"/>
            </a:xfrm>
            <a:prstGeom prst="triangle">
              <a:avLst>
                <a:gd name="adj" fmla="val 32425"/>
              </a:avLst>
            </a:prstGeom>
            <a:solidFill>
              <a:srgbClr val="26324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nvGrpSpPr>
            <p:cNvPr id="64" name="Shape 64"/>
            <p:cNvGrpSpPr/>
            <p:nvPr/>
          </p:nvGrpSpPr>
          <p:grpSpPr>
            <a:xfrm rot="10800000" flipH="1">
              <a:off x="2" y="40"/>
              <a:ext cx="6756167" cy="1327314"/>
              <a:chOff x="-2168137" y="330075"/>
              <a:chExt cx="8650662" cy="1699506"/>
            </a:xfrm>
          </p:grpSpPr>
          <p:sp>
            <p:nvSpPr>
              <p:cNvPr id="65" name="Shape 65"/>
              <p:cNvSpPr/>
              <p:nvPr/>
            </p:nvSpPr>
            <p:spPr>
              <a:xfrm>
                <a:off x="-2168137" y="330081"/>
                <a:ext cx="6958200" cy="1699500"/>
              </a:xfrm>
              <a:prstGeom prst="rect">
                <a:avLst/>
              </a:prstGeom>
              <a:solidFill>
                <a:srgbClr val="C7D3E6"/>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66" name="Shape 66"/>
              <p:cNvSpPr/>
              <p:nvPr/>
            </p:nvSpPr>
            <p:spPr>
              <a:xfrm>
                <a:off x="4783024" y="330075"/>
                <a:ext cx="1699500" cy="1699500"/>
              </a:xfrm>
              <a:prstGeom prst="rtTriangle">
                <a:avLst/>
              </a:prstGeom>
              <a:solidFill>
                <a:srgbClr val="C7D3E6"/>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grpSp>
          <p:nvGrpSpPr>
            <p:cNvPr id="67" name="Shape 67"/>
            <p:cNvGrpSpPr/>
            <p:nvPr/>
          </p:nvGrpSpPr>
          <p:grpSpPr>
            <a:xfrm rot="10800000" flipH="1">
              <a:off x="-3" y="381007"/>
              <a:ext cx="7072430" cy="771743"/>
              <a:chOff x="-9092084" y="330075"/>
              <a:chExt cx="15574609" cy="1699501"/>
            </a:xfrm>
          </p:grpSpPr>
          <p:sp>
            <p:nvSpPr>
              <p:cNvPr id="68" name="Shape 68"/>
              <p:cNvSpPr/>
              <p:nvPr/>
            </p:nvSpPr>
            <p:spPr>
              <a:xfrm>
                <a:off x="-9092084" y="330076"/>
                <a:ext cx="13882200" cy="1699500"/>
              </a:xfrm>
              <a:prstGeom prst="rect">
                <a:avLst/>
              </a:prstGeom>
              <a:solidFill>
                <a:srgbClr val="3F537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sp>
            <p:nvSpPr>
              <p:cNvPr id="69" name="Shape 69"/>
              <p:cNvSpPr/>
              <p:nvPr/>
            </p:nvSpPr>
            <p:spPr>
              <a:xfrm>
                <a:off x="4783024" y="330075"/>
                <a:ext cx="1699500" cy="1699500"/>
              </a:xfrm>
              <a:prstGeom prst="rtTriangle">
                <a:avLst/>
              </a:prstGeom>
              <a:solidFill>
                <a:srgbClr val="3F5378"/>
              </a:solidFill>
              <a:ln>
                <a:noFill/>
              </a:ln>
            </p:spPr>
            <p:txBody>
              <a:bodyPr wrap="square" lIns="91425" tIns="91425" rIns="91425" bIns="91425" anchor="ctr" anchorCtr="0">
                <a:noAutofit/>
              </a:bodyPr>
              <a:lstStyle/>
              <a:p>
                <a:pPr lvl="0" rtl="0">
                  <a:spcBef>
                    <a:spcPts val="0"/>
                  </a:spcBef>
                  <a:buNone/>
                </a:pPr>
                <a:endParaRPr>
                  <a:latin typeface="Arvo"/>
                  <a:ea typeface="Arvo"/>
                  <a:cs typeface="Arvo"/>
                  <a:sym typeface="Arvo"/>
                </a:endParaRPr>
              </a:p>
            </p:txBody>
          </p:sp>
        </p:grpSp>
      </p:grpSp>
      <p:grpSp>
        <p:nvGrpSpPr>
          <p:cNvPr id="70" name="Shape 70"/>
          <p:cNvGrpSpPr/>
          <p:nvPr/>
        </p:nvGrpSpPr>
        <p:grpSpPr>
          <a:xfrm>
            <a:off x="6946841" y="4472722"/>
            <a:ext cx="2202829" cy="670794"/>
            <a:chOff x="5575241" y="4472722"/>
            <a:chExt cx="2202829" cy="670794"/>
          </a:xfrm>
        </p:grpSpPr>
        <p:sp>
          <p:nvSpPr>
            <p:cNvPr id="71" name="Shape 71"/>
            <p:cNvSpPr/>
            <p:nvPr/>
          </p:nvSpPr>
          <p:spPr>
            <a:xfrm rot="10800000">
              <a:off x="5575241" y="4948333"/>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lvl="0">
                <a:spcBef>
                  <a:spcPts val="0"/>
                </a:spcBef>
                <a:buNone/>
              </a:pPr>
              <a:endParaRPr/>
            </a:p>
          </p:txBody>
        </p:sp>
        <p:grpSp>
          <p:nvGrpSpPr>
            <p:cNvPr id="72" name="Shape 72"/>
            <p:cNvGrpSpPr/>
            <p:nvPr/>
          </p:nvGrpSpPr>
          <p:grpSpPr>
            <a:xfrm flipH="1">
              <a:off x="5734850" y="4472722"/>
              <a:ext cx="2040836" cy="670794"/>
              <a:chOff x="1297953" y="330075"/>
              <a:chExt cx="5169293" cy="1699505"/>
            </a:xfrm>
          </p:grpSpPr>
          <p:sp>
            <p:nvSpPr>
              <p:cNvPr id="73" name="Shape 73"/>
              <p:cNvSpPr/>
              <p:nvPr/>
            </p:nvSpPr>
            <p:spPr>
              <a:xfrm>
                <a:off x="1297953" y="330080"/>
                <a:ext cx="3476700" cy="1699500"/>
              </a:xfrm>
              <a:prstGeom prst="rect">
                <a:avLst/>
              </a:prstGeom>
              <a:solidFill>
                <a:srgbClr val="C7D3E6"/>
              </a:solidFill>
              <a:ln>
                <a:noFill/>
              </a:ln>
            </p:spPr>
            <p:txBody>
              <a:bodyPr wrap="square" lIns="91425" tIns="91425" rIns="91425" bIns="91425" anchor="ctr" anchorCtr="0">
                <a:noAutofit/>
              </a:bodyPr>
              <a:lstStyle/>
              <a:p>
                <a:pPr lvl="0" rtl="0">
                  <a:spcBef>
                    <a:spcPts val="0"/>
                  </a:spcBef>
                  <a:buNone/>
                </a:pPr>
                <a:endParaRPr/>
              </a:p>
            </p:txBody>
          </p:sp>
          <p:sp>
            <p:nvSpPr>
              <p:cNvPr id="74" name="Shape 74"/>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lvl="0">
                  <a:spcBef>
                    <a:spcPts val="0"/>
                  </a:spcBef>
                  <a:buNone/>
                </a:pPr>
                <a:endParaRPr/>
              </a:p>
            </p:txBody>
          </p:sp>
        </p:grpSp>
        <p:grpSp>
          <p:nvGrpSpPr>
            <p:cNvPr id="75" name="Shape 75"/>
            <p:cNvGrpSpPr/>
            <p:nvPr/>
          </p:nvGrpSpPr>
          <p:grpSpPr>
            <a:xfrm flipH="1">
              <a:off x="5578208" y="4646737"/>
              <a:ext cx="2199862" cy="304562"/>
              <a:chOff x="-5827152" y="330075"/>
              <a:chExt cx="12276018" cy="1699568"/>
            </a:xfrm>
          </p:grpSpPr>
          <p:sp>
            <p:nvSpPr>
              <p:cNvPr id="76" name="Shape 76"/>
              <p:cNvSpPr/>
              <p:nvPr/>
            </p:nvSpPr>
            <p:spPr>
              <a:xfrm>
                <a:off x="-5827152" y="330143"/>
                <a:ext cx="10612200" cy="1699500"/>
              </a:xfrm>
              <a:prstGeom prst="rect">
                <a:avLst/>
              </a:prstGeom>
              <a:solidFill>
                <a:srgbClr val="FF9800"/>
              </a:solidFill>
              <a:ln>
                <a:noFill/>
              </a:ln>
            </p:spPr>
            <p:txBody>
              <a:bodyPr wrap="square" lIns="91425" tIns="91425" rIns="91425" bIns="91425" anchor="ctr" anchorCtr="0">
                <a:noAutofit/>
              </a:bodyPr>
              <a:lstStyle/>
              <a:p>
                <a:pPr lvl="0" rtl="0">
                  <a:spcBef>
                    <a:spcPts val="0"/>
                  </a:spcBef>
                  <a:buNone/>
                </a:pPr>
                <a:endParaRPr/>
              </a:p>
            </p:txBody>
          </p:sp>
          <p:sp>
            <p:nvSpPr>
              <p:cNvPr id="77" name="Shape 77"/>
              <p:cNvSpPr/>
              <p:nvPr/>
            </p:nvSpPr>
            <p:spPr>
              <a:xfrm>
                <a:off x="4749365" y="330075"/>
                <a:ext cx="1699500" cy="1699500"/>
              </a:xfrm>
              <a:prstGeom prst="rtTriangle">
                <a:avLst/>
              </a:prstGeom>
              <a:solidFill>
                <a:srgbClr val="FF9800"/>
              </a:solidFill>
              <a:ln>
                <a:noFill/>
              </a:ln>
            </p:spPr>
            <p:txBody>
              <a:bodyPr wrap="square" lIns="91425" tIns="91425" rIns="91425" bIns="91425" anchor="ctr" anchorCtr="0">
                <a:noAutofit/>
              </a:bodyPr>
              <a:lstStyle/>
              <a:p>
                <a:pPr lvl="0">
                  <a:spcBef>
                    <a:spcPts val="0"/>
                  </a:spcBef>
                  <a:buNone/>
                </a:pPr>
                <a:endParaRPr/>
              </a:p>
            </p:txBody>
          </p:sp>
        </p:grpSp>
      </p:grpSp>
      <p:sp>
        <p:nvSpPr>
          <p:cNvPr id="78" name="Shape 78"/>
          <p:cNvSpPr txBox="1">
            <a:spLocks noGrp="1"/>
          </p:cNvSpPr>
          <p:nvPr>
            <p:ph type="title"/>
          </p:nvPr>
        </p:nvSpPr>
        <p:spPr>
          <a:xfrm>
            <a:off x="814275" y="392575"/>
            <a:ext cx="5492400" cy="766200"/>
          </a:xfrm>
          <a:prstGeom prst="rect">
            <a:avLst/>
          </a:prstGeom>
        </p:spPr>
        <p:txBody>
          <a:bodyPr wrap="square" lIns="91425" tIns="91425" rIns="91425" bIns="91425" anchor="ctr" anchorCtr="0"/>
          <a:lstStyle>
            <a:lvl1pPr lvl="0">
              <a:spcBef>
                <a:spcPts val="0"/>
              </a:spcBef>
              <a:defRPr sz="28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79" name="Shape 79"/>
          <p:cNvSpPr txBox="1">
            <a:spLocks noGrp="1"/>
          </p:cNvSpPr>
          <p:nvPr>
            <p:ph type="body" idx="1"/>
          </p:nvPr>
        </p:nvSpPr>
        <p:spPr>
          <a:xfrm>
            <a:off x="814275" y="1327350"/>
            <a:ext cx="7688702" cy="3145500"/>
          </a:xfrm>
          <a:prstGeom prst="rect">
            <a:avLst/>
          </a:prstGeom>
        </p:spPr>
        <p:txBody>
          <a:bodyPr wrap="square" lIns="91425" tIns="91425" rIns="91425" bIns="91425" anchor="t" anchorCtr="0"/>
          <a:lstStyle>
            <a:lvl1pPr marL="342900" lvl="0" indent="-342900">
              <a:spcBef>
                <a:spcPts val="0"/>
              </a:spcBef>
              <a:buFont typeface="Wingdings" panose="05000000000000000000" pitchFamily="2" charset="2"/>
              <a:buChar char="§"/>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80" name="Shape 80"/>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2"/>
        <p:cNvGrpSpPr/>
        <p:nvPr/>
      </p:nvGrpSpPr>
      <p:grpSpPr>
        <a:xfrm>
          <a:off x="0" y="0"/>
          <a:ext cx="0" cy="0"/>
          <a:chOff x="0" y="0"/>
          <a:chExt cx="0" cy="0"/>
        </a:xfrm>
      </p:grpSpPr>
      <p:sp>
        <p:nvSpPr>
          <p:cNvPr id="163" name="Shape 163"/>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grpSp>
        <p:nvGrpSpPr>
          <p:cNvPr id="164" name="Shape 164"/>
          <p:cNvGrpSpPr/>
          <p:nvPr/>
        </p:nvGrpSpPr>
        <p:grpSpPr>
          <a:xfrm>
            <a:off x="6946841" y="4472722"/>
            <a:ext cx="2202829" cy="670794"/>
            <a:chOff x="5575241" y="4472722"/>
            <a:chExt cx="2202829" cy="670794"/>
          </a:xfrm>
        </p:grpSpPr>
        <p:sp>
          <p:nvSpPr>
            <p:cNvPr id="165" name="Shape 165"/>
            <p:cNvSpPr/>
            <p:nvPr/>
          </p:nvSpPr>
          <p:spPr>
            <a:xfrm rot="10800000">
              <a:off x="5575241" y="4948333"/>
              <a:ext cx="394200" cy="131400"/>
            </a:xfrm>
            <a:prstGeom prst="triangle">
              <a:avLst>
                <a:gd name="adj" fmla="val 32425"/>
              </a:avLst>
            </a:prstGeom>
            <a:solidFill>
              <a:srgbClr val="D26F00"/>
            </a:solidFill>
            <a:ln>
              <a:noFill/>
            </a:ln>
          </p:spPr>
          <p:txBody>
            <a:bodyPr wrap="square" lIns="91425" tIns="91425" rIns="91425" bIns="91425" anchor="ctr" anchorCtr="0">
              <a:noAutofit/>
            </a:bodyPr>
            <a:lstStyle/>
            <a:p>
              <a:pPr lvl="0">
                <a:spcBef>
                  <a:spcPts val="0"/>
                </a:spcBef>
                <a:buNone/>
              </a:pPr>
              <a:endParaRPr/>
            </a:p>
          </p:txBody>
        </p:sp>
        <p:grpSp>
          <p:nvGrpSpPr>
            <p:cNvPr id="166" name="Shape 166"/>
            <p:cNvGrpSpPr/>
            <p:nvPr/>
          </p:nvGrpSpPr>
          <p:grpSpPr>
            <a:xfrm flipH="1">
              <a:off x="5734850" y="4472722"/>
              <a:ext cx="2040836" cy="670794"/>
              <a:chOff x="1297953" y="330075"/>
              <a:chExt cx="5169293" cy="1699505"/>
            </a:xfrm>
          </p:grpSpPr>
          <p:sp>
            <p:nvSpPr>
              <p:cNvPr id="167" name="Shape 167"/>
              <p:cNvSpPr/>
              <p:nvPr/>
            </p:nvSpPr>
            <p:spPr>
              <a:xfrm>
                <a:off x="1297953" y="330080"/>
                <a:ext cx="3476700" cy="1699500"/>
              </a:xfrm>
              <a:prstGeom prst="rect">
                <a:avLst/>
              </a:prstGeom>
              <a:solidFill>
                <a:srgbClr val="C7D3E6"/>
              </a:solidFill>
              <a:ln>
                <a:noFill/>
              </a:ln>
            </p:spPr>
            <p:txBody>
              <a:bodyPr wrap="square" lIns="91425" tIns="91425" rIns="91425" bIns="91425" anchor="ctr" anchorCtr="0">
                <a:noAutofit/>
              </a:bodyPr>
              <a:lstStyle/>
              <a:p>
                <a:pPr lvl="0" rtl="0">
                  <a:spcBef>
                    <a:spcPts val="0"/>
                  </a:spcBef>
                  <a:buNone/>
                </a:pPr>
                <a:endParaRPr/>
              </a:p>
            </p:txBody>
          </p:sp>
          <p:sp>
            <p:nvSpPr>
              <p:cNvPr id="168" name="Shape 168"/>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lvl="0">
                  <a:spcBef>
                    <a:spcPts val="0"/>
                  </a:spcBef>
                  <a:buNone/>
                </a:pPr>
                <a:endParaRPr/>
              </a:p>
            </p:txBody>
          </p:sp>
        </p:grpSp>
        <p:grpSp>
          <p:nvGrpSpPr>
            <p:cNvPr id="169" name="Shape 169"/>
            <p:cNvGrpSpPr/>
            <p:nvPr/>
          </p:nvGrpSpPr>
          <p:grpSpPr>
            <a:xfrm flipH="1">
              <a:off x="5578208" y="4646737"/>
              <a:ext cx="2199862" cy="304562"/>
              <a:chOff x="-5827152" y="330075"/>
              <a:chExt cx="12276018" cy="1699568"/>
            </a:xfrm>
          </p:grpSpPr>
          <p:sp>
            <p:nvSpPr>
              <p:cNvPr id="170" name="Shape 170"/>
              <p:cNvSpPr/>
              <p:nvPr/>
            </p:nvSpPr>
            <p:spPr>
              <a:xfrm>
                <a:off x="-5827152" y="330143"/>
                <a:ext cx="10612200" cy="1699500"/>
              </a:xfrm>
              <a:prstGeom prst="rect">
                <a:avLst/>
              </a:prstGeom>
              <a:solidFill>
                <a:srgbClr val="FF9800"/>
              </a:solidFill>
              <a:ln>
                <a:noFill/>
              </a:ln>
            </p:spPr>
            <p:txBody>
              <a:bodyPr wrap="square" lIns="91425" tIns="91425" rIns="91425" bIns="91425" anchor="ctr" anchorCtr="0">
                <a:noAutofit/>
              </a:bodyPr>
              <a:lstStyle/>
              <a:p>
                <a:pPr lvl="0" rtl="0">
                  <a:spcBef>
                    <a:spcPts val="0"/>
                  </a:spcBef>
                  <a:buNone/>
                </a:pPr>
                <a:endParaRPr/>
              </a:p>
            </p:txBody>
          </p:sp>
          <p:sp>
            <p:nvSpPr>
              <p:cNvPr id="171" name="Shape 171"/>
              <p:cNvSpPr/>
              <p:nvPr/>
            </p:nvSpPr>
            <p:spPr>
              <a:xfrm>
                <a:off x="4749365" y="330075"/>
                <a:ext cx="1699500" cy="1699500"/>
              </a:xfrm>
              <a:prstGeom prst="rtTriangle">
                <a:avLst/>
              </a:prstGeom>
              <a:solidFill>
                <a:srgbClr val="FF9800"/>
              </a:solidFill>
              <a:ln>
                <a:noFill/>
              </a:ln>
            </p:spPr>
            <p:txBody>
              <a:bodyPr wrap="square" lIns="91425" tIns="91425" rIns="91425" bIns="91425" anchor="ctr" anchorCtr="0">
                <a:noAutofit/>
              </a:bodyPr>
              <a:lstStyle/>
              <a:p>
                <a:pPr lvl="0">
                  <a:spcBef>
                    <a:spcPts val="0"/>
                  </a:spcBef>
                  <a:buNone/>
                </a:pPr>
                <a:endParaRPr/>
              </a:p>
            </p:txBody>
          </p:sp>
        </p:grpSp>
      </p:grpSp>
      <p:grpSp>
        <p:nvGrpSpPr>
          <p:cNvPr id="172" name="Shape 172"/>
          <p:cNvGrpSpPr/>
          <p:nvPr/>
        </p:nvGrpSpPr>
        <p:grpSpPr>
          <a:xfrm rot="10800000">
            <a:off x="-8" y="-2"/>
            <a:ext cx="2202829" cy="670794"/>
            <a:chOff x="5575241" y="4472722"/>
            <a:chExt cx="2202829" cy="670794"/>
          </a:xfrm>
        </p:grpSpPr>
        <p:sp>
          <p:nvSpPr>
            <p:cNvPr id="173" name="Shape 173"/>
            <p:cNvSpPr/>
            <p:nvPr/>
          </p:nvSpPr>
          <p:spPr>
            <a:xfrm rot="10800000">
              <a:off x="5575241" y="4948333"/>
              <a:ext cx="394200" cy="131400"/>
            </a:xfrm>
            <a:prstGeom prst="triangle">
              <a:avLst>
                <a:gd name="adj" fmla="val 32425"/>
              </a:avLst>
            </a:prstGeom>
            <a:solidFill>
              <a:srgbClr val="263248"/>
            </a:solidFill>
            <a:ln>
              <a:noFill/>
            </a:ln>
          </p:spPr>
          <p:txBody>
            <a:bodyPr wrap="square" lIns="91425" tIns="91425" rIns="91425" bIns="91425" anchor="ctr" anchorCtr="0">
              <a:noAutofit/>
            </a:bodyPr>
            <a:lstStyle/>
            <a:p>
              <a:pPr lvl="0">
                <a:spcBef>
                  <a:spcPts val="0"/>
                </a:spcBef>
                <a:buNone/>
              </a:pPr>
              <a:endParaRPr/>
            </a:p>
          </p:txBody>
        </p:sp>
        <p:grpSp>
          <p:nvGrpSpPr>
            <p:cNvPr id="174" name="Shape 174"/>
            <p:cNvGrpSpPr/>
            <p:nvPr/>
          </p:nvGrpSpPr>
          <p:grpSpPr>
            <a:xfrm flipH="1">
              <a:off x="5734850" y="4472722"/>
              <a:ext cx="2040836" cy="670794"/>
              <a:chOff x="1297953" y="330075"/>
              <a:chExt cx="5169293" cy="1699505"/>
            </a:xfrm>
          </p:grpSpPr>
          <p:sp>
            <p:nvSpPr>
              <p:cNvPr id="175" name="Shape 175"/>
              <p:cNvSpPr/>
              <p:nvPr/>
            </p:nvSpPr>
            <p:spPr>
              <a:xfrm>
                <a:off x="1297953" y="330080"/>
                <a:ext cx="3476700" cy="1699500"/>
              </a:xfrm>
              <a:prstGeom prst="rect">
                <a:avLst/>
              </a:prstGeom>
              <a:solidFill>
                <a:srgbClr val="C7D3E6"/>
              </a:solidFill>
              <a:ln>
                <a:noFill/>
              </a:ln>
            </p:spPr>
            <p:txBody>
              <a:bodyPr wrap="square" lIns="91425" tIns="91425" rIns="91425" bIns="91425" anchor="ctr" anchorCtr="0">
                <a:noAutofit/>
              </a:bodyPr>
              <a:lstStyle/>
              <a:p>
                <a:pPr lvl="0" rtl="0">
                  <a:spcBef>
                    <a:spcPts val="0"/>
                  </a:spcBef>
                  <a:buNone/>
                </a:pPr>
                <a:endParaRPr/>
              </a:p>
            </p:txBody>
          </p:sp>
          <p:sp>
            <p:nvSpPr>
              <p:cNvPr id="176" name="Shape 176"/>
              <p:cNvSpPr/>
              <p:nvPr/>
            </p:nvSpPr>
            <p:spPr>
              <a:xfrm>
                <a:off x="4767747" y="330075"/>
                <a:ext cx="1699500" cy="1699500"/>
              </a:xfrm>
              <a:prstGeom prst="rtTriangle">
                <a:avLst/>
              </a:prstGeom>
              <a:solidFill>
                <a:srgbClr val="C7D3E6"/>
              </a:solidFill>
              <a:ln>
                <a:noFill/>
              </a:ln>
            </p:spPr>
            <p:txBody>
              <a:bodyPr wrap="square" lIns="91425" tIns="91425" rIns="91425" bIns="91425" anchor="ctr" anchorCtr="0">
                <a:noAutofit/>
              </a:bodyPr>
              <a:lstStyle/>
              <a:p>
                <a:pPr lvl="0">
                  <a:spcBef>
                    <a:spcPts val="0"/>
                  </a:spcBef>
                  <a:buNone/>
                </a:pPr>
                <a:endParaRPr/>
              </a:p>
            </p:txBody>
          </p:sp>
        </p:grpSp>
        <p:grpSp>
          <p:nvGrpSpPr>
            <p:cNvPr id="177" name="Shape 177"/>
            <p:cNvGrpSpPr/>
            <p:nvPr/>
          </p:nvGrpSpPr>
          <p:grpSpPr>
            <a:xfrm flipH="1">
              <a:off x="5578208" y="4646737"/>
              <a:ext cx="2199862" cy="304562"/>
              <a:chOff x="-5827152" y="330075"/>
              <a:chExt cx="12276018" cy="1699568"/>
            </a:xfrm>
          </p:grpSpPr>
          <p:sp>
            <p:nvSpPr>
              <p:cNvPr id="178" name="Shape 178"/>
              <p:cNvSpPr/>
              <p:nvPr/>
            </p:nvSpPr>
            <p:spPr>
              <a:xfrm>
                <a:off x="-5827152" y="330143"/>
                <a:ext cx="10612200" cy="1699500"/>
              </a:xfrm>
              <a:prstGeom prst="rect">
                <a:avLst/>
              </a:prstGeom>
              <a:solidFill>
                <a:srgbClr val="3F5378"/>
              </a:solidFill>
              <a:ln>
                <a:noFill/>
              </a:ln>
            </p:spPr>
            <p:txBody>
              <a:bodyPr wrap="square" lIns="91425" tIns="91425" rIns="91425" bIns="91425" anchor="ctr" anchorCtr="0">
                <a:noAutofit/>
              </a:bodyPr>
              <a:lstStyle/>
              <a:p>
                <a:pPr lvl="0" rtl="0">
                  <a:spcBef>
                    <a:spcPts val="0"/>
                  </a:spcBef>
                  <a:buNone/>
                </a:pPr>
                <a:endParaRPr/>
              </a:p>
            </p:txBody>
          </p:sp>
          <p:sp>
            <p:nvSpPr>
              <p:cNvPr id="179" name="Shape 179"/>
              <p:cNvSpPr/>
              <p:nvPr/>
            </p:nvSpPr>
            <p:spPr>
              <a:xfrm>
                <a:off x="4749365" y="330075"/>
                <a:ext cx="1699500" cy="1699500"/>
              </a:xfrm>
              <a:prstGeom prst="rtTriangle">
                <a:avLst/>
              </a:prstGeom>
              <a:solidFill>
                <a:srgbClr val="3F5378"/>
              </a:solidFill>
              <a:ln>
                <a:noFill/>
              </a:ln>
            </p:spPr>
            <p:txBody>
              <a:bodyPr wrap="square" lIns="91425" tIns="91425" rIns="91425" bIns="91425" anchor="ctr" anchorCtr="0">
                <a:noAutofit/>
              </a:bodyPr>
              <a:lstStyle/>
              <a:p>
                <a:pPr lvl="0">
                  <a:spcBef>
                    <a:spcPts val="0"/>
                  </a:spcBef>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14275" y="392575"/>
            <a:ext cx="5258400" cy="766200"/>
          </a:xfrm>
          <a:prstGeom prst="rect">
            <a:avLst/>
          </a:prstGeom>
          <a:noFill/>
          <a:ln>
            <a:noFill/>
          </a:ln>
        </p:spPr>
        <p:txBody>
          <a:bodyPr wrap="square" lIns="91425" tIns="91425" rIns="91425" bIns="91425" anchor="ctr" anchorCtr="0"/>
          <a:lstStyle>
            <a:lvl1pPr lvl="0">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1pPr>
            <a:lvl2pPr lvl="1">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2pPr>
            <a:lvl3pPr lvl="2">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3pPr>
            <a:lvl4pPr lvl="3">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4pPr>
            <a:lvl5pPr lvl="4">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5pPr>
            <a:lvl6pPr lvl="5">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6pPr>
            <a:lvl7pPr lvl="6">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7pPr>
            <a:lvl8pPr lvl="7">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8pPr>
            <a:lvl9pPr lvl="8">
              <a:spcBef>
                <a:spcPts val="0"/>
              </a:spcBef>
              <a:buClr>
                <a:srgbClr val="FFFFFF"/>
              </a:buClr>
              <a:buSzPct val="100000"/>
              <a:buFont typeface="Roboto Condensed"/>
              <a:buNone/>
              <a:defRPr sz="2000" b="1">
                <a:solidFill>
                  <a:srgbClr val="FFFFFF"/>
                </a:solidFill>
                <a:latin typeface="Roboto Condensed"/>
                <a:ea typeface="Roboto Condensed"/>
                <a:cs typeface="Roboto Condensed"/>
                <a:sym typeface="Roboto Condensed"/>
              </a:defRPr>
            </a:lvl9pPr>
          </a:lstStyle>
          <a:p>
            <a:endParaRPr/>
          </a:p>
        </p:txBody>
      </p:sp>
      <p:sp>
        <p:nvSpPr>
          <p:cNvPr id="7" name="Shape 7"/>
          <p:cNvSpPr txBox="1">
            <a:spLocks noGrp="1"/>
          </p:cNvSpPr>
          <p:nvPr>
            <p:ph type="body" idx="1"/>
          </p:nvPr>
        </p:nvSpPr>
        <p:spPr>
          <a:xfrm>
            <a:off x="814275" y="1327350"/>
            <a:ext cx="6132600" cy="3145500"/>
          </a:xfrm>
          <a:prstGeom prst="rect">
            <a:avLst/>
          </a:prstGeom>
          <a:noFill/>
          <a:ln>
            <a:noFill/>
          </a:ln>
        </p:spPr>
        <p:txBody>
          <a:bodyPr wrap="square" lIns="91425" tIns="91425" rIns="91425" bIns="91425" anchor="ctr" anchorCtr="0"/>
          <a:lstStyle>
            <a:lvl1pPr lvl="0">
              <a:spcBef>
                <a:spcPts val="60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1pPr>
            <a:lvl2pPr lvl="1">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2pPr>
            <a:lvl3pPr lvl="2">
              <a:spcBef>
                <a:spcPts val="48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3pPr>
            <a:lvl4pPr lvl="3">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4pPr>
            <a:lvl5pPr lvl="4">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5pPr>
            <a:lvl6pPr lvl="5">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6pPr>
            <a:lvl7pPr lvl="6">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7pPr>
            <a:lvl8pPr lvl="7">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8pPr>
            <a:lvl9pPr lvl="8">
              <a:spcBef>
                <a:spcPts val="360"/>
              </a:spcBef>
              <a:spcAft>
                <a:spcPts val="1000"/>
              </a:spcAft>
              <a:buClr>
                <a:srgbClr val="C7D3E6"/>
              </a:buClr>
              <a:buSzPct val="100000"/>
              <a:buFont typeface="Roboto Condensed Light"/>
              <a:buChar char="▻"/>
              <a:defRPr sz="2400">
                <a:solidFill>
                  <a:srgbClr val="263248"/>
                </a:solidFill>
                <a:latin typeface="Roboto Condensed Light"/>
                <a:ea typeface="Roboto Condensed Light"/>
                <a:cs typeface="Roboto Condensed Light"/>
                <a:sym typeface="Roboto Condensed Light"/>
              </a:defRPr>
            </a:lvl9pPr>
          </a:lstStyle>
          <a:p>
            <a:endParaRPr/>
          </a:p>
        </p:txBody>
      </p:sp>
      <p:sp>
        <p:nvSpPr>
          <p:cNvPr id="8" name="Shape 8"/>
          <p:cNvSpPr txBox="1">
            <a:spLocks noGrp="1"/>
          </p:cNvSpPr>
          <p:nvPr>
            <p:ph type="sldNum" idx="12"/>
          </p:nvPr>
        </p:nvSpPr>
        <p:spPr>
          <a:xfrm>
            <a:off x="7618000" y="4636500"/>
            <a:ext cx="1487400" cy="315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200" b="1">
                <a:solidFill>
                  <a:srgbClr val="FFFFFF"/>
                </a:solidFill>
                <a:latin typeface="Roboto Condensed"/>
                <a:ea typeface="Roboto Condensed"/>
                <a:cs typeface="Roboto Condensed"/>
                <a:sym typeface="Roboto Condensed"/>
              </a:rPr>
              <a:t>‹#›</a:t>
            </a:fld>
            <a:endParaRPr lang="en" sz="1200" b="1">
              <a:solidFill>
                <a:srgbClr val="FFFFFF"/>
              </a:solidFill>
              <a:latin typeface="Roboto Condensed"/>
              <a:ea typeface="Roboto Condensed"/>
              <a:cs typeface="Roboto Condensed"/>
              <a:sym typeface="Roboto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6" r:id="rId4"/>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hyperlink" Target="http://www.copytracker.org/" TargetMode="External"/><Relationship Id="rId3" Type="http://schemas.openxmlformats.org/officeDocument/2006/relationships/hyperlink" Target="http://www.plagiarsma.net/" TargetMode="External"/><Relationship Id="rId7" Type="http://schemas.openxmlformats.org/officeDocument/2006/relationships/hyperlink" Target="http://searchenginereports.net/articlecheck.aspx" TargetMode="External"/><Relationship Id="rId2" Type="http://schemas.openxmlformats.org/officeDocument/2006/relationships/hyperlink" Target="http://www.plagscan.com/" TargetMode="External"/><Relationship Id="rId1" Type="http://schemas.openxmlformats.org/officeDocument/2006/relationships/slideLayout" Target="../slideLayouts/slideLayout3.xml"/><Relationship Id="rId6" Type="http://schemas.openxmlformats.org/officeDocument/2006/relationships/hyperlink" Target="http://www.crossrefme.com/" TargetMode="External"/><Relationship Id="rId5" Type="http://schemas.openxmlformats.org/officeDocument/2006/relationships/hyperlink" Target="http://www.duplichecker.com/" TargetMode="External"/><Relationship Id="rId4" Type="http://schemas.openxmlformats.org/officeDocument/2006/relationships/hyperlink" Target="http://www.turnitin.com/"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cot.unhas.ac.id/jpe.html" TargetMode="Externa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springeropen.com/journals" TargetMode="External"/><Relationship Id="rId2" Type="http://schemas.openxmlformats.org/officeDocument/2006/relationships/hyperlink" Target="http://www.scimagojr.com/journalrank.php" TargetMode="External"/><Relationship Id="rId1" Type="http://schemas.openxmlformats.org/officeDocument/2006/relationships/slideLayout" Target="../slideLayouts/slideLayout3.xml"/><Relationship Id="rId5" Type="http://schemas.openxmlformats.org/officeDocument/2006/relationships/hyperlink" Target="https://scholar.google.co.id/" TargetMode="External"/><Relationship Id="rId4" Type="http://schemas.openxmlformats.org/officeDocument/2006/relationships/hyperlink" Target="http://www.scopus.com/"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holar.google.co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www.elsevier.com/" TargetMode="External"/><Relationship Id="rId2" Type="http://schemas.openxmlformats.org/officeDocument/2006/relationships/hyperlink" Target="http://www.scopus.co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478275" y="1330697"/>
            <a:ext cx="5510720" cy="1626511"/>
          </a:xfrm>
          <a:prstGeom prst="rect">
            <a:avLst/>
          </a:prstGeom>
        </p:spPr>
        <p:txBody>
          <a:bodyPr wrap="square" lIns="91425" tIns="91425" rIns="91425" bIns="91425" anchor="ctr" anchorCtr="0">
            <a:noAutofit/>
          </a:bodyPr>
          <a:lstStyle/>
          <a:p>
            <a:pPr lvl="0" algn="ctr">
              <a:spcBef>
                <a:spcPts val="0"/>
              </a:spcBef>
              <a:buNone/>
            </a:pPr>
            <a:r>
              <a:rPr lang="en-US" sz="4400" dirty="0" err="1"/>
              <a:t>Publikasi</a:t>
            </a:r>
            <a:r>
              <a:rPr lang="en-US" sz="4400" dirty="0"/>
              <a:t> </a:t>
            </a:r>
            <a:r>
              <a:rPr lang="en-US" sz="4400" dirty="0" err="1"/>
              <a:t>Jurnal</a:t>
            </a:r>
            <a:r>
              <a:rPr lang="en-US" sz="4400" dirty="0"/>
              <a:t> </a:t>
            </a:r>
            <a:r>
              <a:rPr lang="en-US" sz="4400" dirty="0" err="1"/>
              <a:t>Internasional</a:t>
            </a:r>
            <a:endParaRPr lang="en" sz="4400" dirty="0"/>
          </a:p>
        </p:txBody>
      </p:sp>
      <p:sp>
        <p:nvSpPr>
          <p:cNvPr id="3" name="Shape 222">
            <a:extLst>
              <a:ext uri="{FF2B5EF4-FFF2-40B4-BE49-F238E27FC236}">
                <a16:creationId xmlns:a16="http://schemas.microsoft.com/office/drawing/2014/main" id="{4FC38994-A732-422B-8C37-6C2DB0102BDE}"/>
              </a:ext>
            </a:extLst>
          </p:cNvPr>
          <p:cNvSpPr txBox="1">
            <a:spLocks/>
          </p:cNvSpPr>
          <p:nvPr/>
        </p:nvSpPr>
        <p:spPr>
          <a:xfrm>
            <a:off x="6270935" y="4235535"/>
            <a:ext cx="2873065" cy="784800"/>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dirty="0"/>
              <a:t>Makassar, 17 September 2017</a:t>
            </a:r>
            <a:endParaRPr lang="en" dirty="0"/>
          </a:p>
        </p:txBody>
      </p:sp>
      <p:sp>
        <p:nvSpPr>
          <p:cNvPr id="4" name="Shape 184">
            <a:extLst>
              <a:ext uri="{FF2B5EF4-FFF2-40B4-BE49-F238E27FC236}">
                <a16:creationId xmlns:a16="http://schemas.microsoft.com/office/drawing/2014/main" id="{AA2CF972-3E68-44BC-A4DF-E435FA93493B}"/>
              </a:ext>
            </a:extLst>
          </p:cNvPr>
          <p:cNvSpPr txBox="1">
            <a:spLocks/>
          </p:cNvSpPr>
          <p:nvPr/>
        </p:nvSpPr>
        <p:spPr>
          <a:xfrm>
            <a:off x="478276" y="2614748"/>
            <a:ext cx="5510719" cy="1302255"/>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ct val="100000"/>
              <a:buFont typeface="Roboto Condensed"/>
              <a:buNone/>
              <a:defRPr sz="4800" b="1" i="0" u="none" strike="noStrike" cap="none">
                <a:solidFill>
                  <a:srgbClr val="FFFFFF"/>
                </a:solidFill>
                <a:latin typeface="Roboto Condensed"/>
                <a:ea typeface="Roboto Condensed"/>
                <a:cs typeface="Roboto Condensed"/>
                <a:sym typeface="Roboto Condensed"/>
              </a:defRPr>
            </a:lvl1pPr>
            <a:lvl2pPr lvl="1"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2pPr>
            <a:lvl3pPr lvl="2"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3pPr>
            <a:lvl4pPr lvl="3"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4pPr>
            <a:lvl5pPr lvl="4"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5pPr>
            <a:lvl6pPr lvl="5"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6pPr>
            <a:lvl7pPr lvl="6"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7pPr>
            <a:lvl8pPr lvl="7"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8pPr>
            <a:lvl9pPr lvl="8" algn="ctr">
              <a:spcBef>
                <a:spcPts val="0"/>
              </a:spcBef>
              <a:buClr>
                <a:srgbClr val="FFFFFF"/>
              </a:buClr>
              <a:buSzPct val="100000"/>
              <a:buFont typeface="Roboto Condensed"/>
              <a:buNone/>
              <a:defRPr sz="4800" b="1">
                <a:solidFill>
                  <a:srgbClr val="FFFFFF"/>
                </a:solidFill>
                <a:latin typeface="Roboto Condensed"/>
                <a:ea typeface="Roboto Condensed"/>
                <a:cs typeface="Roboto Condensed"/>
                <a:sym typeface="Roboto Condensed"/>
              </a:defRPr>
            </a:lvl9pPr>
          </a:lstStyle>
          <a:p>
            <a:pPr algn="ctr"/>
            <a:r>
              <a:rPr lang="en-US" sz="2800" dirty="0">
                <a:solidFill>
                  <a:srgbClr val="FFFF00"/>
                </a:solidFill>
              </a:rPr>
              <a:t>Dr. Faisal </a:t>
            </a:r>
            <a:r>
              <a:rPr lang="en-US" sz="2800" dirty="0" err="1">
                <a:solidFill>
                  <a:srgbClr val="FFFF00"/>
                </a:solidFill>
              </a:rPr>
              <a:t>Mahmuddin</a:t>
            </a:r>
            <a:endParaRPr lang="en" sz="2800" dirty="0">
              <a:solidFill>
                <a:srgbClr val="FFFF00"/>
              </a:solidFill>
            </a:endParaRPr>
          </a:p>
        </p:txBody>
      </p:sp>
      <p:sp>
        <p:nvSpPr>
          <p:cNvPr id="5" name="Shape 222">
            <a:extLst>
              <a:ext uri="{FF2B5EF4-FFF2-40B4-BE49-F238E27FC236}">
                <a16:creationId xmlns:a16="http://schemas.microsoft.com/office/drawing/2014/main" id="{0B7EA395-BA0C-4462-9295-3F8CDB98CB6D}"/>
              </a:ext>
            </a:extLst>
          </p:cNvPr>
          <p:cNvSpPr txBox="1">
            <a:spLocks/>
          </p:cNvSpPr>
          <p:nvPr/>
        </p:nvSpPr>
        <p:spPr>
          <a:xfrm>
            <a:off x="71174" y="45783"/>
            <a:ext cx="4094400" cy="784800"/>
          </a:xfrm>
          <a:prstGeom prst="rect">
            <a:avLst/>
          </a:prstGeom>
        </p:spPr>
        <p:txBody>
          <a:bodyPr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dirty="0">
                <a:solidFill>
                  <a:schemeClr val="accent6"/>
                </a:solidFill>
              </a:rPr>
              <a:t>Program PPKPS </a:t>
            </a:r>
            <a:r>
              <a:rPr lang="en-US" dirty="0" err="1">
                <a:solidFill>
                  <a:schemeClr val="accent6"/>
                </a:solidFill>
              </a:rPr>
              <a:t>Departemen</a:t>
            </a:r>
            <a:r>
              <a:rPr lang="en-US" dirty="0">
                <a:solidFill>
                  <a:schemeClr val="accent6"/>
                </a:solidFill>
              </a:rPr>
              <a:t> Teknik </a:t>
            </a:r>
            <a:r>
              <a:rPr lang="en-US" dirty="0" err="1">
                <a:solidFill>
                  <a:schemeClr val="accent6"/>
                </a:solidFill>
              </a:rPr>
              <a:t>Elektro</a:t>
            </a:r>
            <a:endParaRPr lang="en-US" dirty="0">
              <a:solidFill>
                <a:schemeClr val="accent6"/>
              </a:solidFill>
            </a:endParaRPr>
          </a:p>
          <a:p>
            <a:r>
              <a:rPr lang="en-US" dirty="0" err="1">
                <a:solidFill>
                  <a:schemeClr val="accent6"/>
                </a:solidFill>
              </a:rPr>
              <a:t>Tahun</a:t>
            </a:r>
            <a:r>
              <a:rPr lang="en-US" dirty="0">
                <a:solidFill>
                  <a:schemeClr val="accent6"/>
                </a:solidFill>
              </a:rPr>
              <a:t> 2017</a:t>
            </a:r>
            <a:endParaRPr lang="en" dirty="0">
              <a:solidFill>
                <a:schemeClr val="accent6"/>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CEDFB-9DA1-4276-99E5-D9E1B5844DF1}"/>
              </a:ext>
            </a:extLst>
          </p:cNvPr>
          <p:cNvSpPr>
            <a:spLocks noGrp="1"/>
          </p:cNvSpPr>
          <p:nvPr>
            <p:ph type="title"/>
          </p:nvPr>
        </p:nvSpPr>
        <p:spPr/>
        <p:txBody>
          <a:bodyPr/>
          <a:lstStyle/>
          <a:p>
            <a:r>
              <a:rPr lang="en-US" dirty="0" err="1"/>
              <a:t>Menulis</a:t>
            </a:r>
            <a:r>
              <a:rPr lang="en-US" dirty="0"/>
              <a:t> </a:t>
            </a:r>
            <a:r>
              <a:rPr lang="en-US" dirty="0" err="1"/>
              <a:t>itu</a:t>
            </a:r>
            <a:r>
              <a:rPr lang="en-US" dirty="0"/>
              <a:t> </a:t>
            </a:r>
            <a:r>
              <a:rPr lang="en-US" dirty="0" err="1"/>
              <a:t>untuk</a:t>
            </a:r>
            <a:r>
              <a:rPr lang="en-US" dirty="0"/>
              <a:t>…</a:t>
            </a:r>
          </a:p>
        </p:txBody>
      </p:sp>
      <p:sp>
        <p:nvSpPr>
          <p:cNvPr id="3" name="Text Placeholder 2">
            <a:extLst>
              <a:ext uri="{FF2B5EF4-FFF2-40B4-BE49-F238E27FC236}">
                <a16:creationId xmlns:a16="http://schemas.microsoft.com/office/drawing/2014/main" id="{B28EA749-F27B-44E5-9418-2C0E59919A81}"/>
              </a:ext>
            </a:extLst>
          </p:cNvPr>
          <p:cNvSpPr>
            <a:spLocks noGrp="1"/>
          </p:cNvSpPr>
          <p:nvPr>
            <p:ph type="body" idx="1"/>
          </p:nvPr>
        </p:nvSpPr>
        <p:spPr>
          <a:xfrm>
            <a:off x="814275" y="1327349"/>
            <a:ext cx="7794704" cy="3733024"/>
          </a:xfrm>
        </p:spPr>
        <p:txBody>
          <a:bodyPr/>
          <a:lstStyle/>
          <a:p>
            <a:pPr>
              <a:spcAft>
                <a:spcPts val="600"/>
              </a:spcAft>
            </a:pPr>
            <a:r>
              <a:rPr lang="en-US" dirty="0" err="1"/>
              <a:t>Mendisseminasi</a:t>
            </a:r>
            <a:r>
              <a:rPr lang="en-US" dirty="0"/>
              <a:t> </a:t>
            </a:r>
            <a:r>
              <a:rPr lang="en-US" dirty="0" err="1"/>
              <a:t>hasil</a:t>
            </a:r>
            <a:r>
              <a:rPr lang="en-US" dirty="0"/>
              <a:t> </a:t>
            </a:r>
            <a:r>
              <a:rPr lang="en-US" dirty="0" err="1"/>
              <a:t>penelitian</a:t>
            </a:r>
            <a:endParaRPr lang="en-US" dirty="0"/>
          </a:p>
          <a:p>
            <a:pPr>
              <a:spcAft>
                <a:spcPts val="600"/>
              </a:spcAft>
            </a:pPr>
            <a:r>
              <a:rPr lang="en-US" dirty="0" err="1"/>
              <a:t>Pengakuan</a:t>
            </a:r>
            <a:r>
              <a:rPr lang="en-US" dirty="0"/>
              <a:t> </a:t>
            </a:r>
            <a:r>
              <a:rPr lang="en-US" dirty="0" err="1"/>
              <a:t>dan</a:t>
            </a:r>
            <a:r>
              <a:rPr lang="en-US" dirty="0"/>
              <a:t> </a:t>
            </a:r>
            <a:r>
              <a:rPr lang="en-US" dirty="0" err="1"/>
              <a:t>reputasi</a:t>
            </a:r>
            <a:r>
              <a:rPr lang="en-US" dirty="0"/>
              <a:t> </a:t>
            </a:r>
            <a:r>
              <a:rPr lang="en-US" dirty="0" err="1"/>
              <a:t>cendekia</a:t>
            </a:r>
            <a:endParaRPr lang="en-US" dirty="0"/>
          </a:p>
          <a:p>
            <a:pPr>
              <a:spcAft>
                <a:spcPts val="600"/>
              </a:spcAft>
            </a:pPr>
            <a:r>
              <a:rPr lang="en-US" dirty="0" err="1"/>
              <a:t>Mengarsipkan</a:t>
            </a:r>
            <a:r>
              <a:rPr lang="en-US" dirty="0"/>
              <a:t> </a:t>
            </a:r>
            <a:r>
              <a:rPr lang="en-US" dirty="0" err="1"/>
              <a:t>temuan</a:t>
            </a:r>
            <a:r>
              <a:rPr lang="en-US" dirty="0"/>
              <a:t> (</a:t>
            </a:r>
            <a:r>
              <a:rPr lang="en-US" dirty="0" err="1"/>
              <a:t>ikatlah</a:t>
            </a:r>
            <a:r>
              <a:rPr lang="en-US" dirty="0"/>
              <a:t> </a:t>
            </a:r>
            <a:r>
              <a:rPr lang="en-US" dirty="0" err="1"/>
              <a:t>ilmu</a:t>
            </a:r>
            <a:r>
              <a:rPr lang="en-US" dirty="0"/>
              <a:t> </a:t>
            </a:r>
            <a:r>
              <a:rPr lang="en-US" dirty="0" err="1"/>
              <a:t>dengan</a:t>
            </a:r>
            <a:r>
              <a:rPr lang="en-US" dirty="0"/>
              <a:t> </a:t>
            </a:r>
            <a:r>
              <a:rPr lang="en-US" dirty="0" err="1"/>
              <a:t>menuliskannya</a:t>
            </a:r>
            <a:r>
              <a:rPr lang="en-US" dirty="0"/>
              <a:t>)</a:t>
            </a:r>
          </a:p>
          <a:p>
            <a:pPr>
              <a:spcAft>
                <a:spcPts val="600"/>
              </a:spcAft>
            </a:pPr>
            <a:r>
              <a:rPr lang="en-US" dirty="0"/>
              <a:t>Output </a:t>
            </a:r>
            <a:r>
              <a:rPr lang="en-US" dirty="0" err="1"/>
              <a:t>kegiatan</a:t>
            </a:r>
            <a:r>
              <a:rPr lang="en-US" dirty="0"/>
              <a:t> </a:t>
            </a:r>
            <a:r>
              <a:rPr lang="en-US" dirty="0" err="1"/>
              <a:t>penelitian</a:t>
            </a:r>
            <a:r>
              <a:rPr lang="en-US" dirty="0"/>
              <a:t> </a:t>
            </a:r>
            <a:r>
              <a:rPr lang="en-US" dirty="0" err="1"/>
              <a:t>dan</a:t>
            </a:r>
            <a:r>
              <a:rPr lang="en-US" dirty="0"/>
              <a:t> </a:t>
            </a:r>
            <a:r>
              <a:rPr lang="en-US" dirty="0" err="1"/>
              <a:t>pengabdian</a:t>
            </a:r>
            <a:r>
              <a:rPr lang="en-US" dirty="0"/>
              <a:t> yang </a:t>
            </a:r>
            <a:r>
              <a:rPr lang="en-US" dirty="0" err="1"/>
              <a:t>didanai</a:t>
            </a:r>
            <a:endParaRPr lang="en-US" dirty="0"/>
          </a:p>
          <a:p>
            <a:pPr>
              <a:spcAft>
                <a:spcPts val="600"/>
              </a:spcAft>
            </a:pPr>
            <a:r>
              <a:rPr lang="en-US" dirty="0" err="1"/>
              <a:t>Kumpulkan</a:t>
            </a:r>
            <a:r>
              <a:rPr lang="en-US" dirty="0"/>
              <a:t> </a:t>
            </a:r>
            <a:r>
              <a:rPr lang="en-US" dirty="0" err="1"/>
              <a:t>kredit</a:t>
            </a:r>
            <a:r>
              <a:rPr lang="en-US" dirty="0"/>
              <a:t> </a:t>
            </a:r>
            <a:r>
              <a:rPr lang="en-US" dirty="0" err="1"/>
              <a:t>dan</a:t>
            </a:r>
            <a:r>
              <a:rPr lang="en-US" dirty="0"/>
              <a:t> naik </a:t>
            </a:r>
            <a:r>
              <a:rPr lang="en-US" dirty="0" err="1"/>
              <a:t>pangkat</a:t>
            </a:r>
            <a:endParaRPr lang="en-US" dirty="0"/>
          </a:p>
          <a:p>
            <a:pPr>
              <a:spcAft>
                <a:spcPts val="600"/>
              </a:spcAft>
            </a:pPr>
            <a:r>
              <a:rPr lang="en-US" dirty="0" err="1"/>
              <a:t>Mengumpulkan</a:t>
            </a:r>
            <a:r>
              <a:rPr lang="en-US" dirty="0"/>
              <a:t> point </a:t>
            </a:r>
            <a:r>
              <a:rPr lang="en-US" dirty="0" err="1"/>
              <a:t>untuk</a:t>
            </a:r>
            <a:r>
              <a:rPr lang="en-US" dirty="0"/>
              <a:t> BKD, </a:t>
            </a:r>
            <a:r>
              <a:rPr lang="en-US" dirty="0" err="1"/>
              <a:t>kinerja</a:t>
            </a:r>
            <a:r>
              <a:rPr lang="en-US" dirty="0"/>
              <a:t> </a:t>
            </a:r>
            <a:r>
              <a:rPr lang="en-US" dirty="0" err="1"/>
              <a:t>dan</a:t>
            </a:r>
            <a:r>
              <a:rPr lang="en-US" dirty="0"/>
              <a:t> </a:t>
            </a:r>
            <a:r>
              <a:rPr lang="en-US" dirty="0" err="1"/>
              <a:t>semacamnya</a:t>
            </a:r>
            <a:endParaRPr lang="en-US" dirty="0"/>
          </a:p>
          <a:p>
            <a:pPr>
              <a:spcAft>
                <a:spcPts val="600"/>
              </a:spcAft>
            </a:pPr>
            <a:r>
              <a:rPr lang="en-US" dirty="0" err="1"/>
              <a:t>Meningkatkan</a:t>
            </a:r>
            <a:r>
              <a:rPr lang="en-US" dirty="0"/>
              <a:t> </a:t>
            </a:r>
            <a:r>
              <a:rPr lang="en-US" dirty="0" err="1"/>
              <a:t>sitasi</a:t>
            </a:r>
            <a:r>
              <a:rPr lang="en-US" dirty="0"/>
              <a:t> (</a:t>
            </a:r>
            <a:r>
              <a:rPr lang="en-US" dirty="0" err="1"/>
              <a:t>scopus</a:t>
            </a:r>
            <a:r>
              <a:rPr lang="en-US" dirty="0"/>
              <a:t>, google scholar, IPI, </a:t>
            </a:r>
            <a:r>
              <a:rPr lang="en-US" dirty="0" err="1"/>
              <a:t>Inasti</a:t>
            </a:r>
            <a:r>
              <a:rPr lang="en-US" dirty="0"/>
              <a:t>, </a:t>
            </a:r>
            <a:r>
              <a:rPr lang="en-US" dirty="0" err="1"/>
              <a:t>dll</a:t>
            </a:r>
            <a:r>
              <a:rPr lang="en-US" dirty="0"/>
              <a:t>)</a:t>
            </a:r>
          </a:p>
          <a:p>
            <a:pPr>
              <a:spcAft>
                <a:spcPts val="600"/>
              </a:spcAft>
            </a:pPr>
            <a:r>
              <a:rPr lang="en-US" dirty="0" err="1"/>
              <a:t>Insentif</a:t>
            </a:r>
            <a:r>
              <a:rPr lang="en-US" dirty="0"/>
              <a:t> reward (UNHAS, </a:t>
            </a:r>
            <a:r>
              <a:rPr lang="en-US" dirty="0" err="1"/>
              <a:t>RistekDikti</a:t>
            </a:r>
            <a:r>
              <a:rPr lang="en-US" dirty="0"/>
              <a:t>, LPDP)</a:t>
            </a:r>
          </a:p>
          <a:p>
            <a:pPr>
              <a:spcAft>
                <a:spcPts val="600"/>
              </a:spcAft>
            </a:pPr>
            <a:endParaRPr lang="en-US" dirty="0"/>
          </a:p>
          <a:p>
            <a:pPr>
              <a:spcAft>
                <a:spcPts val="600"/>
              </a:spcAft>
            </a:pPr>
            <a:endParaRPr lang="en-US" dirty="0"/>
          </a:p>
        </p:txBody>
      </p:sp>
      <p:sp>
        <p:nvSpPr>
          <p:cNvPr id="4" name="Slide Number Placeholder 3">
            <a:extLst>
              <a:ext uri="{FF2B5EF4-FFF2-40B4-BE49-F238E27FC236}">
                <a16:creationId xmlns:a16="http://schemas.microsoft.com/office/drawing/2014/main" id="{8E4E3DEA-FE7D-4BDD-B5CF-8DB7E93A1F69}"/>
              </a:ext>
            </a:extLst>
          </p:cNvPr>
          <p:cNvSpPr>
            <a:spLocks noGrp="1"/>
          </p:cNvSpPr>
          <p:nvPr>
            <p:ph type="sldNum" idx="12"/>
          </p:nvPr>
        </p:nvSpPr>
        <p:spPr/>
        <p:txBody>
          <a:bodyPr/>
          <a:lstStyle/>
          <a:p>
            <a:pPr lvl="0">
              <a:spcBef>
                <a:spcPts val="0"/>
              </a:spcBef>
              <a:buNone/>
            </a:pPr>
            <a:fld id="{00000000-1234-1234-1234-123412341234}" type="slidenum">
              <a:rPr lang="en" smtClean="0"/>
              <a:t>10</a:t>
            </a:fld>
            <a:endParaRPr lang="en"/>
          </a:p>
        </p:txBody>
      </p:sp>
    </p:spTree>
    <p:extLst>
      <p:ext uri="{BB962C8B-B14F-4D97-AF65-F5344CB8AC3E}">
        <p14:creationId xmlns:p14="http://schemas.microsoft.com/office/powerpoint/2010/main" val="737486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6C14D-7735-4C25-8127-283BC89A5614}"/>
              </a:ext>
            </a:extLst>
          </p:cNvPr>
          <p:cNvSpPr>
            <a:spLocks noGrp="1"/>
          </p:cNvSpPr>
          <p:nvPr>
            <p:ph type="title"/>
          </p:nvPr>
        </p:nvSpPr>
        <p:spPr/>
        <p:txBody>
          <a:bodyPr/>
          <a:lstStyle/>
          <a:p>
            <a:r>
              <a:rPr lang="en-US" dirty="0" err="1"/>
              <a:t>Apa</a:t>
            </a:r>
            <a:r>
              <a:rPr lang="en-US" dirty="0"/>
              <a:t> yang </a:t>
            </a:r>
            <a:r>
              <a:rPr lang="en-US" dirty="0" err="1"/>
              <a:t>dapat</a:t>
            </a:r>
            <a:r>
              <a:rPr lang="en-US" dirty="0"/>
              <a:t> </a:t>
            </a:r>
            <a:r>
              <a:rPr lang="en-US" dirty="0" err="1"/>
              <a:t>ditulis</a:t>
            </a:r>
            <a:r>
              <a:rPr lang="en-US" dirty="0"/>
              <a:t>?</a:t>
            </a:r>
          </a:p>
        </p:txBody>
      </p:sp>
      <p:sp>
        <p:nvSpPr>
          <p:cNvPr id="4" name="Slide Number Placeholder 3">
            <a:extLst>
              <a:ext uri="{FF2B5EF4-FFF2-40B4-BE49-F238E27FC236}">
                <a16:creationId xmlns:a16="http://schemas.microsoft.com/office/drawing/2014/main" id="{9C09FF61-F995-4909-9C8B-8D66D881BEFB}"/>
              </a:ext>
            </a:extLst>
          </p:cNvPr>
          <p:cNvSpPr>
            <a:spLocks noGrp="1"/>
          </p:cNvSpPr>
          <p:nvPr>
            <p:ph type="sldNum" idx="12"/>
          </p:nvPr>
        </p:nvSpPr>
        <p:spPr/>
        <p:txBody>
          <a:bodyPr/>
          <a:lstStyle/>
          <a:p>
            <a:pPr lvl="0">
              <a:spcBef>
                <a:spcPts val="0"/>
              </a:spcBef>
              <a:buNone/>
            </a:pPr>
            <a:fld id="{00000000-1234-1234-1234-123412341234}" type="slidenum">
              <a:rPr lang="en" smtClean="0"/>
              <a:t>11</a:t>
            </a:fld>
            <a:endParaRPr lang="en"/>
          </a:p>
        </p:txBody>
      </p:sp>
      <p:pic>
        <p:nvPicPr>
          <p:cNvPr id="5" name="Picture 4">
            <a:extLst>
              <a:ext uri="{FF2B5EF4-FFF2-40B4-BE49-F238E27FC236}">
                <a16:creationId xmlns:a16="http://schemas.microsoft.com/office/drawing/2014/main" id="{01A18EFD-F34C-4483-9B18-0FFBB9441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353" t="17917" r="26794" b="20766"/>
          <a:stretch>
            <a:fillRect/>
          </a:stretch>
        </p:blipFill>
        <p:spPr bwMode="auto">
          <a:xfrm>
            <a:off x="1267690" y="1241522"/>
            <a:ext cx="5185065" cy="3813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980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D0690-49E9-4D93-BF19-ECBCA1716768}"/>
              </a:ext>
            </a:extLst>
          </p:cNvPr>
          <p:cNvSpPr>
            <a:spLocks noGrp="1"/>
          </p:cNvSpPr>
          <p:nvPr>
            <p:ph type="body" idx="1"/>
          </p:nvPr>
        </p:nvSpPr>
        <p:spPr/>
        <p:txBody>
          <a:bodyPr/>
          <a:lstStyle/>
          <a:p>
            <a:r>
              <a:rPr lang="en-US" dirty="0" err="1"/>
              <a:t>Klasifikasi</a:t>
            </a:r>
            <a:r>
              <a:rPr lang="en-US" dirty="0"/>
              <a:t> </a:t>
            </a:r>
            <a:r>
              <a:rPr lang="en-US" dirty="0" err="1"/>
              <a:t>Publikasi</a:t>
            </a:r>
            <a:r>
              <a:rPr lang="en-US" dirty="0"/>
              <a:t> </a:t>
            </a:r>
            <a:r>
              <a:rPr lang="en-US" dirty="0" err="1"/>
              <a:t>Jurnal</a:t>
            </a:r>
            <a:r>
              <a:rPr lang="en-US" dirty="0"/>
              <a:t> </a:t>
            </a:r>
            <a:r>
              <a:rPr lang="en-US" dirty="0" err="1"/>
              <a:t>Ilmiah</a:t>
            </a:r>
            <a:endParaRPr lang="en-US" dirty="0"/>
          </a:p>
        </p:txBody>
      </p:sp>
      <p:sp>
        <p:nvSpPr>
          <p:cNvPr id="3" name="Slide Number Placeholder 2">
            <a:extLst>
              <a:ext uri="{FF2B5EF4-FFF2-40B4-BE49-F238E27FC236}">
                <a16:creationId xmlns:a16="http://schemas.microsoft.com/office/drawing/2014/main" id="{A05FA35B-6242-4D85-9ABC-F1F43B7C8BAB}"/>
              </a:ext>
            </a:extLst>
          </p:cNvPr>
          <p:cNvSpPr>
            <a:spLocks noGrp="1"/>
          </p:cNvSpPr>
          <p:nvPr>
            <p:ph type="sldNum" idx="12"/>
          </p:nvPr>
        </p:nvSpPr>
        <p:spPr/>
        <p:txBody>
          <a:bodyPr/>
          <a:lstStyle/>
          <a:p>
            <a:pPr lvl="0" rtl="0">
              <a:spcBef>
                <a:spcPts val="0"/>
              </a:spcBef>
              <a:buNone/>
            </a:pPr>
            <a:fld id="{00000000-1234-1234-1234-123412341234}" type="slidenum">
              <a:rPr lang="en" smtClean="0"/>
              <a:t>12</a:t>
            </a:fld>
            <a:endParaRPr lang="en"/>
          </a:p>
        </p:txBody>
      </p:sp>
    </p:spTree>
    <p:extLst>
      <p:ext uri="{BB962C8B-B14F-4D97-AF65-F5344CB8AC3E}">
        <p14:creationId xmlns:p14="http://schemas.microsoft.com/office/powerpoint/2010/main" val="954167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3922-1988-4ED5-BB51-6CBA435756FA}"/>
              </a:ext>
            </a:extLst>
          </p:cNvPr>
          <p:cNvSpPr>
            <a:spLocks noGrp="1"/>
          </p:cNvSpPr>
          <p:nvPr>
            <p:ph type="title"/>
          </p:nvPr>
        </p:nvSpPr>
        <p:spPr/>
        <p:txBody>
          <a:bodyPr/>
          <a:lstStyle/>
          <a:p>
            <a:r>
              <a:rPr lang="en-US" dirty="0" err="1"/>
              <a:t>Prinsip</a:t>
            </a:r>
            <a:r>
              <a:rPr lang="en-US" dirty="0"/>
              <a:t> </a:t>
            </a:r>
            <a:r>
              <a:rPr lang="en-US" dirty="0" err="1"/>
              <a:t>klasifikasi</a:t>
            </a:r>
            <a:endParaRPr lang="en-US" dirty="0"/>
          </a:p>
        </p:txBody>
      </p:sp>
      <p:sp>
        <p:nvSpPr>
          <p:cNvPr id="3" name="Text Placeholder 2">
            <a:extLst>
              <a:ext uri="{FF2B5EF4-FFF2-40B4-BE49-F238E27FC236}">
                <a16:creationId xmlns:a16="http://schemas.microsoft.com/office/drawing/2014/main" id="{78678723-38D8-45F6-B2F2-C7218BB21CF1}"/>
              </a:ext>
            </a:extLst>
          </p:cNvPr>
          <p:cNvSpPr>
            <a:spLocks noGrp="1"/>
          </p:cNvSpPr>
          <p:nvPr>
            <p:ph type="body" idx="1"/>
          </p:nvPr>
        </p:nvSpPr>
        <p:spPr/>
        <p:txBody>
          <a:bodyPr/>
          <a:lstStyle/>
          <a:p>
            <a:r>
              <a:rPr lang="en-US" dirty="0" err="1"/>
              <a:t>Jenis</a:t>
            </a:r>
            <a:r>
              <a:rPr lang="en-US" dirty="0"/>
              <a:t> </a:t>
            </a:r>
            <a:r>
              <a:rPr lang="en-US" dirty="0" err="1"/>
              <a:t>publikasi</a:t>
            </a:r>
            <a:r>
              <a:rPr lang="en-US" dirty="0"/>
              <a:t> </a:t>
            </a:r>
            <a:r>
              <a:rPr lang="en-US" dirty="0" err="1"/>
              <a:t>tergantung</a:t>
            </a:r>
            <a:r>
              <a:rPr lang="en-US" dirty="0"/>
              <a:t> </a:t>
            </a:r>
            <a:r>
              <a:rPr lang="en-US" dirty="0" err="1"/>
              <a:t>dari</a:t>
            </a:r>
            <a:r>
              <a:rPr lang="en-US" dirty="0"/>
              <a:t> </a:t>
            </a:r>
            <a:r>
              <a:rPr lang="en-US" dirty="0" err="1"/>
              <a:t>prinsip</a:t>
            </a:r>
            <a:r>
              <a:rPr lang="en-US" dirty="0"/>
              <a:t> </a:t>
            </a:r>
            <a:r>
              <a:rPr lang="en-US" dirty="0" err="1"/>
              <a:t>klasifikasi</a:t>
            </a:r>
            <a:r>
              <a:rPr lang="en-US" dirty="0"/>
              <a:t> yang </a:t>
            </a:r>
            <a:r>
              <a:rPr lang="en-US" dirty="0" err="1"/>
              <a:t>digunakan</a:t>
            </a:r>
            <a:endParaRPr lang="en-US" dirty="0"/>
          </a:p>
          <a:p>
            <a:r>
              <a:rPr lang="en-US" dirty="0" err="1"/>
              <a:t>Gunakan</a:t>
            </a:r>
            <a:r>
              <a:rPr lang="en-US" dirty="0"/>
              <a:t> </a:t>
            </a:r>
            <a:r>
              <a:rPr lang="en-US" dirty="0" err="1"/>
              <a:t>klasifikasi</a:t>
            </a:r>
            <a:r>
              <a:rPr lang="en-US" dirty="0"/>
              <a:t> </a:t>
            </a:r>
            <a:r>
              <a:rPr lang="en-US" dirty="0" err="1"/>
              <a:t>sesuai</a:t>
            </a:r>
            <a:r>
              <a:rPr lang="en-US" dirty="0"/>
              <a:t> </a:t>
            </a:r>
            <a:r>
              <a:rPr lang="en-US" dirty="0" err="1"/>
              <a:t>dengan</a:t>
            </a:r>
            <a:r>
              <a:rPr lang="en-US" dirty="0"/>
              <a:t> </a:t>
            </a:r>
            <a:r>
              <a:rPr lang="en-US" dirty="0" err="1"/>
              <a:t>tujuan</a:t>
            </a:r>
            <a:r>
              <a:rPr lang="en-US" dirty="0"/>
              <a:t> </a:t>
            </a:r>
            <a:r>
              <a:rPr lang="en-US" dirty="0" err="1"/>
              <a:t>publikasi</a:t>
            </a:r>
            <a:endParaRPr lang="en-US" dirty="0"/>
          </a:p>
          <a:p>
            <a:endParaRPr lang="en-US" dirty="0"/>
          </a:p>
        </p:txBody>
      </p:sp>
      <p:sp>
        <p:nvSpPr>
          <p:cNvPr id="4" name="Slide Number Placeholder 3">
            <a:extLst>
              <a:ext uri="{FF2B5EF4-FFF2-40B4-BE49-F238E27FC236}">
                <a16:creationId xmlns:a16="http://schemas.microsoft.com/office/drawing/2014/main" id="{5B30A8F3-C863-40D8-80B5-0FE1DC915C06}"/>
              </a:ext>
            </a:extLst>
          </p:cNvPr>
          <p:cNvSpPr>
            <a:spLocks noGrp="1"/>
          </p:cNvSpPr>
          <p:nvPr>
            <p:ph type="sldNum" idx="12"/>
          </p:nvPr>
        </p:nvSpPr>
        <p:spPr/>
        <p:txBody>
          <a:bodyPr/>
          <a:lstStyle/>
          <a:p>
            <a:pPr lvl="0">
              <a:spcBef>
                <a:spcPts val="0"/>
              </a:spcBef>
              <a:buNone/>
            </a:pPr>
            <a:fld id="{00000000-1234-1234-1234-123412341234}" type="slidenum">
              <a:rPr lang="en" smtClean="0"/>
              <a:t>13</a:t>
            </a:fld>
            <a:endParaRPr lang="en"/>
          </a:p>
        </p:txBody>
      </p:sp>
    </p:spTree>
    <p:extLst>
      <p:ext uri="{BB962C8B-B14F-4D97-AF65-F5344CB8AC3E}">
        <p14:creationId xmlns:p14="http://schemas.microsoft.com/office/powerpoint/2010/main" val="209556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FDC7-02FE-4173-A932-E0EF6A7DFD92}"/>
              </a:ext>
            </a:extLst>
          </p:cNvPr>
          <p:cNvSpPr>
            <a:spLocks noGrp="1"/>
          </p:cNvSpPr>
          <p:nvPr>
            <p:ph type="title"/>
          </p:nvPr>
        </p:nvSpPr>
        <p:spPr/>
        <p:txBody>
          <a:bodyPr/>
          <a:lstStyle/>
          <a:p>
            <a:r>
              <a:rPr lang="en-US" dirty="0" err="1"/>
              <a:t>Berdasarkan</a:t>
            </a:r>
            <a:r>
              <a:rPr lang="en-US" dirty="0"/>
              <a:t> </a:t>
            </a:r>
            <a:r>
              <a:rPr lang="en-US" dirty="0" err="1"/>
              <a:t>isi</a:t>
            </a:r>
            <a:r>
              <a:rPr lang="en-US" dirty="0"/>
              <a:t> </a:t>
            </a:r>
            <a:r>
              <a:rPr lang="en-US" dirty="0" err="1"/>
              <a:t>jurnal</a:t>
            </a:r>
            <a:endParaRPr lang="en-US" dirty="0"/>
          </a:p>
        </p:txBody>
      </p:sp>
      <p:sp>
        <p:nvSpPr>
          <p:cNvPr id="4" name="Slide Number Placeholder 3">
            <a:extLst>
              <a:ext uri="{FF2B5EF4-FFF2-40B4-BE49-F238E27FC236}">
                <a16:creationId xmlns:a16="http://schemas.microsoft.com/office/drawing/2014/main" id="{6D0FF417-FBD8-4CFA-B87F-BB1F84995418}"/>
              </a:ext>
            </a:extLst>
          </p:cNvPr>
          <p:cNvSpPr>
            <a:spLocks noGrp="1"/>
          </p:cNvSpPr>
          <p:nvPr>
            <p:ph type="sldNum" idx="12"/>
          </p:nvPr>
        </p:nvSpPr>
        <p:spPr/>
        <p:txBody>
          <a:bodyPr/>
          <a:lstStyle/>
          <a:p>
            <a:pPr lvl="0">
              <a:spcBef>
                <a:spcPts val="0"/>
              </a:spcBef>
              <a:buNone/>
            </a:pPr>
            <a:fld id="{00000000-1234-1234-1234-123412341234}" type="slidenum">
              <a:rPr lang="en" smtClean="0"/>
              <a:t>14</a:t>
            </a:fld>
            <a:endParaRPr lang="en"/>
          </a:p>
        </p:txBody>
      </p:sp>
      <p:sp>
        <p:nvSpPr>
          <p:cNvPr id="5" name="Content Placeholder 5">
            <a:extLst>
              <a:ext uri="{FF2B5EF4-FFF2-40B4-BE49-F238E27FC236}">
                <a16:creationId xmlns:a16="http://schemas.microsoft.com/office/drawing/2014/main" id="{F9904904-5DEF-43AA-8FC1-982900DA969F}"/>
              </a:ext>
            </a:extLst>
          </p:cNvPr>
          <p:cNvSpPr>
            <a:spLocks noGrp="1"/>
          </p:cNvSpPr>
          <p:nvPr/>
        </p:nvSpPr>
        <p:spPr>
          <a:xfrm>
            <a:off x="670569" y="1352159"/>
            <a:ext cx="7083014" cy="359994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chemeClr val="tx2"/>
              </a:buClr>
              <a:buSzPct val="130000"/>
            </a:pPr>
            <a:r>
              <a:rPr lang="en-GB" dirty="0">
                <a:solidFill>
                  <a:schemeClr val="tx1"/>
                </a:solidFill>
              </a:rPr>
              <a:t>Full articles</a:t>
            </a:r>
          </a:p>
          <a:p>
            <a:pPr marL="285750" indent="-285750">
              <a:buClr>
                <a:schemeClr val="tx2"/>
              </a:buClr>
              <a:buSzPct val="130000"/>
              <a:buFont typeface="Arial" panose="020B0604020202020204" pitchFamily="34" charset="0"/>
              <a:buChar char="•"/>
            </a:pPr>
            <a:r>
              <a:rPr lang="en-GB" sz="1600" dirty="0">
                <a:solidFill>
                  <a:schemeClr val="tx1"/>
                </a:solidFill>
              </a:rPr>
              <a:t>Substantial, complete and comprehensive pieces of research</a:t>
            </a:r>
            <a:br>
              <a:rPr lang="en-GB" sz="1600" dirty="0">
                <a:solidFill>
                  <a:schemeClr val="tx1"/>
                </a:solidFill>
              </a:rPr>
            </a:br>
            <a:r>
              <a:rPr lang="en-GB" sz="1400" i="1" dirty="0">
                <a:solidFill>
                  <a:schemeClr val="tx1"/>
                </a:solidFill>
              </a:rPr>
              <a:t>Is my message sufficient for a full article? </a:t>
            </a:r>
          </a:p>
          <a:p>
            <a:pPr>
              <a:buClr>
                <a:schemeClr val="tx2"/>
              </a:buClr>
              <a:buSzPct val="130000"/>
            </a:pPr>
            <a:br>
              <a:rPr lang="en-GB" dirty="0">
                <a:solidFill>
                  <a:schemeClr val="tx1"/>
                </a:solidFill>
              </a:rPr>
            </a:br>
            <a:r>
              <a:rPr lang="en-GB" dirty="0">
                <a:solidFill>
                  <a:schemeClr val="tx1"/>
                </a:solidFill>
              </a:rPr>
              <a:t>Letters or short communications</a:t>
            </a:r>
          </a:p>
          <a:p>
            <a:pPr marL="285750" indent="-285750">
              <a:buClr>
                <a:schemeClr val="tx2"/>
              </a:buClr>
              <a:buSzPct val="130000"/>
              <a:buFont typeface="Arial" panose="020B0604020202020204" pitchFamily="34" charset="0"/>
              <a:buChar char="•"/>
            </a:pPr>
            <a:r>
              <a:rPr lang="en-GB" sz="1600" dirty="0">
                <a:solidFill>
                  <a:schemeClr val="tx1"/>
                </a:solidFill>
              </a:rPr>
              <a:t>Quick and early communications </a:t>
            </a:r>
            <a:br>
              <a:rPr lang="en-GB" sz="1600" dirty="0">
                <a:solidFill>
                  <a:schemeClr val="tx1"/>
                </a:solidFill>
              </a:rPr>
            </a:br>
            <a:r>
              <a:rPr lang="en-GB" sz="1400" i="1" dirty="0">
                <a:solidFill>
                  <a:schemeClr val="tx1"/>
                </a:solidFill>
              </a:rPr>
              <a:t>Are my results so thrilling that they should be shown as soon as possible?</a:t>
            </a:r>
          </a:p>
          <a:p>
            <a:pPr>
              <a:buClr>
                <a:schemeClr val="tx2"/>
              </a:buClr>
              <a:buSzPct val="130000"/>
            </a:pPr>
            <a:endParaRPr lang="en-GB" dirty="0">
              <a:solidFill>
                <a:schemeClr val="tx1"/>
              </a:solidFill>
            </a:endParaRPr>
          </a:p>
          <a:p>
            <a:pPr>
              <a:buClr>
                <a:schemeClr val="tx2"/>
              </a:buClr>
              <a:buSzPct val="130000"/>
            </a:pPr>
            <a:r>
              <a:rPr lang="en-GB" dirty="0">
                <a:solidFill>
                  <a:schemeClr val="tx1"/>
                </a:solidFill>
              </a:rPr>
              <a:t>Review papers</a:t>
            </a:r>
          </a:p>
          <a:p>
            <a:pPr marL="285750" indent="-285750">
              <a:buClr>
                <a:schemeClr val="tx2"/>
              </a:buClr>
              <a:buSzPct val="130000"/>
              <a:buFont typeface="Arial" panose="020B0604020202020204" pitchFamily="34" charset="0"/>
              <a:buChar char="•"/>
            </a:pPr>
            <a:r>
              <a:rPr lang="en-GB" sz="1600" dirty="0">
                <a:solidFill>
                  <a:schemeClr val="tx1"/>
                </a:solidFill>
              </a:rPr>
              <a:t>Summaries of recent developments on a specific top</a:t>
            </a:r>
          </a:p>
          <a:p>
            <a:pPr marL="285750" indent="-285750">
              <a:buClr>
                <a:schemeClr val="tx2"/>
              </a:buClr>
              <a:buSzPct val="130000"/>
              <a:buFont typeface="Arial" panose="020B0604020202020204" pitchFamily="34" charset="0"/>
              <a:buChar char="•"/>
            </a:pPr>
            <a:r>
              <a:rPr lang="en-GB" sz="1600" dirty="0">
                <a:solidFill>
                  <a:schemeClr val="tx1"/>
                </a:solidFill>
              </a:rPr>
              <a:t>Often submitted by invitation</a:t>
            </a:r>
          </a:p>
        </p:txBody>
      </p:sp>
    </p:spTree>
    <p:extLst>
      <p:ext uri="{BB962C8B-B14F-4D97-AF65-F5344CB8AC3E}">
        <p14:creationId xmlns:p14="http://schemas.microsoft.com/office/powerpoint/2010/main" val="227826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F27F-323E-416D-9218-62E0295404EC}"/>
              </a:ext>
            </a:extLst>
          </p:cNvPr>
          <p:cNvSpPr>
            <a:spLocks noGrp="1"/>
          </p:cNvSpPr>
          <p:nvPr>
            <p:ph type="title"/>
          </p:nvPr>
        </p:nvSpPr>
        <p:spPr/>
        <p:txBody>
          <a:bodyPr/>
          <a:lstStyle/>
          <a:p>
            <a:r>
              <a:rPr lang="en-US" dirty="0" err="1"/>
              <a:t>Berdasarkan</a:t>
            </a:r>
            <a:r>
              <a:rPr lang="en-US" dirty="0"/>
              <a:t> media </a:t>
            </a:r>
            <a:r>
              <a:rPr lang="en-US" dirty="0" err="1"/>
              <a:t>publikasi</a:t>
            </a:r>
            <a:endParaRPr lang="en-US" dirty="0"/>
          </a:p>
        </p:txBody>
      </p:sp>
      <p:sp>
        <p:nvSpPr>
          <p:cNvPr id="4" name="Slide Number Placeholder 3">
            <a:extLst>
              <a:ext uri="{FF2B5EF4-FFF2-40B4-BE49-F238E27FC236}">
                <a16:creationId xmlns:a16="http://schemas.microsoft.com/office/drawing/2014/main" id="{25974976-89F3-4902-A365-8755B0C00171}"/>
              </a:ext>
            </a:extLst>
          </p:cNvPr>
          <p:cNvSpPr>
            <a:spLocks noGrp="1"/>
          </p:cNvSpPr>
          <p:nvPr>
            <p:ph type="sldNum" idx="12"/>
          </p:nvPr>
        </p:nvSpPr>
        <p:spPr/>
        <p:txBody>
          <a:bodyPr/>
          <a:lstStyle/>
          <a:p>
            <a:pPr lvl="0">
              <a:spcBef>
                <a:spcPts val="0"/>
              </a:spcBef>
              <a:buNone/>
            </a:pPr>
            <a:fld id="{00000000-1234-1234-1234-123412341234}" type="slidenum">
              <a:rPr lang="en" smtClean="0"/>
              <a:t>15</a:t>
            </a:fld>
            <a:endParaRPr lang="en"/>
          </a:p>
        </p:txBody>
      </p:sp>
      <p:sp>
        <p:nvSpPr>
          <p:cNvPr id="5" name="Content Placeholder 5">
            <a:extLst>
              <a:ext uri="{FF2B5EF4-FFF2-40B4-BE49-F238E27FC236}">
                <a16:creationId xmlns:a16="http://schemas.microsoft.com/office/drawing/2014/main" id="{96B80F83-4DC7-4090-A523-9DF461B573C8}"/>
              </a:ext>
            </a:extLst>
          </p:cNvPr>
          <p:cNvSpPr>
            <a:spLocks noGrp="1"/>
          </p:cNvSpPr>
          <p:nvPr/>
        </p:nvSpPr>
        <p:spPr>
          <a:xfrm>
            <a:off x="670569" y="1352159"/>
            <a:ext cx="7083014" cy="3599941"/>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a:buClr>
                <a:schemeClr val="tx2"/>
              </a:buClr>
              <a:buSzPct val="130000"/>
            </a:pPr>
            <a:r>
              <a:rPr lang="en-GB" dirty="0">
                <a:solidFill>
                  <a:schemeClr val="tx1"/>
                </a:solidFill>
              </a:rPr>
              <a:t>Offline only</a:t>
            </a:r>
          </a:p>
          <a:p>
            <a:pPr marL="285750" indent="-285750">
              <a:buClr>
                <a:schemeClr val="tx2"/>
              </a:buClr>
              <a:buSzPct val="130000"/>
              <a:buFont typeface="Arial" panose="020B0604020202020204" pitchFamily="34" charset="0"/>
              <a:buChar char="•"/>
            </a:pPr>
            <a:r>
              <a:rPr lang="en-GB" sz="1600" dirty="0" err="1">
                <a:solidFill>
                  <a:schemeClr val="tx1"/>
                </a:solidFill>
              </a:rPr>
              <a:t>Hanya</a:t>
            </a:r>
            <a:r>
              <a:rPr lang="en-GB" sz="1600" dirty="0">
                <a:solidFill>
                  <a:schemeClr val="tx1"/>
                </a:solidFill>
              </a:rPr>
              <a:t> </a:t>
            </a:r>
            <a:r>
              <a:rPr lang="en-GB" sz="1600" dirty="0" err="1">
                <a:solidFill>
                  <a:schemeClr val="tx1"/>
                </a:solidFill>
              </a:rPr>
              <a:t>mempunyai</a:t>
            </a:r>
            <a:r>
              <a:rPr lang="en-GB" sz="1600" dirty="0">
                <a:solidFill>
                  <a:schemeClr val="tx1"/>
                </a:solidFill>
              </a:rPr>
              <a:t> </a:t>
            </a:r>
            <a:r>
              <a:rPr lang="en-GB" sz="1600" dirty="0" err="1">
                <a:solidFill>
                  <a:schemeClr val="tx1"/>
                </a:solidFill>
              </a:rPr>
              <a:t>versi</a:t>
            </a:r>
            <a:r>
              <a:rPr lang="en-GB" sz="1600" dirty="0">
                <a:solidFill>
                  <a:schemeClr val="tx1"/>
                </a:solidFill>
              </a:rPr>
              <a:t> </a:t>
            </a:r>
            <a:r>
              <a:rPr lang="en-GB" sz="1600" dirty="0" err="1">
                <a:solidFill>
                  <a:schemeClr val="tx1"/>
                </a:solidFill>
              </a:rPr>
              <a:t>cetak</a:t>
            </a:r>
            <a:r>
              <a:rPr lang="en-GB" sz="1600" dirty="0">
                <a:solidFill>
                  <a:schemeClr val="tx1"/>
                </a:solidFill>
              </a:rPr>
              <a:t> </a:t>
            </a:r>
            <a:r>
              <a:rPr lang="en-GB" sz="1600" dirty="0" err="1">
                <a:solidFill>
                  <a:schemeClr val="tx1"/>
                </a:solidFill>
              </a:rPr>
              <a:t>dan</a:t>
            </a:r>
            <a:r>
              <a:rPr lang="en-GB" sz="1600" dirty="0">
                <a:solidFill>
                  <a:schemeClr val="tx1"/>
                </a:solidFill>
              </a:rPr>
              <a:t> </a:t>
            </a:r>
            <a:r>
              <a:rPr lang="en-GB" sz="1600" dirty="0" err="1">
                <a:solidFill>
                  <a:schemeClr val="tx1"/>
                </a:solidFill>
              </a:rPr>
              <a:t>tidak</a:t>
            </a:r>
            <a:r>
              <a:rPr lang="en-GB" sz="1600" dirty="0">
                <a:solidFill>
                  <a:schemeClr val="tx1"/>
                </a:solidFill>
              </a:rPr>
              <a:t> </a:t>
            </a:r>
            <a:r>
              <a:rPr lang="en-GB" sz="1600" dirty="0" err="1">
                <a:solidFill>
                  <a:schemeClr val="tx1"/>
                </a:solidFill>
              </a:rPr>
              <a:t>mempunyai</a:t>
            </a:r>
            <a:r>
              <a:rPr lang="en-GB" sz="1600" dirty="0">
                <a:solidFill>
                  <a:schemeClr val="tx1"/>
                </a:solidFill>
              </a:rPr>
              <a:t> </a:t>
            </a:r>
            <a:r>
              <a:rPr lang="en-GB" sz="1600" dirty="0" err="1">
                <a:solidFill>
                  <a:schemeClr val="tx1"/>
                </a:solidFill>
              </a:rPr>
              <a:t>dapat</a:t>
            </a:r>
            <a:r>
              <a:rPr lang="en-GB" sz="1600" dirty="0">
                <a:solidFill>
                  <a:schemeClr val="tx1"/>
                </a:solidFill>
              </a:rPr>
              <a:t> </a:t>
            </a:r>
            <a:r>
              <a:rPr lang="en-GB" sz="1600" dirty="0" err="1">
                <a:solidFill>
                  <a:schemeClr val="tx1"/>
                </a:solidFill>
              </a:rPr>
              <a:t>diakses</a:t>
            </a:r>
            <a:r>
              <a:rPr lang="en-GB" sz="1600" dirty="0">
                <a:solidFill>
                  <a:schemeClr val="tx1"/>
                </a:solidFill>
              </a:rPr>
              <a:t> di internet</a:t>
            </a:r>
          </a:p>
          <a:p>
            <a:pPr marL="285750" indent="-285750">
              <a:buClr>
                <a:schemeClr val="tx2"/>
              </a:buClr>
              <a:buSzPct val="130000"/>
              <a:buFont typeface="Arial" panose="020B0604020202020204" pitchFamily="34" charset="0"/>
              <a:buChar char="•"/>
            </a:pPr>
            <a:r>
              <a:rPr lang="en-GB" sz="1600" dirty="0" err="1">
                <a:solidFill>
                  <a:schemeClr val="tx1"/>
                </a:solidFill>
              </a:rPr>
              <a:t>Hanya</a:t>
            </a:r>
            <a:r>
              <a:rPr lang="en-GB" sz="1600" dirty="0">
                <a:solidFill>
                  <a:schemeClr val="tx1"/>
                </a:solidFill>
              </a:rPr>
              <a:t> </a:t>
            </a:r>
            <a:r>
              <a:rPr lang="en-GB" sz="1600" dirty="0" err="1">
                <a:solidFill>
                  <a:schemeClr val="tx1"/>
                </a:solidFill>
              </a:rPr>
              <a:t>mempunyai</a:t>
            </a:r>
            <a:r>
              <a:rPr lang="en-GB" sz="1600" dirty="0">
                <a:solidFill>
                  <a:schemeClr val="tx1"/>
                </a:solidFill>
              </a:rPr>
              <a:t> ISSN</a:t>
            </a:r>
          </a:p>
          <a:p>
            <a:pPr>
              <a:buClr>
                <a:schemeClr val="tx2"/>
              </a:buClr>
              <a:buSzPct val="130000"/>
            </a:pPr>
            <a:br>
              <a:rPr lang="en-GB" dirty="0">
                <a:solidFill>
                  <a:schemeClr val="tx1"/>
                </a:solidFill>
              </a:rPr>
            </a:br>
            <a:r>
              <a:rPr lang="en-GB" dirty="0">
                <a:solidFill>
                  <a:schemeClr val="tx1"/>
                </a:solidFill>
              </a:rPr>
              <a:t>Online only</a:t>
            </a:r>
          </a:p>
          <a:p>
            <a:pPr marL="285750" indent="-285750">
              <a:buClr>
                <a:schemeClr val="tx2"/>
              </a:buClr>
              <a:buSzPct val="130000"/>
              <a:buFont typeface="Arial" panose="020B0604020202020204" pitchFamily="34" charset="0"/>
              <a:buChar char="•"/>
            </a:pPr>
            <a:r>
              <a:rPr lang="en-GB" sz="1600" dirty="0" err="1">
                <a:solidFill>
                  <a:schemeClr val="tx1"/>
                </a:solidFill>
              </a:rPr>
              <a:t>Hanya</a:t>
            </a:r>
            <a:r>
              <a:rPr lang="en-GB" sz="1600" dirty="0">
                <a:solidFill>
                  <a:schemeClr val="tx1"/>
                </a:solidFill>
              </a:rPr>
              <a:t> </a:t>
            </a:r>
            <a:r>
              <a:rPr lang="en-GB" sz="1600" dirty="0" err="1">
                <a:solidFill>
                  <a:schemeClr val="tx1"/>
                </a:solidFill>
              </a:rPr>
              <a:t>mempunyai</a:t>
            </a:r>
            <a:r>
              <a:rPr lang="en-GB" sz="1600" dirty="0">
                <a:solidFill>
                  <a:schemeClr val="tx1"/>
                </a:solidFill>
              </a:rPr>
              <a:t> </a:t>
            </a:r>
            <a:r>
              <a:rPr lang="en-GB" sz="1600" dirty="0" err="1">
                <a:solidFill>
                  <a:schemeClr val="tx1"/>
                </a:solidFill>
              </a:rPr>
              <a:t>versi</a:t>
            </a:r>
            <a:r>
              <a:rPr lang="en-GB" sz="1600" dirty="0">
                <a:solidFill>
                  <a:schemeClr val="tx1"/>
                </a:solidFill>
              </a:rPr>
              <a:t> online </a:t>
            </a:r>
            <a:r>
              <a:rPr lang="en-GB" sz="1600" dirty="0" err="1">
                <a:solidFill>
                  <a:schemeClr val="tx1"/>
                </a:solidFill>
              </a:rPr>
              <a:t>dan</a:t>
            </a:r>
            <a:r>
              <a:rPr lang="en-GB" sz="1600" dirty="0">
                <a:solidFill>
                  <a:schemeClr val="tx1"/>
                </a:solidFill>
              </a:rPr>
              <a:t> </a:t>
            </a:r>
            <a:r>
              <a:rPr lang="en-GB" sz="1600" dirty="0" err="1">
                <a:solidFill>
                  <a:schemeClr val="tx1"/>
                </a:solidFill>
              </a:rPr>
              <a:t>tidak</a:t>
            </a:r>
            <a:r>
              <a:rPr lang="en-GB" sz="1600" dirty="0">
                <a:solidFill>
                  <a:schemeClr val="tx1"/>
                </a:solidFill>
              </a:rPr>
              <a:t> </a:t>
            </a:r>
            <a:r>
              <a:rPr lang="en-GB" sz="1600" dirty="0" err="1">
                <a:solidFill>
                  <a:schemeClr val="tx1"/>
                </a:solidFill>
              </a:rPr>
              <a:t>mempunyai</a:t>
            </a:r>
            <a:r>
              <a:rPr lang="en-GB" sz="1600" dirty="0">
                <a:solidFill>
                  <a:schemeClr val="tx1"/>
                </a:solidFill>
              </a:rPr>
              <a:t> </a:t>
            </a:r>
            <a:r>
              <a:rPr lang="en-GB" sz="1600" dirty="0" err="1">
                <a:solidFill>
                  <a:schemeClr val="tx1"/>
                </a:solidFill>
              </a:rPr>
              <a:t>versi</a:t>
            </a:r>
            <a:r>
              <a:rPr lang="en-GB" sz="1600" dirty="0">
                <a:solidFill>
                  <a:schemeClr val="tx1"/>
                </a:solidFill>
              </a:rPr>
              <a:t> </a:t>
            </a:r>
            <a:r>
              <a:rPr lang="en-GB" sz="1600" dirty="0" err="1">
                <a:solidFill>
                  <a:schemeClr val="tx1"/>
                </a:solidFill>
              </a:rPr>
              <a:t>cetak</a:t>
            </a:r>
            <a:endParaRPr lang="en-GB" sz="1600" dirty="0">
              <a:solidFill>
                <a:schemeClr val="tx1"/>
              </a:solidFill>
            </a:endParaRPr>
          </a:p>
          <a:p>
            <a:pPr marL="285750" indent="-285750">
              <a:buClr>
                <a:schemeClr val="tx2"/>
              </a:buClr>
              <a:buSzPct val="130000"/>
              <a:buFont typeface="Arial" panose="020B0604020202020204" pitchFamily="34" charset="0"/>
              <a:buChar char="•"/>
            </a:pPr>
            <a:r>
              <a:rPr lang="en-GB" sz="1600" dirty="0" err="1">
                <a:solidFill>
                  <a:schemeClr val="tx1"/>
                </a:solidFill>
              </a:rPr>
              <a:t>Menggunakan</a:t>
            </a:r>
            <a:r>
              <a:rPr lang="en-GB" sz="1600" dirty="0">
                <a:solidFill>
                  <a:schemeClr val="tx1"/>
                </a:solidFill>
              </a:rPr>
              <a:t> E-ISSN (</a:t>
            </a:r>
            <a:r>
              <a:rPr lang="en-GB" sz="1600" dirty="0" err="1">
                <a:solidFill>
                  <a:schemeClr val="tx1"/>
                </a:solidFill>
              </a:rPr>
              <a:t>kadang</a:t>
            </a:r>
            <a:r>
              <a:rPr lang="en-GB" sz="1600" dirty="0">
                <a:solidFill>
                  <a:schemeClr val="tx1"/>
                </a:solidFill>
              </a:rPr>
              <a:t> </a:t>
            </a:r>
            <a:r>
              <a:rPr lang="en-GB" sz="1600" dirty="0" err="1">
                <a:solidFill>
                  <a:schemeClr val="tx1"/>
                </a:solidFill>
              </a:rPr>
              <a:t>ditulis</a:t>
            </a:r>
            <a:r>
              <a:rPr lang="en-GB" sz="1600" dirty="0">
                <a:solidFill>
                  <a:schemeClr val="tx1"/>
                </a:solidFill>
              </a:rPr>
              <a:t> ISSN </a:t>
            </a:r>
            <a:r>
              <a:rPr lang="en-GB" sz="1600" dirty="0" err="1">
                <a:solidFill>
                  <a:schemeClr val="tx1"/>
                </a:solidFill>
              </a:rPr>
              <a:t>saja</a:t>
            </a:r>
            <a:r>
              <a:rPr lang="en-GB" sz="1600" dirty="0">
                <a:solidFill>
                  <a:schemeClr val="tx1"/>
                </a:solidFill>
              </a:rPr>
              <a:t>)</a:t>
            </a:r>
          </a:p>
          <a:p>
            <a:pPr>
              <a:buClr>
                <a:schemeClr val="tx2"/>
              </a:buClr>
              <a:buSzPct val="130000"/>
            </a:pPr>
            <a:endParaRPr lang="en-GB" dirty="0">
              <a:solidFill>
                <a:schemeClr val="tx1"/>
              </a:solidFill>
            </a:endParaRPr>
          </a:p>
          <a:p>
            <a:pPr>
              <a:buClr>
                <a:schemeClr val="tx2"/>
              </a:buClr>
              <a:buSzPct val="130000"/>
            </a:pPr>
            <a:r>
              <a:rPr lang="en-GB" dirty="0">
                <a:solidFill>
                  <a:schemeClr val="tx1"/>
                </a:solidFill>
              </a:rPr>
              <a:t>Online </a:t>
            </a:r>
            <a:r>
              <a:rPr lang="en-GB" dirty="0" err="1">
                <a:solidFill>
                  <a:schemeClr val="tx1"/>
                </a:solidFill>
              </a:rPr>
              <a:t>dan</a:t>
            </a:r>
            <a:r>
              <a:rPr lang="en-GB" dirty="0">
                <a:solidFill>
                  <a:schemeClr val="tx1"/>
                </a:solidFill>
              </a:rPr>
              <a:t> offline</a:t>
            </a:r>
          </a:p>
          <a:p>
            <a:pPr marL="285750" indent="-285750">
              <a:buClr>
                <a:schemeClr val="tx2"/>
              </a:buClr>
              <a:buSzPct val="130000"/>
              <a:buFont typeface="Arial" panose="020B0604020202020204" pitchFamily="34" charset="0"/>
              <a:buChar char="•"/>
            </a:pPr>
            <a:r>
              <a:rPr lang="en-GB" sz="1600" dirty="0" err="1">
                <a:solidFill>
                  <a:schemeClr val="tx1"/>
                </a:solidFill>
              </a:rPr>
              <a:t>Mempunyai</a:t>
            </a:r>
            <a:r>
              <a:rPr lang="en-GB" sz="1600" dirty="0">
                <a:solidFill>
                  <a:schemeClr val="tx1"/>
                </a:solidFill>
              </a:rPr>
              <a:t> </a:t>
            </a:r>
            <a:r>
              <a:rPr lang="en-GB" sz="1600" dirty="0" err="1">
                <a:solidFill>
                  <a:schemeClr val="tx1"/>
                </a:solidFill>
              </a:rPr>
              <a:t>versi</a:t>
            </a:r>
            <a:r>
              <a:rPr lang="en-GB" sz="1600" dirty="0">
                <a:solidFill>
                  <a:schemeClr val="tx1"/>
                </a:solidFill>
              </a:rPr>
              <a:t> </a:t>
            </a:r>
            <a:r>
              <a:rPr lang="en-GB" sz="1600" dirty="0" err="1">
                <a:solidFill>
                  <a:schemeClr val="tx1"/>
                </a:solidFill>
              </a:rPr>
              <a:t>cetak</a:t>
            </a:r>
            <a:r>
              <a:rPr lang="en-GB" sz="1600" dirty="0">
                <a:solidFill>
                  <a:schemeClr val="tx1"/>
                </a:solidFill>
              </a:rPr>
              <a:t> </a:t>
            </a:r>
            <a:r>
              <a:rPr lang="en-GB" sz="1600" dirty="0" err="1">
                <a:solidFill>
                  <a:schemeClr val="tx1"/>
                </a:solidFill>
              </a:rPr>
              <a:t>dan</a:t>
            </a:r>
            <a:r>
              <a:rPr lang="en-GB" sz="1600" dirty="0">
                <a:solidFill>
                  <a:schemeClr val="tx1"/>
                </a:solidFill>
              </a:rPr>
              <a:t> </a:t>
            </a:r>
            <a:r>
              <a:rPr lang="en-GB" sz="1600" dirty="0" err="1">
                <a:solidFill>
                  <a:schemeClr val="tx1"/>
                </a:solidFill>
              </a:rPr>
              <a:t>dapat</a:t>
            </a:r>
            <a:r>
              <a:rPr lang="en-GB" sz="1600" dirty="0">
                <a:solidFill>
                  <a:schemeClr val="tx1"/>
                </a:solidFill>
              </a:rPr>
              <a:t> </a:t>
            </a:r>
            <a:r>
              <a:rPr lang="en-GB" sz="1600" dirty="0" err="1">
                <a:solidFill>
                  <a:schemeClr val="tx1"/>
                </a:solidFill>
              </a:rPr>
              <a:t>diakses</a:t>
            </a:r>
            <a:r>
              <a:rPr lang="en-GB" sz="1600" dirty="0">
                <a:solidFill>
                  <a:schemeClr val="tx1"/>
                </a:solidFill>
              </a:rPr>
              <a:t> di internet</a:t>
            </a:r>
          </a:p>
          <a:p>
            <a:pPr marL="285750" indent="-285750">
              <a:buClr>
                <a:schemeClr val="tx2"/>
              </a:buClr>
              <a:buSzPct val="130000"/>
              <a:buFont typeface="Arial" panose="020B0604020202020204" pitchFamily="34" charset="0"/>
              <a:buChar char="•"/>
            </a:pPr>
            <a:r>
              <a:rPr lang="en-GB" sz="1600" dirty="0" err="1">
                <a:solidFill>
                  <a:schemeClr val="tx1"/>
                </a:solidFill>
              </a:rPr>
              <a:t>Mempunyai</a:t>
            </a:r>
            <a:r>
              <a:rPr lang="en-GB" sz="1600" dirty="0">
                <a:solidFill>
                  <a:schemeClr val="tx1"/>
                </a:solidFill>
              </a:rPr>
              <a:t> ISSN </a:t>
            </a:r>
            <a:r>
              <a:rPr lang="en-GB" sz="1600" dirty="0" err="1">
                <a:solidFill>
                  <a:schemeClr val="tx1"/>
                </a:solidFill>
              </a:rPr>
              <a:t>dan</a:t>
            </a:r>
            <a:r>
              <a:rPr lang="en-GB" sz="1600" dirty="0">
                <a:solidFill>
                  <a:schemeClr val="tx1"/>
                </a:solidFill>
              </a:rPr>
              <a:t> E-ISSN</a:t>
            </a:r>
          </a:p>
        </p:txBody>
      </p:sp>
    </p:spTree>
    <p:extLst>
      <p:ext uri="{BB962C8B-B14F-4D97-AF65-F5344CB8AC3E}">
        <p14:creationId xmlns:p14="http://schemas.microsoft.com/office/powerpoint/2010/main" val="226524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7B0A-E803-430A-9E6C-0721EFED44BD}"/>
              </a:ext>
            </a:extLst>
          </p:cNvPr>
          <p:cNvSpPr>
            <a:spLocks noGrp="1"/>
          </p:cNvSpPr>
          <p:nvPr>
            <p:ph type="title"/>
          </p:nvPr>
        </p:nvSpPr>
        <p:spPr/>
        <p:txBody>
          <a:bodyPr/>
          <a:lstStyle/>
          <a:p>
            <a:r>
              <a:rPr lang="en-US" dirty="0" err="1"/>
              <a:t>Berdasarkan</a:t>
            </a:r>
            <a:r>
              <a:rPr lang="en-US" dirty="0"/>
              <a:t> </a:t>
            </a:r>
            <a:r>
              <a:rPr lang="en-US" dirty="0" err="1"/>
              <a:t>RistekDikti</a:t>
            </a:r>
            <a:r>
              <a:rPr lang="en-US" dirty="0"/>
              <a:t> (1)</a:t>
            </a:r>
          </a:p>
        </p:txBody>
      </p:sp>
      <p:sp>
        <p:nvSpPr>
          <p:cNvPr id="4" name="Slide Number Placeholder 3">
            <a:extLst>
              <a:ext uri="{FF2B5EF4-FFF2-40B4-BE49-F238E27FC236}">
                <a16:creationId xmlns:a16="http://schemas.microsoft.com/office/drawing/2014/main" id="{2374D9F0-70C6-4E43-BB4D-44DA98F4BB7F}"/>
              </a:ext>
            </a:extLst>
          </p:cNvPr>
          <p:cNvSpPr>
            <a:spLocks noGrp="1"/>
          </p:cNvSpPr>
          <p:nvPr>
            <p:ph type="sldNum" idx="12"/>
          </p:nvPr>
        </p:nvSpPr>
        <p:spPr/>
        <p:txBody>
          <a:bodyPr/>
          <a:lstStyle/>
          <a:p>
            <a:pPr lvl="0">
              <a:spcBef>
                <a:spcPts val="0"/>
              </a:spcBef>
              <a:buNone/>
            </a:pPr>
            <a:fld id="{00000000-1234-1234-1234-123412341234}" type="slidenum">
              <a:rPr lang="en" smtClean="0"/>
              <a:t>16</a:t>
            </a:fld>
            <a:endParaRPr lang="en"/>
          </a:p>
        </p:txBody>
      </p:sp>
      <p:sp>
        <p:nvSpPr>
          <p:cNvPr id="5" name="Content Placeholder 5">
            <a:extLst>
              <a:ext uri="{FF2B5EF4-FFF2-40B4-BE49-F238E27FC236}">
                <a16:creationId xmlns:a16="http://schemas.microsoft.com/office/drawing/2014/main" id="{3477A277-2868-45B3-9F51-2DF4E6968A99}"/>
              </a:ext>
            </a:extLst>
          </p:cNvPr>
          <p:cNvSpPr>
            <a:spLocks noGrp="1"/>
          </p:cNvSpPr>
          <p:nvPr/>
        </p:nvSpPr>
        <p:spPr>
          <a:xfrm>
            <a:off x="670568" y="1352159"/>
            <a:ext cx="8473431" cy="3599941"/>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342900" indent="-342900">
              <a:buClr>
                <a:schemeClr val="tx2"/>
              </a:buClr>
              <a:buSzPct val="130000"/>
              <a:buFont typeface="Wingdings" panose="05000000000000000000" pitchFamily="2" charset="2"/>
              <a:buChar char="§"/>
            </a:pPr>
            <a:r>
              <a:rPr lang="en-GB" dirty="0" err="1">
                <a:solidFill>
                  <a:schemeClr val="tx1"/>
                </a:solidFill>
              </a:rPr>
              <a:t>Jurnal</a:t>
            </a:r>
            <a:r>
              <a:rPr lang="en-GB" dirty="0">
                <a:solidFill>
                  <a:schemeClr val="tx1"/>
                </a:solidFill>
              </a:rPr>
              <a:t> </a:t>
            </a:r>
            <a:r>
              <a:rPr lang="en-GB" dirty="0" err="1">
                <a:solidFill>
                  <a:schemeClr val="tx1"/>
                </a:solidFill>
              </a:rPr>
              <a:t>nasional</a:t>
            </a:r>
            <a:endParaRPr lang="en-GB" dirty="0">
              <a:solidFill>
                <a:schemeClr val="tx1"/>
              </a:solidFill>
            </a:endParaRPr>
          </a:p>
          <a:p>
            <a:pPr marL="285750" indent="-285750">
              <a:buClr>
                <a:schemeClr val="tx2"/>
              </a:buClr>
              <a:buSzPct val="130000"/>
              <a:buFont typeface="Arial" panose="020B0604020202020204" pitchFamily="34" charset="0"/>
              <a:buChar char="•"/>
            </a:pPr>
            <a:r>
              <a:rPr lang="en-GB" sz="1600" dirty="0">
                <a:solidFill>
                  <a:schemeClr val="tx1"/>
                </a:solidFill>
              </a:rPr>
              <a:t>Point max. 10</a:t>
            </a:r>
          </a:p>
          <a:p>
            <a:pPr marL="285750" indent="-285750">
              <a:buClr>
                <a:schemeClr val="tx2"/>
              </a:buClr>
              <a:buSzPct val="130000"/>
              <a:buFont typeface="Arial" panose="020B0604020202020204" pitchFamily="34" charset="0"/>
              <a:buChar char="•"/>
            </a:pPr>
            <a:r>
              <a:rPr lang="en-GB" sz="1600" dirty="0" err="1">
                <a:solidFill>
                  <a:schemeClr val="tx1"/>
                </a:solidFill>
              </a:rPr>
              <a:t>Tidak</a:t>
            </a:r>
            <a:r>
              <a:rPr lang="en-GB" sz="1600" dirty="0">
                <a:solidFill>
                  <a:schemeClr val="tx1"/>
                </a:solidFill>
              </a:rPr>
              <a:t> </a:t>
            </a:r>
            <a:r>
              <a:rPr lang="en-GB" sz="1600" dirty="0" err="1">
                <a:solidFill>
                  <a:schemeClr val="tx1"/>
                </a:solidFill>
              </a:rPr>
              <a:t>terindek</a:t>
            </a:r>
            <a:r>
              <a:rPr lang="en-GB" sz="1600" dirty="0">
                <a:solidFill>
                  <a:schemeClr val="tx1"/>
                </a:solidFill>
              </a:rPr>
              <a:t> </a:t>
            </a:r>
            <a:r>
              <a:rPr lang="en-GB" sz="1600" dirty="0" err="1">
                <a:solidFill>
                  <a:schemeClr val="tx1"/>
                </a:solidFill>
              </a:rPr>
              <a:t>pada</a:t>
            </a:r>
            <a:r>
              <a:rPr lang="en-GB" sz="1600" dirty="0">
                <a:solidFill>
                  <a:schemeClr val="tx1"/>
                </a:solidFill>
              </a:rPr>
              <a:t> DOAJ, SCOPUS, Web of Science, Microsoft Academic Search</a:t>
            </a:r>
          </a:p>
          <a:p>
            <a:pPr marL="285750" indent="-285750">
              <a:buClr>
                <a:schemeClr val="tx2"/>
              </a:buClr>
              <a:buSzPct val="130000"/>
              <a:buFont typeface="Arial" panose="020B0604020202020204" pitchFamily="34" charset="0"/>
              <a:buChar char="•"/>
            </a:pPr>
            <a:endParaRPr lang="en-GB" sz="1600" dirty="0">
              <a:solidFill>
                <a:schemeClr val="tx1"/>
              </a:solidFill>
            </a:endParaRPr>
          </a:p>
          <a:p>
            <a:pPr marL="342900" indent="-342900">
              <a:buClr>
                <a:schemeClr val="tx2"/>
              </a:buClr>
              <a:buSzPct val="130000"/>
              <a:buFont typeface="Wingdings" panose="05000000000000000000" pitchFamily="2" charset="2"/>
              <a:buChar char="§"/>
            </a:pPr>
            <a:r>
              <a:rPr lang="en-GB" dirty="0" err="1">
                <a:solidFill>
                  <a:schemeClr val="tx1"/>
                </a:solidFill>
              </a:rPr>
              <a:t>Jurnal</a:t>
            </a:r>
            <a:r>
              <a:rPr lang="en-GB" dirty="0">
                <a:solidFill>
                  <a:schemeClr val="tx1"/>
                </a:solidFill>
              </a:rPr>
              <a:t> </a:t>
            </a:r>
            <a:r>
              <a:rPr lang="en-GB" dirty="0" err="1">
                <a:solidFill>
                  <a:schemeClr val="tx1"/>
                </a:solidFill>
              </a:rPr>
              <a:t>nasional</a:t>
            </a:r>
            <a:r>
              <a:rPr lang="en-GB" dirty="0">
                <a:solidFill>
                  <a:schemeClr val="tx1"/>
                </a:solidFill>
              </a:rPr>
              <a:t> </a:t>
            </a:r>
            <a:r>
              <a:rPr lang="en-GB" dirty="0" err="1">
                <a:solidFill>
                  <a:schemeClr val="tx1"/>
                </a:solidFill>
              </a:rPr>
              <a:t>terindek</a:t>
            </a:r>
            <a:r>
              <a:rPr lang="en-GB" dirty="0">
                <a:solidFill>
                  <a:schemeClr val="tx1"/>
                </a:solidFill>
              </a:rPr>
              <a:t> DOAJ</a:t>
            </a:r>
          </a:p>
          <a:p>
            <a:pPr marL="285750" indent="-285750">
              <a:buClr>
                <a:schemeClr val="tx2"/>
              </a:buClr>
              <a:buSzPct val="130000"/>
              <a:buFont typeface="Arial" panose="020B0604020202020204" pitchFamily="34" charset="0"/>
              <a:buChar char="•"/>
            </a:pPr>
            <a:r>
              <a:rPr lang="en-GB" sz="1600" dirty="0">
                <a:solidFill>
                  <a:schemeClr val="tx1"/>
                </a:solidFill>
              </a:rPr>
              <a:t>Point max. 15 </a:t>
            </a:r>
            <a:r>
              <a:rPr lang="en-GB" sz="1600" dirty="0" err="1">
                <a:solidFill>
                  <a:schemeClr val="tx1"/>
                </a:solidFill>
              </a:rPr>
              <a:t>bila</a:t>
            </a:r>
            <a:r>
              <a:rPr lang="en-GB" sz="1600" dirty="0">
                <a:solidFill>
                  <a:schemeClr val="tx1"/>
                </a:solidFill>
              </a:rPr>
              <a:t> </a:t>
            </a:r>
            <a:r>
              <a:rPr lang="en-GB" sz="1600" dirty="0" err="1">
                <a:solidFill>
                  <a:schemeClr val="tx1"/>
                </a:solidFill>
              </a:rPr>
              <a:t>berbahasa</a:t>
            </a:r>
            <a:r>
              <a:rPr lang="en-GB" sz="1600" dirty="0">
                <a:solidFill>
                  <a:schemeClr val="tx1"/>
                </a:solidFill>
              </a:rPr>
              <a:t> Indonesia, 20 </a:t>
            </a:r>
            <a:r>
              <a:rPr lang="en-GB" sz="1600" dirty="0" err="1">
                <a:solidFill>
                  <a:schemeClr val="tx1"/>
                </a:solidFill>
              </a:rPr>
              <a:t>bila</a:t>
            </a:r>
            <a:r>
              <a:rPr lang="en-GB" sz="1600" dirty="0">
                <a:solidFill>
                  <a:schemeClr val="tx1"/>
                </a:solidFill>
              </a:rPr>
              <a:t> </a:t>
            </a:r>
            <a:r>
              <a:rPr lang="en-GB" sz="1600" dirty="0" err="1">
                <a:solidFill>
                  <a:schemeClr val="tx1"/>
                </a:solidFill>
              </a:rPr>
              <a:t>berbahasa</a:t>
            </a:r>
            <a:r>
              <a:rPr lang="en-GB" sz="1600" dirty="0">
                <a:solidFill>
                  <a:schemeClr val="tx1"/>
                </a:solidFill>
              </a:rPr>
              <a:t> </a:t>
            </a:r>
            <a:r>
              <a:rPr lang="en-GB" sz="1600" dirty="0" err="1">
                <a:solidFill>
                  <a:schemeClr val="tx1"/>
                </a:solidFill>
              </a:rPr>
              <a:t>inggris</a:t>
            </a:r>
            <a:r>
              <a:rPr lang="en-GB" sz="1600" dirty="0">
                <a:solidFill>
                  <a:schemeClr val="tx1"/>
                </a:solidFill>
              </a:rPr>
              <a:t> </a:t>
            </a:r>
            <a:r>
              <a:rPr lang="en-GB" sz="1600" dirty="0" err="1">
                <a:solidFill>
                  <a:schemeClr val="tx1"/>
                </a:solidFill>
              </a:rPr>
              <a:t>atau</a:t>
            </a:r>
            <a:r>
              <a:rPr lang="en-GB" sz="1600" dirty="0">
                <a:solidFill>
                  <a:schemeClr val="tx1"/>
                </a:solidFill>
              </a:rPr>
              <a:t> Bahasa </a:t>
            </a:r>
            <a:r>
              <a:rPr lang="en-GB" sz="1600" dirty="0" err="1">
                <a:solidFill>
                  <a:schemeClr val="tx1"/>
                </a:solidFill>
              </a:rPr>
              <a:t>resmi</a:t>
            </a:r>
            <a:r>
              <a:rPr lang="en-GB" sz="1600" dirty="0">
                <a:solidFill>
                  <a:schemeClr val="tx1"/>
                </a:solidFill>
              </a:rPr>
              <a:t> PBB</a:t>
            </a:r>
          </a:p>
          <a:p>
            <a:pPr marL="285750" indent="-285750">
              <a:buClr>
                <a:schemeClr val="tx2"/>
              </a:buClr>
              <a:buSzPct val="130000"/>
              <a:buFont typeface="Arial" panose="020B0604020202020204" pitchFamily="34" charset="0"/>
              <a:buChar char="•"/>
            </a:pPr>
            <a:r>
              <a:rPr lang="en-GB" sz="1600" dirty="0" err="1">
                <a:solidFill>
                  <a:schemeClr val="tx1"/>
                </a:solidFill>
              </a:rPr>
              <a:t>Terindek</a:t>
            </a:r>
            <a:r>
              <a:rPr lang="en-GB" sz="1600" dirty="0">
                <a:solidFill>
                  <a:schemeClr val="tx1"/>
                </a:solidFill>
              </a:rPr>
              <a:t> </a:t>
            </a:r>
            <a:r>
              <a:rPr lang="en-GB" sz="1600" dirty="0" err="1">
                <a:solidFill>
                  <a:schemeClr val="tx1"/>
                </a:solidFill>
              </a:rPr>
              <a:t>pada</a:t>
            </a:r>
            <a:r>
              <a:rPr lang="en-GB" sz="1600" dirty="0">
                <a:solidFill>
                  <a:schemeClr val="tx1"/>
                </a:solidFill>
              </a:rPr>
              <a:t> DOAJ</a:t>
            </a:r>
          </a:p>
          <a:p>
            <a:pPr marL="285750" indent="-285750">
              <a:buClr>
                <a:schemeClr val="tx2"/>
              </a:buClr>
              <a:buSzPct val="130000"/>
              <a:buFont typeface="Arial" panose="020B0604020202020204" pitchFamily="34" charset="0"/>
              <a:buChar char="•"/>
            </a:pPr>
            <a:endParaRPr lang="en-GB" sz="1600" dirty="0">
              <a:solidFill>
                <a:schemeClr val="tx1"/>
              </a:solidFill>
            </a:endParaRPr>
          </a:p>
          <a:p>
            <a:pPr marL="342900" indent="-342900">
              <a:buClr>
                <a:schemeClr val="tx2"/>
              </a:buClr>
              <a:buSzPct val="130000"/>
              <a:buFont typeface="Wingdings" panose="05000000000000000000" pitchFamily="2" charset="2"/>
              <a:buChar char="§"/>
            </a:pPr>
            <a:r>
              <a:rPr lang="en-GB" dirty="0" err="1">
                <a:solidFill>
                  <a:schemeClr val="tx1"/>
                </a:solidFill>
              </a:rPr>
              <a:t>Jurnal</a:t>
            </a:r>
            <a:r>
              <a:rPr lang="en-GB" dirty="0">
                <a:solidFill>
                  <a:schemeClr val="tx1"/>
                </a:solidFill>
              </a:rPr>
              <a:t> </a:t>
            </a:r>
            <a:r>
              <a:rPr lang="en-GB" dirty="0" err="1">
                <a:solidFill>
                  <a:schemeClr val="tx1"/>
                </a:solidFill>
              </a:rPr>
              <a:t>nasional</a:t>
            </a:r>
            <a:r>
              <a:rPr lang="en-GB" dirty="0">
                <a:solidFill>
                  <a:schemeClr val="tx1"/>
                </a:solidFill>
              </a:rPr>
              <a:t> </a:t>
            </a:r>
            <a:r>
              <a:rPr lang="en-GB" dirty="0" err="1">
                <a:solidFill>
                  <a:schemeClr val="tx1"/>
                </a:solidFill>
              </a:rPr>
              <a:t>terakreditasi</a:t>
            </a:r>
            <a:endParaRPr lang="en-GB" dirty="0">
              <a:solidFill>
                <a:schemeClr val="tx1"/>
              </a:solidFill>
            </a:endParaRPr>
          </a:p>
          <a:p>
            <a:pPr marL="285750" indent="-285750">
              <a:buClr>
                <a:schemeClr val="tx2"/>
              </a:buClr>
              <a:buSzPct val="130000"/>
              <a:buFont typeface="Arial" panose="020B0604020202020204" pitchFamily="34" charset="0"/>
              <a:buChar char="•"/>
            </a:pPr>
            <a:r>
              <a:rPr lang="en-GB" sz="1600" dirty="0">
                <a:solidFill>
                  <a:schemeClr val="tx1"/>
                </a:solidFill>
              </a:rPr>
              <a:t>Point max. 25</a:t>
            </a:r>
          </a:p>
          <a:p>
            <a:pPr marL="285750" indent="-285750">
              <a:buClr>
                <a:schemeClr val="tx2"/>
              </a:buClr>
              <a:buSzPct val="130000"/>
              <a:buFont typeface="Arial" panose="020B0604020202020204" pitchFamily="34" charset="0"/>
              <a:buChar char="•"/>
            </a:pPr>
            <a:r>
              <a:rPr lang="en-GB" sz="1600" dirty="0" err="1">
                <a:solidFill>
                  <a:schemeClr val="tx1"/>
                </a:solidFill>
              </a:rPr>
              <a:t>Terakreditasi</a:t>
            </a:r>
            <a:r>
              <a:rPr lang="en-GB" sz="1600" dirty="0">
                <a:solidFill>
                  <a:schemeClr val="tx1"/>
                </a:solidFill>
              </a:rPr>
              <a:t> </a:t>
            </a:r>
            <a:r>
              <a:rPr lang="en-GB" sz="1600" dirty="0" err="1">
                <a:solidFill>
                  <a:schemeClr val="tx1"/>
                </a:solidFill>
              </a:rPr>
              <a:t>oleh</a:t>
            </a:r>
            <a:r>
              <a:rPr lang="en-GB" sz="1600" dirty="0">
                <a:solidFill>
                  <a:schemeClr val="tx1"/>
                </a:solidFill>
              </a:rPr>
              <a:t> </a:t>
            </a:r>
            <a:r>
              <a:rPr lang="en-GB" sz="1600" dirty="0" err="1">
                <a:solidFill>
                  <a:schemeClr val="tx1"/>
                </a:solidFill>
              </a:rPr>
              <a:t>RistekDikti</a:t>
            </a:r>
            <a:endParaRPr lang="en-GB" sz="1600" dirty="0">
              <a:solidFill>
                <a:schemeClr val="tx1"/>
              </a:solidFill>
            </a:endParaRPr>
          </a:p>
        </p:txBody>
      </p:sp>
      <p:sp>
        <p:nvSpPr>
          <p:cNvPr id="6" name="TextBox 5">
            <a:extLst>
              <a:ext uri="{FF2B5EF4-FFF2-40B4-BE49-F238E27FC236}">
                <a16:creationId xmlns:a16="http://schemas.microsoft.com/office/drawing/2014/main" id="{267EB040-7DDD-4E5C-99F8-6494582D8EBB}"/>
              </a:ext>
            </a:extLst>
          </p:cNvPr>
          <p:cNvSpPr txBox="1"/>
          <p:nvPr/>
        </p:nvSpPr>
        <p:spPr>
          <a:xfrm>
            <a:off x="7200900" y="450889"/>
            <a:ext cx="1526380" cy="707886"/>
          </a:xfrm>
          <a:prstGeom prst="rect">
            <a:avLst/>
          </a:prstGeom>
          <a:noFill/>
        </p:spPr>
        <p:txBody>
          <a:bodyPr wrap="none" rtlCol="0">
            <a:spAutoFit/>
          </a:bodyPr>
          <a:lstStyle/>
          <a:p>
            <a:pPr algn="ctr"/>
            <a:r>
              <a:rPr lang="en-US" sz="2000" b="1" dirty="0">
                <a:solidFill>
                  <a:srgbClr val="FF0000"/>
                </a:solidFill>
              </a:rPr>
              <a:t>JURNAL</a:t>
            </a:r>
          </a:p>
          <a:p>
            <a:r>
              <a:rPr lang="en-US" sz="2000" b="1" dirty="0">
                <a:solidFill>
                  <a:srgbClr val="FF0000"/>
                </a:solidFill>
              </a:rPr>
              <a:t>NASIONAL</a:t>
            </a:r>
          </a:p>
        </p:txBody>
      </p:sp>
    </p:spTree>
    <p:extLst>
      <p:ext uri="{BB962C8B-B14F-4D97-AF65-F5344CB8AC3E}">
        <p14:creationId xmlns:p14="http://schemas.microsoft.com/office/powerpoint/2010/main" val="2000813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7B0A-E803-430A-9E6C-0721EFED44BD}"/>
              </a:ext>
            </a:extLst>
          </p:cNvPr>
          <p:cNvSpPr>
            <a:spLocks noGrp="1"/>
          </p:cNvSpPr>
          <p:nvPr>
            <p:ph type="title"/>
          </p:nvPr>
        </p:nvSpPr>
        <p:spPr/>
        <p:txBody>
          <a:bodyPr/>
          <a:lstStyle/>
          <a:p>
            <a:r>
              <a:rPr lang="en-US" dirty="0" err="1"/>
              <a:t>Berdasarkan</a:t>
            </a:r>
            <a:r>
              <a:rPr lang="en-US" dirty="0"/>
              <a:t> </a:t>
            </a:r>
            <a:r>
              <a:rPr lang="en-US" dirty="0" err="1"/>
              <a:t>RistekDikti</a:t>
            </a:r>
            <a:r>
              <a:rPr lang="en-US" dirty="0"/>
              <a:t> (2)</a:t>
            </a:r>
          </a:p>
        </p:txBody>
      </p:sp>
      <p:sp>
        <p:nvSpPr>
          <p:cNvPr id="4" name="Slide Number Placeholder 3">
            <a:extLst>
              <a:ext uri="{FF2B5EF4-FFF2-40B4-BE49-F238E27FC236}">
                <a16:creationId xmlns:a16="http://schemas.microsoft.com/office/drawing/2014/main" id="{2374D9F0-70C6-4E43-BB4D-44DA98F4BB7F}"/>
              </a:ext>
            </a:extLst>
          </p:cNvPr>
          <p:cNvSpPr>
            <a:spLocks noGrp="1"/>
          </p:cNvSpPr>
          <p:nvPr>
            <p:ph type="sldNum" idx="12"/>
          </p:nvPr>
        </p:nvSpPr>
        <p:spPr/>
        <p:txBody>
          <a:bodyPr/>
          <a:lstStyle/>
          <a:p>
            <a:pPr lvl="0">
              <a:spcBef>
                <a:spcPts val="0"/>
              </a:spcBef>
              <a:buNone/>
            </a:pPr>
            <a:fld id="{00000000-1234-1234-1234-123412341234}" type="slidenum">
              <a:rPr lang="en" smtClean="0"/>
              <a:t>17</a:t>
            </a:fld>
            <a:endParaRPr lang="en"/>
          </a:p>
        </p:txBody>
      </p:sp>
      <p:sp>
        <p:nvSpPr>
          <p:cNvPr id="5" name="Content Placeholder 5">
            <a:extLst>
              <a:ext uri="{FF2B5EF4-FFF2-40B4-BE49-F238E27FC236}">
                <a16:creationId xmlns:a16="http://schemas.microsoft.com/office/drawing/2014/main" id="{3477A277-2868-45B3-9F51-2DF4E6968A99}"/>
              </a:ext>
            </a:extLst>
          </p:cNvPr>
          <p:cNvSpPr>
            <a:spLocks noGrp="1"/>
          </p:cNvSpPr>
          <p:nvPr/>
        </p:nvSpPr>
        <p:spPr>
          <a:xfrm>
            <a:off x="397423" y="1352159"/>
            <a:ext cx="7964277" cy="3599941"/>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342900" indent="-342900">
              <a:buClr>
                <a:schemeClr val="tx2"/>
              </a:buClr>
              <a:buSzPct val="130000"/>
              <a:buFont typeface="Wingdings" panose="05000000000000000000" pitchFamily="2" charset="2"/>
              <a:buChar char="§"/>
            </a:pPr>
            <a:r>
              <a:rPr lang="en-GB" dirty="0" err="1">
                <a:solidFill>
                  <a:schemeClr val="tx1"/>
                </a:solidFill>
              </a:rPr>
              <a:t>Jurnal</a:t>
            </a:r>
            <a:r>
              <a:rPr lang="en-GB" dirty="0">
                <a:solidFill>
                  <a:schemeClr val="tx1"/>
                </a:solidFill>
              </a:rPr>
              <a:t> </a:t>
            </a:r>
            <a:r>
              <a:rPr lang="en-GB" dirty="0" err="1">
                <a:solidFill>
                  <a:schemeClr val="tx1"/>
                </a:solidFill>
              </a:rPr>
              <a:t>internasional</a:t>
            </a:r>
            <a:r>
              <a:rPr lang="en-GB" dirty="0">
                <a:solidFill>
                  <a:schemeClr val="tx1"/>
                </a:solidFill>
              </a:rPr>
              <a:t> </a:t>
            </a:r>
            <a:r>
              <a:rPr lang="en-GB" dirty="0" err="1">
                <a:solidFill>
                  <a:schemeClr val="tx1"/>
                </a:solidFill>
              </a:rPr>
              <a:t>terindeks</a:t>
            </a:r>
            <a:endParaRPr lang="en-GB" dirty="0">
              <a:solidFill>
                <a:schemeClr val="tx1"/>
              </a:solidFill>
            </a:endParaRPr>
          </a:p>
          <a:p>
            <a:pPr marL="285750" indent="-285750">
              <a:buClr>
                <a:schemeClr val="tx2"/>
              </a:buClr>
              <a:buSzPct val="130000"/>
              <a:buFont typeface="Arial" panose="020B0604020202020204" pitchFamily="34" charset="0"/>
              <a:buChar char="•"/>
            </a:pPr>
            <a:r>
              <a:rPr lang="en-GB" sz="1600" dirty="0">
                <a:solidFill>
                  <a:schemeClr val="tx1"/>
                </a:solidFill>
              </a:rPr>
              <a:t>Point max. 20</a:t>
            </a:r>
          </a:p>
          <a:p>
            <a:pPr marL="285750" indent="-285750">
              <a:buClr>
                <a:schemeClr val="tx2"/>
              </a:buClr>
              <a:buSzPct val="130000"/>
              <a:buFont typeface="Arial" panose="020B0604020202020204" pitchFamily="34" charset="0"/>
              <a:buChar char="•"/>
            </a:pPr>
            <a:r>
              <a:rPr lang="en-GB" sz="1600" dirty="0" err="1">
                <a:solidFill>
                  <a:schemeClr val="tx1"/>
                </a:solidFill>
              </a:rPr>
              <a:t>Terindek</a:t>
            </a:r>
            <a:r>
              <a:rPr lang="en-GB" sz="1600" dirty="0">
                <a:solidFill>
                  <a:schemeClr val="tx1"/>
                </a:solidFill>
              </a:rPr>
              <a:t> </a:t>
            </a:r>
            <a:r>
              <a:rPr lang="en-GB" sz="1600" dirty="0" err="1">
                <a:solidFill>
                  <a:schemeClr val="tx1"/>
                </a:solidFill>
              </a:rPr>
              <a:t>pada</a:t>
            </a:r>
            <a:r>
              <a:rPr lang="en-GB" sz="1600" dirty="0">
                <a:solidFill>
                  <a:schemeClr val="tx1"/>
                </a:solidFill>
              </a:rPr>
              <a:t> salah </a:t>
            </a:r>
            <a:r>
              <a:rPr lang="en-GB" sz="1600" dirty="0" err="1">
                <a:solidFill>
                  <a:schemeClr val="tx1"/>
                </a:solidFill>
              </a:rPr>
              <a:t>satu</a:t>
            </a:r>
            <a:r>
              <a:rPr lang="en-GB" sz="1600" dirty="0">
                <a:solidFill>
                  <a:schemeClr val="tx1"/>
                </a:solidFill>
              </a:rPr>
              <a:t> database </a:t>
            </a:r>
            <a:r>
              <a:rPr lang="en-GB" sz="1600" dirty="0" err="1">
                <a:solidFill>
                  <a:schemeClr val="tx1"/>
                </a:solidFill>
              </a:rPr>
              <a:t>internasional</a:t>
            </a:r>
            <a:r>
              <a:rPr lang="en-GB" sz="1600" dirty="0">
                <a:solidFill>
                  <a:schemeClr val="tx1"/>
                </a:solidFill>
              </a:rPr>
              <a:t> (DOAJ, CABI, Copernicus, </a:t>
            </a:r>
            <a:r>
              <a:rPr lang="en-GB" sz="1600" dirty="0" err="1">
                <a:solidFill>
                  <a:schemeClr val="tx1"/>
                </a:solidFill>
              </a:rPr>
              <a:t>dll</a:t>
            </a:r>
            <a:r>
              <a:rPr lang="en-GB" sz="1600" dirty="0">
                <a:solidFill>
                  <a:schemeClr val="tx1"/>
                </a:solidFill>
              </a:rPr>
              <a:t>)</a:t>
            </a:r>
          </a:p>
          <a:p>
            <a:pPr marL="285750" indent="-285750">
              <a:buClr>
                <a:schemeClr val="tx2"/>
              </a:buClr>
              <a:buSzPct val="130000"/>
              <a:buFont typeface="Arial" panose="020B0604020202020204" pitchFamily="34" charset="0"/>
              <a:buChar char="•"/>
            </a:pPr>
            <a:endParaRPr lang="en-GB" sz="1600" dirty="0">
              <a:solidFill>
                <a:schemeClr val="tx1"/>
              </a:solidFill>
            </a:endParaRPr>
          </a:p>
          <a:p>
            <a:pPr marL="342900" indent="-342900">
              <a:buClr>
                <a:schemeClr val="tx2"/>
              </a:buClr>
              <a:buSzPct val="130000"/>
              <a:buFont typeface="Wingdings" panose="05000000000000000000" pitchFamily="2" charset="2"/>
              <a:buChar char="§"/>
            </a:pPr>
            <a:r>
              <a:rPr lang="en-GB" dirty="0" err="1">
                <a:solidFill>
                  <a:schemeClr val="tx1"/>
                </a:solidFill>
              </a:rPr>
              <a:t>Jurnal</a:t>
            </a:r>
            <a:r>
              <a:rPr lang="en-GB" dirty="0">
                <a:solidFill>
                  <a:schemeClr val="tx1"/>
                </a:solidFill>
              </a:rPr>
              <a:t> </a:t>
            </a:r>
            <a:r>
              <a:rPr lang="en-GB" dirty="0" err="1">
                <a:solidFill>
                  <a:schemeClr val="tx1"/>
                </a:solidFill>
              </a:rPr>
              <a:t>internasional</a:t>
            </a:r>
            <a:r>
              <a:rPr lang="en-GB" dirty="0">
                <a:solidFill>
                  <a:schemeClr val="tx1"/>
                </a:solidFill>
              </a:rPr>
              <a:t> </a:t>
            </a:r>
            <a:r>
              <a:rPr lang="en-GB" dirty="0" err="1">
                <a:solidFill>
                  <a:schemeClr val="tx1"/>
                </a:solidFill>
              </a:rPr>
              <a:t>terindek</a:t>
            </a:r>
            <a:r>
              <a:rPr lang="en-GB" dirty="0">
                <a:solidFill>
                  <a:schemeClr val="tx1"/>
                </a:solidFill>
              </a:rPr>
              <a:t> </a:t>
            </a:r>
            <a:r>
              <a:rPr lang="en-GB" dirty="0" err="1">
                <a:solidFill>
                  <a:schemeClr val="tx1"/>
                </a:solidFill>
              </a:rPr>
              <a:t>bereputasi</a:t>
            </a:r>
            <a:endParaRPr lang="en-GB" dirty="0">
              <a:solidFill>
                <a:schemeClr val="tx1"/>
              </a:solidFill>
            </a:endParaRPr>
          </a:p>
          <a:p>
            <a:pPr marL="285750" indent="-285750">
              <a:buClr>
                <a:schemeClr val="tx2"/>
              </a:buClr>
              <a:buSzPct val="130000"/>
              <a:buFont typeface="Arial" panose="020B0604020202020204" pitchFamily="34" charset="0"/>
              <a:buChar char="•"/>
            </a:pPr>
            <a:r>
              <a:rPr lang="en-GB" sz="1600" dirty="0">
                <a:solidFill>
                  <a:schemeClr val="tx1"/>
                </a:solidFill>
              </a:rPr>
              <a:t>Point max. 30</a:t>
            </a:r>
          </a:p>
          <a:p>
            <a:pPr marL="285750" indent="-285750">
              <a:buClr>
                <a:schemeClr val="tx2"/>
              </a:buClr>
              <a:buSzPct val="130000"/>
              <a:buFont typeface="Arial" panose="020B0604020202020204" pitchFamily="34" charset="0"/>
              <a:buChar char="•"/>
            </a:pPr>
            <a:r>
              <a:rPr lang="en-GB" sz="1600" dirty="0" err="1">
                <a:solidFill>
                  <a:schemeClr val="tx1"/>
                </a:solidFill>
              </a:rPr>
              <a:t>Terindek</a:t>
            </a:r>
            <a:r>
              <a:rPr lang="en-GB" sz="1600" dirty="0">
                <a:solidFill>
                  <a:schemeClr val="tx1"/>
                </a:solidFill>
              </a:rPr>
              <a:t> </a:t>
            </a:r>
            <a:r>
              <a:rPr lang="en-GB" sz="1600" dirty="0" err="1">
                <a:solidFill>
                  <a:schemeClr val="tx1"/>
                </a:solidFill>
              </a:rPr>
              <a:t>pada</a:t>
            </a:r>
            <a:r>
              <a:rPr lang="en-GB" sz="1600" dirty="0">
                <a:solidFill>
                  <a:schemeClr val="tx1"/>
                </a:solidFill>
              </a:rPr>
              <a:t> database </a:t>
            </a:r>
            <a:r>
              <a:rPr lang="en-GB" sz="1600" dirty="0" err="1">
                <a:solidFill>
                  <a:schemeClr val="tx1"/>
                </a:solidFill>
              </a:rPr>
              <a:t>internasional</a:t>
            </a:r>
            <a:r>
              <a:rPr lang="en-GB" sz="1600" dirty="0">
                <a:solidFill>
                  <a:schemeClr val="tx1"/>
                </a:solidFill>
              </a:rPr>
              <a:t> </a:t>
            </a:r>
            <a:r>
              <a:rPr lang="en-GB" sz="1600" dirty="0" err="1">
                <a:solidFill>
                  <a:schemeClr val="tx1"/>
                </a:solidFill>
              </a:rPr>
              <a:t>bereputasi</a:t>
            </a:r>
            <a:r>
              <a:rPr lang="en-GB" sz="1600" dirty="0">
                <a:solidFill>
                  <a:schemeClr val="tx1"/>
                </a:solidFill>
              </a:rPr>
              <a:t> (</a:t>
            </a:r>
            <a:r>
              <a:rPr lang="en-GB" sz="1600" dirty="0" err="1">
                <a:solidFill>
                  <a:schemeClr val="tx1"/>
                </a:solidFill>
              </a:rPr>
              <a:t>WoS</a:t>
            </a:r>
            <a:r>
              <a:rPr lang="en-GB" sz="1600" dirty="0">
                <a:solidFill>
                  <a:schemeClr val="tx1"/>
                </a:solidFill>
              </a:rPr>
              <a:t>, Scopus, MAS)</a:t>
            </a:r>
          </a:p>
          <a:p>
            <a:pPr marL="285750" indent="-285750">
              <a:buClr>
                <a:schemeClr val="tx2"/>
              </a:buClr>
              <a:buSzPct val="130000"/>
              <a:buFont typeface="Arial" panose="020B0604020202020204" pitchFamily="34" charset="0"/>
              <a:buChar char="•"/>
            </a:pPr>
            <a:endParaRPr lang="en-GB" sz="1600" dirty="0">
              <a:solidFill>
                <a:schemeClr val="tx1"/>
              </a:solidFill>
            </a:endParaRPr>
          </a:p>
          <a:p>
            <a:pPr marL="342900" indent="-342900">
              <a:buClr>
                <a:schemeClr val="tx2"/>
              </a:buClr>
              <a:buSzPct val="130000"/>
              <a:buFont typeface="Wingdings" panose="05000000000000000000" pitchFamily="2" charset="2"/>
              <a:buChar char="§"/>
            </a:pPr>
            <a:r>
              <a:rPr lang="en-GB" dirty="0" err="1">
                <a:solidFill>
                  <a:schemeClr val="tx1"/>
                </a:solidFill>
              </a:rPr>
              <a:t>Jurnal</a:t>
            </a:r>
            <a:r>
              <a:rPr lang="en-GB" dirty="0">
                <a:solidFill>
                  <a:schemeClr val="tx1"/>
                </a:solidFill>
              </a:rPr>
              <a:t> </a:t>
            </a:r>
            <a:r>
              <a:rPr lang="en-GB" dirty="0" err="1">
                <a:solidFill>
                  <a:schemeClr val="tx1"/>
                </a:solidFill>
              </a:rPr>
              <a:t>internasional</a:t>
            </a:r>
            <a:r>
              <a:rPr lang="en-GB" dirty="0">
                <a:solidFill>
                  <a:schemeClr val="tx1"/>
                </a:solidFill>
              </a:rPr>
              <a:t> </a:t>
            </a:r>
            <a:r>
              <a:rPr lang="en-GB" dirty="0" err="1">
                <a:solidFill>
                  <a:schemeClr val="tx1"/>
                </a:solidFill>
              </a:rPr>
              <a:t>bereputasi</a:t>
            </a:r>
            <a:endParaRPr lang="en-GB" dirty="0">
              <a:solidFill>
                <a:schemeClr val="tx1"/>
              </a:solidFill>
            </a:endParaRPr>
          </a:p>
          <a:p>
            <a:pPr marL="285750" indent="-285750">
              <a:buClr>
                <a:schemeClr val="tx2"/>
              </a:buClr>
              <a:buSzPct val="130000"/>
              <a:buFont typeface="Arial" panose="020B0604020202020204" pitchFamily="34" charset="0"/>
              <a:buChar char="•"/>
            </a:pPr>
            <a:r>
              <a:rPr lang="en-GB" sz="1600" dirty="0">
                <a:solidFill>
                  <a:schemeClr val="tx1"/>
                </a:solidFill>
              </a:rPr>
              <a:t>Point max. 40</a:t>
            </a:r>
          </a:p>
          <a:p>
            <a:pPr marL="285750" indent="-285750">
              <a:buClr>
                <a:schemeClr val="tx2"/>
              </a:buClr>
              <a:buSzPct val="130000"/>
              <a:buFont typeface="Arial" panose="020B0604020202020204" pitchFamily="34" charset="0"/>
              <a:buChar char="•"/>
            </a:pPr>
            <a:r>
              <a:rPr lang="en-GB" sz="1600" dirty="0" err="1">
                <a:solidFill>
                  <a:schemeClr val="tx1"/>
                </a:solidFill>
              </a:rPr>
              <a:t>Terindek</a:t>
            </a:r>
            <a:r>
              <a:rPr lang="en-GB" sz="1600" dirty="0">
                <a:solidFill>
                  <a:schemeClr val="tx1"/>
                </a:solidFill>
              </a:rPr>
              <a:t> </a:t>
            </a:r>
            <a:r>
              <a:rPr lang="en-GB" sz="1600" dirty="0" err="1">
                <a:solidFill>
                  <a:schemeClr val="tx1"/>
                </a:solidFill>
              </a:rPr>
              <a:t>pada</a:t>
            </a:r>
            <a:r>
              <a:rPr lang="en-GB" sz="1600" dirty="0">
                <a:solidFill>
                  <a:schemeClr val="tx1"/>
                </a:solidFill>
              </a:rPr>
              <a:t> database </a:t>
            </a:r>
            <a:r>
              <a:rPr lang="en-GB" sz="1600" dirty="0" err="1">
                <a:solidFill>
                  <a:schemeClr val="tx1"/>
                </a:solidFill>
              </a:rPr>
              <a:t>internasional</a:t>
            </a:r>
            <a:r>
              <a:rPr lang="en-GB" sz="1600" dirty="0">
                <a:solidFill>
                  <a:schemeClr val="tx1"/>
                </a:solidFill>
              </a:rPr>
              <a:t> </a:t>
            </a:r>
            <a:r>
              <a:rPr lang="en-GB" sz="1600" dirty="0" err="1">
                <a:solidFill>
                  <a:schemeClr val="tx1"/>
                </a:solidFill>
              </a:rPr>
              <a:t>dan</a:t>
            </a:r>
            <a:r>
              <a:rPr lang="en-GB" sz="1600" dirty="0">
                <a:solidFill>
                  <a:schemeClr val="tx1"/>
                </a:solidFill>
              </a:rPr>
              <a:t> </a:t>
            </a:r>
            <a:r>
              <a:rPr lang="en-GB" sz="1600" dirty="0" err="1">
                <a:solidFill>
                  <a:schemeClr val="tx1"/>
                </a:solidFill>
              </a:rPr>
              <a:t>berfaktor</a:t>
            </a:r>
            <a:r>
              <a:rPr lang="en-GB" sz="1600" dirty="0">
                <a:solidFill>
                  <a:schemeClr val="tx1"/>
                </a:solidFill>
              </a:rPr>
              <a:t> </a:t>
            </a:r>
            <a:r>
              <a:rPr lang="en-GB" sz="1600" dirty="0" err="1">
                <a:solidFill>
                  <a:schemeClr val="tx1"/>
                </a:solidFill>
              </a:rPr>
              <a:t>dampak</a:t>
            </a:r>
            <a:r>
              <a:rPr lang="en-GB" sz="1600" dirty="0">
                <a:solidFill>
                  <a:schemeClr val="tx1"/>
                </a:solidFill>
              </a:rPr>
              <a:t> </a:t>
            </a:r>
            <a:r>
              <a:rPr lang="en-GB" sz="1600" dirty="0" err="1">
                <a:solidFill>
                  <a:schemeClr val="tx1"/>
                </a:solidFill>
              </a:rPr>
              <a:t>dari</a:t>
            </a:r>
            <a:r>
              <a:rPr lang="en-GB" sz="1600" dirty="0">
                <a:solidFill>
                  <a:schemeClr val="tx1"/>
                </a:solidFill>
              </a:rPr>
              <a:t> ISI Web of Science (Thomson Reuter) </a:t>
            </a:r>
            <a:r>
              <a:rPr lang="en-GB" sz="1600" dirty="0" err="1">
                <a:solidFill>
                  <a:schemeClr val="tx1"/>
                </a:solidFill>
              </a:rPr>
              <a:t>atau</a:t>
            </a:r>
            <a:r>
              <a:rPr lang="en-GB" sz="1600" dirty="0">
                <a:solidFill>
                  <a:schemeClr val="tx1"/>
                </a:solidFill>
              </a:rPr>
              <a:t> </a:t>
            </a:r>
            <a:r>
              <a:rPr lang="en-GB" sz="1600" dirty="0" err="1">
                <a:solidFill>
                  <a:schemeClr val="tx1"/>
                </a:solidFill>
              </a:rPr>
              <a:t>Scimago</a:t>
            </a:r>
            <a:r>
              <a:rPr lang="en-GB" sz="1600" dirty="0">
                <a:solidFill>
                  <a:schemeClr val="tx1"/>
                </a:solidFill>
              </a:rPr>
              <a:t> Journal Rank (SJR)</a:t>
            </a:r>
          </a:p>
        </p:txBody>
      </p:sp>
      <p:sp>
        <p:nvSpPr>
          <p:cNvPr id="6" name="TextBox 5">
            <a:extLst>
              <a:ext uri="{FF2B5EF4-FFF2-40B4-BE49-F238E27FC236}">
                <a16:creationId xmlns:a16="http://schemas.microsoft.com/office/drawing/2014/main" id="{267EB040-7DDD-4E5C-99F8-6494582D8EBB}"/>
              </a:ext>
            </a:extLst>
          </p:cNvPr>
          <p:cNvSpPr txBox="1"/>
          <p:nvPr/>
        </p:nvSpPr>
        <p:spPr>
          <a:xfrm>
            <a:off x="6815379" y="450889"/>
            <a:ext cx="2297424" cy="707886"/>
          </a:xfrm>
          <a:prstGeom prst="rect">
            <a:avLst/>
          </a:prstGeom>
          <a:noFill/>
        </p:spPr>
        <p:txBody>
          <a:bodyPr wrap="none" rtlCol="0">
            <a:spAutoFit/>
          </a:bodyPr>
          <a:lstStyle/>
          <a:p>
            <a:pPr algn="ctr"/>
            <a:r>
              <a:rPr lang="en-US" sz="2000" b="1" dirty="0">
                <a:solidFill>
                  <a:srgbClr val="FF0000"/>
                </a:solidFill>
              </a:rPr>
              <a:t>JURNAL</a:t>
            </a:r>
          </a:p>
          <a:p>
            <a:r>
              <a:rPr lang="en-US" sz="2000" b="1" dirty="0">
                <a:solidFill>
                  <a:srgbClr val="FF0000"/>
                </a:solidFill>
              </a:rPr>
              <a:t>INTERNASIONAL</a:t>
            </a:r>
          </a:p>
        </p:txBody>
      </p:sp>
    </p:spTree>
    <p:extLst>
      <p:ext uri="{BB962C8B-B14F-4D97-AF65-F5344CB8AC3E}">
        <p14:creationId xmlns:p14="http://schemas.microsoft.com/office/powerpoint/2010/main" val="2426374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7B0A-E803-430A-9E6C-0721EFED44BD}"/>
              </a:ext>
            </a:extLst>
          </p:cNvPr>
          <p:cNvSpPr>
            <a:spLocks noGrp="1"/>
          </p:cNvSpPr>
          <p:nvPr>
            <p:ph type="title"/>
          </p:nvPr>
        </p:nvSpPr>
        <p:spPr/>
        <p:txBody>
          <a:bodyPr/>
          <a:lstStyle/>
          <a:p>
            <a:r>
              <a:rPr lang="en-US" dirty="0" err="1"/>
              <a:t>Berdasarkan</a:t>
            </a:r>
            <a:r>
              <a:rPr lang="en-US" dirty="0"/>
              <a:t> </a:t>
            </a:r>
            <a:r>
              <a:rPr lang="en-US" dirty="0" err="1"/>
              <a:t>Insentif</a:t>
            </a:r>
            <a:r>
              <a:rPr lang="en-US" dirty="0"/>
              <a:t> Reward UNHAS</a:t>
            </a:r>
          </a:p>
        </p:txBody>
      </p:sp>
      <p:sp>
        <p:nvSpPr>
          <p:cNvPr id="4" name="Slide Number Placeholder 3">
            <a:extLst>
              <a:ext uri="{FF2B5EF4-FFF2-40B4-BE49-F238E27FC236}">
                <a16:creationId xmlns:a16="http://schemas.microsoft.com/office/drawing/2014/main" id="{2374D9F0-70C6-4E43-BB4D-44DA98F4BB7F}"/>
              </a:ext>
            </a:extLst>
          </p:cNvPr>
          <p:cNvSpPr>
            <a:spLocks noGrp="1"/>
          </p:cNvSpPr>
          <p:nvPr>
            <p:ph type="sldNum" idx="12"/>
          </p:nvPr>
        </p:nvSpPr>
        <p:spPr/>
        <p:txBody>
          <a:bodyPr/>
          <a:lstStyle/>
          <a:p>
            <a:pPr lvl="0">
              <a:spcBef>
                <a:spcPts val="0"/>
              </a:spcBef>
              <a:buNone/>
            </a:pPr>
            <a:fld id="{00000000-1234-1234-1234-123412341234}" type="slidenum">
              <a:rPr lang="en" smtClean="0"/>
              <a:t>18</a:t>
            </a:fld>
            <a:endParaRPr lang="en"/>
          </a:p>
        </p:txBody>
      </p:sp>
      <p:sp>
        <p:nvSpPr>
          <p:cNvPr id="5" name="Content Placeholder 5">
            <a:extLst>
              <a:ext uri="{FF2B5EF4-FFF2-40B4-BE49-F238E27FC236}">
                <a16:creationId xmlns:a16="http://schemas.microsoft.com/office/drawing/2014/main" id="{3477A277-2868-45B3-9F51-2DF4E6968A99}"/>
              </a:ext>
            </a:extLst>
          </p:cNvPr>
          <p:cNvSpPr>
            <a:spLocks noGrp="1"/>
          </p:cNvSpPr>
          <p:nvPr/>
        </p:nvSpPr>
        <p:spPr>
          <a:xfrm>
            <a:off x="670568" y="1352159"/>
            <a:ext cx="8473431" cy="3599941"/>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000" kern="1200">
                <a:solidFill>
                  <a:srgbClr val="53565A"/>
                </a:solidFill>
                <a:latin typeface="Arial"/>
                <a:ea typeface="+mn-ea"/>
                <a:cs typeface="Arial"/>
              </a:defRPr>
            </a:lvl1pPr>
            <a:lvl2pPr marL="742950" indent="-285750" algn="l" defTabSz="457200" rtl="0" eaLnBrk="1" latinLnBrk="0" hangingPunct="1">
              <a:spcBef>
                <a:spcPct val="20000"/>
              </a:spcBef>
              <a:buSzPct val="80000"/>
              <a:buFont typeface="Wingdings" charset="2"/>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SzPct val="90000"/>
              <a:buFont typeface="Lucida Grande"/>
              <a:buChar char="-"/>
              <a:defRPr sz="1600" kern="1200">
                <a:solidFill>
                  <a:schemeClr val="tx1"/>
                </a:solidFill>
                <a:latin typeface="+mn-lt"/>
                <a:ea typeface="+mn-ea"/>
                <a:cs typeface="+mn-cs"/>
              </a:defRPr>
            </a:lvl9pPr>
          </a:lstStyle>
          <a:p>
            <a:pPr marL="342900" indent="-342900">
              <a:buClr>
                <a:schemeClr val="tx2"/>
              </a:buClr>
              <a:buSzPct val="130000"/>
              <a:buFont typeface="Wingdings" panose="05000000000000000000" pitchFamily="2" charset="2"/>
              <a:buChar char="§"/>
            </a:pPr>
            <a:r>
              <a:rPr lang="en-GB" dirty="0" err="1">
                <a:solidFill>
                  <a:schemeClr val="tx1"/>
                </a:solidFill>
              </a:rPr>
              <a:t>Jurnal</a:t>
            </a:r>
            <a:r>
              <a:rPr lang="en-GB" dirty="0">
                <a:solidFill>
                  <a:schemeClr val="tx1"/>
                </a:solidFill>
              </a:rPr>
              <a:t> </a:t>
            </a:r>
            <a:r>
              <a:rPr lang="en-GB" dirty="0" err="1">
                <a:solidFill>
                  <a:schemeClr val="tx1"/>
                </a:solidFill>
              </a:rPr>
              <a:t>internasional</a:t>
            </a:r>
            <a:r>
              <a:rPr lang="en-GB" dirty="0">
                <a:solidFill>
                  <a:schemeClr val="tx1"/>
                </a:solidFill>
              </a:rPr>
              <a:t> </a:t>
            </a:r>
            <a:r>
              <a:rPr lang="en-GB" dirty="0" err="1">
                <a:solidFill>
                  <a:schemeClr val="tx1"/>
                </a:solidFill>
              </a:rPr>
              <a:t>tidak</a:t>
            </a:r>
            <a:r>
              <a:rPr lang="en-GB" dirty="0">
                <a:solidFill>
                  <a:schemeClr val="tx1"/>
                </a:solidFill>
              </a:rPr>
              <a:t> </a:t>
            </a:r>
            <a:r>
              <a:rPr lang="en-GB" dirty="0" err="1">
                <a:solidFill>
                  <a:schemeClr val="tx1"/>
                </a:solidFill>
              </a:rPr>
              <a:t>bereputasi</a:t>
            </a:r>
            <a:endParaRPr lang="en-GB" dirty="0">
              <a:solidFill>
                <a:schemeClr val="tx1"/>
              </a:solidFill>
            </a:endParaRPr>
          </a:p>
          <a:p>
            <a:pPr marL="285750" indent="-285750">
              <a:buClr>
                <a:schemeClr val="tx2"/>
              </a:buClr>
              <a:buSzPct val="130000"/>
              <a:buFont typeface="Arial" panose="020B0604020202020204" pitchFamily="34" charset="0"/>
              <a:buChar char="•"/>
            </a:pPr>
            <a:r>
              <a:rPr lang="en-GB" sz="1600" dirty="0">
                <a:solidFill>
                  <a:schemeClr val="tx1"/>
                </a:solidFill>
              </a:rPr>
              <a:t>Reward: </a:t>
            </a:r>
            <a:r>
              <a:rPr lang="en-GB" sz="1600" dirty="0" err="1">
                <a:solidFill>
                  <a:schemeClr val="tx1"/>
                </a:solidFill>
              </a:rPr>
              <a:t>Rp</a:t>
            </a:r>
            <a:r>
              <a:rPr lang="en-GB" sz="1600" dirty="0">
                <a:solidFill>
                  <a:schemeClr val="tx1"/>
                </a:solidFill>
              </a:rPr>
              <a:t>. 3.000.000,- </a:t>
            </a:r>
          </a:p>
          <a:p>
            <a:pPr marL="285750" indent="-285750">
              <a:buClr>
                <a:schemeClr val="tx2"/>
              </a:buClr>
              <a:buSzPct val="130000"/>
              <a:buFont typeface="Arial" panose="020B0604020202020204" pitchFamily="34" charset="0"/>
              <a:buChar char="•"/>
            </a:pPr>
            <a:r>
              <a:rPr lang="en-GB" sz="1600" dirty="0" err="1">
                <a:solidFill>
                  <a:schemeClr val="tx1"/>
                </a:solidFill>
              </a:rPr>
              <a:t>Tidak</a:t>
            </a:r>
            <a:r>
              <a:rPr lang="en-GB" sz="1600" dirty="0">
                <a:solidFill>
                  <a:schemeClr val="tx1"/>
                </a:solidFill>
              </a:rPr>
              <a:t> </a:t>
            </a:r>
            <a:r>
              <a:rPr lang="en-GB" sz="1600" dirty="0" err="1">
                <a:solidFill>
                  <a:schemeClr val="tx1"/>
                </a:solidFill>
              </a:rPr>
              <a:t>terindek</a:t>
            </a:r>
            <a:r>
              <a:rPr lang="en-GB" sz="1600" dirty="0">
                <a:solidFill>
                  <a:schemeClr val="tx1"/>
                </a:solidFill>
              </a:rPr>
              <a:t> </a:t>
            </a:r>
            <a:r>
              <a:rPr lang="en-GB" sz="1600" dirty="0" err="1">
                <a:solidFill>
                  <a:schemeClr val="tx1"/>
                </a:solidFill>
              </a:rPr>
              <a:t>pada</a:t>
            </a:r>
            <a:r>
              <a:rPr lang="en-GB" sz="1600" dirty="0">
                <a:solidFill>
                  <a:schemeClr val="tx1"/>
                </a:solidFill>
              </a:rPr>
              <a:t> SCOPUS, Web of Science, Microsoft Academic Search</a:t>
            </a:r>
          </a:p>
          <a:p>
            <a:pPr marL="285750" indent="-285750">
              <a:buClr>
                <a:schemeClr val="tx2"/>
              </a:buClr>
              <a:buSzPct val="130000"/>
              <a:buFont typeface="Arial" panose="020B0604020202020204" pitchFamily="34" charset="0"/>
              <a:buChar char="•"/>
            </a:pPr>
            <a:endParaRPr lang="en-GB" sz="1600" dirty="0">
              <a:solidFill>
                <a:schemeClr val="tx1"/>
              </a:solidFill>
            </a:endParaRPr>
          </a:p>
          <a:p>
            <a:pPr marL="342900" indent="-342900">
              <a:buClr>
                <a:schemeClr val="tx2"/>
              </a:buClr>
              <a:buSzPct val="130000"/>
              <a:buFont typeface="Wingdings" panose="05000000000000000000" pitchFamily="2" charset="2"/>
              <a:buChar char="§"/>
            </a:pPr>
            <a:r>
              <a:rPr lang="en-GB" dirty="0" err="1">
                <a:solidFill>
                  <a:schemeClr val="tx1"/>
                </a:solidFill>
              </a:rPr>
              <a:t>Jurnal</a:t>
            </a:r>
            <a:r>
              <a:rPr lang="en-GB" dirty="0">
                <a:solidFill>
                  <a:schemeClr val="tx1"/>
                </a:solidFill>
              </a:rPr>
              <a:t> </a:t>
            </a:r>
            <a:r>
              <a:rPr lang="en-GB" dirty="0" err="1">
                <a:solidFill>
                  <a:schemeClr val="tx1"/>
                </a:solidFill>
              </a:rPr>
              <a:t>internasional</a:t>
            </a:r>
            <a:r>
              <a:rPr lang="en-GB" dirty="0">
                <a:solidFill>
                  <a:schemeClr val="tx1"/>
                </a:solidFill>
              </a:rPr>
              <a:t> </a:t>
            </a:r>
            <a:r>
              <a:rPr lang="en-GB" dirty="0" err="1">
                <a:solidFill>
                  <a:schemeClr val="tx1"/>
                </a:solidFill>
              </a:rPr>
              <a:t>bereputasi</a:t>
            </a:r>
            <a:endParaRPr lang="en-GB" dirty="0">
              <a:solidFill>
                <a:schemeClr val="tx1"/>
              </a:solidFill>
            </a:endParaRPr>
          </a:p>
          <a:p>
            <a:pPr marL="285750" indent="-285750">
              <a:buClr>
                <a:schemeClr val="tx2"/>
              </a:buClr>
              <a:buSzPct val="130000"/>
              <a:buFont typeface="Arial" panose="020B0604020202020204" pitchFamily="34" charset="0"/>
              <a:buChar char="•"/>
            </a:pPr>
            <a:r>
              <a:rPr lang="en-GB" sz="1600" dirty="0">
                <a:solidFill>
                  <a:schemeClr val="tx1"/>
                </a:solidFill>
              </a:rPr>
              <a:t>Reward: </a:t>
            </a:r>
            <a:r>
              <a:rPr lang="en-GB" sz="1600" dirty="0" err="1">
                <a:solidFill>
                  <a:schemeClr val="tx1"/>
                </a:solidFill>
              </a:rPr>
              <a:t>Rp</a:t>
            </a:r>
            <a:r>
              <a:rPr lang="en-GB" sz="1600" dirty="0">
                <a:solidFill>
                  <a:schemeClr val="tx1"/>
                </a:solidFill>
              </a:rPr>
              <a:t>. 10.000.000,-</a:t>
            </a:r>
          </a:p>
          <a:p>
            <a:pPr marL="285750" indent="-285750">
              <a:buClr>
                <a:schemeClr val="tx2"/>
              </a:buClr>
              <a:buSzPct val="130000"/>
              <a:buFont typeface="Arial" panose="020B0604020202020204" pitchFamily="34" charset="0"/>
              <a:buChar char="•"/>
            </a:pPr>
            <a:r>
              <a:rPr lang="en-GB" sz="1600" dirty="0" err="1">
                <a:solidFill>
                  <a:schemeClr val="tx1"/>
                </a:solidFill>
              </a:rPr>
              <a:t>Terindek</a:t>
            </a:r>
            <a:r>
              <a:rPr lang="en-GB" sz="1600" dirty="0">
                <a:solidFill>
                  <a:schemeClr val="tx1"/>
                </a:solidFill>
              </a:rPr>
              <a:t> </a:t>
            </a:r>
            <a:r>
              <a:rPr lang="en-GB" sz="1600" dirty="0" err="1">
                <a:solidFill>
                  <a:schemeClr val="tx1"/>
                </a:solidFill>
              </a:rPr>
              <a:t>pada</a:t>
            </a:r>
            <a:r>
              <a:rPr lang="en-GB" sz="1600" dirty="0">
                <a:solidFill>
                  <a:schemeClr val="tx1"/>
                </a:solidFill>
              </a:rPr>
              <a:t> SCOPUS, Web of Science, Microsoft Academic Search</a:t>
            </a:r>
          </a:p>
          <a:p>
            <a:pPr marL="285750" indent="-285750">
              <a:buClr>
                <a:schemeClr val="tx2"/>
              </a:buClr>
              <a:buSzPct val="130000"/>
              <a:buFont typeface="Arial" panose="020B0604020202020204" pitchFamily="34" charset="0"/>
              <a:buChar char="•"/>
            </a:pPr>
            <a:endParaRPr lang="en-GB" sz="1600" dirty="0">
              <a:solidFill>
                <a:schemeClr val="tx1"/>
              </a:solidFill>
            </a:endParaRPr>
          </a:p>
          <a:p>
            <a:pPr marL="342900" indent="-342900">
              <a:buClr>
                <a:schemeClr val="tx2"/>
              </a:buClr>
              <a:buSzPct val="130000"/>
              <a:buFont typeface="Wingdings" panose="05000000000000000000" pitchFamily="2" charset="2"/>
              <a:buChar char="§"/>
            </a:pPr>
            <a:r>
              <a:rPr lang="en-GB" dirty="0" err="1">
                <a:solidFill>
                  <a:schemeClr val="tx1"/>
                </a:solidFill>
              </a:rPr>
              <a:t>Prosiding</a:t>
            </a:r>
            <a:r>
              <a:rPr lang="en-GB" dirty="0">
                <a:solidFill>
                  <a:schemeClr val="tx1"/>
                </a:solidFill>
              </a:rPr>
              <a:t> </a:t>
            </a:r>
            <a:r>
              <a:rPr lang="en-GB" dirty="0" err="1">
                <a:solidFill>
                  <a:schemeClr val="tx1"/>
                </a:solidFill>
              </a:rPr>
              <a:t>terindek</a:t>
            </a:r>
            <a:r>
              <a:rPr lang="en-GB" dirty="0">
                <a:solidFill>
                  <a:schemeClr val="tx1"/>
                </a:solidFill>
              </a:rPr>
              <a:t> Scopus</a:t>
            </a:r>
          </a:p>
          <a:p>
            <a:pPr marL="285750" indent="-285750">
              <a:buClr>
                <a:schemeClr val="tx2"/>
              </a:buClr>
              <a:buSzPct val="130000"/>
              <a:buFont typeface="Arial" panose="020B0604020202020204" pitchFamily="34" charset="0"/>
              <a:buChar char="•"/>
            </a:pPr>
            <a:r>
              <a:rPr lang="en-GB" sz="1600" dirty="0">
                <a:solidFill>
                  <a:schemeClr val="tx1"/>
                </a:solidFill>
              </a:rPr>
              <a:t>Reward: </a:t>
            </a:r>
            <a:r>
              <a:rPr lang="en-GB" sz="1600" dirty="0" err="1">
                <a:solidFill>
                  <a:schemeClr val="tx1"/>
                </a:solidFill>
              </a:rPr>
              <a:t>Rp</a:t>
            </a:r>
            <a:r>
              <a:rPr lang="en-GB" sz="1600" dirty="0">
                <a:solidFill>
                  <a:schemeClr val="tx1"/>
                </a:solidFill>
              </a:rPr>
              <a:t>. 4.000.000,-</a:t>
            </a:r>
          </a:p>
          <a:p>
            <a:pPr marL="285750" indent="-285750">
              <a:buClr>
                <a:schemeClr val="tx2"/>
              </a:buClr>
              <a:buSzPct val="130000"/>
              <a:buFont typeface="Arial" panose="020B0604020202020204" pitchFamily="34" charset="0"/>
              <a:buChar char="•"/>
            </a:pPr>
            <a:r>
              <a:rPr lang="en-GB" sz="1600" dirty="0" err="1">
                <a:solidFill>
                  <a:schemeClr val="tx1"/>
                </a:solidFill>
              </a:rPr>
              <a:t>Prosiding</a:t>
            </a:r>
            <a:r>
              <a:rPr lang="en-GB" sz="1600" dirty="0">
                <a:solidFill>
                  <a:schemeClr val="tx1"/>
                </a:solidFill>
              </a:rPr>
              <a:t> seminar </a:t>
            </a:r>
            <a:r>
              <a:rPr lang="en-GB" sz="1600" dirty="0" err="1">
                <a:solidFill>
                  <a:schemeClr val="tx1"/>
                </a:solidFill>
              </a:rPr>
              <a:t>tapi</a:t>
            </a:r>
            <a:r>
              <a:rPr lang="en-GB" sz="1600" dirty="0">
                <a:solidFill>
                  <a:schemeClr val="tx1"/>
                </a:solidFill>
              </a:rPr>
              <a:t> </a:t>
            </a:r>
            <a:r>
              <a:rPr lang="en-GB" sz="1600" dirty="0" err="1">
                <a:solidFill>
                  <a:schemeClr val="tx1"/>
                </a:solidFill>
              </a:rPr>
              <a:t>terindek</a:t>
            </a:r>
            <a:r>
              <a:rPr lang="en-GB" sz="1600" dirty="0">
                <a:solidFill>
                  <a:schemeClr val="tx1"/>
                </a:solidFill>
              </a:rPr>
              <a:t> </a:t>
            </a:r>
            <a:r>
              <a:rPr lang="en-GB" sz="1600" dirty="0" err="1">
                <a:solidFill>
                  <a:schemeClr val="tx1"/>
                </a:solidFill>
              </a:rPr>
              <a:t>oleh</a:t>
            </a:r>
            <a:r>
              <a:rPr lang="en-GB" sz="1600" dirty="0">
                <a:solidFill>
                  <a:schemeClr val="tx1"/>
                </a:solidFill>
              </a:rPr>
              <a:t> Scopus</a:t>
            </a:r>
          </a:p>
        </p:txBody>
      </p:sp>
      <p:sp>
        <p:nvSpPr>
          <p:cNvPr id="6" name="TextBox 5">
            <a:extLst>
              <a:ext uri="{FF2B5EF4-FFF2-40B4-BE49-F238E27FC236}">
                <a16:creationId xmlns:a16="http://schemas.microsoft.com/office/drawing/2014/main" id="{267EB040-7DDD-4E5C-99F8-6494582D8EBB}"/>
              </a:ext>
            </a:extLst>
          </p:cNvPr>
          <p:cNvSpPr txBox="1"/>
          <p:nvPr/>
        </p:nvSpPr>
        <p:spPr>
          <a:xfrm>
            <a:off x="6815379" y="450889"/>
            <a:ext cx="2297424" cy="1015663"/>
          </a:xfrm>
          <a:prstGeom prst="rect">
            <a:avLst/>
          </a:prstGeom>
          <a:noFill/>
        </p:spPr>
        <p:txBody>
          <a:bodyPr wrap="none" rtlCol="0">
            <a:spAutoFit/>
          </a:bodyPr>
          <a:lstStyle/>
          <a:p>
            <a:pPr algn="ctr"/>
            <a:r>
              <a:rPr lang="en-US" sz="2000" b="1" dirty="0">
                <a:solidFill>
                  <a:srgbClr val="FF0000"/>
                </a:solidFill>
              </a:rPr>
              <a:t>KHUSUS</a:t>
            </a:r>
          </a:p>
          <a:p>
            <a:pPr algn="ctr"/>
            <a:r>
              <a:rPr lang="en-US" sz="2000" b="1" dirty="0">
                <a:solidFill>
                  <a:srgbClr val="FF0000"/>
                </a:solidFill>
              </a:rPr>
              <a:t>JURNAL</a:t>
            </a:r>
          </a:p>
          <a:p>
            <a:r>
              <a:rPr lang="en-US" sz="2000" b="1" dirty="0">
                <a:solidFill>
                  <a:srgbClr val="FF0000"/>
                </a:solidFill>
              </a:rPr>
              <a:t>INTERNASIONAL</a:t>
            </a:r>
          </a:p>
        </p:txBody>
      </p:sp>
      <p:sp>
        <p:nvSpPr>
          <p:cNvPr id="3" name="TextBox 2">
            <a:extLst>
              <a:ext uri="{FF2B5EF4-FFF2-40B4-BE49-F238E27FC236}">
                <a16:creationId xmlns:a16="http://schemas.microsoft.com/office/drawing/2014/main" id="{74F530B5-E46A-4CFA-92C1-B89C5E0F016E}"/>
              </a:ext>
            </a:extLst>
          </p:cNvPr>
          <p:cNvSpPr txBox="1"/>
          <p:nvPr/>
        </p:nvSpPr>
        <p:spPr>
          <a:xfrm rot="19211539">
            <a:off x="6236291" y="3389630"/>
            <a:ext cx="3028393" cy="307777"/>
          </a:xfrm>
          <a:prstGeom prst="rect">
            <a:avLst/>
          </a:prstGeom>
          <a:noFill/>
        </p:spPr>
        <p:txBody>
          <a:bodyPr wrap="none" rtlCol="0">
            <a:spAutoFit/>
          </a:bodyPr>
          <a:lstStyle/>
          <a:p>
            <a:r>
              <a:rPr lang="en-US" b="1" dirty="0">
                <a:solidFill>
                  <a:schemeClr val="accent6"/>
                </a:solidFill>
              </a:rPr>
              <a:t>Apply at www.reward.unhas.ac.id</a:t>
            </a:r>
          </a:p>
        </p:txBody>
      </p:sp>
    </p:spTree>
    <p:extLst>
      <p:ext uri="{BB962C8B-B14F-4D97-AF65-F5344CB8AC3E}">
        <p14:creationId xmlns:p14="http://schemas.microsoft.com/office/powerpoint/2010/main" val="2212478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ABE981-4750-4C14-A5EA-DE09440E9EC3}"/>
              </a:ext>
            </a:extLst>
          </p:cNvPr>
          <p:cNvSpPr>
            <a:spLocks noGrp="1"/>
          </p:cNvSpPr>
          <p:nvPr>
            <p:ph type="body" idx="1"/>
          </p:nvPr>
        </p:nvSpPr>
        <p:spPr/>
        <p:txBody>
          <a:bodyPr/>
          <a:lstStyle/>
          <a:p>
            <a:r>
              <a:rPr lang="en-US" dirty="0"/>
              <a:t>Format </a:t>
            </a:r>
            <a:r>
              <a:rPr lang="en-US" dirty="0" err="1"/>
              <a:t>Penulisan</a:t>
            </a:r>
            <a:endParaRPr lang="en-US" dirty="0"/>
          </a:p>
        </p:txBody>
      </p:sp>
      <p:sp>
        <p:nvSpPr>
          <p:cNvPr id="3" name="Slide Number Placeholder 2">
            <a:extLst>
              <a:ext uri="{FF2B5EF4-FFF2-40B4-BE49-F238E27FC236}">
                <a16:creationId xmlns:a16="http://schemas.microsoft.com/office/drawing/2014/main" id="{03AF040D-DCCF-49FC-A8BE-1B2A2814A725}"/>
              </a:ext>
            </a:extLst>
          </p:cNvPr>
          <p:cNvSpPr>
            <a:spLocks noGrp="1"/>
          </p:cNvSpPr>
          <p:nvPr>
            <p:ph type="sldNum" idx="12"/>
          </p:nvPr>
        </p:nvSpPr>
        <p:spPr/>
        <p:txBody>
          <a:bodyPr/>
          <a:lstStyle/>
          <a:p>
            <a:pPr lvl="0" rtl="0">
              <a:spcBef>
                <a:spcPts val="0"/>
              </a:spcBef>
              <a:buNone/>
            </a:pPr>
            <a:fld id="{00000000-1234-1234-1234-123412341234}" type="slidenum">
              <a:rPr lang="en" smtClean="0"/>
              <a:t>19</a:t>
            </a:fld>
            <a:endParaRPr lang="en"/>
          </a:p>
        </p:txBody>
      </p:sp>
    </p:spTree>
    <p:extLst>
      <p:ext uri="{BB962C8B-B14F-4D97-AF65-F5344CB8AC3E}">
        <p14:creationId xmlns:p14="http://schemas.microsoft.com/office/powerpoint/2010/main" val="2826532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1158-F19C-4E09-ADB0-B7DBFEE1EAD5}"/>
              </a:ext>
            </a:extLst>
          </p:cNvPr>
          <p:cNvSpPr>
            <a:spLocks noGrp="1"/>
          </p:cNvSpPr>
          <p:nvPr>
            <p:ph type="title"/>
          </p:nvPr>
        </p:nvSpPr>
        <p:spPr/>
        <p:txBody>
          <a:bodyPr/>
          <a:lstStyle/>
          <a:p>
            <a:r>
              <a:rPr lang="en-US" dirty="0" err="1"/>
              <a:t>Materi</a:t>
            </a:r>
            <a:endParaRPr lang="en-US" dirty="0"/>
          </a:p>
        </p:txBody>
      </p:sp>
      <p:sp>
        <p:nvSpPr>
          <p:cNvPr id="3" name="Text Placeholder 2">
            <a:extLst>
              <a:ext uri="{FF2B5EF4-FFF2-40B4-BE49-F238E27FC236}">
                <a16:creationId xmlns:a16="http://schemas.microsoft.com/office/drawing/2014/main" id="{3C4A7A1C-5625-4BF4-8216-421B67CAD327}"/>
              </a:ext>
            </a:extLst>
          </p:cNvPr>
          <p:cNvSpPr>
            <a:spLocks noGrp="1"/>
          </p:cNvSpPr>
          <p:nvPr>
            <p:ph type="body" idx="1"/>
          </p:nvPr>
        </p:nvSpPr>
        <p:spPr>
          <a:xfrm>
            <a:off x="814275" y="1327350"/>
            <a:ext cx="6563270" cy="3624750"/>
          </a:xfrm>
        </p:spPr>
        <p:txBody>
          <a:bodyPr/>
          <a:lstStyle/>
          <a:p>
            <a:pPr>
              <a:spcAft>
                <a:spcPts val="0"/>
              </a:spcAft>
            </a:pPr>
            <a:r>
              <a:rPr lang="en-US" dirty="0" err="1"/>
              <a:t>Jurnal</a:t>
            </a:r>
            <a:r>
              <a:rPr lang="en-US" dirty="0"/>
              <a:t> </a:t>
            </a:r>
            <a:r>
              <a:rPr lang="en-US" dirty="0" err="1"/>
              <a:t>Fakultas</a:t>
            </a:r>
            <a:r>
              <a:rPr lang="en-US" dirty="0"/>
              <a:t> Teknik </a:t>
            </a:r>
            <a:r>
              <a:rPr lang="en-US" dirty="0" err="1"/>
              <a:t>Universitas</a:t>
            </a:r>
            <a:r>
              <a:rPr lang="en-US" dirty="0"/>
              <a:t> </a:t>
            </a:r>
            <a:r>
              <a:rPr lang="en-US" dirty="0" err="1"/>
              <a:t>Hasanuddin</a:t>
            </a:r>
            <a:endParaRPr lang="en-US" dirty="0"/>
          </a:p>
          <a:p>
            <a:pPr>
              <a:spcAft>
                <a:spcPts val="0"/>
              </a:spcAft>
            </a:pPr>
            <a:r>
              <a:rPr lang="en-US" dirty="0" err="1"/>
              <a:t>Mengapa</a:t>
            </a:r>
            <a:r>
              <a:rPr lang="en-US" dirty="0"/>
              <a:t> </a:t>
            </a:r>
            <a:r>
              <a:rPr lang="en-US" dirty="0" err="1"/>
              <a:t>menulis</a:t>
            </a:r>
            <a:r>
              <a:rPr lang="en-US" dirty="0"/>
              <a:t>?</a:t>
            </a:r>
          </a:p>
          <a:p>
            <a:pPr>
              <a:spcAft>
                <a:spcPts val="0"/>
              </a:spcAft>
            </a:pPr>
            <a:r>
              <a:rPr lang="en-US" dirty="0" err="1"/>
              <a:t>Klasifikasi</a:t>
            </a:r>
            <a:r>
              <a:rPr lang="en-US" dirty="0"/>
              <a:t> </a:t>
            </a:r>
            <a:r>
              <a:rPr lang="en-US" dirty="0" err="1"/>
              <a:t>publikasi</a:t>
            </a:r>
            <a:r>
              <a:rPr lang="en-US" dirty="0"/>
              <a:t> </a:t>
            </a:r>
            <a:r>
              <a:rPr lang="en-US" dirty="0" err="1"/>
              <a:t>jurnal</a:t>
            </a:r>
            <a:r>
              <a:rPr lang="en-US" dirty="0"/>
              <a:t> </a:t>
            </a:r>
            <a:r>
              <a:rPr lang="en-US" dirty="0" err="1"/>
              <a:t>ilmiah</a:t>
            </a:r>
            <a:endParaRPr lang="en-US" dirty="0"/>
          </a:p>
          <a:p>
            <a:pPr>
              <a:spcAft>
                <a:spcPts val="0"/>
              </a:spcAft>
            </a:pPr>
            <a:r>
              <a:rPr lang="en-US" dirty="0"/>
              <a:t>Format </a:t>
            </a:r>
            <a:r>
              <a:rPr lang="en-US" dirty="0" err="1"/>
              <a:t>penulisan</a:t>
            </a:r>
            <a:endParaRPr lang="en-US" dirty="0"/>
          </a:p>
          <a:p>
            <a:pPr>
              <a:spcAft>
                <a:spcPts val="0"/>
              </a:spcAft>
            </a:pPr>
            <a:r>
              <a:rPr lang="en-US" dirty="0" err="1"/>
              <a:t>Etika</a:t>
            </a:r>
            <a:r>
              <a:rPr lang="en-US" dirty="0"/>
              <a:t> </a:t>
            </a:r>
            <a:r>
              <a:rPr lang="en-US" dirty="0" err="1"/>
              <a:t>penulisan</a:t>
            </a:r>
            <a:endParaRPr lang="en-US" dirty="0"/>
          </a:p>
          <a:p>
            <a:pPr>
              <a:spcAft>
                <a:spcPts val="0"/>
              </a:spcAft>
            </a:pPr>
            <a:r>
              <a:rPr lang="en-US" dirty="0" err="1"/>
              <a:t>Pemilihan</a:t>
            </a:r>
            <a:r>
              <a:rPr lang="en-US" dirty="0"/>
              <a:t> </a:t>
            </a:r>
            <a:r>
              <a:rPr lang="en-US" dirty="0" err="1"/>
              <a:t>jurnal</a:t>
            </a:r>
            <a:endParaRPr lang="en-US" dirty="0"/>
          </a:p>
          <a:p>
            <a:pPr>
              <a:spcAft>
                <a:spcPts val="0"/>
              </a:spcAft>
            </a:pPr>
            <a:r>
              <a:rPr lang="en-US" dirty="0" err="1"/>
              <a:t>Bantuan</a:t>
            </a:r>
            <a:r>
              <a:rPr lang="en-US" dirty="0"/>
              <a:t> software (Mendeley, EndNote, Latex)</a:t>
            </a:r>
          </a:p>
          <a:p>
            <a:pPr>
              <a:spcAft>
                <a:spcPts val="0"/>
              </a:spcAft>
            </a:pPr>
            <a:r>
              <a:rPr lang="en-US" dirty="0"/>
              <a:t>Scopus, Google Scholar, SINTA, ResearchGate</a:t>
            </a:r>
          </a:p>
          <a:p>
            <a:pPr>
              <a:spcAft>
                <a:spcPts val="0"/>
              </a:spcAft>
            </a:pPr>
            <a:r>
              <a:rPr lang="en-US" dirty="0" err="1"/>
              <a:t>Sitasi</a:t>
            </a:r>
            <a:r>
              <a:rPr lang="en-US" dirty="0"/>
              <a:t> </a:t>
            </a:r>
            <a:r>
              <a:rPr lang="en-US" dirty="0" err="1"/>
              <a:t>Indeks</a:t>
            </a:r>
            <a:endParaRPr lang="en-US" dirty="0"/>
          </a:p>
        </p:txBody>
      </p:sp>
      <p:sp>
        <p:nvSpPr>
          <p:cNvPr id="4" name="Slide Number Placeholder 3">
            <a:extLst>
              <a:ext uri="{FF2B5EF4-FFF2-40B4-BE49-F238E27FC236}">
                <a16:creationId xmlns:a16="http://schemas.microsoft.com/office/drawing/2014/main" id="{B4F4AF40-2648-4BF3-B29C-B74325F8221C}"/>
              </a:ext>
            </a:extLst>
          </p:cNvPr>
          <p:cNvSpPr>
            <a:spLocks noGrp="1"/>
          </p:cNvSpPr>
          <p:nvPr>
            <p:ph type="sldNum" idx="12"/>
          </p:nvPr>
        </p:nvSpPr>
        <p:spPr/>
        <p:txBody>
          <a:bodyPr/>
          <a:lstStyle/>
          <a:p>
            <a:pPr lvl="0">
              <a:spcBef>
                <a:spcPts val="0"/>
              </a:spcBef>
              <a:buNone/>
            </a:pPr>
            <a:fld id="{00000000-1234-1234-1234-123412341234}" type="slidenum">
              <a:rPr lang="en" smtClean="0"/>
              <a:t>2</a:t>
            </a:fld>
            <a:endParaRPr lang="en"/>
          </a:p>
        </p:txBody>
      </p:sp>
    </p:spTree>
    <p:extLst>
      <p:ext uri="{BB962C8B-B14F-4D97-AF65-F5344CB8AC3E}">
        <p14:creationId xmlns:p14="http://schemas.microsoft.com/office/powerpoint/2010/main" val="779619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BAB7-2DFF-4AB8-8521-BD4A47491F9F}"/>
              </a:ext>
            </a:extLst>
          </p:cNvPr>
          <p:cNvSpPr>
            <a:spLocks noGrp="1"/>
          </p:cNvSpPr>
          <p:nvPr>
            <p:ph type="title"/>
          </p:nvPr>
        </p:nvSpPr>
        <p:spPr/>
        <p:txBody>
          <a:bodyPr/>
          <a:lstStyle/>
          <a:p>
            <a:r>
              <a:rPr lang="en-US" dirty="0"/>
              <a:t>Panduan </a:t>
            </a:r>
            <a:r>
              <a:rPr lang="en-US" dirty="0" err="1"/>
              <a:t>Umum</a:t>
            </a:r>
            <a:endParaRPr lang="en-US" dirty="0"/>
          </a:p>
        </p:txBody>
      </p:sp>
      <p:sp>
        <p:nvSpPr>
          <p:cNvPr id="3" name="Text Placeholder 2">
            <a:extLst>
              <a:ext uri="{FF2B5EF4-FFF2-40B4-BE49-F238E27FC236}">
                <a16:creationId xmlns:a16="http://schemas.microsoft.com/office/drawing/2014/main" id="{4B4479CD-1C48-4B64-8030-E7AB7D24B681}"/>
              </a:ext>
            </a:extLst>
          </p:cNvPr>
          <p:cNvSpPr>
            <a:spLocks noGrp="1"/>
          </p:cNvSpPr>
          <p:nvPr>
            <p:ph type="body" idx="1"/>
          </p:nvPr>
        </p:nvSpPr>
        <p:spPr>
          <a:xfrm>
            <a:off x="814275" y="1327350"/>
            <a:ext cx="7688702" cy="3624750"/>
          </a:xfrm>
        </p:spPr>
        <p:txBody>
          <a:bodyPr/>
          <a:lstStyle/>
          <a:p>
            <a:pPr>
              <a:spcAft>
                <a:spcPts val="0"/>
              </a:spcAft>
            </a:pPr>
            <a:r>
              <a:rPr lang="en-US" dirty="0" err="1"/>
              <a:t>Ikuti</a:t>
            </a:r>
            <a:r>
              <a:rPr lang="en-US" dirty="0"/>
              <a:t> </a:t>
            </a:r>
            <a:r>
              <a:rPr lang="en-US" dirty="0" err="1"/>
              <a:t>pedoman</a:t>
            </a:r>
            <a:r>
              <a:rPr lang="en-US" dirty="0"/>
              <a:t> </a:t>
            </a:r>
            <a:r>
              <a:rPr lang="en-US" dirty="0" err="1"/>
              <a:t>penulisan</a:t>
            </a:r>
            <a:r>
              <a:rPr lang="en-US" dirty="0"/>
              <a:t> </a:t>
            </a:r>
            <a:r>
              <a:rPr lang="en-US" dirty="0" err="1"/>
              <a:t>jurnal</a:t>
            </a:r>
            <a:r>
              <a:rPr lang="en-US" dirty="0"/>
              <a:t> </a:t>
            </a:r>
            <a:r>
              <a:rPr lang="en-US" dirty="0" err="1"/>
              <a:t>secara</a:t>
            </a:r>
            <a:r>
              <a:rPr lang="en-US" dirty="0"/>
              <a:t> </a:t>
            </a:r>
            <a:r>
              <a:rPr lang="en-US" dirty="0" err="1"/>
              <a:t>utuh</a:t>
            </a:r>
            <a:endParaRPr lang="en-US" dirty="0"/>
          </a:p>
          <a:p>
            <a:pPr>
              <a:spcAft>
                <a:spcPts val="0"/>
              </a:spcAft>
            </a:pPr>
            <a:r>
              <a:rPr lang="en-US" dirty="0" err="1"/>
              <a:t>Hindari</a:t>
            </a:r>
            <a:r>
              <a:rPr lang="en-US" dirty="0"/>
              <a:t> </a:t>
            </a:r>
            <a:r>
              <a:rPr lang="en-US" dirty="0" err="1"/>
              <a:t>penempatan</a:t>
            </a:r>
            <a:r>
              <a:rPr lang="en-US" dirty="0"/>
              <a:t> </a:t>
            </a:r>
            <a:r>
              <a:rPr lang="en-US" dirty="0" err="1"/>
              <a:t>sitasi</a:t>
            </a:r>
            <a:r>
              <a:rPr lang="en-US" dirty="0"/>
              <a:t> </a:t>
            </a:r>
            <a:r>
              <a:rPr lang="en-US" dirty="0" err="1"/>
              <a:t>diakhir</a:t>
            </a:r>
            <a:r>
              <a:rPr lang="en-US" dirty="0"/>
              <a:t> paragraph</a:t>
            </a:r>
          </a:p>
          <a:p>
            <a:pPr>
              <a:spcAft>
                <a:spcPts val="0"/>
              </a:spcAft>
            </a:pPr>
            <a:r>
              <a:rPr lang="en-US" dirty="0" err="1"/>
              <a:t>Semua</a:t>
            </a:r>
            <a:r>
              <a:rPr lang="en-US" dirty="0"/>
              <a:t> </a:t>
            </a:r>
            <a:r>
              <a:rPr lang="en-US" dirty="0" err="1"/>
              <a:t>gambar</a:t>
            </a:r>
            <a:r>
              <a:rPr lang="en-US" dirty="0"/>
              <a:t>, </a:t>
            </a:r>
            <a:r>
              <a:rPr lang="en-US" dirty="0" err="1"/>
              <a:t>tabel</a:t>
            </a:r>
            <a:r>
              <a:rPr lang="en-US" dirty="0"/>
              <a:t> </a:t>
            </a:r>
            <a:r>
              <a:rPr lang="en-US" dirty="0" err="1"/>
              <a:t>dan</a:t>
            </a:r>
            <a:r>
              <a:rPr lang="en-US" dirty="0"/>
              <a:t> </a:t>
            </a:r>
            <a:r>
              <a:rPr lang="en-US" dirty="0" err="1"/>
              <a:t>persamaan</a:t>
            </a:r>
            <a:r>
              <a:rPr lang="en-US" dirty="0"/>
              <a:t> </a:t>
            </a:r>
            <a:r>
              <a:rPr lang="en-US" dirty="0" err="1"/>
              <a:t>harus</a:t>
            </a:r>
            <a:r>
              <a:rPr lang="en-US" dirty="0"/>
              <a:t> </a:t>
            </a:r>
            <a:r>
              <a:rPr lang="en-US" dirty="0" err="1"/>
              <a:t>diberi</a:t>
            </a:r>
            <a:r>
              <a:rPr lang="en-US" dirty="0"/>
              <a:t> </a:t>
            </a:r>
            <a:r>
              <a:rPr lang="en-US" dirty="0" err="1"/>
              <a:t>nomor</a:t>
            </a:r>
            <a:endParaRPr lang="en-US" dirty="0"/>
          </a:p>
          <a:p>
            <a:pPr>
              <a:spcAft>
                <a:spcPts val="0"/>
              </a:spcAft>
            </a:pPr>
            <a:r>
              <a:rPr lang="en-US" dirty="0" err="1"/>
              <a:t>Biasanya</a:t>
            </a:r>
            <a:r>
              <a:rPr lang="en-US" dirty="0"/>
              <a:t> caption </a:t>
            </a:r>
            <a:r>
              <a:rPr lang="en-US" dirty="0" err="1"/>
              <a:t>gambar</a:t>
            </a:r>
            <a:r>
              <a:rPr lang="en-US" dirty="0"/>
              <a:t> </a:t>
            </a:r>
            <a:r>
              <a:rPr lang="en-US" dirty="0" err="1"/>
              <a:t>dibawah</a:t>
            </a:r>
            <a:r>
              <a:rPr lang="en-US" dirty="0"/>
              <a:t>, caption </a:t>
            </a:r>
            <a:r>
              <a:rPr lang="en-US" dirty="0" err="1"/>
              <a:t>tabel</a:t>
            </a:r>
            <a:r>
              <a:rPr lang="en-US" dirty="0"/>
              <a:t> </a:t>
            </a:r>
            <a:r>
              <a:rPr lang="en-US" dirty="0" err="1"/>
              <a:t>diatas</a:t>
            </a:r>
            <a:endParaRPr lang="en-US" dirty="0"/>
          </a:p>
          <a:p>
            <a:pPr>
              <a:spcAft>
                <a:spcPts val="0"/>
              </a:spcAft>
            </a:pPr>
            <a:r>
              <a:rPr lang="en-US" dirty="0" err="1"/>
              <a:t>Rujukan</a:t>
            </a:r>
            <a:r>
              <a:rPr lang="en-US" dirty="0"/>
              <a:t> </a:t>
            </a:r>
            <a:r>
              <a:rPr lang="en-US" dirty="0" err="1"/>
              <a:t>ke</a:t>
            </a:r>
            <a:r>
              <a:rPr lang="en-US" dirty="0"/>
              <a:t> table, </a:t>
            </a:r>
            <a:r>
              <a:rPr lang="en-US" dirty="0" err="1"/>
              <a:t>gambar</a:t>
            </a:r>
            <a:r>
              <a:rPr lang="en-US" dirty="0"/>
              <a:t>, </a:t>
            </a:r>
            <a:r>
              <a:rPr lang="en-US" dirty="0" err="1"/>
              <a:t>atau</a:t>
            </a:r>
            <a:r>
              <a:rPr lang="en-US" dirty="0"/>
              <a:t> </a:t>
            </a:r>
            <a:r>
              <a:rPr lang="en-US" dirty="0" err="1"/>
              <a:t>persamaan</a:t>
            </a:r>
            <a:r>
              <a:rPr lang="en-US" dirty="0"/>
              <a:t> </a:t>
            </a:r>
            <a:r>
              <a:rPr lang="en-US" dirty="0" err="1"/>
              <a:t>menggunakan</a:t>
            </a:r>
            <a:r>
              <a:rPr lang="en-US" dirty="0"/>
              <a:t> </a:t>
            </a:r>
            <a:r>
              <a:rPr lang="en-US" dirty="0" err="1"/>
              <a:t>huruf</a:t>
            </a:r>
            <a:r>
              <a:rPr lang="en-US" dirty="0"/>
              <a:t> </a:t>
            </a:r>
            <a:r>
              <a:rPr lang="en-US" dirty="0" err="1"/>
              <a:t>kapital</a:t>
            </a:r>
            <a:endParaRPr lang="en-US" dirty="0"/>
          </a:p>
          <a:p>
            <a:pPr>
              <a:spcAft>
                <a:spcPts val="0"/>
              </a:spcAft>
            </a:pPr>
            <a:r>
              <a:rPr lang="en-US" dirty="0" err="1"/>
              <a:t>Semua</a:t>
            </a:r>
            <a:r>
              <a:rPr lang="en-US" dirty="0"/>
              <a:t> </a:t>
            </a:r>
            <a:r>
              <a:rPr lang="en-US" dirty="0" err="1"/>
              <a:t>gambar</a:t>
            </a:r>
            <a:r>
              <a:rPr lang="en-US" dirty="0"/>
              <a:t> </a:t>
            </a:r>
            <a:r>
              <a:rPr lang="en-US" dirty="0" err="1"/>
              <a:t>dan</a:t>
            </a:r>
            <a:r>
              <a:rPr lang="en-US" dirty="0"/>
              <a:t> </a:t>
            </a:r>
            <a:r>
              <a:rPr lang="en-US" dirty="0" err="1"/>
              <a:t>tabel</a:t>
            </a:r>
            <a:r>
              <a:rPr lang="en-US" dirty="0"/>
              <a:t> </a:t>
            </a:r>
            <a:r>
              <a:rPr lang="en-US" dirty="0" err="1"/>
              <a:t>harus</a:t>
            </a:r>
            <a:r>
              <a:rPr lang="en-US" dirty="0"/>
              <a:t> </a:t>
            </a:r>
            <a:r>
              <a:rPr lang="en-US" dirty="0" err="1"/>
              <a:t>dijelaskan</a:t>
            </a:r>
            <a:r>
              <a:rPr lang="en-US" dirty="0"/>
              <a:t> </a:t>
            </a:r>
            <a:r>
              <a:rPr lang="en-US" dirty="0" err="1"/>
              <a:t>atau</a:t>
            </a:r>
            <a:r>
              <a:rPr lang="en-US" dirty="0"/>
              <a:t> </a:t>
            </a:r>
            <a:r>
              <a:rPr lang="en-US" dirty="0" err="1"/>
              <a:t>dinarasikan</a:t>
            </a:r>
            <a:endParaRPr lang="en-US" dirty="0"/>
          </a:p>
          <a:p>
            <a:pPr>
              <a:spcAft>
                <a:spcPts val="0"/>
              </a:spcAft>
            </a:pPr>
            <a:r>
              <a:rPr lang="en-US" dirty="0" err="1"/>
              <a:t>Foto</a:t>
            </a:r>
            <a:r>
              <a:rPr lang="en-US" dirty="0"/>
              <a:t>, </a:t>
            </a:r>
            <a:r>
              <a:rPr lang="en-US" dirty="0" err="1"/>
              <a:t>grafik</a:t>
            </a:r>
            <a:r>
              <a:rPr lang="en-US" dirty="0"/>
              <a:t>, chart, peta, diagram, </a:t>
            </a:r>
            <a:r>
              <a:rPr lang="en-US" dirty="0" err="1"/>
              <a:t>bagan</a:t>
            </a:r>
            <a:r>
              <a:rPr lang="en-US" dirty="0"/>
              <a:t> </a:t>
            </a:r>
            <a:r>
              <a:rPr lang="en-US" dirty="0" err="1"/>
              <a:t>dan</a:t>
            </a:r>
            <a:r>
              <a:rPr lang="en-US" dirty="0"/>
              <a:t> </a:t>
            </a:r>
            <a:r>
              <a:rPr lang="en-US" dirty="0" err="1"/>
              <a:t>semacamnya</a:t>
            </a:r>
            <a:r>
              <a:rPr lang="en-US" dirty="0"/>
              <a:t> </a:t>
            </a:r>
            <a:r>
              <a:rPr lang="en-US" dirty="0" err="1"/>
              <a:t>diacu</a:t>
            </a:r>
            <a:r>
              <a:rPr lang="en-US" dirty="0"/>
              <a:t> </a:t>
            </a:r>
            <a:r>
              <a:rPr lang="en-US" dirty="0" err="1"/>
              <a:t>sebagai</a:t>
            </a:r>
            <a:r>
              <a:rPr lang="en-US" dirty="0"/>
              <a:t> </a:t>
            </a:r>
            <a:r>
              <a:rPr lang="en-US" dirty="0" err="1"/>
              <a:t>Gambar</a:t>
            </a:r>
            <a:endParaRPr lang="en-US" dirty="0"/>
          </a:p>
          <a:p>
            <a:pPr>
              <a:spcAft>
                <a:spcPts val="0"/>
              </a:spcAft>
            </a:pPr>
            <a:endParaRPr lang="en-US" dirty="0"/>
          </a:p>
        </p:txBody>
      </p:sp>
      <p:sp>
        <p:nvSpPr>
          <p:cNvPr id="4" name="Slide Number Placeholder 3">
            <a:extLst>
              <a:ext uri="{FF2B5EF4-FFF2-40B4-BE49-F238E27FC236}">
                <a16:creationId xmlns:a16="http://schemas.microsoft.com/office/drawing/2014/main" id="{8D28A931-5DF8-43A9-9B39-8B2D3124686D}"/>
              </a:ext>
            </a:extLst>
          </p:cNvPr>
          <p:cNvSpPr>
            <a:spLocks noGrp="1"/>
          </p:cNvSpPr>
          <p:nvPr>
            <p:ph type="sldNum" idx="12"/>
          </p:nvPr>
        </p:nvSpPr>
        <p:spPr/>
        <p:txBody>
          <a:bodyPr/>
          <a:lstStyle/>
          <a:p>
            <a:pPr lvl="0">
              <a:spcBef>
                <a:spcPts val="0"/>
              </a:spcBef>
              <a:buNone/>
            </a:pPr>
            <a:fld id="{00000000-1234-1234-1234-123412341234}" type="slidenum">
              <a:rPr lang="en" smtClean="0"/>
              <a:t>20</a:t>
            </a:fld>
            <a:endParaRPr lang="en"/>
          </a:p>
        </p:txBody>
      </p:sp>
    </p:spTree>
    <p:extLst>
      <p:ext uri="{BB962C8B-B14F-4D97-AF65-F5344CB8AC3E}">
        <p14:creationId xmlns:p14="http://schemas.microsoft.com/office/powerpoint/2010/main" val="4243183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DB5C3-E3C5-45E9-839B-FC3CC9491FD7}"/>
              </a:ext>
            </a:extLst>
          </p:cNvPr>
          <p:cNvSpPr>
            <a:spLocks noGrp="1"/>
          </p:cNvSpPr>
          <p:nvPr>
            <p:ph type="title"/>
          </p:nvPr>
        </p:nvSpPr>
        <p:spPr/>
        <p:txBody>
          <a:bodyPr/>
          <a:lstStyle/>
          <a:p>
            <a:r>
              <a:rPr lang="en-US" dirty="0" err="1"/>
              <a:t>Bagian-Bagian</a:t>
            </a:r>
            <a:r>
              <a:rPr lang="en-US" dirty="0"/>
              <a:t> </a:t>
            </a:r>
            <a:r>
              <a:rPr lang="en-US" dirty="0" err="1"/>
              <a:t>Artikel</a:t>
            </a:r>
            <a:endParaRPr lang="en-US" dirty="0"/>
          </a:p>
        </p:txBody>
      </p:sp>
      <p:sp>
        <p:nvSpPr>
          <p:cNvPr id="3" name="Text Placeholder 2">
            <a:extLst>
              <a:ext uri="{FF2B5EF4-FFF2-40B4-BE49-F238E27FC236}">
                <a16:creationId xmlns:a16="http://schemas.microsoft.com/office/drawing/2014/main" id="{A556865A-E9B1-4838-9BB9-18082087F0AB}"/>
              </a:ext>
            </a:extLst>
          </p:cNvPr>
          <p:cNvSpPr>
            <a:spLocks noGrp="1"/>
          </p:cNvSpPr>
          <p:nvPr>
            <p:ph type="body" idx="1"/>
          </p:nvPr>
        </p:nvSpPr>
        <p:spPr>
          <a:xfrm>
            <a:off x="814275" y="1327350"/>
            <a:ext cx="7688702" cy="3816150"/>
          </a:xfrm>
        </p:spPr>
        <p:txBody>
          <a:bodyPr/>
          <a:lstStyle/>
          <a:p>
            <a:pPr>
              <a:spcAft>
                <a:spcPts val="0"/>
              </a:spcAft>
            </a:pPr>
            <a:r>
              <a:rPr lang="en-US" sz="2000" dirty="0" err="1"/>
              <a:t>Judul</a:t>
            </a:r>
            <a:endParaRPr lang="id-ID" sz="2000" dirty="0"/>
          </a:p>
          <a:p>
            <a:pPr>
              <a:spcAft>
                <a:spcPts val="0"/>
              </a:spcAft>
            </a:pPr>
            <a:r>
              <a:rPr lang="en-US" sz="2000" dirty="0"/>
              <a:t>Nama </a:t>
            </a:r>
            <a:r>
              <a:rPr lang="en-US" sz="2000" dirty="0" err="1"/>
              <a:t>penulis</a:t>
            </a:r>
            <a:endParaRPr lang="id-ID" sz="2000" dirty="0"/>
          </a:p>
          <a:p>
            <a:pPr>
              <a:spcAft>
                <a:spcPts val="0"/>
              </a:spcAft>
            </a:pPr>
            <a:r>
              <a:rPr lang="en-US" sz="2000" dirty="0" err="1"/>
              <a:t>Lembaga</a:t>
            </a:r>
            <a:r>
              <a:rPr lang="en-US" sz="2000" dirty="0"/>
              <a:t> </a:t>
            </a:r>
            <a:r>
              <a:rPr lang="en-US" sz="2000" dirty="0" err="1"/>
              <a:t>tempat</a:t>
            </a:r>
            <a:r>
              <a:rPr lang="en-US" sz="2000" dirty="0"/>
              <a:t> </a:t>
            </a:r>
            <a:r>
              <a:rPr lang="en-US" sz="2000" dirty="0" err="1"/>
              <a:t>bekerja</a:t>
            </a:r>
            <a:r>
              <a:rPr lang="id-ID" sz="2000" dirty="0"/>
              <a:t> (korespondensi)</a:t>
            </a:r>
          </a:p>
          <a:p>
            <a:pPr>
              <a:spcAft>
                <a:spcPts val="0"/>
              </a:spcAft>
            </a:pPr>
            <a:r>
              <a:rPr lang="en-US" sz="2000" dirty="0" err="1"/>
              <a:t>Abstrak</a:t>
            </a:r>
            <a:endParaRPr lang="id-ID" sz="2000" dirty="0"/>
          </a:p>
          <a:p>
            <a:pPr>
              <a:spcAft>
                <a:spcPts val="0"/>
              </a:spcAft>
            </a:pPr>
            <a:r>
              <a:rPr lang="en-US" sz="2000" dirty="0"/>
              <a:t>Kata </a:t>
            </a:r>
            <a:r>
              <a:rPr lang="en-US" sz="2000" dirty="0" err="1"/>
              <a:t>kunci</a:t>
            </a:r>
            <a:endParaRPr lang="id-ID" sz="2000" dirty="0"/>
          </a:p>
          <a:p>
            <a:pPr>
              <a:spcAft>
                <a:spcPts val="0"/>
              </a:spcAft>
            </a:pPr>
            <a:r>
              <a:rPr lang="en-US" sz="2000" dirty="0" err="1"/>
              <a:t>Pendahuluan</a:t>
            </a:r>
            <a:endParaRPr lang="id-ID" sz="2000" dirty="0"/>
          </a:p>
          <a:p>
            <a:pPr>
              <a:spcAft>
                <a:spcPts val="0"/>
              </a:spcAft>
            </a:pPr>
            <a:r>
              <a:rPr lang="en-US" sz="2000" dirty="0" err="1"/>
              <a:t>Metode</a:t>
            </a:r>
            <a:r>
              <a:rPr lang="en-US" sz="2000" dirty="0"/>
              <a:t> </a:t>
            </a:r>
            <a:r>
              <a:rPr lang="en-US" sz="2000" dirty="0" err="1"/>
              <a:t>Penelitian</a:t>
            </a:r>
            <a:endParaRPr lang="id-ID" sz="2000" dirty="0"/>
          </a:p>
          <a:p>
            <a:pPr>
              <a:spcAft>
                <a:spcPts val="0"/>
              </a:spcAft>
            </a:pPr>
            <a:r>
              <a:rPr lang="en-US" sz="2000" dirty="0" err="1"/>
              <a:t>Hasil</a:t>
            </a:r>
            <a:r>
              <a:rPr lang="en-US" sz="2000" dirty="0"/>
              <a:t> </a:t>
            </a:r>
            <a:r>
              <a:rPr lang="en-US" sz="2000" dirty="0" err="1"/>
              <a:t>dan</a:t>
            </a:r>
            <a:r>
              <a:rPr lang="en-US" sz="2000" dirty="0"/>
              <a:t> </a:t>
            </a:r>
            <a:r>
              <a:rPr lang="en-US" sz="2000" dirty="0" err="1"/>
              <a:t>Pembahasan</a:t>
            </a:r>
            <a:endParaRPr lang="id-ID" sz="2000" dirty="0"/>
          </a:p>
          <a:p>
            <a:pPr>
              <a:spcAft>
                <a:spcPts val="0"/>
              </a:spcAft>
            </a:pPr>
            <a:r>
              <a:rPr lang="en-US" sz="2000" dirty="0"/>
              <a:t>Kesimpulan </a:t>
            </a:r>
            <a:r>
              <a:rPr lang="en-US" sz="2000" dirty="0" err="1"/>
              <a:t>dan</a:t>
            </a:r>
            <a:r>
              <a:rPr lang="en-US" sz="2000" dirty="0"/>
              <a:t> Saran</a:t>
            </a:r>
          </a:p>
          <a:p>
            <a:pPr>
              <a:spcAft>
                <a:spcPts val="0"/>
              </a:spcAft>
            </a:pPr>
            <a:r>
              <a:rPr lang="en-US" sz="2000" dirty="0" err="1"/>
              <a:t>Ucapan</a:t>
            </a:r>
            <a:r>
              <a:rPr lang="en-US" sz="2000" dirty="0"/>
              <a:t> </a:t>
            </a:r>
            <a:r>
              <a:rPr lang="en-US" sz="2000" dirty="0" err="1"/>
              <a:t>Terima</a:t>
            </a:r>
            <a:r>
              <a:rPr lang="en-US" sz="2000" dirty="0"/>
              <a:t> Kasih (acknowledgment) </a:t>
            </a:r>
            <a:r>
              <a:rPr lang="en-US" sz="2000" dirty="0" err="1"/>
              <a:t>jika</a:t>
            </a:r>
            <a:r>
              <a:rPr lang="en-US" sz="2000" dirty="0"/>
              <a:t> </a:t>
            </a:r>
            <a:r>
              <a:rPr lang="en-US" sz="2000" dirty="0" err="1"/>
              <a:t>ada</a:t>
            </a:r>
            <a:endParaRPr lang="id-ID" sz="2000" dirty="0"/>
          </a:p>
          <a:p>
            <a:pPr>
              <a:spcAft>
                <a:spcPts val="0"/>
              </a:spcAft>
            </a:pPr>
            <a:r>
              <a:rPr lang="en-US" sz="2000" dirty="0" err="1"/>
              <a:t>Daftar</a:t>
            </a:r>
            <a:r>
              <a:rPr lang="en-US" sz="2000" dirty="0"/>
              <a:t> </a:t>
            </a:r>
            <a:r>
              <a:rPr lang="en-US" sz="2000" dirty="0" err="1"/>
              <a:t>Pustaka</a:t>
            </a:r>
            <a:r>
              <a:rPr lang="en-US" sz="2000" dirty="0"/>
              <a:t> </a:t>
            </a:r>
          </a:p>
          <a:p>
            <a:pPr>
              <a:spcAft>
                <a:spcPts val="0"/>
              </a:spcAft>
            </a:pPr>
            <a:r>
              <a:rPr lang="en-US" sz="2000" dirty="0"/>
              <a:t>Supplementary</a:t>
            </a:r>
            <a:endParaRPr lang="id-ID" sz="2000" dirty="0"/>
          </a:p>
          <a:p>
            <a:pPr>
              <a:spcAft>
                <a:spcPts val="0"/>
              </a:spcAft>
            </a:pPr>
            <a:endParaRPr lang="en-US" sz="2000" dirty="0"/>
          </a:p>
        </p:txBody>
      </p:sp>
      <p:sp>
        <p:nvSpPr>
          <p:cNvPr id="4" name="Slide Number Placeholder 3">
            <a:extLst>
              <a:ext uri="{FF2B5EF4-FFF2-40B4-BE49-F238E27FC236}">
                <a16:creationId xmlns:a16="http://schemas.microsoft.com/office/drawing/2014/main" id="{9171B76D-8D30-497B-98FD-3B19B55D7177}"/>
              </a:ext>
            </a:extLst>
          </p:cNvPr>
          <p:cNvSpPr>
            <a:spLocks noGrp="1"/>
          </p:cNvSpPr>
          <p:nvPr>
            <p:ph type="sldNum" idx="12"/>
          </p:nvPr>
        </p:nvSpPr>
        <p:spPr/>
        <p:txBody>
          <a:bodyPr/>
          <a:lstStyle/>
          <a:p>
            <a:pPr lvl="0">
              <a:spcBef>
                <a:spcPts val="0"/>
              </a:spcBef>
              <a:buNone/>
            </a:pPr>
            <a:fld id="{00000000-1234-1234-1234-123412341234}" type="slidenum">
              <a:rPr lang="en" smtClean="0"/>
              <a:t>21</a:t>
            </a:fld>
            <a:endParaRPr lang="en"/>
          </a:p>
        </p:txBody>
      </p:sp>
    </p:spTree>
    <p:extLst>
      <p:ext uri="{BB962C8B-B14F-4D97-AF65-F5344CB8AC3E}">
        <p14:creationId xmlns:p14="http://schemas.microsoft.com/office/powerpoint/2010/main" val="116657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2A2C5-8275-4CB9-BC58-7660B9A28F09}"/>
              </a:ext>
            </a:extLst>
          </p:cNvPr>
          <p:cNvSpPr>
            <a:spLocks noGrp="1"/>
          </p:cNvSpPr>
          <p:nvPr>
            <p:ph type="title"/>
          </p:nvPr>
        </p:nvSpPr>
        <p:spPr/>
        <p:txBody>
          <a:bodyPr/>
          <a:lstStyle/>
          <a:p>
            <a:r>
              <a:rPr lang="en-US" dirty="0" err="1"/>
              <a:t>Judul</a:t>
            </a:r>
            <a:endParaRPr lang="en-US" dirty="0"/>
          </a:p>
        </p:txBody>
      </p:sp>
      <p:sp>
        <p:nvSpPr>
          <p:cNvPr id="3" name="Text Placeholder 2">
            <a:extLst>
              <a:ext uri="{FF2B5EF4-FFF2-40B4-BE49-F238E27FC236}">
                <a16:creationId xmlns:a16="http://schemas.microsoft.com/office/drawing/2014/main" id="{341FBFAE-5538-45D8-A7E1-3974540F36AA}"/>
              </a:ext>
            </a:extLst>
          </p:cNvPr>
          <p:cNvSpPr>
            <a:spLocks noGrp="1"/>
          </p:cNvSpPr>
          <p:nvPr>
            <p:ph type="body" idx="1"/>
          </p:nvPr>
        </p:nvSpPr>
        <p:spPr>
          <a:xfrm>
            <a:off x="374073" y="1327349"/>
            <a:ext cx="8395854" cy="3733024"/>
          </a:xfrm>
        </p:spPr>
        <p:txBody>
          <a:bodyPr/>
          <a:lstStyle/>
          <a:p>
            <a:pPr>
              <a:spcAft>
                <a:spcPts val="0"/>
              </a:spcAft>
            </a:pPr>
            <a:r>
              <a:rPr lang="id-ID" dirty="0"/>
              <a:t>B</a:t>
            </a:r>
            <a:r>
              <a:rPr lang="en-US" dirty="0" err="1"/>
              <a:t>erdaya</a:t>
            </a:r>
            <a:r>
              <a:rPr lang="en-US" dirty="0"/>
              <a:t> </a:t>
            </a:r>
            <a:r>
              <a:rPr lang="en-US" dirty="0" err="1"/>
              <a:t>pikat</a:t>
            </a:r>
            <a:r>
              <a:rPr lang="en-US" dirty="0"/>
              <a:t>, </a:t>
            </a:r>
            <a:r>
              <a:rPr lang="en-US" dirty="0" err="1"/>
              <a:t>singkat</a:t>
            </a:r>
            <a:r>
              <a:rPr lang="en-US" dirty="0"/>
              <a:t>, </a:t>
            </a:r>
            <a:r>
              <a:rPr lang="en-US" dirty="0" err="1"/>
              <a:t>padat</a:t>
            </a:r>
            <a:r>
              <a:rPr lang="en-US" dirty="0"/>
              <a:t>, </a:t>
            </a:r>
            <a:r>
              <a:rPr lang="en-US" dirty="0" err="1"/>
              <a:t>informatif</a:t>
            </a:r>
            <a:r>
              <a:rPr lang="en-US" dirty="0"/>
              <a:t>,  </a:t>
            </a:r>
            <a:r>
              <a:rPr lang="en-US" dirty="0" err="1"/>
              <a:t>komunikatif</a:t>
            </a:r>
            <a:r>
              <a:rPr lang="en-US" dirty="0"/>
              <a:t>,  </a:t>
            </a:r>
            <a:r>
              <a:rPr lang="en-US" dirty="0" err="1"/>
              <a:t>dan</a:t>
            </a:r>
            <a:r>
              <a:rPr lang="en-US" dirty="0"/>
              <a:t>  </a:t>
            </a:r>
            <a:r>
              <a:rPr lang="en-US" dirty="0" err="1"/>
              <a:t>menggambarkan</a:t>
            </a:r>
            <a:r>
              <a:rPr lang="en-US" dirty="0"/>
              <a:t> </a:t>
            </a:r>
            <a:r>
              <a:rPr lang="en-US" dirty="0" err="1"/>
              <a:t>keseluruhan</a:t>
            </a:r>
            <a:r>
              <a:rPr lang="en-US" dirty="0"/>
              <a:t> </a:t>
            </a:r>
            <a:r>
              <a:rPr lang="en-US" dirty="0" err="1"/>
              <a:t>isi</a:t>
            </a:r>
            <a:r>
              <a:rPr lang="en-US" dirty="0"/>
              <a:t> </a:t>
            </a:r>
            <a:r>
              <a:rPr lang="en-US" dirty="0" err="1"/>
              <a:t>artikel</a:t>
            </a:r>
            <a:endParaRPr lang="id-ID" dirty="0"/>
          </a:p>
          <a:p>
            <a:pPr>
              <a:spcAft>
                <a:spcPts val="0"/>
              </a:spcAft>
            </a:pPr>
            <a:r>
              <a:rPr lang="en-US" dirty="0" err="1"/>
              <a:t>Hindari</a:t>
            </a:r>
            <a:r>
              <a:rPr lang="en-US" dirty="0"/>
              <a:t> kata-kata yang </a:t>
            </a:r>
            <a:r>
              <a:rPr lang="en-US" dirty="0" err="1"/>
              <a:t>berkesan</a:t>
            </a:r>
            <a:r>
              <a:rPr lang="en-US" dirty="0"/>
              <a:t> </a:t>
            </a:r>
            <a:r>
              <a:rPr lang="en-US" dirty="0" err="1"/>
              <a:t>umum</a:t>
            </a:r>
            <a:r>
              <a:rPr lang="en-US" dirty="0"/>
              <a:t> </a:t>
            </a:r>
            <a:r>
              <a:rPr lang="en-US" dirty="0" err="1"/>
              <a:t>dan</a:t>
            </a:r>
            <a:r>
              <a:rPr lang="en-US" dirty="0"/>
              <a:t> redundant, </a:t>
            </a:r>
            <a:r>
              <a:rPr lang="en-US" dirty="0" err="1"/>
              <a:t>seperti</a:t>
            </a:r>
            <a:r>
              <a:rPr lang="en-US" dirty="0"/>
              <a:t>: </a:t>
            </a:r>
            <a:r>
              <a:rPr lang="en-US" dirty="0" err="1"/>
              <a:t>penelaahan</a:t>
            </a:r>
            <a:r>
              <a:rPr lang="en-US" dirty="0"/>
              <a:t>,  </a:t>
            </a:r>
            <a:r>
              <a:rPr lang="en-US" dirty="0" err="1"/>
              <a:t>studi</a:t>
            </a:r>
            <a:r>
              <a:rPr lang="en-US" dirty="0"/>
              <a:t>,  </a:t>
            </a:r>
            <a:r>
              <a:rPr lang="en-US" dirty="0" err="1"/>
              <a:t>pengaruh</a:t>
            </a:r>
            <a:r>
              <a:rPr lang="en-US" dirty="0"/>
              <a:t>,  </a:t>
            </a:r>
            <a:r>
              <a:rPr lang="en-US" dirty="0" err="1"/>
              <a:t>hubungan</a:t>
            </a:r>
            <a:r>
              <a:rPr lang="en-US" dirty="0"/>
              <a:t>, </a:t>
            </a:r>
            <a:r>
              <a:rPr lang="en-US" dirty="0" err="1"/>
              <a:t>survei</a:t>
            </a:r>
            <a:r>
              <a:rPr lang="en-US" dirty="0"/>
              <a:t>,    </a:t>
            </a:r>
            <a:r>
              <a:rPr lang="en-US" dirty="0" err="1"/>
              <a:t>dan</a:t>
            </a:r>
            <a:r>
              <a:rPr lang="en-US" dirty="0"/>
              <a:t> </a:t>
            </a:r>
            <a:r>
              <a:rPr lang="en-US" dirty="0" err="1"/>
              <a:t>sejenisnya</a:t>
            </a:r>
            <a:endParaRPr lang="en-US" dirty="0"/>
          </a:p>
          <a:p>
            <a:pPr>
              <a:spcAft>
                <a:spcPts val="0"/>
              </a:spcAft>
            </a:pPr>
            <a:r>
              <a:rPr lang="en-US" dirty="0" err="1"/>
              <a:t>Sebaiknya</a:t>
            </a:r>
            <a:r>
              <a:rPr lang="en-US" dirty="0"/>
              <a:t> </a:t>
            </a:r>
            <a:r>
              <a:rPr lang="en-US" dirty="0" err="1"/>
              <a:t>memuat</a:t>
            </a:r>
            <a:r>
              <a:rPr lang="en-US" dirty="0"/>
              <a:t> </a:t>
            </a:r>
            <a:r>
              <a:rPr lang="en-US" dirty="0" err="1">
                <a:solidFill>
                  <a:srgbClr val="FF0000"/>
                </a:solidFill>
              </a:rPr>
              <a:t>metode</a:t>
            </a:r>
            <a:r>
              <a:rPr lang="en-US" dirty="0"/>
              <a:t>, </a:t>
            </a:r>
            <a:r>
              <a:rPr lang="en-US" dirty="0" err="1">
                <a:solidFill>
                  <a:schemeClr val="accent1"/>
                </a:solidFill>
              </a:rPr>
              <a:t>tujuan</a:t>
            </a:r>
            <a:r>
              <a:rPr lang="en-US" dirty="0"/>
              <a:t>, </a:t>
            </a:r>
            <a:r>
              <a:rPr lang="en-US" dirty="0" err="1"/>
              <a:t>dan</a:t>
            </a:r>
            <a:r>
              <a:rPr lang="en-US" dirty="0"/>
              <a:t> </a:t>
            </a:r>
            <a:r>
              <a:rPr lang="en-US" dirty="0" err="1">
                <a:solidFill>
                  <a:srgbClr val="00B050"/>
                </a:solidFill>
              </a:rPr>
              <a:t>obyek</a:t>
            </a:r>
            <a:endParaRPr lang="id-ID" dirty="0">
              <a:solidFill>
                <a:srgbClr val="00B050"/>
              </a:solidFill>
            </a:endParaRPr>
          </a:p>
          <a:p>
            <a:pPr>
              <a:spcAft>
                <a:spcPts val="0"/>
              </a:spcAft>
            </a:pPr>
            <a:r>
              <a:rPr lang="en-US" dirty="0" err="1"/>
              <a:t>Contoh</a:t>
            </a:r>
            <a:r>
              <a:rPr lang="en-US" dirty="0"/>
              <a:t> </a:t>
            </a:r>
            <a:r>
              <a:rPr lang="en-US" dirty="0" err="1"/>
              <a:t>judul</a:t>
            </a:r>
            <a:r>
              <a:rPr lang="en-US" dirty="0"/>
              <a:t>:</a:t>
            </a:r>
          </a:p>
          <a:p>
            <a:pPr marL="685800">
              <a:spcAft>
                <a:spcPts val="0"/>
              </a:spcAft>
              <a:buFont typeface="Symbol" panose="05050102010706020507" pitchFamily="18" charset="2"/>
              <a:buChar char=""/>
            </a:pPr>
            <a:r>
              <a:rPr lang="en-US" sz="1600" dirty="0" err="1"/>
              <a:t>Penerapan</a:t>
            </a:r>
            <a:r>
              <a:rPr lang="en-US" sz="1600" dirty="0"/>
              <a:t> </a:t>
            </a:r>
            <a:r>
              <a:rPr lang="en-US" sz="1600" dirty="0" err="1">
                <a:solidFill>
                  <a:srgbClr val="C00000"/>
                </a:solidFill>
              </a:rPr>
              <a:t>Algoritma</a:t>
            </a:r>
            <a:r>
              <a:rPr lang="en-US" sz="1600" dirty="0">
                <a:solidFill>
                  <a:srgbClr val="C00000"/>
                </a:solidFill>
              </a:rPr>
              <a:t> </a:t>
            </a:r>
            <a:r>
              <a:rPr lang="en-US" sz="1600" dirty="0" err="1">
                <a:solidFill>
                  <a:srgbClr val="C00000"/>
                </a:solidFill>
              </a:rPr>
              <a:t>Semut</a:t>
            </a:r>
            <a:r>
              <a:rPr lang="en-US" sz="1600" dirty="0">
                <a:solidFill>
                  <a:srgbClr val="C00000"/>
                </a:solidFill>
              </a:rPr>
              <a:t> </a:t>
            </a:r>
            <a:r>
              <a:rPr lang="en-US" sz="1600" dirty="0" err="1">
                <a:solidFill>
                  <a:srgbClr val="0070C0"/>
                </a:solidFill>
              </a:rPr>
              <a:t>untuk</a:t>
            </a:r>
            <a:r>
              <a:rPr lang="en-US" sz="1600" dirty="0">
                <a:solidFill>
                  <a:srgbClr val="0070C0"/>
                </a:solidFill>
              </a:rPr>
              <a:t> </a:t>
            </a:r>
            <a:r>
              <a:rPr lang="en-US" sz="1600" dirty="0" err="1">
                <a:solidFill>
                  <a:srgbClr val="0070C0"/>
                </a:solidFill>
              </a:rPr>
              <a:t>Pemilihan</a:t>
            </a:r>
            <a:r>
              <a:rPr lang="en-US" sz="1600" dirty="0">
                <a:solidFill>
                  <a:srgbClr val="0070C0"/>
                </a:solidFill>
              </a:rPr>
              <a:t> </a:t>
            </a:r>
            <a:r>
              <a:rPr lang="en-US" sz="1600" dirty="0" err="1">
                <a:solidFill>
                  <a:srgbClr val="0070C0"/>
                </a:solidFill>
              </a:rPr>
              <a:t>Arsitektur</a:t>
            </a:r>
            <a:r>
              <a:rPr lang="en-US" sz="1600" dirty="0">
                <a:solidFill>
                  <a:srgbClr val="0070C0"/>
                </a:solidFill>
              </a:rPr>
              <a:t> </a:t>
            </a:r>
            <a:r>
              <a:rPr lang="en-US" sz="1600" dirty="0" err="1">
                <a:solidFill>
                  <a:srgbClr val="0070C0"/>
                </a:solidFill>
              </a:rPr>
              <a:t>Jaringan</a:t>
            </a:r>
            <a:r>
              <a:rPr lang="en-US" sz="1600" dirty="0">
                <a:solidFill>
                  <a:srgbClr val="0070C0"/>
                </a:solidFill>
              </a:rPr>
              <a:t> </a:t>
            </a:r>
            <a:r>
              <a:rPr lang="en-US" sz="1600" dirty="0" err="1">
                <a:solidFill>
                  <a:srgbClr val="0070C0"/>
                </a:solidFill>
              </a:rPr>
              <a:t>pada</a:t>
            </a:r>
            <a:r>
              <a:rPr lang="en-US" sz="1600" dirty="0">
                <a:solidFill>
                  <a:srgbClr val="0070C0"/>
                </a:solidFill>
              </a:rPr>
              <a:t> Neural Network</a:t>
            </a:r>
            <a:r>
              <a:rPr lang="en-US" sz="1600" dirty="0">
                <a:solidFill>
                  <a:srgbClr val="00B050"/>
                </a:solidFill>
              </a:rPr>
              <a:t> </a:t>
            </a:r>
            <a:r>
              <a:rPr lang="en-US" sz="1600" dirty="0" err="1"/>
              <a:t>untuk</a:t>
            </a:r>
            <a:r>
              <a:rPr lang="en-US" sz="1600" dirty="0"/>
              <a:t>  </a:t>
            </a:r>
            <a:r>
              <a:rPr lang="en-US" sz="1600" dirty="0" err="1">
                <a:solidFill>
                  <a:srgbClr val="00B050"/>
                </a:solidFill>
              </a:rPr>
              <a:t>Pengujian</a:t>
            </a:r>
            <a:r>
              <a:rPr lang="en-US" sz="1600" dirty="0">
                <a:solidFill>
                  <a:srgbClr val="00B050"/>
                </a:solidFill>
              </a:rPr>
              <a:t> </a:t>
            </a:r>
            <a:r>
              <a:rPr lang="id-ID" sz="1600" dirty="0">
                <a:solidFill>
                  <a:srgbClr val="00B050"/>
                </a:solidFill>
              </a:rPr>
              <a:t>Software Metode </a:t>
            </a:r>
            <a:r>
              <a:rPr lang="en-US" sz="1600" dirty="0" err="1">
                <a:solidFill>
                  <a:srgbClr val="00B050"/>
                </a:solidFill>
              </a:rPr>
              <a:t>Blackbox</a:t>
            </a:r>
            <a:r>
              <a:rPr lang="en-US" sz="1600" dirty="0">
                <a:solidFill>
                  <a:srgbClr val="00B050"/>
                </a:solidFill>
              </a:rPr>
              <a:t> </a:t>
            </a:r>
          </a:p>
          <a:p>
            <a:pPr marL="685800">
              <a:spcAft>
                <a:spcPts val="0"/>
              </a:spcAft>
              <a:buFont typeface="Symbol" panose="05050102010706020507" pitchFamily="18" charset="2"/>
              <a:buChar char=""/>
            </a:pPr>
            <a:r>
              <a:rPr lang="en-US" sz="1600" dirty="0" err="1"/>
              <a:t>Penerapan</a:t>
            </a:r>
            <a:r>
              <a:rPr lang="en-US" sz="1600" dirty="0"/>
              <a:t> </a:t>
            </a:r>
            <a:r>
              <a:rPr lang="en-US" sz="1600" dirty="0" err="1">
                <a:solidFill>
                  <a:srgbClr val="C00000"/>
                </a:solidFill>
              </a:rPr>
              <a:t>Algoritma</a:t>
            </a:r>
            <a:r>
              <a:rPr lang="en-US" sz="1600" dirty="0">
                <a:solidFill>
                  <a:srgbClr val="C00000"/>
                </a:solidFill>
              </a:rPr>
              <a:t> A* </a:t>
            </a:r>
            <a:r>
              <a:rPr lang="id-ID" sz="1600" dirty="0">
                <a:solidFill>
                  <a:srgbClr val="C00000"/>
                </a:solidFill>
              </a:rPr>
              <a:t>yang Diperbaiki </a:t>
            </a:r>
            <a:r>
              <a:rPr lang="en-US" sz="1600" dirty="0" err="1"/>
              <a:t>untuk</a:t>
            </a:r>
            <a:r>
              <a:rPr lang="en-US" sz="1600" dirty="0"/>
              <a:t> </a:t>
            </a:r>
            <a:r>
              <a:rPr lang="en-US" sz="1600" dirty="0" err="1">
                <a:solidFill>
                  <a:srgbClr val="0070C0"/>
                </a:solidFill>
              </a:rPr>
              <a:t>Pencarian</a:t>
            </a:r>
            <a:r>
              <a:rPr lang="en-US" sz="1600" dirty="0">
                <a:solidFill>
                  <a:srgbClr val="0070C0"/>
                </a:solidFill>
              </a:rPr>
              <a:t> </a:t>
            </a:r>
            <a:r>
              <a:rPr lang="en-US" sz="1600" dirty="0" err="1">
                <a:solidFill>
                  <a:srgbClr val="0070C0"/>
                </a:solidFill>
              </a:rPr>
              <a:t>Tempat</a:t>
            </a:r>
            <a:r>
              <a:rPr lang="en-US" sz="1600" dirty="0">
                <a:solidFill>
                  <a:srgbClr val="0070C0"/>
                </a:solidFill>
              </a:rPr>
              <a:t> </a:t>
            </a:r>
            <a:r>
              <a:rPr lang="en-US" sz="1600" dirty="0" err="1">
                <a:solidFill>
                  <a:srgbClr val="0070C0"/>
                </a:solidFill>
              </a:rPr>
              <a:t>Parkir</a:t>
            </a:r>
            <a:r>
              <a:rPr lang="en-US" sz="1600" dirty="0">
                <a:solidFill>
                  <a:srgbClr val="0070C0"/>
                </a:solidFill>
              </a:rPr>
              <a:t> </a:t>
            </a:r>
            <a:r>
              <a:rPr lang="en-US" sz="1600" dirty="0" err="1">
                <a:solidFill>
                  <a:srgbClr val="0070C0"/>
                </a:solidFill>
              </a:rPr>
              <a:t>Kosong</a:t>
            </a:r>
            <a:r>
              <a:rPr lang="en-US" sz="1600" dirty="0">
                <a:solidFill>
                  <a:srgbClr val="0070C0"/>
                </a:solidFill>
              </a:rPr>
              <a:t> </a:t>
            </a:r>
            <a:r>
              <a:rPr lang="en-US" sz="1600" dirty="0"/>
              <a:t>di </a:t>
            </a:r>
            <a:r>
              <a:rPr lang="en-US" sz="1600" dirty="0">
                <a:solidFill>
                  <a:srgbClr val="00B050"/>
                </a:solidFill>
              </a:rPr>
              <a:t>Mal </a:t>
            </a:r>
            <a:r>
              <a:rPr lang="en-US" sz="1600" dirty="0" err="1">
                <a:solidFill>
                  <a:srgbClr val="00B050"/>
                </a:solidFill>
              </a:rPr>
              <a:t>dan</a:t>
            </a:r>
            <a:r>
              <a:rPr lang="en-US" sz="1600" dirty="0">
                <a:solidFill>
                  <a:srgbClr val="00B050"/>
                </a:solidFill>
              </a:rPr>
              <a:t> </a:t>
            </a:r>
            <a:r>
              <a:rPr lang="en-US" sz="1600" dirty="0" err="1">
                <a:solidFill>
                  <a:srgbClr val="00B050"/>
                </a:solidFill>
              </a:rPr>
              <a:t>Supermaket</a:t>
            </a:r>
            <a:endParaRPr lang="id-ID" sz="1600" dirty="0">
              <a:solidFill>
                <a:srgbClr val="00B050"/>
              </a:solidFill>
            </a:endParaRPr>
          </a:p>
          <a:p>
            <a:pPr marL="685800">
              <a:spcAft>
                <a:spcPts val="0"/>
              </a:spcAft>
              <a:buFont typeface="Symbol" panose="05050102010706020507" pitchFamily="18" charset="2"/>
              <a:buChar char=""/>
            </a:pPr>
            <a:r>
              <a:rPr lang="en-US" sz="1600" dirty="0" err="1">
                <a:solidFill>
                  <a:srgbClr val="C00000"/>
                </a:solidFill>
              </a:rPr>
              <a:t>Penggabungan</a:t>
            </a:r>
            <a:r>
              <a:rPr lang="en-US" sz="1600" dirty="0">
                <a:solidFill>
                  <a:srgbClr val="C00000"/>
                </a:solidFill>
              </a:rPr>
              <a:t> Forward Selection </a:t>
            </a:r>
            <a:r>
              <a:rPr lang="en-US" sz="1600" dirty="0" err="1">
                <a:solidFill>
                  <a:srgbClr val="C00000"/>
                </a:solidFill>
              </a:rPr>
              <a:t>dan</a:t>
            </a:r>
            <a:r>
              <a:rPr lang="en-US" sz="1600" dirty="0">
                <a:solidFill>
                  <a:srgbClr val="C00000"/>
                </a:solidFill>
              </a:rPr>
              <a:t> Backward Elimination </a:t>
            </a:r>
            <a:r>
              <a:rPr lang="en-US" sz="1600" dirty="0" err="1"/>
              <a:t>untuk</a:t>
            </a:r>
            <a:r>
              <a:rPr lang="en-US" sz="1600" dirty="0"/>
              <a:t> </a:t>
            </a:r>
            <a:r>
              <a:rPr lang="en-US" sz="1600" dirty="0" err="1">
                <a:solidFill>
                  <a:srgbClr val="0070C0"/>
                </a:solidFill>
              </a:rPr>
              <a:t>Pemilihan</a:t>
            </a:r>
            <a:r>
              <a:rPr lang="en-US" sz="1600" dirty="0">
                <a:solidFill>
                  <a:srgbClr val="0070C0"/>
                </a:solidFill>
              </a:rPr>
              <a:t> </a:t>
            </a:r>
            <a:r>
              <a:rPr lang="en-US" sz="1600" dirty="0" err="1">
                <a:solidFill>
                  <a:srgbClr val="0070C0"/>
                </a:solidFill>
              </a:rPr>
              <a:t>Fitur</a:t>
            </a:r>
            <a:r>
              <a:rPr lang="en-US" sz="1600" dirty="0">
                <a:solidFill>
                  <a:srgbClr val="0070C0"/>
                </a:solidFill>
              </a:rPr>
              <a:t> </a:t>
            </a:r>
            <a:r>
              <a:rPr lang="en-US" sz="1600" dirty="0" err="1"/>
              <a:t>pada</a:t>
            </a:r>
            <a:r>
              <a:rPr lang="en-US" sz="1600" dirty="0"/>
              <a:t> </a:t>
            </a:r>
            <a:r>
              <a:rPr lang="en-US" sz="1600" dirty="0" err="1">
                <a:solidFill>
                  <a:srgbClr val="00B050"/>
                </a:solidFill>
              </a:rPr>
              <a:t>Prediksi</a:t>
            </a:r>
            <a:r>
              <a:rPr lang="en-US" sz="1600" dirty="0">
                <a:solidFill>
                  <a:srgbClr val="00B050"/>
                </a:solidFill>
              </a:rPr>
              <a:t> </a:t>
            </a:r>
            <a:r>
              <a:rPr lang="en-US" sz="1600" dirty="0" err="1">
                <a:solidFill>
                  <a:srgbClr val="00B050"/>
                </a:solidFill>
              </a:rPr>
              <a:t>Mahasiswa</a:t>
            </a:r>
            <a:r>
              <a:rPr lang="en-US" sz="1600" dirty="0">
                <a:solidFill>
                  <a:srgbClr val="00B050"/>
                </a:solidFill>
              </a:rPr>
              <a:t> DO </a:t>
            </a:r>
            <a:r>
              <a:rPr lang="en-US" sz="1600" dirty="0" err="1"/>
              <a:t>dengan</a:t>
            </a:r>
            <a:r>
              <a:rPr lang="en-US" sz="1600" dirty="0"/>
              <a:t> </a:t>
            </a:r>
            <a:r>
              <a:rPr lang="en-US" sz="1600" dirty="0" err="1"/>
              <a:t>menggunakan</a:t>
            </a:r>
            <a:r>
              <a:rPr lang="en-US" sz="1600" dirty="0"/>
              <a:t> </a:t>
            </a:r>
            <a:r>
              <a:rPr lang="en-US" sz="1600" dirty="0" err="1"/>
              <a:t>Algoritma</a:t>
            </a:r>
            <a:r>
              <a:rPr lang="en-US" sz="1600" dirty="0"/>
              <a:t> C4.5</a:t>
            </a:r>
          </a:p>
          <a:p>
            <a:pPr>
              <a:spcAft>
                <a:spcPts val="0"/>
              </a:spcAft>
            </a:pPr>
            <a:endParaRPr lang="en-US" dirty="0"/>
          </a:p>
        </p:txBody>
      </p:sp>
      <p:sp>
        <p:nvSpPr>
          <p:cNvPr id="4" name="Slide Number Placeholder 3">
            <a:extLst>
              <a:ext uri="{FF2B5EF4-FFF2-40B4-BE49-F238E27FC236}">
                <a16:creationId xmlns:a16="http://schemas.microsoft.com/office/drawing/2014/main" id="{25103EF6-5B1B-48F2-BD8C-699959986462}"/>
              </a:ext>
            </a:extLst>
          </p:cNvPr>
          <p:cNvSpPr>
            <a:spLocks noGrp="1"/>
          </p:cNvSpPr>
          <p:nvPr>
            <p:ph type="sldNum" idx="12"/>
          </p:nvPr>
        </p:nvSpPr>
        <p:spPr/>
        <p:txBody>
          <a:bodyPr/>
          <a:lstStyle/>
          <a:p>
            <a:pPr lvl="0">
              <a:spcBef>
                <a:spcPts val="0"/>
              </a:spcBef>
              <a:buNone/>
            </a:pPr>
            <a:fld id="{00000000-1234-1234-1234-123412341234}" type="slidenum">
              <a:rPr lang="en" smtClean="0"/>
              <a:t>22</a:t>
            </a:fld>
            <a:endParaRPr lang="en"/>
          </a:p>
        </p:txBody>
      </p:sp>
    </p:spTree>
    <p:extLst>
      <p:ext uri="{BB962C8B-B14F-4D97-AF65-F5344CB8AC3E}">
        <p14:creationId xmlns:p14="http://schemas.microsoft.com/office/powerpoint/2010/main" val="3666526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81A0-B10A-4A0B-8121-307B7CF4BFFD}"/>
              </a:ext>
            </a:extLst>
          </p:cNvPr>
          <p:cNvSpPr>
            <a:spLocks noGrp="1"/>
          </p:cNvSpPr>
          <p:nvPr>
            <p:ph type="title"/>
          </p:nvPr>
        </p:nvSpPr>
        <p:spPr/>
        <p:txBody>
          <a:bodyPr/>
          <a:lstStyle/>
          <a:p>
            <a:r>
              <a:rPr lang="en-US" dirty="0"/>
              <a:t>Nama </a:t>
            </a:r>
            <a:r>
              <a:rPr lang="en-US" dirty="0" err="1"/>
              <a:t>Penulis</a:t>
            </a:r>
            <a:endParaRPr lang="en-US" dirty="0"/>
          </a:p>
        </p:txBody>
      </p:sp>
      <p:sp>
        <p:nvSpPr>
          <p:cNvPr id="3" name="Text Placeholder 2">
            <a:extLst>
              <a:ext uri="{FF2B5EF4-FFF2-40B4-BE49-F238E27FC236}">
                <a16:creationId xmlns:a16="http://schemas.microsoft.com/office/drawing/2014/main" id="{991EFAA2-E5A3-49FC-9404-13A8BD76AD6A}"/>
              </a:ext>
            </a:extLst>
          </p:cNvPr>
          <p:cNvSpPr>
            <a:spLocks noGrp="1"/>
          </p:cNvSpPr>
          <p:nvPr>
            <p:ph type="body" idx="1"/>
          </p:nvPr>
        </p:nvSpPr>
        <p:spPr/>
        <p:txBody>
          <a:bodyPr/>
          <a:lstStyle/>
          <a:p>
            <a:pPr algn="just">
              <a:lnSpc>
                <a:spcPct val="80000"/>
              </a:lnSpc>
            </a:pPr>
            <a:r>
              <a:rPr lang="en-US" dirty="0"/>
              <a:t>Nama </a:t>
            </a:r>
            <a:r>
              <a:rPr lang="en-US" dirty="0" err="1"/>
              <a:t>penulis</a:t>
            </a:r>
            <a:r>
              <a:rPr lang="en-US" dirty="0"/>
              <a:t> </a:t>
            </a:r>
            <a:r>
              <a:rPr lang="en-US" dirty="0" err="1"/>
              <a:t>dan</a:t>
            </a:r>
            <a:r>
              <a:rPr lang="en-US" dirty="0"/>
              <a:t> </a:t>
            </a:r>
            <a:r>
              <a:rPr lang="en-US" dirty="0" err="1"/>
              <a:t>alamat</a:t>
            </a:r>
            <a:r>
              <a:rPr lang="en-US" dirty="0"/>
              <a:t> </a:t>
            </a:r>
            <a:r>
              <a:rPr lang="en-US" dirty="0" err="1"/>
              <a:t>disebut</a:t>
            </a:r>
            <a:r>
              <a:rPr lang="en-US" dirty="0"/>
              <a:t> </a:t>
            </a:r>
            <a:r>
              <a:rPr lang="en-US" dirty="0" err="1"/>
              <a:t>baris</a:t>
            </a:r>
            <a:r>
              <a:rPr lang="en-US" dirty="0"/>
              <a:t> </a:t>
            </a:r>
            <a:r>
              <a:rPr lang="en-US" dirty="0" err="1"/>
              <a:t>kepemilikan</a:t>
            </a:r>
            <a:r>
              <a:rPr lang="en-US" dirty="0"/>
              <a:t>/</a:t>
            </a:r>
            <a:r>
              <a:rPr lang="en-US" dirty="0" err="1"/>
              <a:t>baris</a:t>
            </a:r>
            <a:r>
              <a:rPr lang="en-US" dirty="0"/>
              <a:t> </a:t>
            </a:r>
            <a:r>
              <a:rPr lang="en-US" dirty="0" err="1"/>
              <a:t>kredit</a:t>
            </a:r>
            <a:r>
              <a:rPr lang="en-US" dirty="0"/>
              <a:t> (authorship). </a:t>
            </a:r>
            <a:endParaRPr lang="id-ID" dirty="0"/>
          </a:p>
          <a:p>
            <a:pPr algn="just">
              <a:lnSpc>
                <a:spcPct val="80000"/>
              </a:lnSpc>
            </a:pPr>
            <a:r>
              <a:rPr lang="en-US" dirty="0"/>
              <a:t>Nama </a:t>
            </a:r>
            <a:r>
              <a:rPr lang="en-US" dirty="0" err="1"/>
              <a:t>penulis</a:t>
            </a:r>
            <a:r>
              <a:rPr lang="en-US" dirty="0"/>
              <a:t> </a:t>
            </a:r>
            <a:r>
              <a:rPr lang="id-ID" dirty="0"/>
              <a:t>tanpa </a:t>
            </a:r>
            <a:r>
              <a:rPr lang="en-US" dirty="0" err="1"/>
              <a:t>pangkat</a:t>
            </a:r>
            <a:r>
              <a:rPr lang="en-US" dirty="0"/>
              <a:t>, </a:t>
            </a:r>
            <a:r>
              <a:rPr lang="en-US" dirty="0" err="1"/>
              <a:t>kedudukan</a:t>
            </a:r>
            <a:r>
              <a:rPr lang="en-US" dirty="0"/>
              <a:t> </a:t>
            </a:r>
            <a:r>
              <a:rPr lang="en-US" dirty="0" err="1"/>
              <a:t>dan</a:t>
            </a:r>
            <a:r>
              <a:rPr lang="en-US" dirty="0"/>
              <a:t> </a:t>
            </a:r>
            <a:r>
              <a:rPr lang="en-US" dirty="0" err="1"/>
              <a:t>gelar</a:t>
            </a:r>
            <a:r>
              <a:rPr lang="en-US" dirty="0"/>
              <a:t>. </a:t>
            </a:r>
            <a:endParaRPr lang="id-ID" dirty="0"/>
          </a:p>
          <a:p>
            <a:pPr algn="just">
              <a:lnSpc>
                <a:spcPct val="80000"/>
              </a:lnSpc>
            </a:pPr>
            <a:r>
              <a:rPr lang="en-US" dirty="0" err="1"/>
              <a:t>Penulis</a:t>
            </a:r>
            <a:r>
              <a:rPr lang="en-US" dirty="0"/>
              <a:t> </a:t>
            </a:r>
            <a:r>
              <a:rPr lang="en-US" dirty="0" err="1"/>
              <a:t>lebih</a:t>
            </a:r>
            <a:r>
              <a:rPr lang="en-US" dirty="0"/>
              <a:t> </a:t>
            </a:r>
            <a:r>
              <a:rPr lang="en-US" dirty="0" err="1"/>
              <a:t>dari</a:t>
            </a:r>
            <a:r>
              <a:rPr lang="en-US" dirty="0"/>
              <a:t>  </a:t>
            </a:r>
            <a:r>
              <a:rPr lang="en-US" dirty="0" err="1"/>
              <a:t>satu</a:t>
            </a:r>
            <a:r>
              <a:rPr lang="en-US" dirty="0"/>
              <a:t>  orang, </a:t>
            </a:r>
            <a:r>
              <a:rPr lang="en-US" dirty="0" err="1"/>
              <a:t>ditulis</a:t>
            </a:r>
            <a:r>
              <a:rPr lang="en-US" dirty="0"/>
              <a:t>  </a:t>
            </a:r>
            <a:r>
              <a:rPr lang="en-US" dirty="0" err="1"/>
              <a:t>lengkap</a:t>
            </a:r>
            <a:r>
              <a:rPr lang="en-US" dirty="0"/>
              <a:t>, </a:t>
            </a:r>
            <a:r>
              <a:rPr lang="en-US" dirty="0" err="1"/>
              <a:t>tidak</a:t>
            </a:r>
            <a:r>
              <a:rPr lang="en-US" dirty="0"/>
              <a:t> </a:t>
            </a:r>
            <a:r>
              <a:rPr lang="en-US" dirty="0" err="1"/>
              <a:t>menggunakan</a:t>
            </a:r>
            <a:r>
              <a:rPr lang="en-US" dirty="0"/>
              <a:t> </a:t>
            </a:r>
            <a:r>
              <a:rPr lang="en-US" dirty="0" err="1"/>
              <a:t>singkatan</a:t>
            </a:r>
            <a:r>
              <a:rPr lang="en-US" dirty="0"/>
              <a:t> </a:t>
            </a:r>
            <a:r>
              <a:rPr lang="en-US" dirty="0" err="1"/>
              <a:t>dkk</a:t>
            </a:r>
            <a:r>
              <a:rPr lang="en-US" dirty="0"/>
              <a:t>., </a:t>
            </a:r>
            <a:r>
              <a:rPr lang="en-US" dirty="0" err="1"/>
              <a:t>atau</a:t>
            </a:r>
            <a:r>
              <a:rPr lang="en-US" dirty="0"/>
              <a:t> </a:t>
            </a:r>
            <a:r>
              <a:rPr lang="en-US" i="1" dirty="0"/>
              <a:t>et.al</a:t>
            </a:r>
            <a:r>
              <a:rPr lang="en-US" dirty="0"/>
              <a:t>. </a:t>
            </a:r>
            <a:r>
              <a:rPr lang="en-US" dirty="0" err="1"/>
              <a:t>dan</a:t>
            </a:r>
            <a:r>
              <a:rPr lang="en-US" dirty="0"/>
              <a:t> lain-lain.</a:t>
            </a:r>
          </a:p>
          <a:p>
            <a:pPr algn="just">
              <a:lnSpc>
                <a:spcPct val="80000"/>
              </a:lnSpc>
            </a:pPr>
            <a:r>
              <a:rPr lang="en-US" dirty="0" err="1"/>
              <a:t>Urutan</a:t>
            </a:r>
            <a:r>
              <a:rPr lang="en-US" dirty="0"/>
              <a:t> </a:t>
            </a:r>
            <a:r>
              <a:rPr lang="en-US" dirty="0" err="1"/>
              <a:t>penulisan</a:t>
            </a:r>
            <a:r>
              <a:rPr lang="en-US" dirty="0"/>
              <a:t> </a:t>
            </a:r>
            <a:r>
              <a:rPr lang="en-US" dirty="0" err="1"/>
              <a:t>nama</a:t>
            </a:r>
            <a:r>
              <a:rPr lang="en-US" dirty="0"/>
              <a:t> </a:t>
            </a:r>
            <a:r>
              <a:rPr lang="en-US" dirty="0" err="1"/>
              <a:t>berdasarkan</a:t>
            </a:r>
            <a:r>
              <a:rPr lang="en-US" dirty="0"/>
              <a:t> </a:t>
            </a:r>
            <a:r>
              <a:rPr lang="en-US" dirty="0" err="1"/>
              <a:t>kontribusi</a:t>
            </a:r>
            <a:endParaRPr lang="en-US" dirty="0"/>
          </a:p>
          <a:p>
            <a:endParaRPr lang="en-US" dirty="0"/>
          </a:p>
        </p:txBody>
      </p:sp>
      <p:sp>
        <p:nvSpPr>
          <p:cNvPr id="4" name="Slide Number Placeholder 3">
            <a:extLst>
              <a:ext uri="{FF2B5EF4-FFF2-40B4-BE49-F238E27FC236}">
                <a16:creationId xmlns:a16="http://schemas.microsoft.com/office/drawing/2014/main" id="{EB5B636F-2D60-42DB-8DDA-DF4AB3B42C2E}"/>
              </a:ext>
            </a:extLst>
          </p:cNvPr>
          <p:cNvSpPr>
            <a:spLocks noGrp="1"/>
          </p:cNvSpPr>
          <p:nvPr>
            <p:ph type="sldNum" idx="12"/>
          </p:nvPr>
        </p:nvSpPr>
        <p:spPr/>
        <p:txBody>
          <a:bodyPr/>
          <a:lstStyle/>
          <a:p>
            <a:pPr lvl="0">
              <a:spcBef>
                <a:spcPts val="0"/>
              </a:spcBef>
              <a:buNone/>
            </a:pPr>
            <a:fld id="{00000000-1234-1234-1234-123412341234}" type="slidenum">
              <a:rPr lang="en" smtClean="0"/>
              <a:t>23</a:t>
            </a:fld>
            <a:endParaRPr lang="en"/>
          </a:p>
        </p:txBody>
      </p:sp>
    </p:spTree>
    <p:extLst>
      <p:ext uri="{BB962C8B-B14F-4D97-AF65-F5344CB8AC3E}">
        <p14:creationId xmlns:p14="http://schemas.microsoft.com/office/powerpoint/2010/main" val="2346065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DF82-08E8-458D-8304-85FAEB7B063B}"/>
              </a:ext>
            </a:extLst>
          </p:cNvPr>
          <p:cNvSpPr>
            <a:spLocks noGrp="1"/>
          </p:cNvSpPr>
          <p:nvPr>
            <p:ph type="title"/>
          </p:nvPr>
        </p:nvSpPr>
        <p:spPr/>
        <p:txBody>
          <a:bodyPr/>
          <a:lstStyle/>
          <a:p>
            <a:r>
              <a:rPr lang="en-US" dirty="0" err="1"/>
              <a:t>Lembaga</a:t>
            </a:r>
            <a:r>
              <a:rPr lang="en-US" dirty="0"/>
              <a:t> </a:t>
            </a:r>
            <a:r>
              <a:rPr lang="en-US" dirty="0" err="1"/>
              <a:t>dan</a:t>
            </a:r>
            <a:r>
              <a:rPr lang="en-US" dirty="0"/>
              <a:t> </a:t>
            </a:r>
            <a:r>
              <a:rPr lang="en-US" dirty="0" err="1"/>
              <a:t>Alamat</a:t>
            </a:r>
            <a:endParaRPr lang="en-US" dirty="0"/>
          </a:p>
        </p:txBody>
      </p:sp>
      <p:sp>
        <p:nvSpPr>
          <p:cNvPr id="3" name="Text Placeholder 2">
            <a:extLst>
              <a:ext uri="{FF2B5EF4-FFF2-40B4-BE49-F238E27FC236}">
                <a16:creationId xmlns:a16="http://schemas.microsoft.com/office/drawing/2014/main" id="{456D7F2B-EAB6-4A07-80FB-8553DC352701}"/>
              </a:ext>
            </a:extLst>
          </p:cNvPr>
          <p:cNvSpPr>
            <a:spLocks noGrp="1"/>
          </p:cNvSpPr>
          <p:nvPr>
            <p:ph type="body" idx="1"/>
          </p:nvPr>
        </p:nvSpPr>
        <p:spPr/>
        <p:txBody>
          <a:bodyPr/>
          <a:lstStyle/>
          <a:p>
            <a:r>
              <a:rPr lang="en-US" dirty="0" err="1"/>
              <a:t>Tuliskan</a:t>
            </a:r>
            <a:r>
              <a:rPr lang="en-US" dirty="0"/>
              <a:t> </a:t>
            </a:r>
            <a:r>
              <a:rPr lang="en-US" dirty="0" err="1"/>
              <a:t>alamat</a:t>
            </a:r>
            <a:r>
              <a:rPr lang="en-US" dirty="0"/>
              <a:t> </a:t>
            </a:r>
            <a:r>
              <a:rPr lang="en-US" dirty="0" err="1"/>
              <a:t>lembaga</a:t>
            </a:r>
            <a:r>
              <a:rPr lang="en-US" dirty="0"/>
              <a:t>/</a:t>
            </a:r>
            <a:r>
              <a:rPr lang="en-US" dirty="0" err="1"/>
              <a:t>tempat</a:t>
            </a:r>
            <a:r>
              <a:rPr lang="en-US" dirty="0"/>
              <a:t> </a:t>
            </a:r>
            <a:r>
              <a:rPr lang="en-US" dirty="0" err="1"/>
              <a:t>bekerja</a:t>
            </a:r>
            <a:endParaRPr lang="en-US" dirty="0"/>
          </a:p>
          <a:p>
            <a:r>
              <a:rPr lang="en-US" dirty="0" err="1"/>
              <a:t>Dapat</a:t>
            </a:r>
            <a:r>
              <a:rPr lang="en-US" dirty="0"/>
              <a:t> </a:t>
            </a:r>
            <a:r>
              <a:rPr lang="en-US" dirty="0" err="1"/>
              <a:t>menuliskan</a:t>
            </a:r>
            <a:r>
              <a:rPr lang="en-US" dirty="0"/>
              <a:t> </a:t>
            </a:r>
            <a:r>
              <a:rPr lang="en-US" dirty="0" err="1"/>
              <a:t>lebih</a:t>
            </a:r>
            <a:r>
              <a:rPr lang="en-US" dirty="0"/>
              <a:t> </a:t>
            </a:r>
            <a:r>
              <a:rPr lang="en-US" dirty="0" err="1"/>
              <a:t>dari</a:t>
            </a:r>
            <a:r>
              <a:rPr lang="en-US" dirty="0"/>
              <a:t> </a:t>
            </a:r>
            <a:r>
              <a:rPr lang="en-US" dirty="0" err="1"/>
              <a:t>satu</a:t>
            </a:r>
            <a:r>
              <a:rPr lang="en-US" dirty="0"/>
              <a:t> </a:t>
            </a:r>
            <a:r>
              <a:rPr lang="en-US" dirty="0" err="1"/>
              <a:t>lembaga</a:t>
            </a:r>
            <a:endParaRPr lang="en-US" dirty="0"/>
          </a:p>
          <a:p>
            <a:r>
              <a:rPr lang="en-US" dirty="0" err="1"/>
              <a:t>Tuliskan</a:t>
            </a:r>
            <a:r>
              <a:rPr lang="en-US" dirty="0"/>
              <a:t> </a:t>
            </a:r>
            <a:r>
              <a:rPr lang="en-US" dirty="0" err="1"/>
              <a:t>alamat</a:t>
            </a:r>
            <a:r>
              <a:rPr lang="en-US" dirty="0"/>
              <a:t> email </a:t>
            </a:r>
            <a:r>
              <a:rPr lang="en-US" dirty="0" err="1"/>
              <a:t>untuk</a:t>
            </a:r>
            <a:r>
              <a:rPr lang="en-US" dirty="0"/>
              <a:t> </a:t>
            </a:r>
            <a:r>
              <a:rPr lang="en-US" dirty="0" err="1"/>
              <a:t>korespondesi</a:t>
            </a:r>
            <a:endParaRPr lang="en-US" dirty="0"/>
          </a:p>
          <a:p>
            <a:r>
              <a:rPr lang="en-US" dirty="0" err="1"/>
              <a:t>Sebaiknya</a:t>
            </a:r>
            <a:r>
              <a:rPr lang="en-US" dirty="0"/>
              <a:t> </a:t>
            </a:r>
            <a:r>
              <a:rPr lang="en-US" dirty="0" err="1"/>
              <a:t>menggunakan</a:t>
            </a:r>
            <a:r>
              <a:rPr lang="en-US" dirty="0"/>
              <a:t> </a:t>
            </a:r>
            <a:r>
              <a:rPr lang="en-US" dirty="0" err="1"/>
              <a:t>alamat</a:t>
            </a:r>
            <a:r>
              <a:rPr lang="en-US" dirty="0"/>
              <a:t> email </a:t>
            </a:r>
            <a:r>
              <a:rPr lang="en-US" dirty="0" err="1"/>
              <a:t>dari</a:t>
            </a:r>
            <a:r>
              <a:rPr lang="en-US" dirty="0"/>
              <a:t> </a:t>
            </a:r>
            <a:r>
              <a:rPr lang="en-US" dirty="0" err="1"/>
              <a:t>lembaga</a:t>
            </a:r>
            <a:endParaRPr lang="en-US" dirty="0"/>
          </a:p>
        </p:txBody>
      </p:sp>
      <p:sp>
        <p:nvSpPr>
          <p:cNvPr id="4" name="Slide Number Placeholder 3">
            <a:extLst>
              <a:ext uri="{FF2B5EF4-FFF2-40B4-BE49-F238E27FC236}">
                <a16:creationId xmlns:a16="http://schemas.microsoft.com/office/drawing/2014/main" id="{DCE4FEFE-70F6-466E-892A-051E53C7807D}"/>
              </a:ext>
            </a:extLst>
          </p:cNvPr>
          <p:cNvSpPr>
            <a:spLocks noGrp="1"/>
          </p:cNvSpPr>
          <p:nvPr>
            <p:ph type="sldNum" idx="12"/>
          </p:nvPr>
        </p:nvSpPr>
        <p:spPr/>
        <p:txBody>
          <a:bodyPr/>
          <a:lstStyle/>
          <a:p>
            <a:pPr lvl="0">
              <a:spcBef>
                <a:spcPts val="0"/>
              </a:spcBef>
              <a:buNone/>
            </a:pPr>
            <a:fld id="{00000000-1234-1234-1234-123412341234}" type="slidenum">
              <a:rPr lang="en" smtClean="0"/>
              <a:t>24</a:t>
            </a:fld>
            <a:endParaRPr lang="en"/>
          </a:p>
        </p:txBody>
      </p:sp>
    </p:spTree>
    <p:extLst>
      <p:ext uri="{BB962C8B-B14F-4D97-AF65-F5344CB8AC3E}">
        <p14:creationId xmlns:p14="http://schemas.microsoft.com/office/powerpoint/2010/main" val="1235080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3E00-ECBC-4714-BF66-0C22D454D3BF}"/>
              </a:ext>
            </a:extLst>
          </p:cNvPr>
          <p:cNvSpPr>
            <a:spLocks noGrp="1"/>
          </p:cNvSpPr>
          <p:nvPr>
            <p:ph type="title"/>
          </p:nvPr>
        </p:nvSpPr>
        <p:spPr/>
        <p:txBody>
          <a:bodyPr/>
          <a:lstStyle/>
          <a:p>
            <a:r>
              <a:rPr lang="en-US" dirty="0" err="1"/>
              <a:t>Abstrak</a:t>
            </a:r>
            <a:endParaRPr lang="en-US" dirty="0"/>
          </a:p>
        </p:txBody>
      </p:sp>
      <p:sp>
        <p:nvSpPr>
          <p:cNvPr id="3" name="Text Placeholder 2">
            <a:extLst>
              <a:ext uri="{FF2B5EF4-FFF2-40B4-BE49-F238E27FC236}">
                <a16:creationId xmlns:a16="http://schemas.microsoft.com/office/drawing/2014/main" id="{EB13C1D2-581C-43B1-A3AA-471B1FF0C386}"/>
              </a:ext>
            </a:extLst>
          </p:cNvPr>
          <p:cNvSpPr>
            <a:spLocks noGrp="1"/>
          </p:cNvSpPr>
          <p:nvPr>
            <p:ph type="body" idx="1"/>
          </p:nvPr>
        </p:nvSpPr>
        <p:spPr>
          <a:xfrm>
            <a:off x="814275" y="1327350"/>
            <a:ext cx="7688702" cy="3624750"/>
          </a:xfrm>
        </p:spPr>
        <p:txBody>
          <a:bodyPr/>
          <a:lstStyle/>
          <a:p>
            <a:pPr>
              <a:spcAft>
                <a:spcPts val="0"/>
              </a:spcAft>
            </a:pPr>
            <a:r>
              <a:rPr lang="en-US" sz="2000" dirty="0"/>
              <a:t>M</a:t>
            </a:r>
            <a:r>
              <a:rPr lang="id-ID" sz="2000" dirty="0"/>
              <a:t>emuat hal-hal yang pokok atau penting</a:t>
            </a:r>
            <a:r>
              <a:rPr lang="en-US" sz="2000" dirty="0"/>
              <a:t> (</a:t>
            </a:r>
            <a:r>
              <a:rPr lang="en-US" sz="2000" dirty="0" err="1"/>
              <a:t>masalah</a:t>
            </a:r>
            <a:r>
              <a:rPr lang="en-US" sz="2000" dirty="0"/>
              <a:t>, </a:t>
            </a:r>
            <a:r>
              <a:rPr lang="en-US" sz="2000" dirty="0" err="1"/>
              <a:t>tujuan</a:t>
            </a:r>
            <a:r>
              <a:rPr lang="en-US" sz="2000" dirty="0"/>
              <a:t>, </a:t>
            </a:r>
            <a:r>
              <a:rPr lang="en-US" sz="2000" dirty="0" err="1"/>
              <a:t>metode</a:t>
            </a:r>
            <a:r>
              <a:rPr lang="en-US" sz="2000" dirty="0"/>
              <a:t>, </a:t>
            </a:r>
            <a:r>
              <a:rPr lang="en-US" sz="2000" dirty="0" err="1"/>
              <a:t>hasil</a:t>
            </a:r>
            <a:r>
              <a:rPr lang="en-US" sz="2000" dirty="0"/>
              <a:t>)</a:t>
            </a:r>
            <a:endParaRPr lang="id-ID" sz="2000" dirty="0"/>
          </a:p>
          <a:p>
            <a:pPr>
              <a:spcAft>
                <a:spcPts val="0"/>
              </a:spcAft>
            </a:pPr>
            <a:r>
              <a:rPr lang="id-ID" sz="2000" dirty="0"/>
              <a:t>Abstrak terdiri dari satu paragraph</a:t>
            </a:r>
            <a:r>
              <a:rPr lang="en-US" sz="2000" dirty="0"/>
              <a:t>, </a:t>
            </a:r>
            <a:r>
              <a:rPr lang="en-US" sz="2000" dirty="0" err="1"/>
              <a:t>dengan</a:t>
            </a:r>
            <a:r>
              <a:rPr lang="en-US" sz="2000" dirty="0"/>
              <a:t> </a:t>
            </a:r>
            <a:r>
              <a:rPr lang="en-US" sz="2000" dirty="0" err="1"/>
              <a:t>jumlah</a:t>
            </a:r>
            <a:r>
              <a:rPr lang="en-US" sz="2000" dirty="0"/>
              <a:t> kata </a:t>
            </a:r>
            <a:r>
              <a:rPr lang="en-US" sz="2000" dirty="0" err="1"/>
              <a:t>tertentu</a:t>
            </a:r>
            <a:r>
              <a:rPr lang="en-US" sz="2000" dirty="0"/>
              <a:t> (</a:t>
            </a:r>
            <a:r>
              <a:rPr lang="en-US" sz="2000" dirty="0" err="1"/>
              <a:t>tergantung</a:t>
            </a:r>
            <a:r>
              <a:rPr lang="en-US" sz="2000" dirty="0"/>
              <a:t> </a:t>
            </a:r>
            <a:r>
              <a:rPr lang="en-US" sz="2000" dirty="0" err="1"/>
              <a:t>persyaratan</a:t>
            </a:r>
            <a:r>
              <a:rPr lang="en-US" sz="2000" dirty="0"/>
              <a:t> </a:t>
            </a:r>
            <a:r>
              <a:rPr lang="en-US" sz="2000" dirty="0" err="1"/>
              <a:t>jurnal</a:t>
            </a:r>
            <a:r>
              <a:rPr lang="en-US" sz="2000" dirty="0"/>
              <a:t>)</a:t>
            </a:r>
            <a:endParaRPr lang="id-ID" sz="2000" dirty="0"/>
          </a:p>
          <a:p>
            <a:pPr>
              <a:spcAft>
                <a:spcPts val="0"/>
              </a:spcAft>
            </a:pPr>
            <a:r>
              <a:rPr lang="en-US" sz="2000" dirty="0" err="1"/>
              <a:t>Untuk</a:t>
            </a:r>
            <a:r>
              <a:rPr lang="en-US" sz="2000" dirty="0"/>
              <a:t> </a:t>
            </a:r>
            <a:r>
              <a:rPr lang="en-US" sz="2000" dirty="0" err="1"/>
              <a:t>jurnal</a:t>
            </a:r>
            <a:r>
              <a:rPr lang="en-US" sz="2000" dirty="0"/>
              <a:t> </a:t>
            </a:r>
            <a:r>
              <a:rPr lang="en-US" sz="2000" dirty="0" err="1"/>
              <a:t>nasional</a:t>
            </a:r>
            <a:r>
              <a:rPr lang="en-US" sz="2000" dirty="0"/>
              <a:t>, </a:t>
            </a:r>
            <a:r>
              <a:rPr lang="en-US" sz="2000" dirty="0" err="1"/>
              <a:t>sebaiknya</a:t>
            </a:r>
            <a:r>
              <a:rPr lang="en-US" sz="2000" dirty="0"/>
              <a:t> d</a:t>
            </a:r>
            <a:r>
              <a:rPr lang="id-ID" sz="2000" dirty="0"/>
              <a:t>itulis dalam 2 bahasa (Inggris &amp; Indonesia)</a:t>
            </a:r>
            <a:endParaRPr lang="en-US" sz="2000" dirty="0"/>
          </a:p>
          <a:p>
            <a:pPr>
              <a:spcAft>
                <a:spcPts val="0"/>
              </a:spcAft>
            </a:pPr>
            <a:r>
              <a:rPr lang="en-US" sz="2000" dirty="0" err="1"/>
              <a:t>Hindari</a:t>
            </a:r>
            <a:r>
              <a:rPr lang="en-US" sz="2000" dirty="0"/>
              <a:t> </a:t>
            </a:r>
            <a:r>
              <a:rPr lang="en-US" sz="2000" dirty="0" err="1"/>
              <a:t>menuliskan</a:t>
            </a:r>
            <a:r>
              <a:rPr lang="en-US" sz="2000" dirty="0"/>
              <a:t> </a:t>
            </a:r>
            <a:r>
              <a:rPr lang="en-US" sz="2000" dirty="0" err="1"/>
              <a:t>terlalu</a:t>
            </a:r>
            <a:r>
              <a:rPr lang="en-US" sz="2000" dirty="0"/>
              <a:t> </a:t>
            </a:r>
            <a:r>
              <a:rPr lang="en-US" sz="2000" dirty="0" err="1"/>
              <a:t>banyak</a:t>
            </a:r>
            <a:r>
              <a:rPr lang="en-US" sz="2000" dirty="0"/>
              <a:t> </a:t>
            </a:r>
            <a:r>
              <a:rPr lang="en-US" sz="2000" dirty="0" err="1"/>
              <a:t>angka</a:t>
            </a:r>
            <a:r>
              <a:rPr lang="en-US" sz="2000" dirty="0"/>
              <a:t>/</a:t>
            </a:r>
            <a:r>
              <a:rPr lang="en-US" sz="2000" dirty="0" err="1"/>
              <a:t>nilai</a:t>
            </a:r>
            <a:endParaRPr lang="en-US" sz="2000" dirty="0"/>
          </a:p>
          <a:p>
            <a:pPr>
              <a:spcAft>
                <a:spcPts val="0"/>
              </a:spcAft>
            </a:pPr>
            <a:r>
              <a:rPr lang="en-US" sz="2000" dirty="0" err="1"/>
              <a:t>Memuat</a:t>
            </a:r>
            <a:r>
              <a:rPr lang="en-US" sz="2000" dirty="0"/>
              <a:t> kata </a:t>
            </a:r>
            <a:r>
              <a:rPr lang="en-US" sz="2000" dirty="0" err="1"/>
              <a:t>kunci</a:t>
            </a:r>
            <a:endParaRPr lang="en-US" sz="2000" dirty="0"/>
          </a:p>
          <a:p>
            <a:pPr>
              <a:spcAft>
                <a:spcPts val="0"/>
              </a:spcAft>
            </a:pPr>
            <a:r>
              <a:rPr lang="en-US" sz="2000" dirty="0" err="1"/>
              <a:t>Abstrak</a:t>
            </a:r>
            <a:r>
              <a:rPr lang="en-US" sz="2000" dirty="0"/>
              <a:t> </a:t>
            </a:r>
            <a:r>
              <a:rPr lang="en-US" sz="2000" dirty="0" err="1"/>
              <a:t>dapat</a:t>
            </a:r>
            <a:r>
              <a:rPr lang="en-US" sz="2000" dirty="0"/>
              <a:t> </a:t>
            </a:r>
            <a:r>
              <a:rPr lang="en-US" sz="2000" dirty="0" err="1"/>
              <a:t>dimulai</a:t>
            </a:r>
            <a:r>
              <a:rPr lang="en-US" sz="2000" dirty="0"/>
              <a:t> </a:t>
            </a:r>
            <a:r>
              <a:rPr lang="en-US" sz="2000" dirty="0" err="1"/>
              <a:t>dengan</a:t>
            </a:r>
            <a:r>
              <a:rPr lang="en-US" sz="2000" dirty="0"/>
              <a:t> kata:</a:t>
            </a:r>
          </a:p>
          <a:p>
            <a:pPr marL="685800">
              <a:spcAft>
                <a:spcPts val="0"/>
              </a:spcAft>
              <a:buFont typeface="Symbol" panose="05050102010706020507" pitchFamily="18" charset="2"/>
              <a:buChar char=""/>
            </a:pPr>
            <a:r>
              <a:rPr lang="id-ID" sz="1400" dirty="0"/>
              <a:t>This study aims at ......(describing, developing, proving, dll)</a:t>
            </a:r>
          </a:p>
          <a:p>
            <a:pPr marL="685800">
              <a:spcAft>
                <a:spcPts val="0"/>
              </a:spcAft>
              <a:buFont typeface="Symbol" panose="05050102010706020507" pitchFamily="18" charset="2"/>
              <a:buChar char=""/>
            </a:pPr>
            <a:r>
              <a:rPr lang="id-ID" sz="1400" dirty="0"/>
              <a:t>The objective of this research is ....</a:t>
            </a:r>
          </a:p>
          <a:p>
            <a:pPr marL="685800">
              <a:spcAft>
                <a:spcPts val="0"/>
              </a:spcAft>
              <a:buFont typeface="Symbol" panose="05050102010706020507" pitchFamily="18" charset="2"/>
              <a:buChar char=""/>
            </a:pPr>
            <a:r>
              <a:rPr lang="id-ID" sz="1400" dirty="0"/>
              <a:t>This study describes ...</a:t>
            </a:r>
          </a:p>
          <a:p>
            <a:pPr marL="685800">
              <a:spcAft>
                <a:spcPts val="0"/>
              </a:spcAft>
              <a:buFont typeface="Symbol" panose="05050102010706020507" pitchFamily="18" charset="2"/>
              <a:buChar char=""/>
            </a:pPr>
            <a:r>
              <a:rPr lang="id-ID" sz="1400" dirty="0"/>
              <a:t>This study attempted to ...</a:t>
            </a:r>
          </a:p>
          <a:p>
            <a:pPr>
              <a:spcAft>
                <a:spcPts val="0"/>
              </a:spcAft>
            </a:pPr>
            <a:endParaRPr lang="id-ID" sz="2000" dirty="0"/>
          </a:p>
          <a:p>
            <a:pPr>
              <a:spcAft>
                <a:spcPts val="0"/>
              </a:spcAft>
            </a:pPr>
            <a:endParaRPr lang="en-US" sz="2000" dirty="0"/>
          </a:p>
        </p:txBody>
      </p:sp>
      <p:sp>
        <p:nvSpPr>
          <p:cNvPr id="4" name="Slide Number Placeholder 3">
            <a:extLst>
              <a:ext uri="{FF2B5EF4-FFF2-40B4-BE49-F238E27FC236}">
                <a16:creationId xmlns:a16="http://schemas.microsoft.com/office/drawing/2014/main" id="{F1CEE16F-5DC7-49D6-976E-D87313531338}"/>
              </a:ext>
            </a:extLst>
          </p:cNvPr>
          <p:cNvSpPr>
            <a:spLocks noGrp="1"/>
          </p:cNvSpPr>
          <p:nvPr>
            <p:ph type="sldNum" idx="12"/>
          </p:nvPr>
        </p:nvSpPr>
        <p:spPr/>
        <p:txBody>
          <a:bodyPr/>
          <a:lstStyle/>
          <a:p>
            <a:pPr lvl="0">
              <a:spcBef>
                <a:spcPts val="0"/>
              </a:spcBef>
              <a:buNone/>
            </a:pPr>
            <a:fld id="{00000000-1234-1234-1234-123412341234}" type="slidenum">
              <a:rPr lang="en" smtClean="0"/>
              <a:t>25</a:t>
            </a:fld>
            <a:endParaRPr lang="en"/>
          </a:p>
        </p:txBody>
      </p:sp>
    </p:spTree>
    <p:extLst>
      <p:ext uri="{BB962C8B-B14F-4D97-AF65-F5344CB8AC3E}">
        <p14:creationId xmlns:p14="http://schemas.microsoft.com/office/powerpoint/2010/main" val="3204253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F9CF-5D18-4E4C-8531-79B535CC4751}"/>
              </a:ext>
            </a:extLst>
          </p:cNvPr>
          <p:cNvSpPr>
            <a:spLocks noGrp="1"/>
          </p:cNvSpPr>
          <p:nvPr>
            <p:ph type="title"/>
          </p:nvPr>
        </p:nvSpPr>
        <p:spPr/>
        <p:txBody>
          <a:bodyPr/>
          <a:lstStyle/>
          <a:p>
            <a:r>
              <a:rPr lang="en-US" dirty="0"/>
              <a:t>Keywords</a:t>
            </a:r>
          </a:p>
        </p:txBody>
      </p:sp>
      <p:sp>
        <p:nvSpPr>
          <p:cNvPr id="3" name="Text Placeholder 2">
            <a:extLst>
              <a:ext uri="{FF2B5EF4-FFF2-40B4-BE49-F238E27FC236}">
                <a16:creationId xmlns:a16="http://schemas.microsoft.com/office/drawing/2014/main" id="{DEB95408-8184-4189-BD25-85BA1038AC3E}"/>
              </a:ext>
            </a:extLst>
          </p:cNvPr>
          <p:cNvSpPr>
            <a:spLocks noGrp="1"/>
          </p:cNvSpPr>
          <p:nvPr>
            <p:ph type="body" idx="1"/>
          </p:nvPr>
        </p:nvSpPr>
        <p:spPr>
          <a:xfrm>
            <a:off x="814275" y="1327350"/>
            <a:ext cx="7688702" cy="3816150"/>
          </a:xfrm>
        </p:spPr>
        <p:txBody>
          <a:bodyPr/>
          <a:lstStyle/>
          <a:p>
            <a:pPr>
              <a:spcAft>
                <a:spcPts val="600"/>
              </a:spcAft>
            </a:pPr>
            <a:r>
              <a:rPr lang="id-ID" dirty="0"/>
              <a:t>Kata-kata penting yang mencerminkan konsep dalam artikel dan mempunyai fungsi untuk membantu keteraksesan jurnal</a:t>
            </a:r>
            <a:r>
              <a:rPr lang="en-US" dirty="0"/>
              <a:t> (indexing </a:t>
            </a:r>
            <a:r>
              <a:rPr lang="en-US" dirty="0" err="1"/>
              <a:t>dan</a:t>
            </a:r>
            <a:r>
              <a:rPr lang="en-US" dirty="0"/>
              <a:t> searching)</a:t>
            </a:r>
          </a:p>
          <a:p>
            <a:pPr>
              <a:spcAft>
                <a:spcPts val="600"/>
              </a:spcAft>
            </a:pPr>
            <a:r>
              <a:rPr lang="en-US" dirty="0" err="1"/>
              <a:t>Jumlahnya</a:t>
            </a:r>
            <a:r>
              <a:rPr lang="en-US" dirty="0"/>
              <a:t> </a:t>
            </a:r>
            <a:r>
              <a:rPr lang="en-US" dirty="0" err="1"/>
              <a:t>disesuaikan</a:t>
            </a:r>
            <a:r>
              <a:rPr lang="en-US" dirty="0"/>
              <a:t> </a:t>
            </a:r>
            <a:r>
              <a:rPr lang="en-US" dirty="0" err="1"/>
              <a:t>dengan</a:t>
            </a:r>
            <a:r>
              <a:rPr lang="en-US" dirty="0"/>
              <a:t> </a:t>
            </a:r>
            <a:r>
              <a:rPr lang="en-US" dirty="0" err="1"/>
              <a:t>panduan</a:t>
            </a:r>
            <a:r>
              <a:rPr lang="en-US" dirty="0"/>
              <a:t> </a:t>
            </a:r>
            <a:r>
              <a:rPr lang="en-US" dirty="0" err="1"/>
              <a:t>penulisan</a:t>
            </a:r>
            <a:endParaRPr lang="en-US" dirty="0"/>
          </a:p>
          <a:p>
            <a:pPr>
              <a:spcAft>
                <a:spcPts val="600"/>
              </a:spcAft>
            </a:pPr>
            <a:r>
              <a:rPr lang="en-US" dirty="0" err="1"/>
              <a:t>Hindari</a:t>
            </a:r>
            <a:r>
              <a:rPr lang="en-US" dirty="0"/>
              <a:t> </a:t>
            </a:r>
            <a:r>
              <a:rPr lang="en-US" dirty="0" err="1"/>
              <a:t>menuliskan</a:t>
            </a:r>
            <a:r>
              <a:rPr lang="en-US" dirty="0"/>
              <a:t> </a:t>
            </a:r>
            <a:r>
              <a:rPr lang="en-US" dirty="0" err="1"/>
              <a:t>singkatan</a:t>
            </a:r>
            <a:r>
              <a:rPr lang="en-US" dirty="0"/>
              <a:t> yang </a:t>
            </a:r>
            <a:r>
              <a:rPr lang="en-US" dirty="0" err="1"/>
              <a:t>tidak</a:t>
            </a:r>
            <a:r>
              <a:rPr lang="en-US" dirty="0"/>
              <a:t> </a:t>
            </a:r>
            <a:r>
              <a:rPr lang="en-US" dirty="0" err="1"/>
              <a:t>umum</a:t>
            </a:r>
            <a:endParaRPr lang="en-US" dirty="0"/>
          </a:p>
          <a:p>
            <a:pPr>
              <a:spcAft>
                <a:spcPts val="600"/>
              </a:spcAft>
            </a:pPr>
            <a:r>
              <a:rPr lang="en-US" dirty="0" err="1"/>
              <a:t>Jenis</a:t>
            </a:r>
            <a:r>
              <a:rPr lang="en-US" dirty="0"/>
              <a:t> format </a:t>
            </a:r>
            <a:r>
              <a:rPr lang="en-US" dirty="0" err="1"/>
              <a:t>penulisan</a:t>
            </a:r>
            <a:endParaRPr lang="en-US" dirty="0"/>
          </a:p>
          <a:p>
            <a:pPr marL="685800">
              <a:spcAft>
                <a:spcPts val="600"/>
              </a:spcAft>
              <a:buFont typeface="Symbol" panose="05050102010706020507" pitchFamily="18" charset="2"/>
              <a:buChar char=""/>
            </a:pPr>
            <a:r>
              <a:rPr lang="en-US" sz="2000" dirty="0"/>
              <a:t>Sentence case</a:t>
            </a:r>
          </a:p>
          <a:p>
            <a:pPr marL="685800">
              <a:spcAft>
                <a:spcPts val="600"/>
              </a:spcAft>
              <a:buFont typeface="Symbol" panose="05050102010706020507" pitchFamily="18" charset="2"/>
              <a:buChar char=""/>
            </a:pPr>
            <a:r>
              <a:rPr lang="en-US" sz="2000" dirty="0"/>
              <a:t>lower case</a:t>
            </a:r>
          </a:p>
          <a:p>
            <a:pPr marL="685800">
              <a:spcAft>
                <a:spcPts val="600"/>
              </a:spcAft>
              <a:buFont typeface="Symbol" panose="05050102010706020507" pitchFamily="18" charset="2"/>
              <a:buChar char=""/>
            </a:pPr>
            <a:r>
              <a:rPr lang="en-US" sz="2000" dirty="0"/>
              <a:t>Capitalize Each Word </a:t>
            </a:r>
          </a:p>
        </p:txBody>
      </p:sp>
      <p:sp>
        <p:nvSpPr>
          <p:cNvPr id="4" name="Slide Number Placeholder 3">
            <a:extLst>
              <a:ext uri="{FF2B5EF4-FFF2-40B4-BE49-F238E27FC236}">
                <a16:creationId xmlns:a16="http://schemas.microsoft.com/office/drawing/2014/main" id="{8CE98D3A-9A98-41E0-96D0-80ABB956508A}"/>
              </a:ext>
            </a:extLst>
          </p:cNvPr>
          <p:cNvSpPr>
            <a:spLocks noGrp="1"/>
          </p:cNvSpPr>
          <p:nvPr>
            <p:ph type="sldNum" idx="12"/>
          </p:nvPr>
        </p:nvSpPr>
        <p:spPr/>
        <p:txBody>
          <a:bodyPr/>
          <a:lstStyle/>
          <a:p>
            <a:pPr lvl="0">
              <a:spcBef>
                <a:spcPts val="0"/>
              </a:spcBef>
              <a:buNone/>
            </a:pPr>
            <a:fld id="{00000000-1234-1234-1234-123412341234}" type="slidenum">
              <a:rPr lang="en" smtClean="0"/>
              <a:t>26</a:t>
            </a:fld>
            <a:endParaRPr lang="en"/>
          </a:p>
        </p:txBody>
      </p:sp>
    </p:spTree>
    <p:extLst>
      <p:ext uri="{BB962C8B-B14F-4D97-AF65-F5344CB8AC3E}">
        <p14:creationId xmlns:p14="http://schemas.microsoft.com/office/powerpoint/2010/main" val="911016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40B1-59B5-4F4F-9C1F-DFADA457939C}"/>
              </a:ext>
            </a:extLst>
          </p:cNvPr>
          <p:cNvSpPr>
            <a:spLocks noGrp="1"/>
          </p:cNvSpPr>
          <p:nvPr>
            <p:ph type="title"/>
          </p:nvPr>
        </p:nvSpPr>
        <p:spPr/>
        <p:txBody>
          <a:bodyPr/>
          <a:lstStyle/>
          <a:p>
            <a:r>
              <a:rPr lang="en-US" dirty="0" err="1"/>
              <a:t>Pendahuluan</a:t>
            </a:r>
            <a:endParaRPr lang="en-US" dirty="0"/>
          </a:p>
        </p:txBody>
      </p:sp>
      <p:sp>
        <p:nvSpPr>
          <p:cNvPr id="3" name="Text Placeholder 2">
            <a:extLst>
              <a:ext uri="{FF2B5EF4-FFF2-40B4-BE49-F238E27FC236}">
                <a16:creationId xmlns:a16="http://schemas.microsoft.com/office/drawing/2014/main" id="{E77971C1-D00B-415C-B573-668B7CEC20B0}"/>
              </a:ext>
            </a:extLst>
          </p:cNvPr>
          <p:cNvSpPr>
            <a:spLocks noGrp="1"/>
          </p:cNvSpPr>
          <p:nvPr>
            <p:ph type="body" idx="1"/>
          </p:nvPr>
        </p:nvSpPr>
        <p:spPr>
          <a:xfrm>
            <a:off x="814275" y="1327349"/>
            <a:ext cx="7688702" cy="3535595"/>
          </a:xfrm>
        </p:spPr>
        <p:txBody>
          <a:bodyPr/>
          <a:lstStyle/>
          <a:p>
            <a:pPr>
              <a:spcAft>
                <a:spcPts val="0"/>
              </a:spcAft>
            </a:pPr>
            <a:r>
              <a:rPr lang="en-US" dirty="0" err="1"/>
              <a:t>Kemukakan</a:t>
            </a:r>
            <a:r>
              <a:rPr lang="en-US" dirty="0"/>
              <a:t> </a:t>
            </a:r>
            <a:r>
              <a:rPr lang="en-US" dirty="0" err="1"/>
              <a:t>latar</a:t>
            </a:r>
            <a:r>
              <a:rPr lang="en-US" dirty="0"/>
              <a:t> </a:t>
            </a:r>
            <a:r>
              <a:rPr lang="en-US" dirty="0" err="1"/>
              <a:t>belakang</a:t>
            </a:r>
            <a:r>
              <a:rPr lang="en-US" dirty="0"/>
              <a:t>, </a:t>
            </a:r>
            <a:r>
              <a:rPr lang="en-US" dirty="0" err="1"/>
              <a:t>kajian</a:t>
            </a:r>
            <a:r>
              <a:rPr lang="en-US" dirty="0"/>
              <a:t> </a:t>
            </a:r>
            <a:r>
              <a:rPr lang="en-US" dirty="0" err="1"/>
              <a:t>pustaka</a:t>
            </a:r>
            <a:r>
              <a:rPr lang="en-US" dirty="0"/>
              <a:t>, </a:t>
            </a:r>
            <a:r>
              <a:rPr lang="en-US" dirty="0" err="1"/>
              <a:t>tujuan</a:t>
            </a:r>
            <a:r>
              <a:rPr lang="en-US" dirty="0"/>
              <a:t> </a:t>
            </a:r>
            <a:r>
              <a:rPr lang="en-US" dirty="0" err="1"/>
              <a:t>penelitian</a:t>
            </a:r>
            <a:r>
              <a:rPr lang="en-US" dirty="0"/>
              <a:t>, </a:t>
            </a:r>
            <a:r>
              <a:rPr lang="en-US" dirty="0" err="1"/>
              <a:t>metode</a:t>
            </a:r>
            <a:r>
              <a:rPr lang="en-US" dirty="0"/>
              <a:t> </a:t>
            </a:r>
            <a:r>
              <a:rPr lang="en-US" dirty="0" err="1"/>
              <a:t>secara</a:t>
            </a:r>
            <a:r>
              <a:rPr lang="en-US" dirty="0"/>
              <a:t> </a:t>
            </a:r>
            <a:r>
              <a:rPr lang="en-US" dirty="0" err="1"/>
              <a:t>singkat</a:t>
            </a:r>
            <a:r>
              <a:rPr lang="en-US" dirty="0"/>
              <a:t> </a:t>
            </a:r>
            <a:r>
              <a:rPr lang="en-US" dirty="0" err="1"/>
              <a:t>dan</a:t>
            </a:r>
            <a:r>
              <a:rPr lang="en-US" dirty="0"/>
              <a:t> </a:t>
            </a:r>
            <a:r>
              <a:rPr lang="en-US" dirty="0" err="1"/>
              <a:t>hasil</a:t>
            </a:r>
            <a:r>
              <a:rPr lang="en-US" dirty="0"/>
              <a:t> yang </a:t>
            </a:r>
            <a:r>
              <a:rPr lang="en-US" dirty="0" err="1"/>
              <a:t>dicapai</a:t>
            </a:r>
            <a:endParaRPr lang="en-US" dirty="0"/>
          </a:p>
          <a:p>
            <a:pPr>
              <a:spcAft>
                <a:spcPts val="0"/>
              </a:spcAft>
            </a:pPr>
            <a:r>
              <a:rPr lang="en-US" dirty="0" err="1"/>
              <a:t>Menjelaskan</a:t>
            </a:r>
            <a:r>
              <a:rPr lang="en-US" dirty="0"/>
              <a:t> </a:t>
            </a:r>
            <a:r>
              <a:rPr lang="en-US" dirty="0" err="1"/>
              <a:t>menariknya</a:t>
            </a:r>
            <a:r>
              <a:rPr lang="en-US" dirty="0"/>
              <a:t> </a:t>
            </a:r>
            <a:r>
              <a:rPr lang="en-US" dirty="0" err="1"/>
              <a:t>penelitian</a:t>
            </a:r>
            <a:r>
              <a:rPr lang="en-US" dirty="0"/>
              <a:t>, </a:t>
            </a:r>
            <a:r>
              <a:rPr lang="en-US" dirty="0" err="1"/>
              <a:t>metode</a:t>
            </a:r>
            <a:r>
              <a:rPr lang="en-US" dirty="0"/>
              <a:t> </a:t>
            </a:r>
            <a:r>
              <a:rPr lang="en-US" dirty="0" err="1"/>
              <a:t>dan</a:t>
            </a:r>
            <a:r>
              <a:rPr lang="en-US" dirty="0"/>
              <a:t> </a:t>
            </a:r>
            <a:r>
              <a:rPr lang="en-US" dirty="0" err="1"/>
              <a:t>hasil</a:t>
            </a:r>
            <a:r>
              <a:rPr lang="en-US" dirty="0"/>
              <a:t> yang </a:t>
            </a:r>
            <a:r>
              <a:rPr lang="en-US" dirty="0" err="1"/>
              <a:t>didapatkan</a:t>
            </a:r>
            <a:r>
              <a:rPr lang="en-US" dirty="0"/>
              <a:t> </a:t>
            </a:r>
            <a:r>
              <a:rPr lang="en-US" dirty="0" err="1"/>
              <a:t>atau</a:t>
            </a:r>
            <a:r>
              <a:rPr lang="en-US" dirty="0"/>
              <a:t> </a:t>
            </a:r>
            <a:r>
              <a:rPr lang="en-US" dirty="0" err="1"/>
              <a:t>kontribusi</a:t>
            </a:r>
            <a:r>
              <a:rPr lang="en-US" dirty="0"/>
              <a:t> </a:t>
            </a:r>
            <a:r>
              <a:rPr lang="en-US" dirty="0" err="1"/>
              <a:t>penelitian</a:t>
            </a:r>
            <a:endParaRPr lang="en-US" dirty="0"/>
          </a:p>
          <a:p>
            <a:pPr>
              <a:spcAft>
                <a:spcPts val="0"/>
              </a:spcAft>
            </a:pPr>
            <a:r>
              <a:rPr lang="en-US" dirty="0" err="1"/>
              <a:t>Gunakan</a:t>
            </a:r>
            <a:r>
              <a:rPr lang="en-US" dirty="0"/>
              <a:t> </a:t>
            </a:r>
            <a:r>
              <a:rPr lang="en-US" dirty="0" err="1"/>
              <a:t>acuan</a:t>
            </a:r>
            <a:r>
              <a:rPr lang="en-US" dirty="0"/>
              <a:t> yang </a:t>
            </a:r>
            <a:r>
              <a:rPr lang="en-US" dirty="0" err="1"/>
              <a:t>mutakhir</a:t>
            </a:r>
            <a:r>
              <a:rPr lang="en-US" dirty="0"/>
              <a:t>, </a:t>
            </a:r>
            <a:r>
              <a:rPr lang="en-US" dirty="0" err="1"/>
              <a:t>relevan</a:t>
            </a:r>
            <a:r>
              <a:rPr lang="en-US" dirty="0"/>
              <a:t>, </a:t>
            </a:r>
            <a:r>
              <a:rPr lang="en-US" dirty="0" err="1"/>
              <a:t>dan</a:t>
            </a:r>
            <a:r>
              <a:rPr lang="en-US" dirty="0"/>
              <a:t> </a:t>
            </a:r>
            <a:r>
              <a:rPr lang="en-US" dirty="0" err="1"/>
              <a:t>asli</a:t>
            </a:r>
            <a:r>
              <a:rPr lang="en-US" dirty="0"/>
              <a:t> (primer)</a:t>
            </a:r>
          </a:p>
          <a:p>
            <a:pPr>
              <a:spcAft>
                <a:spcPts val="0"/>
              </a:spcAft>
            </a:pPr>
            <a:r>
              <a:rPr lang="en-US" dirty="0" err="1"/>
              <a:t>Hindari</a:t>
            </a:r>
            <a:r>
              <a:rPr lang="en-US" dirty="0"/>
              <a:t> </a:t>
            </a:r>
            <a:r>
              <a:rPr lang="en-US" dirty="0" err="1"/>
              <a:t>penggunaan</a:t>
            </a:r>
            <a:r>
              <a:rPr lang="en-US" dirty="0"/>
              <a:t> </a:t>
            </a:r>
            <a:r>
              <a:rPr lang="en-US" dirty="0" err="1"/>
              <a:t>acuan</a:t>
            </a:r>
            <a:r>
              <a:rPr lang="en-US" dirty="0"/>
              <a:t> </a:t>
            </a:r>
            <a:r>
              <a:rPr lang="en-US" dirty="0" err="1"/>
              <a:t>seperti</a:t>
            </a:r>
            <a:r>
              <a:rPr lang="en-US" dirty="0"/>
              <a:t>: </a:t>
            </a:r>
            <a:r>
              <a:rPr lang="en-GB" dirty="0"/>
              <a:t>…</a:t>
            </a:r>
            <a:r>
              <a:rPr lang="en-GB" dirty="0" err="1"/>
              <a:t>Menurut</a:t>
            </a:r>
            <a:r>
              <a:rPr lang="en-GB" dirty="0"/>
              <a:t> </a:t>
            </a:r>
            <a:r>
              <a:rPr lang="en-GB" dirty="0" err="1"/>
              <a:t>Akhmad</a:t>
            </a:r>
            <a:r>
              <a:rPr lang="en-GB" dirty="0"/>
              <a:t> Hasan (</a:t>
            </a:r>
            <a:r>
              <a:rPr lang="en-GB" dirty="0" err="1"/>
              <a:t>dalam</a:t>
            </a:r>
            <a:r>
              <a:rPr lang="en-GB" dirty="0"/>
              <a:t> </a:t>
            </a:r>
            <a:r>
              <a:rPr lang="en-GB" dirty="0" err="1"/>
              <a:t>Badrus</a:t>
            </a:r>
            <a:r>
              <a:rPr lang="en-GB" dirty="0"/>
              <a:t>, 20</a:t>
            </a:r>
            <a:r>
              <a:rPr lang="id-ID" dirty="0"/>
              <a:t>08</a:t>
            </a:r>
            <a:r>
              <a:rPr lang="en-GB" dirty="0"/>
              <a:t>) </a:t>
            </a:r>
            <a:r>
              <a:rPr lang="en-GB" dirty="0" err="1"/>
              <a:t>bahwa</a:t>
            </a:r>
            <a:r>
              <a:rPr lang="en-GB" dirty="0"/>
              <a:t>…</a:t>
            </a:r>
          </a:p>
          <a:p>
            <a:pPr>
              <a:spcAft>
                <a:spcPts val="0"/>
              </a:spcAft>
            </a:pPr>
            <a:r>
              <a:rPr lang="en-GB" dirty="0" err="1"/>
              <a:t>Tidak</a:t>
            </a:r>
            <a:r>
              <a:rPr lang="en-GB" dirty="0"/>
              <a:t> </a:t>
            </a:r>
            <a:r>
              <a:rPr lang="en-GB" dirty="0" err="1"/>
              <a:t>menggunakan</a:t>
            </a:r>
            <a:r>
              <a:rPr lang="en-GB" dirty="0"/>
              <a:t> kata “</a:t>
            </a:r>
            <a:r>
              <a:rPr lang="en-GB" dirty="0" err="1"/>
              <a:t>peneliti</a:t>
            </a:r>
            <a:r>
              <a:rPr lang="en-GB" dirty="0"/>
              <a:t> </a:t>
            </a:r>
            <a:r>
              <a:rPr lang="en-GB" dirty="0" err="1"/>
              <a:t>atau</a:t>
            </a:r>
            <a:r>
              <a:rPr lang="en-GB" dirty="0"/>
              <a:t> </a:t>
            </a:r>
            <a:r>
              <a:rPr lang="en-GB" dirty="0" err="1"/>
              <a:t>penulis</a:t>
            </a:r>
            <a:r>
              <a:rPr lang="en-GB" dirty="0"/>
              <a:t>” </a:t>
            </a:r>
            <a:r>
              <a:rPr lang="en-GB" dirty="0" err="1"/>
              <a:t>tapi</a:t>
            </a:r>
            <a:r>
              <a:rPr lang="en-GB" dirty="0"/>
              <a:t> </a:t>
            </a:r>
            <a:r>
              <a:rPr lang="en-GB" dirty="0" err="1"/>
              <a:t>dijadikan</a:t>
            </a:r>
            <a:r>
              <a:rPr lang="en-GB" dirty="0"/>
              <a:t> </a:t>
            </a:r>
            <a:r>
              <a:rPr lang="en-GB" dirty="0" err="1"/>
              <a:t>kalimat</a:t>
            </a:r>
            <a:r>
              <a:rPr lang="en-GB" dirty="0"/>
              <a:t> </a:t>
            </a:r>
            <a:r>
              <a:rPr lang="en-GB" dirty="0" err="1"/>
              <a:t>pasif</a:t>
            </a:r>
            <a:endParaRPr lang="en-US" dirty="0"/>
          </a:p>
        </p:txBody>
      </p:sp>
      <p:sp>
        <p:nvSpPr>
          <p:cNvPr id="4" name="Slide Number Placeholder 3">
            <a:extLst>
              <a:ext uri="{FF2B5EF4-FFF2-40B4-BE49-F238E27FC236}">
                <a16:creationId xmlns:a16="http://schemas.microsoft.com/office/drawing/2014/main" id="{21459F9E-E261-4646-A33A-64A24EF68D4B}"/>
              </a:ext>
            </a:extLst>
          </p:cNvPr>
          <p:cNvSpPr>
            <a:spLocks noGrp="1"/>
          </p:cNvSpPr>
          <p:nvPr>
            <p:ph type="sldNum" idx="12"/>
          </p:nvPr>
        </p:nvSpPr>
        <p:spPr/>
        <p:txBody>
          <a:bodyPr/>
          <a:lstStyle/>
          <a:p>
            <a:pPr lvl="0">
              <a:spcBef>
                <a:spcPts val="0"/>
              </a:spcBef>
              <a:buNone/>
            </a:pPr>
            <a:fld id="{00000000-1234-1234-1234-123412341234}" type="slidenum">
              <a:rPr lang="en" smtClean="0"/>
              <a:t>27</a:t>
            </a:fld>
            <a:endParaRPr lang="en"/>
          </a:p>
        </p:txBody>
      </p:sp>
    </p:spTree>
    <p:extLst>
      <p:ext uri="{BB962C8B-B14F-4D97-AF65-F5344CB8AC3E}">
        <p14:creationId xmlns:p14="http://schemas.microsoft.com/office/powerpoint/2010/main" val="3299415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C797-E64D-4D39-B770-99DA018B948E}"/>
              </a:ext>
            </a:extLst>
          </p:cNvPr>
          <p:cNvSpPr>
            <a:spLocks noGrp="1"/>
          </p:cNvSpPr>
          <p:nvPr>
            <p:ph type="title"/>
          </p:nvPr>
        </p:nvSpPr>
        <p:spPr/>
        <p:txBody>
          <a:bodyPr/>
          <a:lstStyle/>
          <a:p>
            <a:r>
              <a:rPr lang="en-US" dirty="0" err="1"/>
              <a:t>Metode</a:t>
            </a:r>
            <a:r>
              <a:rPr lang="en-US" dirty="0"/>
              <a:t> </a:t>
            </a:r>
            <a:r>
              <a:rPr lang="en-US" dirty="0" err="1"/>
              <a:t>Penelitian</a:t>
            </a:r>
            <a:endParaRPr lang="en-US" dirty="0"/>
          </a:p>
        </p:txBody>
      </p:sp>
      <p:sp>
        <p:nvSpPr>
          <p:cNvPr id="3" name="Text Placeholder 2">
            <a:extLst>
              <a:ext uri="{FF2B5EF4-FFF2-40B4-BE49-F238E27FC236}">
                <a16:creationId xmlns:a16="http://schemas.microsoft.com/office/drawing/2014/main" id="{7D35605F-23CE-4B0E-8F5F-43E5C3FB8148}"/>
              </a:ext>
            </a:extLst>
          </p:cNvPr>
          <p:cNvSpPr>
            <a:spLocks noGrp="1"/>
          </p:cNvSpPr>
          <p:nvPr>
            <p:ph type="body" idx="1"/>
          </p:nvPr>
        </p:nvSpPr>
        <p:spPr/>
        <p:txBody>
          <a:bodyPr/>
          <a:lstStyle/>
          <a:p>
            <a:r>
              <a:rPr lang="en-US" dirty="0" err="1"/>
              <a:t>Kemukakan</a:t>
            </a:r>
            <a:r>
              <a:rPr lang="en-US" dirty="0"/>
              <a:t> </a:t>
            </a:r>
            <a:r>
              <a:rPr lang="en-US" dirty="0" err="1"/>
              <a:t>desain</a:t>
            </a:r>
            <a:r>
              <a:rPr lang="en-US" dirty="0"/>
              <a:t> </a:t>
            </a:r>
            <a:r>
              <a:rPr lang="en-US" dirty="0" err="1"/>
              <a:t>penelitian</a:t>
            </a:r>
            <a:r>
              <a:rPr lang="en-US" dirty="0"/>
              <a:t>, </a:t>
            </a:r>
            <a:r>
              <a:rPr lang="en-US" dirty="0" err="1"/>
              <a:t>metode</a:t>
            </a:r>
            <a:r>
              <a:rPr lang="en-US" dirty="0"/>
              <a:t> </a:t>
            </a:r>
            <a:r>
              <a:rPr lang="en-US" dirty="0" err="1"/>
              <a:t>pengumpulan</a:t>
            </a:r>
            <a:r>
              <a:rPr lang="en-US" dirty="0"/>
              <a:t> data, </a:t>
            </a:r>
            <a:r>
              <a:rPr lang="en-US" dirty="0" err="1"/>
              <a:t>metode</a:t>
            </a:r>
            <a:r>
              <a:rPr lang="en-US" dirty="0"/>
              <a:t> </a:t>
            </a:r>
            <a:r>
              <a:rPr lang="en-US" dirty="0" err="1"/>
              <a:t>pengolahan</a:t>
            </a:r>
            <a:r>
              <a:rPr lang="en-US" dirty="0"/>
              <a:t> </a:t>
            </a:r>
            <a:r>
              <a:rPr lang="en-US" dirty="0" err="1"/>
              <a:t>dan</a:t>
            </a:r>
            <a:r>
              <a:rPr lang="en-US" dirty="0"/>
              <a:t> </a:t>
            </a:r>
            <a:r>
              <a:rPr lang="en-US" dirty="0" err="1"/>
              <a:t>analisis</a:t>
            </a:r>
            <a:r>
              <a:rPr lang="en-US" dirty="0"/>
              <a:t> data</a:t>
            </a:r>
          </a:p>
          <a:p>
            <a:r>
              <a:rPr lang="en-US" dirty="0" err="1"/>
              <a:t>Berisi</a:t>
            </a:r>
            <a:r>
              <a:rPr lang="en-US" dirty="0"/>
              <a:t> </a:t>
            </a:r>
            <a:r>
              <a:rPr lang="en-US" dirty="0" err="1"/>
              <a:t>rencana</a:t>
            </a:r>
            <a:r>
              <a:rPr lang="en-US" dirty="0"/>
              <a:t> </a:t>
            </a:r>
            <a:r>
              <a:rPr lang="en-US" dirty="0" err="1"/>
              <a:t>dan</a:t>
            </a:r>
            <a:r>
              <a:rPr lang="en-US" dirty="0"/>
              <a:t> </a:t>
            </a:r>
            <a:r>
              <a:rPr lang="en-US" dirty="0" err="1"/>
              <a:t>tahapan</a:t>
            </a:r>
            <a:r>
              <a:rPr lang="en-US" dirty="0"/>
              <a:t> </a:t>
            </a:r>
            <a:r>
              <a:rPr lang="en-US" dirty="0" err="1"/>
              <a:t>penelitian</a:t>
            </a:r>
            <a:r>
              <a:rPr lang="en-US" dirty="0"/>
              <a:t> </a:t>
            </a:r>
            <a:r>
              <a:rPr lang="en-US" dirty="0" err="1"/>
              <a:t>saja</a:t>
            </a:r>
            <a:r>
              <a:rPr lang="en-US" dirty="0"/>
              <a:t>, </a:t>
            </a:r>
            <a:r>
              <a:rPr lang="en-US" dirty="0" err="1"/>
              <a:t>bukan</a:t>
            </a:r>
            <a:r>
              <a:rPr lang="en-US" dirty="0"/>
              <a:t> </a:t>
            </a:r>
            <a:r>
              <a:rPr lang="en-US" dirty="0" err="1"/>
              <a:t>hasilnya</a:t>
            </a:r>
            <a:r>
              <a:rPr lang="en-US" dirty="0"/>
              <a:t> </a:t>
            </a:r>
            <a:r>
              <a:rPr lang="en-US" dirty="0" err="1"/>
              <a:t>apalagi</a:t>
            </a:r>
            <a:r>
              <a:rPr lang="en-US" dirty="0"/>
              <a:t> </a:t>
            </a:r>
            <a:r>
              <a:rPr lang="en-US" dirty="0" err="1"/>
              <a:t>pembahasannya</a:t>
            </a:r>
            <a:endParaRPr lang="en-US" dirty="0"/>
          </a:p>
          <a:p>
            <a:r>
              <a:rPr lang="en-US" dirty="0" err="1"/>
              <a:t>Lengkapi</a:t>
            </a:r>
            <a:r>
              <a:rPr lang="en-US" dirty="0"/>
              <a:t> </a:t>
            </a:r>
            <a:r>
              <a:rPr lang="en-US" dirty="0" err="1"/>
              <a:t>dengan</a:t>
            </a:r>
            <a:r>
              <a:rPr lang="en-US" dirty="0"/>
              <a:t> </a:t>
            </a:r>
            <a:r>
              <a:rPr lang="en-US" dirty="0" err="1"/>
              <a:t>foto</a:t>
            </a:r>
            <a:r>
              <a:rPr lang="en-US" dirty="0"/>
              <a:t> </a:t>
            </a:r>
            <a:r>
              <a:rPr lang="en-US" dirty="0" err="1"/>
              <a:t>dan</a:t>
            </a:r>
            <a:r>
              <a:rPr lang="en-US" dirty="0"/>
              <a:t>/</a:t>
            </a:r>
            <a:r>
              <a:rPr lang="en-US" dirty="0" err="1"/>
              <a:t>atau</a:t>
            </a:r>
            <a:r>
              <a:rPr lang="en-US" dirty="0"/>
              <a:t> </a:t>
            </a:r>
            <a:r>
              <a:rPr lang="en-US" dirty="0" err="1"/>
              <a:t>bagan</a:t>
            </a:r>
            <a:endParaRPr lang="en-US" dirty="0"/>
          </a:p>
        </p:txBody>
      </p:sp>
      <p:sp>
        <p:nvSpPr>
          <p:cNvPr id="4" name="Slide Number Placeholder 3">
            <a:extLst>
              <a:ext uri="{FF2B5EF4-FFF2-40B4-BE49-F238E27FC236}">
                <a16:creationId xmlns:a16="http://schemas.microsoft.com/office/drawing/2014/main" id="{BC4FC475-AF79-47A5-9A99-B2B803EE39A9}"/>
              </a:ext>
            </a:extLst>
          </p:cNvPr>
          <p:cNvSpPr>
            <a:spLocks noGrp="1"/>
          </p:cNvSpPr>
          <p:nvPr>
            <p:ph type="sldNum" idx="12"/>
          </p:nvPr>
        </p:nvSpPr>
        <p:spPr/>
        <p:txBody>
          <a:bodyPr/>
          <a:lstStyle/>
          <a:p>
            <a:pPr lvl="0">
              <a:spcBef>
                <a:spcPts val="0"/>
              </a:spcBef>
              <a:buNone/>
            </a:pPr>
            <a:fld id="{00000000-1234-1234-1234-123412341234}" type="slidenum">
              <a:rPr lang="en" smtClean="0"/>
              <a:t>28</a:t>
            </a:fld>
            <a:endParaRPr lang="en"/>
          </a:p>
        </p:txBody>
      </p:sp>
    </p:spTree>
    <p:extLst>
      <p:ext uri="{BB962C8B-B14F-4D97-AF65-F5344CB8AC3E}">
        <p14:creationId xmlns:p14="http://schemas.microsoft.com/office/powerpoint/2010/main" val="1957827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E0E57-469C-4554-BE59-6EC3039946A0}"/>
              </a:ext>
            </a:extLst>
          </p:cNvPr>
          <p:cNvSpPr>
            <a:spLocks noGrp="1"/>
          </p:cNvSpPr>
          <p:nvPr>
            <p:ph type="title"/>
          </p:nvPr>
        </p:nvSpPr>
        <p:spPr/>
        <p:txBody>
          <a:bodyPr/>
          <a:lstStyle/>
          <a:p>
            <a:r>
              <a:rPr lang="en-US" dirty="0" err="1"/>
              <a:t>Hasil</a:t>
            </a:r>
            <a:r>
              <a:rPr lang="en-US" dirty="0"/>
              <a:t> </a:t>
            </a:r>
            <a:r>
              <a:rPr lang="en-US" dirty="0" err="1"/>
              <a:t>dan</a:t>
            </a:r>
            <a:r>
              <a:rPr lang="en-US" dirty="0"/>
              <a:t> </a:t>
            </a:r>
            <a:r>
              <a:rPr lang="en-US" dirty="0" err="1"/>
              <a:t>Pembahasan</a:t>
            </a:r>
            <a:endParaRPr lang="en-US" dirty="0"/>
          </a:p>
        </p:txBody>
      </p:sp>
      <p:sp>
        <p:nvSpPr>
          <p:cNvPr id="3" name="Text Placeholder 2">
            <a:extLst>
              <a:ext uri="{FF2B5EF4-FFF2-40B4-BE49-F238E27FC236}">
                <a16:creationId xmlns:a16="http://schemas.microsoft.com/office/drawing/2014/main" id="{328836A3-639B-4CC0-9FE8-0308EF7117D0}"/>
              </a:ext>
            </a:extLst>
          </p:cNvPr>
          <p:cNvSpPr>
            <a:spLocks noGrp="1"/>
          </p:cNvSpPr>
          <p:nvPr>
            <p:ph type="body" idx="1"/>
          </p:nvPr>
        </p:nvSpPr>
        <p:spPr/>
        <p:txBody>
          <a:bodyPr/>
          <a:lstStyle/>
          <a:p>
            <a:r>
              <a:rPr lang="en-US" dirty="0" err="1"/>
              <a:t>Bagian</a:t>
            </a:r>
            <a:r>
              <a:rPr lang="en-US" dirty="0"/>
              <a:t> </a:t>
            </a:r>
            <a:r>
              <a:rPr lang="en-US" dirty="0" err="1"/>
              <a:t>terpenting</a:t>
            </a:r>
            <a:r>
              <a:rPr lang="en-US" dirty="0"/>
              <a:t> </a:t>
            </a:r>
            <a:r>
              <a:rPr lang="en-US" dirty="0" err="1"/>
              <a:t>dalam</a:t>
            </a:r>
            <a:r>
              <a:rPr lang="en-US" dirty="0"/>
              <a:t> </a:t>
            </a:r>
            <a:r>
              <a:rPr lang="en-US" dirty="0" err="1"/>
              <a:t>sebuah</a:t>
            </a:r>
            <a:r>
              <a:rPr lang="en-US" dirty="0"/>
              <a:t> </a:t>
            </a:r>
            <a:r>
              <a:rPr lang="en-US" dirty="0" err="1"/>
              <a:t>artikel</a:t>
            </a:r>
            <a:endParaRPr lang="en-US" dirty="0"/>
          </a:p>
          <a:p>
            <a:r>
              <a:rPr lang="en-US" dirty="0" err="1"/>
              <a:t>Memuat</a:t>
            </a:r>
            <a:r>
              <a:rPr lang="en-US" dirty="0"/>
              <a:t> </a:t>
            </a:r>
            <a:r>
              <a:rPr lang="en-US" dirty="0" err="1"/>
              <a:t>hasil-hasil</a:t>
            </a:r>
            <a:r>
              <a:rPr lang="en-US" dirty="0"/>
              <a:t> yang </a:t>
            </a:r>
            <a:r>
              <a:rPr lang="en-US" dirty="0" err="1"/>
              <a:t>didapatkan</a:t>
            </a:r>
            <a:r>
              <a:rPr lang="en-US" dirty="0"/>
              <a:t> </a:t>
            </a:r>
            <a:r>
              <a:rPr lang="en-US" dirty="0" err="1"/>
              <a:t>dan</a:t>
            </a:r>
            <a:r>
              <a:rPr lang="en-US" dirty="0"/>
              <a:t> </a:t>
            </a:r>
            <a:r>
              <a:rPr lang="en-US" dirty="0" err="1"/>
              <a:t>penjelasan</a:t>
            </a:r>
            <a:r>
              <a:rPr lang="en-US" dirty="0"/>
              <a:t> </a:t>
            </a:r>
            <a:r>
              <a:rPr lang="en-US" dirty="0" err="1"/>
              <a:t>mengenai</a:t>
            </a:r>
            <a:r>
              <a:rPr lang="en-US" dirty="0"/>
              <a:t> </a:t>
            </a:r>
            <a:r>
              <a:rPr lang="en-US" dirty="0" err="1"/>
              <a:t>hasil-hasil</a:t>
            </a:r>
            <a:r>
              <a:rPr lang="en-US" dirty="0"/>
              <a:t> </a:t>
            </a:r>
            <a:r>
              <a:rPr lang="en-US" dirty="0" err="1"/>
              <a:t>tersebut</a:t>
            </a:r>
            <a:endParaRPr lang="en-US" dirty="0"/>
          </a:p>
          <a:p>
            <a:r>
              <a:rPr lang="en-US" dirty="0" err="1"/>
              <a:t>Memuat</a:t>
            </a:r>
            <a:r>
              <a:rPr lang="en-US" dirty="0"/>
              <a:t> </a:t>
            </a:r>
            <a:r>
              <a:rPr lang="en-US" dirty="0" err="1"/>
              <a:t>justifikasi</a:t>
            </a:r>
            <a:r>
              <a:rPr lang="en-US" dirty="0"/>
              <a:t> yang </a:t>
            </a:r>
            <a:r>
              <a:rPr lang="en-US" dirty="0" err="1"/>
              <a:t>kuta</a:t>
            </a:r>
            <a:r>
              <a:rPr lang="en-US" dirty="0"/>
              <a:t> </a:t>
            </a:r>
            <a:r>
              <a:rPr lang="en-US" dirty="0" err="1"/>
              <a:t>dan</a:t>
            </a:r>
            <a:r>
              <a:rPr lang="en-US" dirty="0"/>
              <a:t> </a:t>
            </a:r>
            <a:r>
              <a:rPr lang="en-US" dirty="0" err="1"/>
              <a:t>validasi</a:t>
            </a:r>
            <a:r>
              <a:rPr lang="en-US" dirty="0"/>
              <a:t> </a:t>
            </a:r>
            <a:r>
              <a:rPr lang="en-US" dirty="0" err="1"/>
              <a:t>dari</a:t>
            </a:r>
            <a:r>
              <a:rPr lang="en-US" dirty="0"/>
              <a:t> </a:t>
            </a:r>
            <a:r>
              <a:rPr lang="en-US" dirty="0" err="1"/>
              <a:t>hasil</a:t>
            </a:r>
            <a:endParaRPr lang="en-US" dirty="0"/>
          </a:p>
          <a:p>
            <a:r>
              <a:rPr lang="en-US" dirty="0" err="1"/>
              <a:t>Hindari</a:t>
            </a:r>
            <a:r>
              <a:rPr lang="en-US" dirty="0"/>
              <a:t> </a:t>
            </a:r>
            <a:r>
              <a:rPr lang="en-US" dirty="0" err="1"/>
              <a:t>menggunakan</a:t>
            </a:r>
            <a:r>
              <a:rPr lang="en-US" dirty="0"/>
              <a:t> </a:t>
            </a:r>
            <a:r>
              <a:rPr lang="en-US" dirty="0" err="1"/>
              <a:t>tabel</a:t>
            </a:r>
            <a:r>
              <a:rPr lang="en-US" dirty="0"/>
              <a:t> </a:t>
            </a:r>
            <a:r>
              <a:rPr lang="en-US" dirty="0" err="1"/>
              <a:t>dengan</a:t>
            </a:r>
            <a:r>
              <a:rPr lang="en-US" dirty="0"/>
              <a:t> </a:t>
            </a:r>
            <a:r>
              <a:rPr lang="en-US" dirty="0" err="1"/>
              <a:t>nilai</a:t>
            </a:r>
            <a:r>
              <a:rPr lang="en-US" dirty="0"/>
              <a:t> yang </a:t>
            </a:r>
            <a:r>
              <a:rPr lang="en-US" dirty="0" err="1"/>
              <a:t>banyak</a:t>
            </a:r>
            <a:r>
              <a:rPr lang="en-US" dirty="0"/>
              <a:t>, </a:t>
            </a:r>
            <a:r>
              <a:rPr lang="en-US" dirty="0" err="1"/>
              <a:t>sebaiknya</a:t>
            </a:r>
            <a:r>
              <a:rPr lang="en-US" dirty="0"/>
              <a:t> </a:t>
            </a:r>
            <a:r>
              <a:rPr lang="en-US" dirty="0" err="1"/>
              <a:t>menggunakan</a:t>
            </a:r>
            <a:r>
              <a:rPr lang="en-US" dirty="0"/>
              <a:t> </a:t>
            </a:r>
            <a:r>
              <a:rPr lang="en-US" dirty="0" err="1"/>
              <a:t>grafik</a:t>
            </a:r>
            <a:endParaRPr lang="en-US" dirty="0"/>
          </a:p>
          <a:p>
            <a:endParaRPr lang="en-US" dirty="0"/>
          </a:p>
        </p:txBody>
      </p:sp>
      <p:sp>
        <p:nvSpPr>
          <p:cNvPr id="4" name="Slide Number Placeholder 3">
            <a:extLst>
              <a:ext uri="{FF2B5EF4-FFF2-40B4-BE49-F238E27FC236}">
                <a16:creationId xmlns:a16="http://schemas.microsoft.com/office/drawing/2014/main" id="{53AC88E9-DE66-4F0D-AE9F-9DA1F068E15A}"/>
              </a:ext>
            </a:extLst>
          </p:cNvPr>
          <p:cNvSpPr>
            <a:spLocks noGrp="1"/>
          </p:cNvSpPr>
          <p:nvPr>
            <p:ph type="sldNum" idx="12"/>
          </p:nvPr>
        </p:nvSpPr>
        <p:spPr/>
        <p:txBody>
          <a:bodyPr/>
          <a:lstStyle/>
          <a:p>
            <a:pPr lvl="0">
              <a:spcBef>
                <a:spcPts val="0"/>
              </a:spcBef>
              <a:buNone/>
            </a:pPr>
            <a:fld id="{00000000-1234-1234-1234-123412341234}" type="slidenum">
              <a:rPr lang="en" smtClean="0"/>
              <a:t>29</a:t>
            </a:fld>
            <a:endParaRPr lang="en"/>
          </a:p>
        </p:txBody>
      </p:sp>
    </p:spTree>
    <p:extLst>
      <p:ext uri="{BB962C8B-B14F-4D97-AF65-F5344CB8AC3E}">
        <p14:creationId xmlns:p14="http://schemas.microsoft.com/office/powerpoint/2010/main" val="4504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829775" y="1202000"/>
            <a:ext cx="5090700" cy="2745000"/>
          </a:xfrm>
          <a:prstGeom prst="rect">
            <a:avLst/>
          </a:prstGeom>
        </p:spPr>
        <p:txBody>
          <a:bodyPr wrap="square" lIns="91425" tIns="91425" rIns="91425" bIns="91425" anchor="ctr" anchorCtr="0">
            <a:noAutofit/>
          </a:bodyPr>
          <a:lstStyle/>
          <a:p>
            <a:pPr lvl="0">
              <a:spcBef>
                <a:spcPts val="0"/>
              </a:spcBef>
              <a:buNone/>
            </a:pPr>
            <a:r>
              <a:rPr lang="en-US" dirty="0" err="1"/>
              <a:t>Jurnal</a:t>
            </a:r>
            <a:r>
              <a:rPr lang="en-US" dirty="0"/>
              <a:t> </a:t>
            </a:r>
            <a:r>
              <a:rPr lang="en-US" dirty="0" err="1"/>
              <a:t>Fakultas</a:t>
            </a:r>
            <a:r>
              <a:rPr lang="en-US" dirty="0"/>
              <a:t> Teknik </a:t>
            </a:r>
            <a:r>
              <a:rPr lang="en-US" dirty="0" err="1"/>
              <a:t>Universitas</a:t>
            </a:r>
            <a:r>
              <a:rPr lang="en-US" dirty="0"/>
              <a:t> </a:t>
            </a:r>
            <a:r>
              <a:rPr lang="en-US" dirty="0" err="1"/>
              <a:t>Hasanuddin</a:t>
            </a:r>
            <a:endParaRPr lang="en" dirty="0"/>
          </a:p>
        </p:txBody>
      </p:sp>
      <p:sp>
        <p:nvSpPr>
          <p:cNvPr id="230" name="Shape 230"/>
          <p:cNvSpPr txBox="1">
            <a:spLocks noGrp="1"/>
          </p:cNvSpPr>
          <p:nvPr>
            <p:ph type="sldNum" idx="4294967295"/>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3</a:t>
            </a:fld>
            <a:endParaRPr lang="en"/>
          </a:p>
        </p:txBody>
      </p:sp>
      <p:sp>
        <p:nvSpPr>
          <p:cNvPr id="231" name="Shape 231"/>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3</a:t>
            </a:fld>
            <a:endParaRPr lang="en"/>
          </a:p>
        </p:txBody>
      </p:sp>
    </p:spTree>
    <p:extLst>
      <p:ext uri="{BB962C8B-B14F-4D97-AF65-F5344CB8AC3E}">
        <p14:creationId xmlns:p14="http://schemas.microsoft.com/office/powerpoint/2010/main" val="21031077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5C8C-475F-4F7E-BAF7-971E4EAF6079}"/>
              </a:ext>
            </a:extLst>
          </p:cNvPr>
          <p:cNvSpPr>
            <a:spLocks noGrp="1"/>
          </p:cNvSpPr>
          <p:nvPr>
            <p:ph type="title"/>
          </p:nvPr>
        </p:nvSpPr>
        <p:spPr/>
        <p:txBody>
          <a:bodyPr/>
          <a:lstStyle/>
          <a:p>
            <a:r>
              <a:rPr lang="en-US" dirty="0"/>
              <a:t>Kesimpulan </a:t>
            </a:r>
            <a:r>
              <a:rPr lang="en-US" dirty="0" err="1"/>
              <a:t>dan</a:t>
            </a:r>
            <a:r>
              <a:rPr lang="en-US" dirty="0"/>
              <a:t> Saran</a:t>
            </a:r>
          </a:p>
        </p:txBody>
      </p:sp>
      <p:sp>
        <p:nvSpPr>
          <p:cNvPr id="3" name="Text Placeholder 2">
            <a:extLst>
              <a:ext uri="{FF2B5EF4-FFF2-40B4-BE49-F238E27FC236}">
                <a16:creationId xmlns:a16="http://schemas.microsoft.com/office/drawing/2014/main" id="{5803ACA3-0692-409D-BB66-DE3E7FA882CB}"/>
              </a:ext>
            </a:extLst>
          </p:cNvPr>
          <p:cNvSpPr>
            <a:spLocks noGrp="1"/>
          </p:cNvSpPr>
          <p:nvPr>
            <p:ph type="body" idx="1"/>
          </p:nvPr>
        </p:nvSpPr>
        <p:spPr/>
        <p:txBody>
          <a:bodyPr/>
          <a:lstStyle/>
          <a:p>
            <a:r>
              <a:rPr lang="en-US" dirty="0"/>
              <a:t>Kesimpulan </a:t>
            </a:r>
            <a:r>
              <a:rPr lang="en-US" dirty="0" err="1"/>
              <a:t>memuat</a:t>
            </a:r>
            <a:r>
              <a:rPr lang="en-US" dirty="0"/>
              <a:t> </a:t>
            </a:r>
            <a:r>
              <a:rPr lang="en-US" dirty="0" err="1"/>
              <a:t>pernyataan</a:t>
            </a:r>
            <a:r>
              <a:rPr lang="en-US" dirty="0"/>
              <a:t> </a:t>
            </a:r>
            <a:r>
              <a:rPr lang="en-US" dirty="0" err="1"/>
              <a:t>umum</a:t>
            </a:r>
            <a:r>
              <a:rPr lang="en-US" dirty="0"/>
              <a:t> </a:t>
            </a:r>
            <a:r>
              <a:rPr lang="en-US" dirty="0" err="1"/>
              <a:t>rumusan</a:t>
            </a:r>
            <a:r>
              <a:rPr lang="en-US" dirty="0"/>
              <a:t> </a:t>
            </a:r>
            <a:r>
              <a:rPr lang="en-US" dirty="0" err="1"/>
              <a:t>masalah</a:t>
            </a:r>
            <a:r>
              <a:rPr lang="en-US" dirty="0"/>
              <a:t> </a:t>
            </a:r>
            <a:r>
              <a:rPr lang="en-US" dirty="0" err="1"/>
              <a:t>dan</a:t>
            </a:r>
            <a:r>
              <a:rPr lang="en-US" dirty="0"/>
              <a:t> </a:t>
            </a:r>
            <a:r>
              <a:rPr lang="en-US" dirty="0" err="1"/>
              <a:t>ringkasan</a:t>
            </a:r>
            <a:r>
              <a:rPr lang="en-US" dirty="0"/>
              <a:t> </a:t>
            </a:r>
            <a:r>
              <a:rPr lang="en-US" dirty="0" err="1"/>
              <a:t>hasil-hasil</a:t>
            </a:r>
            <a:r>
              <a:rPr lang="en-US" dirty="0"/>
              <a:t> yang </a:t>
            </a:r>
            <a:r>
              <a:rPr lang="en-US" dirty="0" err="1"/>
              <a:t>didapatkan</a:t>
            </a:r>
            <a:endParaRPr lang="en-US" dirty="0"/>
          </a:p>
          <a:p>
            <a:r>
              <a:rPr lang="en-US" dirty="0"/>
              <a:t>Saran </a:t>
            </a:r>
            <a:r>
              <a:rPr lang="en-US" dirty="0" err="1"/>
              <a:t>dapat</a:t>
            </a:r>
            <a:r>
              <a:rPr lang="en-US" dirty="0"/>
              <a:t> </a:t>
            </a:r>
            <a:r>
              <a:rPr lang="en-US" dirty="0" err="1"/>
              <a:t>berupa</a:t>
            </a:r>
            <a:r>
              <a:rPr lang="en-US" dirty="0"/>
              <a:t> improvement </a:t>
            </a:r>
            <a:r>
              <a:rPr lang="en-US" dirty="0" err="1"/>
              <a:t>dan</a:t>
            </a:r>
            <a:r>
              <a:rPr lang="en-US" dirty="0"/>
              <a:t>/</a:t>
            </a:r>
            <a:r>
              <a:rPr lang="en-US" dirty="0" err="1"/>
              <a:t>atau</a:t>
            </a:r>
            <a:r>
              <a:rPr lang="en-US" dirty="0"/>
              <a:t> future works yang </a:t>
            </a:r>
            <a:r>
              <a:rPr lang="en-US" dirty="0" err="1"/>
              <a:t>perlu</a:t>
            </a:r>
            <a:r>
              <a:rPr lang="en-US" dirty="0"/>
              <a:t> </a:t>
            </a:r>
            <a:r>
              <a:rPr lang="en-US" dirty="0" err="1"/>
              <a:t>dilakukan</a:t>
            </a:r>
            <a:r>
              <a:rPr lang="en-US" dirty="0"/>
              <a:t> </a:t>
            </a:r>
            <a:r>
              <a:rPr lang="en-US" dirty="0" err="1"/>
              <a:t>untuk</a:t>
            </a:r>
            <a:r>
              <a:rPr lang="en-US" dirty="0"/>
              <a:t> </a:t>
            </a:r>
            <a:r>
              <a:rPr lang="en-US" dirty="0" err="1"/>
              <a:t>meningkatkan</a:t>
            </a:r>
            <a:r>
              <a:rPr lang="en-US" dirty="0"/>
              <a:t> </a:t>
            </a:r>
            <a:r>
              <a:rPr lang="en-US" dirty="0" err="1"/>
              <a:t>hasil</a:t>
            </a:r>
            <a:r>
              <a:rPr lang="en-US" dirty="0"/>
              <a:t> </a:t>
            </a:r>
            <a:r>
              <a:rPr lang="en-US" dirty="0" err="1"/>
              <a:t>penelitian</a:t>
            </a:r>
            <a:r>
              <a:rPr lang="en-US" dirty="0"/>
              <a:t> yang </a:t>
            </a:r>
            <a:r>
              <a:rPr lang="en-US" dirty="0" err="1"/>
              <a:t>telah</a:t>
            </a:r>
            <a:r>
              <a:rPr lang="en-US" dirty="0"/>
              <a:t> </a:t>
            </a:r>
            <a:r>
              <a:rPr lang="en-US" dirty="0" err="1"/>
              <a:t>didapatkan</a:t>
            </a:r>
            <a:endParaRPr lang="en-US" dirty="0"/>
          </a:p>
        </p:txBody>
      </p:sp>
      <p:sp>
        <p:nvSpPr>
          <p:cNvPr id="4" name="Slide Number Placeholder 3">
            <a:extLst>
              <a:ext uri="{FF2B5EF4-FFF2-40B4-BE49-F238E27FC236}">
                <a16:creationId xmlns:a16="http://schemas.microsoft.com/office/drawing/2014/main" id="{237F1E41-5CBD-4268-A106-214F1107D480}"/>
              </a:ext>
            </a:extLst>
          </p:cNvPr>
          <p:cNvSpPr>
            <a:spLocks noGrp="1"/>
          </p:cNvSpPr>
          <p:nvPr>
            <p:ph type="sldNum" idx="12"/>
          </p:nvPr>
        </p:nvSpPr>
        <p:spPr/>
        <p:txBody>
          <a:bodyPr/>
          <a:lstStyle/>
          <a:p>
            <a:pPr lvl="0">
              <a:spcBef>
                <a:spcPts val="0"/>
              </a:spcBef>
              <a:buNone/>
            </a:pPr>
            <a:fld id="{00000000-1234-1234-1234-123412341234}" type="slidenum">
              <a:rPr lang="en" smtClean="0"/>
              <a:t>30</a:t>
            </a:fld>
            <a:endParaRPr lang="en"/>
          </a:p>
        </p:txBody>
      </p:sp>
    </p:spTree>
    <p:extLst>
      <p:ext uri="{BB962C8B-B14F-4D97-AF65-F5344CB8AC3E}">
        <p14:creationId xmlns:p14="http://schemas.microsoft.com/office/powerpoint/2010/main" val="1941991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3230-35FB-4172-8996-74CFE391DEFB}"/>
              </a:ext>
            </a:extLst>
          </p:cNvPr>
          <p:cNvSpPr>
            <a:spLocks noGrp="1"/>
          </p:cNvSpPr>
          <p:nvPr>
            <p:ph type="title"/>
          </p:nvPr>
        </p:nvSpPr>
        <p:spPr>
          <a:xfrm>
            <a:off x="357075" y="392575"/>
            <a:ext cx="6012552" cy="766200"/>
          </a:xfrm>
        </p:spPr>
        <p:txBody>
          <a:bodyPr/>
          <a:lstStyle/>
          <a:p>
            <a:r>
              <a:rPr lang="en-US" dirty="0" err="1"/>
              <a:t>Ucapan</a:t>
            </a:r>
            <a:r>
              <a:rPr lang="en-US" dirty="0"/>
              <a:t> </a:t>
            </a:r>
            <a:r>
              <a:rPr lang="en-US" dirty="0" err="1"/>
              <a:t>Terima</a:t>
            </a:r>
            <a:r>
              <a:rPr lang="en-US" dirty="0"/>
              <a:t> Kasih (Acknowledgement)</a:t>
            </a:r>
          </a:p>
        </p:txBody>
      </p:sp>
      <p:sp>
        <p:nvSpPr>
          <p:cNvPr id="3" name="Text Placeholder 2">
            <a:extLst>
              <a:ext uri="{FF2B5EF4-FFF2-40B4-BE49-F238E27FC236}">
                <a16:creationId xmlns:a16="http://schemas.microsoft.com/office/drawing/2014/main" id="{052D7440-6B7C-4804-84A8-7EEABFA2D491}"/>
              </a:ext>
            </a:extLst>
          </p:cNvPr>
          <p:cNvSpPr>
            <a:spLocks noGrp="1"/>
          </p:cNvSpPr>
          <p:nvPr>
            <p:ph type="body" idx="1"/>
          </p:nvPr>
        </p:nvSpPr>
        <p:spPr/>
        <p:txBody>
          <a:bodyPr/>
          <a:lstStyle/>
          <a:p>
            <a:pPr>
              <a:spcAft>
                <a:spcPts val="0"/>
              </a:spcAft>
            </a:pPr>
            <a:r>
              <a:rPr lang="en-US" dirty="0" err="1"/>
              <a:t>Sebaiknya</a:t>
            </a:r>
            <a:r>
              <a:rPr lang="en-US" dirty="0"/>
              <a:t> </a:t>
            </a:r>
            <a:r>
              <a:rPr lang="en-US" dirty="0" err="1"/>
              <a:t>ada</a:t>
            </a:r>
            <a:r>
              <a:rPr lang="en-US" dirty="0"/>
              <a:t> </a:t>
            </a:r>
            <a:r>
              <a:rPr lang="en-US" dirty="0" err="1"/>
              <a:t>bahkan</a:t>
            </a:r>
            <a:r>
              <a:rPr lang="en-US" dirty="0"/>
              <a:t> </a:t>
            </a:r>
            <a:r>
              <a:rPr lang="en-US" dirty="0" err="1"/>
              <a:t>diwajibkan</a:t>
            </a:r>
            <a:r>
              <a:rPr lang="en-US" dirty="0"/>
              <a:t> </a:t>
            </a:r>
            <a:r>
              <a:rPr lang="en-US" dirty="0" err="1"/>
              <a:t>untuk</a:t>
            </a:r>
            <a:r>
              <a:rPr lang="en-US" dirty="0"/>
              <a:t> </a:t>
            </a:r>
            <a:r>
              <a:rPr lang="en-US" dirty="0" err="1"/>
              <a:t>penelitian</a:t>
            </a:r>
            <a:r>
              <a:rPr lang="en-US" dirty="0"/>
              <a:t> yang </a:t>
            </a:r>
            <a:r>
              <a:rPr lang="en-US" dirty="0" err="1"/>
              <a:t>didanai</a:t>
            </a:r>
            <a:r>
              <a:rPr lang="en-US" dirty="0"/>
              <a:t> </a:t>
            </a:r>
            <a:r>
              <a:rPr lang="en-US" dirty="0" err="1"/>
              <a:t>oleh</a:t>
            </a:r>
            <a:r>
              <a:rPr lang="en-US" dirty="0"/>
              <a:t> </a:t>
            </a:r>
            <a:r>
              <a:rPr lang="en-US" dirty="0" err="1"/>
              <a:t>universitas</a:t>
            </a:r>
            <a:r>
              <a:rPr lang="en-US" dirty="0"/>
              <a:t> </a:t>
            </a:r>
            <a:r>
              <a:rPr lang="en-US" dirty="0" err="1"/>
              <a:t>atau</a:t>
            </a:r>
            <a:r>
              <a:rPr lang="en-US" dirty="0"/>
              <a:t> </a:t>
            </a:r>
            <a:r>
              <a:rPr lang="en-US" dirty="0" err="1"/>
              <a:t>RistekDikti</a:t>
            </a:r>
            <a:endParaRPr lang="en-US" dirty="0"/>
          </a:p>
          <a:p>
            <a:pPr>
              <a:spcAft>
                <a:spcPts val="0"/>
              </a:spcAft>
            </a:pPr>
            <a:r>
              <a:rPr lang="en-US" dirty="0" err="1"/>
              <a:t>Berupa</a:t>
            </a:r>
            <a:r>
              <a:rPr lang="en-US" dirty="0"/>
              <a:t> </a:t>
            </a:r>
            <a:r>
              <a:rPr lang="en-US" dirty="0" err="1"/>
              <a:t>ucapan</a:t>
            </a:r>
            <a:r>
              <a:rPr lang="en-US" dirty="0"/>
              <a:t> </a:t>
            </a:r>
            <a:r>
              <a:rPr lang="en-US" dirty="0" err="1"/>
              <a:t>terima</a:t>
            </a:r>
            <a:r>
              <a:rPr lang="en-US" dirty="0"/>
              <a:t> </a:t>
            </a:r>
            <a:r>
              <a:rPr lang="en-US" dirty="0" err="1"/>
              <a:t>kasih</a:t>
            </a:r>
            <a:r>
              <a:rPr lang="en-US" dirty="0"/>
              <a:t> </a:t>
            </a:r>
            <a:r>
              <a:rPr lang="en-US" dirty="0" err="1"/>
              <a:t>kepada</a:t>
            </a:r>
            <a:r>
              <a:rPr lang="en-US" dirty="0"/>
              <a:t> </a:t>
            </a:r>
            <a:r>
              <a:rPr lang="en-US" dirty="0" err="1"/>
              <a:t>pihak-pihak</a:t>
            </a:r>
            <a:r>
              <a:rPr lang="en-US" dirty="0"/>
              <a:t> yang </a:t>
            </a:r>
            <a:r>
              <a:rPr lang="en-US" dirty="0" err="1"/>
              <a:t>pantas</a:t>
            </a:r>
            <a:r>
              <a:rPr lang="en-US" dirty="0"/>
              <a:t>: </a:t>
            </a:r>
            <a:r>
              <a:rPr lang="en-US" dirty="0" err="1"/>
              <a:t>pemberi</a:t>
            </a:r>
            <a:r>
              <a:rPr lang="en-US" dirty="0"/>
              <a:t> dana, </a:t>
            </a:r>
            <a:r>
              <a:rPr lang="en-US" dirty="0" err="1"/>
              <a:t>bahan</a:t>
            </a:r>
            <a:r>
              <a:rPr lang="en-US" dirty="0"/>
              <a:t> </a:t>
            </a:r>
            <a:r>
              <a:rPr lang="en-US" dirty="0" err="1"/>
              <a:t>dan</a:t>
            </a:r>
            <a:r>
              <a:rPr lang="en-US" dirty="0"/>
              <a:t> </a:t>
            </a:r>
            <a:r>
              <a:rPr lang="en-US" dirty="0" err="1"/>
              <a:t>sarana</a:t>
            </a:r>
            <a:r>
              <a:rPr lang="en-US" dirty="0"/>
              <a:t> </a:t>
            </a:r>
            <a:r>
              <a:rPr lang="en-US" dirty="0" err="1"/>
              <a:t>penelitian</a:t>
            </a:r>
            <a:r>
              <a:rPr lang="en-US" dirty="0"/>
              <a:t>, sponsor, </a:t>
            </a:r>
            <a:r>
              <a:rPr lang="en-US" dirty="0" err="1"/>
              <a:t>pihak</a:t>
            </a:r>
            <a:r>
              <a:rPr lang="en-US" dirty="0"/>
              <a:t> lain yang </a:t>
            </a:r>
            <a:r>
              <a:rPr lang="en-US" dirty="0" err="1"/>
              <a:t>terlibat</a:t>
            </a:r>
            <a:r>
              <a:rPr lang="en-US" dirty="0"/>
              <a:t> </a:t>
            </a:r>
            <a:r>
              <a:rPr lang="en-US" dirty="0" err="1"/>
              <a:t>secara</a:t>
            </a:r>
            <a:r>
              <a:rPr lang="en-US" dirty="0"/>
              <a:t> </a:t>
            </a:r>
            <a:r>
              <a:rPr lang="en-US" dirty="0" err="1"/>
              <a:t>proporsional</a:t>
            </a:r>
            <a:endParaRPr lang="en-US" dirty="0"/>
          </a:p>
          <a:p>
            <a:pPr>
              <a:spcAft>
                <a:spcPts val="0"/>
              </a:spcAft>
            </a:pPr>
            <a:r>
              <a:rPr lang="en-US" dirty="0" err="1"/>
              <a:t>Semua</a:t>
            </a:r>
            <a:r>
              <a:rPr lang="en-US" dirty="0"/>
              <a:t> </a:t>
            </a:r>
            <a:r>
              <a:rPr lang="en-US" dirty="0" err="1"/>
              <a:t>nama</a:t>
            </a:r>
            <a:r>
              <a:rPr lang="en-US" dirty="0"/>
              <a:t> yang </a:t>
            </a:r>
            <a:r>
              <a:rPr lang="en-US" dirty="0" err="1"/>
              <a:t>tercantum</a:t>
            </a:r>
            <a:r>
              <a:rPr lang="en-US" dirty="0"/>
              <a:t> </a:t>
            </a:r>
            <a:r>
              <a:rPr lang="en-US" dirty="0" err="1"/>
              <a:t>sudah</a:t>
            </a:r>
            <a:r>
              <a:rPr lang="en-US" dirty="0"/>
              <a:t> </a:t>
            </a:r>
            <a:r>
              <a:rPr lang="en-US" dirty="0" err="1"/>
              <a:t>dikonfirmasi</a:t>
            </a:r>
            <a:endParaRPr lang="en-US" dirty="0"/>
          </a:p>
          <a:p>
            <a:pPr>
              <a:spcAft>
                <a:spcPts val="0"/>
              </a:spcAft>
            </a:pPr>
            <a:r>
              <a:rPr lang="en-US" dirty="0" err="1"/>
              <a:t>Diungkapkan</a:t>
            </a:r>
            <a:r>
              <a:rPr lang="en-US" dirty="0"/>
              <a:t> </a:t>
            </a:r>
            <a:r>
              <a:rPr lang="en-US" dirty="0" err="1"/>
              <a:t>secara</a:t>
            </a:r>
            <a:r>
              <a:rPr lang="en-US" dirty="0"/>
              <a:t> </a:t>
            </a:r>
            <a:r>
              <a:rPr lang="en-US" dirty="0" err="1"/>
              <a:t>wajar</a:t>
            </a:r>
            <a:endParaRPr lang="en-US" dirty="0"/>
          </a:p>
          <a:p>
            <a:pPr>
              <a:spcAft>
                <a:spcPts val="0"/>
              </a:spcAft>
            </a:pPr>
            <a:endParaRPr lang="en-US" dirty="0"/>
          </a:p>
        </p:txBody>
      </p:sp>
      <p:sp>
        <p:nvSpPr>
          <p:cNvPr id="4" name="Slide Number Placeholder 3">
            <a:extLst>
              <a:ext uri="{FF2B5EF4-FFF2-40B4-BE49-F238E27FC236}">
                <a16:creationId xmlns:a16="http://schemas.microsoft.com/office/drawing/2014/main" id="{AB6895F9-CC0B-4716-931A-683BEB0D2B1B}"/>
              </a:ext>
            </a:extLst>
          </p:cNvPr>
          <p:cNvSpPr>
            <a:spLocks noGrp="1"/>
          </p:cNvSpPr>
          <p:nvPr>
            <p:ph type="sldNum" idx="12"/>
          </p:nvPr>
        </p:nvSpPr>
        <p:spPr/>
        <p:txBody>
          <a:bodyPr/>
          <a:lstStyle/>
          <a:p>
            <a:pPr lvl="0">
              <a:spcBef>
                <a:spcPts val="0"/>
              </a:spcBef>
              <a:buNone/>
            </a:pPr>
            <a:fld id="{00000000-1234-1234-1234-123412341234}" type="slidenum">
              <a:rPr lang="en" smtClean="0"/>
              <a:t>31</a:t>
            </a:fld>
            <a:endParaRPr lang="en"/>
          </a:p>
        </p:txBody>
      </p:sp>
    </p:spTree>
    <p:extLst>
      <p:ext uri="{BB962C8B-B14F-4D97-AF65-F5344CB8AC3E}">
        <p14:creationId xmlns:p14="http://schemas.microsoft.com/office/powerpoint/2010/main" val="2372863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5B73C-537A-4CF9-8A12-E4013ADFB23D}"/>
              </a:ext>
            </a:extLst>
          </p:cNvPr>
          <p:cNvSpPr>
            <a:spLocks noGrp="1"/>
          </p:cNvSpPr>
          <p:nvPr>
            <p:ph type="title"/>
          </p:nvPr>
        </p:nvSpPr>
        <p:spPr/>
        <p:txBody>
          <a:bodyPr/>
          <a:lstStyle/>
          <a:p>
            <a:r>
              <a:rPr lang="en-US" dirty="0" err="1"/>
              <a:t>Daftar</a:t>
            </a:r>
            <a:r>
              <a:rPr lang="en-US" dirty="0"/>
              <a:t> </a:t>
            </a:r>
            <a:r>
              <a:rPr lang="en-US" dirty="0" err="1"/>
              <a:t>Pustaka</a:t>
            </a:r>
            <a:endParaRPr lang="en-US" dirty="0"/>
          </a:p>
        </p:txBody>
      </p:sp>
      <p:sp>
        <p:nvSpPr>
          <p:cNvPr id="3" name="Text Placeholder 2">
            <a:extLst>
              <a:ext uri="{FF2B5EF4-FFF2-40B4-BE49-F238E27FC236}">
                <a16:creationId xmlns:a16="http://schemas.microsoft.com/office/drawing/2014/main" id="{1B3E046A-8A31-4342-BF26-C105868321AE}"/>
              </a:ext>
            </a:extLst>
          </p:cNvPr>
          <p:cNvSpPr>
            <a:spLocks noGrp="1"/>
          </p:cNvSpPr>
          <p:nvPr>
            <p:ph type="body" idx="1"/>
          </p:nvPr>
        </p:nvSpPr>
        <p:spPr>
          <a:xfrm>
            <a:off x="429810" y="1233831"/>
            <a:ext cx="8547935" cy="3816150"/>
          </a:xfrm>
        </p:spPr>
        <p:txBody>
          <a:bodyPr/>
          <a:lstStyle/>
          <a:p>
            <a:pPr>
              <a:spcAft>
                <a:spcPts val="0"/>
              </a:spcAft>
            </a:pPr>
            <a:r>
              <a:rPr lang="en-US" sz="2200" dirty="0" err="1"/>
              <a:t>Sebaiknya</a:t>
            </a:r>
            <a:r>
              <a:rPr lang="en-US" sz="2200" dirty="0"/>
              <a:t> yang </a:t>
            </a:r>
            <a:r>
              <a:rPr lang="en-US" sz="2200" dirty="0" err="1"/>
              <a:t>mutakhir</a:t>
            </a:r>
            <a:r>
              <a:rPr lang="en-US" sz="2200" dirty="0"/>
              <a:t> (10 </a:t>
            </a:r>
            <a:r>
              <a:rPr lang="en-US" sz="2200" dirty="0" err="1"/>
              <a:t>tahun</a:t>
            </a:r>
            <a:r>
              <a:rPr lang="en-US" sz="2200" dirty="0"/>
              <a:t> </a:t>
            </a:r>
            <a:r>
              <a:rPr lang="en-US" sz="2200" dirty="0" err="1"/>
              <a:t>terakhir</a:t>
            </a:r>
            <a:r>
              <a:rPr lang="en-US" sz="2200" dirty="0"/>
              <a:t>)</a:t>
            </a:r>
          </a:p>
          <a:p>
            <a:pPr>
              <a:spcAft>
                <a:spcPts val="0"/>
              </a:spcAft>
            </a:pPr>
            <a:r>
              <a:rPr lang="en-US" sz="2200" dirty="0" err="1"/>
              <a:t>Hindari</a:t>
            </a:r>
            <a:r>
              <a:rPr lang="en-US" sz="2200" dirty="0"/>
              <a:t> </a:t>
            </a:r>
            <a:r>
              <a:rPr lang="en-US" sz="2200" dirty="0" err="1"/>
              <a:t>menggunakan</a:t>
            </a:r>
            <a:r>
              <a:rPr lang="en-US" sz="2200" dirty="0"/>
              <a:t> </a:t>
            </a:r>
            <a:r>
              <a:rPr lang="en-US" sz="2200" dirty="0" err="1"/>
              <a:t>daftar</a:t>
            </a:r>
            <a:r>
              <a:rPr lang="en-US" sz="2200" dirty="0"/>
              <a:t> </a:t>
            </a:r>
            <a:r>
              <a:rPr lang="en-US" sz="2200" dirty="0" err="1"/>
              <a:t>pustaka</a:t>
            </a:r>
            <a:r>
              <a:rPr lang="en-US" sz="2200" dirty="0"/>
              <a:t> </a:t>
            </a:r>
            <a:r>
              <a:rPr lang="en-US" sz="2200" dirty="0" err="1"/>
              <a:t>dari</a:t>
            </a:r>
            <a:r>
              <a:rPr lang="en-US" sz="2200" dirty="0"/>
              <a:t> </a:t>
            </a:r>
            <a:r>
              <a:rPr lang="en-US" sz="2200" dirty="0" err="1"/>
              <a:t>halaman</a:t>
            </a:r>
            <a:r>
              <a:rPr lang="en-US" sz="2200" dirty="0"/>
              <a:t> internet (</a:t>
            </a:r>
            <a:r>
              <a:rPr lang="en-US" sz="2200" dirty="0" err="1"/>
              <a:t>blogspot</a:t>
            </a:r>
            <a:r>
              <a:rPr lang="en-US" sz="2200" dirty="0"/>
              <a:t>, </a:t>
            </a:r>
            <a:r>
              <a:rPr lang="en-US" sz="2200" dirty="0" err="1"/>
              <a:t>wordpress</a:t>
            </a:r>
            <a:r>
              <a:rPr lang="en-US" sz="2200" dirty="0"/>
              <a:t>, Wikipedia, </a:t>
            </a:r>
            <a:r>
              <a:rPr lang="en-US" sz="2200" dirty="0" err="1"/>
              <a:t>dll</a:t>
            </a:r>
            <a:r>
              <a:rPr lang="en-US" sz="2200" dirty="0"/>
              <a:t>)</a:t>
            </a:r>
          </a:p>
          <a:p>
            <a:pPr>
              <a:spcAft>
                <a:spcPts val="0"/>
              </a:spcAft>
            </a:pPr>
            <a:r>
              <a:rPr lang="en-US" sz="2200" dirty="0" err="1"/>
              <a:t>Harus</a:t>
            </a:r>
            <a:r>
              <a:rPr lang="en-US" sz="2200" dirty="0"/>
              <a:t> </a:t>
            </a:r>
            <a:r>
              <a:rPr lang="en-US" sz="2200" dirty="0" err="1"/>
              <a:t>lengkap</a:t>
            </a:r>
            <a:r>
              <a:rPr lang="en-US" sz="2200" dirty="0"/>
              <a:t> </a:t>
            </a:r>
            <a:r>
              <a:rPr lang="en-US" sz="2200" dirty="0" err="1"/>
              <a:t>nama</a:t>
            </a:r>
            <a:r>
              <a:rPr lang="en-US" sz="2200" dirty="0"/>
              <a:t> </a:t>
            </a:r>
            <a:r>
              <a:rPr lang="en-US" sz="2200" dirty="0" err="1"/>
              <a:t>penulis</a:t>
            </a:r>
            <a:r>
              <a:rPr lang="en-US" sz="2200" dirty="0"/>
              <a:t>, </a:t>
            </a:r>
            <a:r>
              <a:rPr lang="en-US" sz="2200" dirty="0" err="1"/>
              <a:t>judul</a:t>
            </a:r>
            <a:r>
              <a:rPr lang="en-US" sz="2200" dirty="0"/>
              <a:t>, </a:t>
            </a:r>
            <a:r>
              <a:rPr lang="en-US" sz="2200" dirty="0" err="1"/>
              <a:t>jenis</a:t>
            </a:r>
            <a:r>
              <a:rPr lang="en-US" sz="2200" dirty="0"/>
              <a:t> </a:t>
            </a:r>
            <a:r>
              <a:rPr lang="en-US" sz="2200" dirty="0" err="1"/>
              <a:t>publikasi</a:t>
            </a:r>
            <a:r>
              <a:rPr lang="en-US" sz="2200" dirty="0"/>
              <a:t>, </a:t>
            </a:r>
            <a:r>
              <a:rPr lang="en-US" sz="2200" dirty="0" err="1"/>
              <a:t>tahun</a:t>
            </a:r>
            <a:r>
              <a:rPr lang="en-US" sz="2200" dirty="0"/>
              <a:t>, vol., </a:t>
            </a:r>
            <a:r>
              <a:rPr lang="en-US" sz="2200" dirty="0" err="1"/>
              <a:t>dsb</a:t>
            </a:r>
            <a:endParaRPr lang="en-US" sz="2200" dirty="0"/>
          </a:p>
          <a:p>
            <a:pPr>
              <a:spcAft>
                <a:spcPts val="0"/>
              </a:spcAft>
            </a:pPr>
            <a:r>
              <a:rPr lang="en-US" sz="2200" dirty="0" err="1"/>
              <a:t>Bedakan</a:t>
            </a:r>
            <a:r>
              <a:rPr lang="en-US" sz="2200" dirty="0"/>
              <a:t> </a:t>
            </a:r>
            <a:r>
              <a:rPr lang="en-US" sz="2200" dirty="0" err="1"/>
              <a:t>cara</a:t>
            </a:r>
            <a:r>
              <a:rPr lang="en-US" sz="2200" dirty="0"/>
              <a:t> </a:t>
            </a:r>
            <a:r>
              <a:rPr lang="en-US" sz="2200" dirty="0" err="1"/>
              <a:t>pengutipan</a:t>
            </a:r>
            <a:r>
              <a:rPr lang="en-US" sz="2200" dirty="0"/>
              <a:t> </a:t>
            </a:r>
            <a:r>
              <a:rPr lang="en-US" sz="2200" dirty="0" err="1"/>
              <a:t>sumber</a:t>
            </a:r>
            <a:r>
              <a:rPr lang="en-US" sz="2200" dirty="0"/>
              <a:t> (</a:t>
            </a:r>
            <a:r>
              <a:rPr lang="en-US" sz="2200" dirty="0" err="1"/>
              <a:t>buku</a:t>
            </a:r>
            <a:r>
              <a:rPr lang="en-US" sz="2200" dirty="0"/>
              <a:t>, </a:t>
            </a:r>
            <a:r>
              <a:rPr lang="en-US" sz="2200" dirty="0" err="1"/>
              <a:t>skripsi</a:t>
            </a:r>
            <a:r>
              <a:rPr lang="en-US" sz="2200" dirty="0"/>
              <a:t> </a:t>
            </a:r>
            <a:r>
              <a:rPr lang="en-US" sz="2200" dirty="0" err="1"/>
              <a:t>dan</a:t>
            </a:r>
            <a:r>
              <a:rPr lang="en-US" sz="2200" dirty="0"/>
              <a:t> </a:t>
            </a:r>
            <a:r>
              <a:rPr lang="en-US" sz="2200" dirty="0" err="1"/>
              <a:t>sejenisnya</a:t>
            </a:r>
            <a:r>
              <a:rPr lang="en-US" sz="2200" dirty="0"/>
              <a:t>, </a:t>
            </a:r>
            <a:r>
              <a:rPr lang="en-US" sz="2200" dirty="0" err="1"/>
              <a:t>laporan</a:t>
            </a:r>
            <a:r>
              <a:rPr lang="en-US" sz="2200" dirty="0"/>
              <a:t> </a:t>
            </a:r>
            <a:r>
              <a:rPr lang="en-US" sz="2200" dirty="0" err="1"/>
              <a:t>penelitian</a:t>
            </a:r>
            <a:r>
              <a:rPr lang="en-US" sz="2200" dirty="0"/>
              <a:t>, </a:t>
            </a:r>
            <a:r>
              <a:rPr lang="en-US" sz="2200" dirty="0" err="1"/>
              <a:t>halaman</a:t>
            </a:r>
            <a:r>
              <a:rPr lang="en-US" sz="2200" dirty="0"/>
              <a:t> internet, </a:t>
            </a:r>
            <a:r>
              <a:rPr lang="en-US" sz="2200" dirty="0" err="1"/>
              <a:t>prosiding</a:t>
            </a:r>
            <a:r>
              <a:rPr lang="en-US" sz="2200" dirty="0"/>
              <a:t>, </a:t>
            </a:r>
            <a:r>
              <a:rPr lang="en-US" sz="2200" dirty="0" err="1"/>
              <a:t>artikel</a:t>
            </a:r>
            <a:r>
              <a:rPr lang="en-US" sz="2200" dirty="0"/>
              <a:t> </a:t>
            </a:r>
            <a:r>
              <a:rPr lang="en-US" sz="2200" dirty="0" err="1"/>
              <a:t>koran</a:t>
            </a:r>
            <a:r>
              <a:rPr lang="en-US" sz="2200" dirty="0"/>
              <a:t>, </a:t>
            </a:r>
            <a:r>
              <a:rPr lang="en-US" sz="2200" dirty="0" err="1"/>
              <a:t>dll</a:t>
            </a:r>
            <a:endParaRPr lang="en-US" sz="2200" dirty="0"/>
          </a:p>
          <a:p>
            <a:pPr>
              <a:spcAft>
                <a:spcPts val="0"/>
              </a:spcAft>
            </a:pPr>
            <a:r>
              <a:rPr lang="en-US" sz="2200" dirty="0" err="1"/>
              <a:t>Patuhi</a:t>
            </a:r>
            <a:r>
              <a:rPr lang="en-US" sz="2200" dirty="0"/>
              <a:t> </a:t>
            </a:r>
            <a:r>
              <a:rPr lang="en-US" sz="2200" dirty="0" err="1"/>
              <a:t>pedoman</a:t>
            </a:r>
            <a:r>
              <a:rPr lang="en-US" sz="2200" dirty="0"/>
              <a:t> </a:t>
            </a:r>
            <a:r>
              <a:rPr lang="en-US" sz="2200" dirty="0" err="1"/>
              <a:t>penulisan</a:t>
            </a:r>
            <a:r>
              <a:rPr lang="en-US" sz="2200" dirty="0"/>
              <a:t> (Style APA, Harvard, Vancouver, IEE, ISO, </a:t>
            </a:r>
            <a:r>
              <a:rPr lang="en-US" sz="2200" dirty="0" err="1"/>
              <a:t>dll</a:t>
            </a:r>
            <a:r>
              <a:rPr lang="en-US" sz="2200" dirty="0"/>
              <a:t>)</a:t>
            </a:r>
          </a:p>
          <a:p>
            <a:pPr>
              <a:spcAft>
                <a:spcPts val="0"/>
              </a:spcAft>
            </a:pPr>
            <a:r>
              <a:rPr lang="en-US" sz="2200" dirty="0" err="1"/>
              <a:t>Hanya</a:t>
            </a:r>
            <a:r>
              <a:rPr lang="en-US" sz="2200" dirty="0"/>
              <a:t> </a:t>
            </a:r>
            <a:r>
              <a:rPr lang="en-US" sz="2200" dirty="0" err="1"/>
              <a:t>pustaka</a:t>
            </a:r>
            <a:r>
              <a:rPr lang="en-US" sz="2200" dirty="0"/>
              <a:t> yang </a:t>
            </a:r>
            <a:r>
              <a:rPr lang="en-US" sz="2200" dirty="0" err="1"/>
              <a:t>dikutip</a:t>
            </a:r>
            <a:r>
              <a:rPr lang="en-US" sz="2200" dirty="0"/>
              <a:t> </a:t>
            </a:r>
            <a:r>
              <a:rPr lang="en-US" sz="2200" dirty="0" err="1"/>
              <a:t>diartikel</a:t>
            </a:r>
            <a:r>
              <a:rPr lang="en-US" sz="2200" dirty="0"/>
              <a:t> yang </a:t>
            </a:r>
            <a:r>
              <a:rPr lang="en-US" sz="2200" dirty="0" err="1"/>
              <a:t>dituliskan</a:t>
            </a:r>
            <a:endParaRPr lang="en-US" sz="2200" dirty="0"/>
          </a:p>
          <a:p>
            <a:pPr>
              <a:spcAft>
                <a:spcPts val="0"/>
              </a:spcAft>
            </a:pPr>
            <a:r>
              <a:rPr lang="en-US" sz="2200" dirty="0" err="1"/>
              <a:t>Hindari</a:t>
            </a:r>
            <a:r>
              <a:rPr lang="en-US" sz="2200" dirty="0"/>
              <a:t> self-citation </a:t>
            </a:r>
            <a:r>
              <a:rPr lang="en-US" sz="2200" dirty="0" err="1"/>
              <a:t>berlebihan</a:t>
            </a:r>
            <a:endParaRPr lang="en-US" sz="2200" dirty="0"/>
          </a:p>
          <a:p>
            <a:pPr>
              <a:spcAft>
                <a:spcPts val="0"/>
              </a:spcAft>
            </a:pPr>
            <a:r>
              <a:rPr lang="en-US" sz="2200" dirty="0" err="1"/>
              <a:t>Gunakan</a:t>
            </a:r>
            <a:r>
              <a:rPr lang="en-US" sz="2200" dirty="0"/>
              <a:t> software Mendeley, endnote, refence manager, </a:t>
            </a:r>
            <a:r>
              <a:rPr lang="en-US" sz="2200" dirty="0" err="1"/>
              <a:t>dan</a:t>
            </a:r>
            <a:r>
              <a:rPr lang="en-US" sz="2200" dirty="0"/>
              <a:t> </a:t>
            </a:r>
            <a:r>
              <a:rPr lang="en-US" sz="2200" dirty="0" err="1"/>
              <a:t>sejenisnya</a:t>
            </a:r>
            <a:r>
              <a:rPr lang="en-US" sz="2200" dirty="0"/>
              <a:t> </a:t>
            </a:r>
            <a:r>
              <a:rPr lang="en-US" sz="2200" dirty="0" err="1"/>
              <a:t>untuk</a:t>
            </a:r>
            <a:r>
              <a:rPr lang="en-US" sz="2200" dirty="0"/>
              <a:t> </a:t>
            </a:r>
            <a:r>
              <a:rPr lang="en-US" sz="2200" dirty="0" err="1"/>
              <a:t>mempermudah</a:t>
            </a:r>
            <a:endParaRPr lang="en-US" sz="2200" dirty="0"/>
          </a:p>
        </p:txBody>
      </p:sp>
      <p:sp>
        <p:nvSpPr>
          <p:cNvPr id="4" name="Slide Number Placeholder 3">
            <a:extLst>
              <a:ext uri="{FF2B5EF4-FFF2-40B4-BE49-F238E27FC236}">
                <a16:creationId xmlns:a16="http://schemas.microsoft.com/office/drawing/2014/main" id="{E85FC6AF-D2DE-47FF-A312-9C0B545A3DD7}"/>
              </a:ext>
            </a:extLst>
          </p:cNvPr>
          <p:cNvSpPr>
            <a:spLocks noGrp="1"/>
          </p:cNvSpPr>
          <p:nvPr>
            <p:ph type="sldNum" idx="12"/>
          </p:nvPr>
        </p:nvSpPr>
        <p:spPr/>
        <p:txBody>
          <a:bodyPr/>
          <a:lstStyle/>
          <a:p>
            <a:pPr lvl="0">
              <a:spcBef>
                <a:spcPts val="0"/>
              </a:spcBef>
              <a:buNone/>
            </a:pPr>
            <a:fld id="{00000000-1234-1234-1234-123412341234}" type="slidenum">
              <a:rPr lang="en" smtClean="0"/>
              <a:t>32</a:t>
            </a:fld>
            <a:endParaRPr lang="en"/>
          </a:p>
        </p:txBody>
      </p:sp>
    </p:spTree>
    <p:extLst>
      <p:ext uri="{BB962C8B-B14F-4D97-AF65-F5344CB8AC3E}">
        <p14:creationId xmlns:p14="http://schemas.microsoft.com/office/powerpoint/2010/main" val="2398903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E29C-1AE1-47EE-90A4-34E66A48325D}"/>
              </a:ext>
            </a:extLst>
          </p:cNvPr>
          <p:cNvSpPr>
            <a:spLocks noGrp="1"/>
          </p:cNvSpPr>
          <p:nvPr>
            <p:ph type="title"/>
          </p:nvPr>
        </p:nvSpPr>
        <p:spPr/>
        <p:txBody>
          <a:bodyPr/>
          <a:lstStyle/>
          <a:p>
            <a:r>
              <a:rPr lang="en-US" dirty="0" err="1"/>
              <a:t>Contoh</a:t>
            </a:r>
            <a:r>
              <a:rPr lang="en-US" dirty="0"/>
              <a:t> </a:t>
            </a:r>
            <a:r>
              <a:rPr lang="en-US" dirty="0" err="1"/>
              <a:t>Daftar</a:t>
            </a:r>
            <a:r>
              <a:rPr lang="en-US" dirty="0"/>
              <a:t> </a:t>
            </a:r>
            <a:r>
              <a:rPr lang="en-US" dirty="0" err="1"/>
              <a:t>Pustaka</a:t>
            </a:r>
            <a:endParaRPr lang="en-US" dirty="0"/>
          </a:p>
        </p:txBody>
      </p:sp>
      <p:sp>
        <p:nvSpPr>
          <p:cNvPr id="4" name="Slide Number Placeholder 3">
            <a:extLst>
              <a:ext uri="{FF2B5EF4-FFF2-40B4-BE49-F238E27FC236}">
                <a16:creationId xmlns:a16="http://schemas.microsoft.com/office/drawing/2014/main" id="{605A2E61-BDA1-4E02-BA2A-13C1514FE2D5}"/>
              </a:ext>
            </a:extLst>
          </p:cNvPr>
          <p:cNvSpPr>
            <a:spLocks noGrp="1"/>
          </p:cNvSpPr>
          <p:nvPr>
            <p:ph type="sldNum" idx="12"/>
          </p:nvPr>
        </p:nvSpPr>
        <p:spPr/>
        <p:txBody>
          <a:bodyPr/>
          <a:lstStyle/>
          <a:p>
            <a:pPr lvl="0">
              <a:spcBef>
                <a:spcPts val="0"/>
              </a:spcBef>
              <a:buNone/>
            </a:pPr>
            <a:fld id="{00000000-1234-1234-1234-123412341234}" type="slidenum">
              <a:rPr lang="en" smtClean="0"/>
              <a:t>33</a:t>
            </a:fld>
            <a:endParaRPr lang="en"/>
          </a:p>
        </p:txBody>
      </p:sp>
      <p:sp>
        <p:nvSpPr>
          <p:cNvPr id="11" name="TextBox 3">
            <a:extLst>
              <a:ext uri="{FF2B5EF4-FFF2-40B4-BE49-F238E27FC236}">
                <a16:creationId xmlns:a16="http://schemas.microsoft.com/office/drawing/2014/main" id="{DA340B2A-807B-4D7F-880B-02483660E6B3}"/>
              </a:ext>
            </a:extLst>
          </p:cNvPr>
          <p:cNvSpPr txBox="1">
            <a:spLocks noChangeArrowheads="1"/>
          </p:cNvSpPr>
          <p:nvPr/>
        </p:nvSpPr>
        <p:spPr bwMode="auto">
          <a:xfrm>
            <a:off x="198053" y="1343719"/>
            <a:ext cx="3286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b="1" dirty="0"/>
              <a:t>SISTEM NAMA DAN TAHUN</a:t>
            </a:r>
          </a:p>
        </p:txBody>
      </p:sp>
      <p:sp>
        <p:nvSpPr>
          <p:cNvPr id="12" name="TextBox 4">
            <a:extLst>
              <a:ext uri="{FF2B5EF4-FFF2-40B4-BE49-F238E27FC236}">
                <a16:creationId xmlns:a16="http://schemas.microsoft.com/office/drawing/2014/main" id="{D390D4F1-7EFE-4A17-B427-FF5B1EF9A8E6}"/>
              </a:ext>
            </a:extLst>
          </p:cNvPr>
          <p:cNvSpPr txBox="1">
            <a:spLocks noChangeArrowheads="1"/>
          </p:cNvSpPr>
          <p:nvPr/>
        </p:nvSpPr>
        <p:spPr bwMode="auto">
          <a:xfrm>
            <a:off x="296086" y="2811578"/>
            <a:ext cx="2279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b="1" dirty="0"/>
              <a:t>SISTEM ABJAD-NOMER</a:t>
            </a:r>
          </a:p>
        </p:txBody>
      </p:sp>
      <p:sp>
        <p:nvSpPr>
          <p:cNvPr id="13" name="TextBox 5">
            <a:extLst>
              <a:ext uri="{FF2B5EF4-FFF2-40B4-BE49-F238E27FC236}">
                <a16:creationId xmlns:a16="http://schemas.microsoft.com/office/drawing/2014/main" id="{0D661C10-2DE6-4643-B1B5-F2A77E93E849}"/>
              </a:ext>
            </a:extLst>
          </p:cNvPr>
          <p:cNvSpPr txBox="1">
            <a:spLocks noChangeArrowheads="1"/>
          </p:cNvSpPr>
          <p:nvPr/>
        </p:nvSpPr>
        <p:spPr bwMode="auto">
          <a:xfrm>
            <a:off x="5276712" y="1370256"/>
            <a:ext cx="3286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altLang="en-US" sz="1400" b="1" dirty="0"/>
              <a:t>SISTEM URUTAN SITASI</a:t>
            </a:r>
          </a:p>
        </p:txBody>
      </p:sp>
      <p:pic>
        <p:nvPicPr>
          <p:cNvPr id="14" name="Picture 13">
            <a:extLst>
              <a:ext uri="{FF2B5EF4-FFF2-40B4-BE49-F238E27FC236}">
                <a16:creationId xmlns:a16="http://schemas.microsoft.com/office/drawing/2014/main" id="{BC67BD8F-5132-4FA8-BEA2-8616CA63C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494" t="52734" r="10645" b="27734"/>
          <a:stretch>
            <a:fillRect/>
          </a:stretch>
        </p:blipFill>
        <p:spPr bwMode="auto">
          <a:xfrm>
            <a:off x="296086" y="1678033"/>
            <a:ext cx="4608423" cy="1166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BE12E98D-4D9A-4976-BD88-4D9CFA4B7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887" t="27539" r="10449" b="52930"/>
          <a:stretch>
            <a:fillRect/>
          </a:stretch>
        </p:blipFill>
        <p:spPr bwMode="auto">
          <a:xfrm>
            <a:off x="287664" y="3233666"/>
            <a:ext cx="4576624" cy="120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AA9D0D80-ACC2-4C8C-AC66-8E46D7116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887" t="56836" r="10449" b="24609"/>
          <a:stretch>
            <a:fillRect/>
          </a:stretch>
        </p:blipFill>
        <p:spPr bwMode="auto">
          <a:xfrm>
            <a:off x="5378049" y="1811003"/>
            <a:ext cx="3602994" cy="90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993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761220-4172-43EF-B781-40148B90CC18}"/>
              </a:ext>
            </a:extLst>
          </p:cNvPr>
          <p:cNvSpPr>
            <a:spLocks noGrp="1"/>
          </p:cNvSpPr>
          <p:nvPr>
            <p:ph type="body" idx="1"/>
          </p:nvPr>
        </p:nvSpPr>
        <p:spPr/>
        <p:txBody>
          <a:bodyPr/>
          <a:lstStyle/>
          <a:p>
            <a:r>
              <a:rPr lang="en-US" dirty="0"/>
              <a:t>ETIKA PENULISAN</a:t>
            </a:r>
          </a:p>
        </p:txBody>
      </p:sp>
      <p:sp>
        <p:nvSpPr>
          <p:cNvPr id="3" name="Slide Number Placeholder 2">
            <a:extLst>
              <a:ext uri="{FF2B5EF4-FFF2-40B4-BE49-F238E27FC236}">
                <a16:creationId xmlns:a16="http://schemas.microsoft.com/office/drawing/2014/main" id="{9CDC475D-E1EB-4E8C-A209-98579431B7F6}"/>
              </a:ext>
            </a:extLst>
          </p:cNvPr>
          <p:cNvSpPr>
            <a:spLocks noGrp="1"/>
          </p:cNvSpPr>
          <p:nvPr>
            <p:ph type="sldNum" idx="12"/>
          </p:nvPr>
        </p:nvSpPr>
        <p:spPr/>
        <p:txBody>
          <a:bodyPr/>
          <a:lstStyle/>
          <a:p>
            <a:pPr lvl="0" rtl="0">
              <a:spcBef>
                <a:spcPts val="0"/>
              </a:spcBef>
              <a:buNone/>
            </a:pPr>
            <a:fld id="{00000000-1234-1234-1234-123412341234}" type="slidenum">
              <a:rPr lang="en" smtClean="0"/>
              <a:t>34</a:t>
            </a:fld>
            <a:endParaRPr lang="en"/>
          </a:p>
        </p:txBody>
      </p:sp>
    </p:spTree>
    <p:extLst>
      <p:ext uri="{BB962C8B-B14F-4D97-AF65-F5344CB8AC3E}">
        <p14:creationId xmlns:p14="http://schemas.microsoft.com/office/powerpoint/2010/main" val="4283284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8C08-A1D0-4EE9-B58A-86226BD9B366}"/>
              </a:ext>
            </a:extLst>
          </p:cNvPr>
          <p:cNvSpPr>
            <a:spLocks noGrp="1"/>
          </p:cNvSpPr>
          <p:nvPr>
            <p:ph type="title"/>
          </p:nvPr>
        </p:nvSpPr>
        <p:spPr/>
        <p:txBody>
          <a:bodyPr/>
          <a:lstStyle/>
          <a:p>
            <a:r>
              <a:rPr lang="en-US" dirty="0" err="1"/>
              <a:t>Etika</a:t>
            </a:r>
            <a:endParaRPr lang="en-US" dirty="0"/>
          </a:p>
        </p:txBody>
      </p:sp>
      <p:sp>
        <p:nvSpPr>
          <p:cNvPr id="3" name="Text Placeholder 2">
            <a:extLst>
              <a:ext uri="{FF2B5EF4-FFF2-40B4-BE49-F238E27FC236}">
                <a16:creationId xmlns:a16="http://schemas.microsoft.com/office/drawing/2014/main" id="{0F3A1455-E971-4BAC-BE5F-90549A2EBF72}"/>
              </a:ext>
            </a:extLst>
          </p:cNvPr>
          <p:cNvSpPr>
            <a:spLocks noGrp="1"/>
          </p:cNvSpPr>
          <p:nvPr>
            <p:ph type="body" idx="1"/>
          </p:nvPr>
        </p:nvSpPr>
        <p:spPr/>
        <p:txBody>
          <a:bodyPr/>
          <a:lstStyle/>
          <a:p>
            <a:r>
              <a:rPr lang="en-US" dirty="0" err="1"/>
              <a:t>Menurut</a:t>
            </a:r>
            <a:r>
              <a:rPr lang="en-US" dirty="0"/>
              <a:t> KBBI </a:t>
            </a:r>
            <a:r>
              <a:rPr lang="en-US" dirty="0" err="1"/>
              <a:t>versi</a:t>
            </a:r>
            <a:r>
              <a:rPr lang="en-US" dirty="0"/>
              <a:t> online (2017), </a:t>
            </a:r>
            <a:r>
              <a:rPr lang="en-US" dirty="0" err="1"/>
              <a:t>Etika</a:t>
            </a:r>
            <a:r>
              <a:rPr lang="en-US" dirty="0"/>
              <a:t> </a:t>
            </a:r>
            <a:r>
              <a:rPr lang="en-US" dirty="0" err="1"/>
              <a:t>adalah</a:t>
            </a:r>
            <a:r>
              <a:rPr lang="en-US" dirty="0"/>
              <a:t> </a:t>
            </a:r>
            <a:r>
              <a:rPr lang="en-US" dirty="0" err="1"/>
              <a:t>ilmu</a:t>
            </a:r>
            <a:r>
              <a:rPr lang="en-US" dirty="0"/>
              <a:t> </a:t>
            </a:r>
            <a:r>
              <a:rPr lang="en-US" dirty="0" err="1"/>
              <a:t>tentang</a:t>
            </a:r>
            <a:r>
              <a:rPr lang="en-US" dirty="0"/>
              <a:t> </a:t>
            </a:r>
            <a:r>
              <a:rPr lang="en-US" dirty="0" err="1"/>
              <a:t>apa</a:t>
            </a:r>
            <a:r>
              <a:rPr lang="en-US" dirty="0"/>
              <a:t> yang </a:t>
            </a:r>
            <a:r>
              <a:rPr lang="en-US" dirty="0" err="1"/>
              <a:t>baik</a:t>
            </a:r>
            <a:r>
              <a:rPr lang="en-US" dirty="0"/>
              <a:t> </a:t>
            </a:r>
            <a:r>
              <a:rPr lang="en-US" dirty="0" err="1"/>
              <a:t>dan</a:t>
            </a:r>
            <a:r>
              <a:rPr lang="en-US" dirty="0"/>
              <a:t> </a:t>
            </a:r>
            <a:r>
              <a:rPr lang="en-US" dirty="0" err="1"/>
              <a:t>apa</a:t>
            </a:r>
            <a:r>
              <a:rPr lang="en-US" dirty="0"/>
              <a:t> yang </a:t>
            </a:r>
            <a:r>
              <a:rPr lang="en-US" dirty="0" err="1"/>
              <a:t>buruk</a:t>
            </a:r>
            <a:r>
              <a:rPr lang="en-US" dirty="0"/>
              <a:t> </a:t>
            </a:r>
            <a:r>
              <a:rPr lang="en-US" dirty="0" err="1"/>
              <a:t>dan</a:t>
            </a:r>
            <a:r>
              <a:rPr lang="en-US" dirty="0"/>
              <a:t> </a:t>
            </a:r>
            <a:r>
              <a:rPr lang="en-US" dirty="0" err="1"/>
              <a:t>tentang</a:t>
            </a:r>
            <a:r>
              <a:rPr lang="en-US" dirty="0"/>
              <a:t> </a:t>
            </a:r>
            <a:r>
              <a:rPr lang="en-US" dirty="0" err="1"/>
              <a:t>hak</a:t>
            </a:r>
            <a:r>
              <a:rPr lang="en-US" dirty="0"/>
              <a:t> </a:t>
            </a:r>
            <a:r>
              <a:rPr lang="en-US" dirty="0" err="1"/>
              <a:t>dan</a:t>
            </a:r>
            <a:r>
              <a:rPr lang="en-US" dirty="0"/>
              <a:t> </a:t>
            </a:r>
            <a:r>
              <a:rPr lang="en-US" dirty="0" err="1"/>
              <a:t>kewajiban</a:t>
            </a:r>
            <a:r>
              <a:rPr lang="en-US" dirty="0"/>
              <a:t> moral (</a:t>
            </a:r>
            <a:r>
              <a:rPr lang="en-US" dirty="0" err="1"/>
              <a:t>akhlak</a:t>
            </a:r>
            <a:r>
              <a:rPr lang="en-US" dirty="0"/>
              <a:t>)</a:t>
            </a:r>
          </a:p>
          <a:p>
            <a:r>
              <a:rPr lang="en-US" dirty="0" err="1"/>
              <a:t>Etika</a:t>
            </a:r>
            <a:r>
              <a:rPr lang="en-US" dirty="0"/>
              <a:t> </a:t>
            </a:r>
            <a:r>
              <a:rPr lang="en-US" dirty="0" err="1"/>
              <a:t>merupakan</a:t>
            </a:r>
            <a:r>
              <a:rPr lang="en-US" dirty="0"/>
              <a:t> salah </a:t>
            </a:r>
            <a:r>
              <a:rPr lang="en-US" dirty="0" err="1"/>
              <a:t>satu</a:t>
            </a:r>
            <a:r>
              <a:rPr lang="en-US" dirty="0"/>
              <a:t> </a:t>
            </a:r>
            <a:r>
              <a:rPr lang="en-US" dirty="0" err="1"/>
              <a:t>unsur</a:t>
            </a:r>
            <a:r>
              <a:rPr lang="en-US" dirty="0"/>
              <a:t> yang </a:t>
            </a:r>
            <a:r>
              <a:rPr lang="en-US" dirty="0" err="1"/>
              <a:t>sangat</a:t>
            </a:r>
            <a:r>
              <a:rPr lang="en-US" dirty="0"/>
              <a:t> </a:t>
            </a:r>
            <a:r>
              <a:rPr lang="en-US" dirty="0" err="1"/>
              <a:t>penting</a:t>
            </a:r>
            <a:r>
              <a:rPr lang="en-US" dirty="0"/>
              <a:t> </a:t>
            </a:r>
            <a:r>
              <a:rPr lang="en-US" dirty="0" err="1"/>
              <a:t>dalam</a:t>
            </a:r>
            <a:r>
              <a:rPr lang="en-US" dirty="0"/>
              <a:t> </a:t>
            </a:r>
            <a:r>
              <a:rPr lang="en-US" dirty="0" err="1"/>
              <a:t>publikasi</a:t>
            </a:r>
            <a:r>
              <a:rPr lang="en-US" dirty="0"/>
              <a:t> </a:t>
            </a:r>
            <a:r>
              <a:rPr lang="en-US" dirty="0" err="1"/>
              <a:t>ilmiah</a:t>
            </a:r>
            <a:endParaRPr lang="en-US" dirty="0"/>
          </a:p>
        </p:txBody>
      </p:sp>
      <p:sp>
        <p:nvSpPr>
          <p:cNvPr id="4" name="Slide Number Placeholder 3">
            <a:extLst>
              <a:ext uri="{FF2B5EF4-FFF2-40B4-BE49-F238E27FC236}">
                <a16:creationId xmlns:a16="http://schemas.microsoft.com/office/drawing/2014/main" id="{93B3ECF0-6C26-43FB-A7DD-02ACBDDD185A}"/>
              </a:ext>
            </a:extLst>
          </p:cNvPr>
          <p:cNvSpPr>
            <a:spLocks noGrp="1"/>
          </p:cNvSpPr>
          <p:nvPr>
            <p:ph type="sldNum" idx="12"/>
          </p:nvPr>
        </p:nvSpPr>
        <p:spPr/>
        <p:txBody>
          <a:bodyPr/>
          <a:lstStyle/>
          <a:p>
            <a:pPr lvl="0">
              <a:spcBef>
                <a:spcPts val="0"/>
              </a:spcBef>
              <a:buNone/>
            </a:pPr>
            <a:fld id="{00000000-1234-1234-1234-123412341234}" type="slidenum">
              <a:rPr lang="en" smtClean="0"/>
              <a:t>35</a:t>
            </a:fld>
            <a:endParaRPr lang="en"/>
          </a:p>
        </p:txBody>
      </p:sp>
    </p:spTree>
    <p:extLst>
      <p:ext uri="{BB962C8B-B14F-4D97-AF65-F5344CB8AC3E}">
        <p14:creationId xmlns:p14="http://schemas.microsoft.com/office/powerpoint/2010/main" val="5251740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659BE-6BBC-45A3-9305-5C631B80150D}"/>
              </a:ext>
            </a:extLst>
          </p:cNvPr>
          <p:cNvSpPr>
            <a:spLocks noGrp="1"/>
          </p:cNvSpPr>
          <p:nvPr>
            <p:ph type="title"/>
          </p:nvPr>
        </p:nvSpPr>
        <p:spPr/>
        <p:txBody>
          <a:bodyPr/>
          <a:lstStyle/>
          <a:p>
            <a:r>
              <a:rPr lang="en-US" dirty="0" err="1"/>
              <a:t>KetidakPatutan</a:t>
            </a:r>
            <a:r>
              <a:rPr lang="en-US" dirty="0"/>
              <a:t> (Misconduct)</a:t>
            </a:r>
          </a:p>
        </p:txBody>
      </p:sp>
      <p:sp>
        <p:nvSpPr>
          <p:cNvPr id="3" name="Text Placeholder 2">
            <a:extLst>
              <a:ext uri="{FF2B5EF4-FFF2-40B4-BE49-F238E27FC236}">
                <a16:creationId xmlns:a16="http://schemas.microsoft.com/office/drawing/2014/main" id="{E18825FD-4DE3-4DAF-9353-A9A3FCF8C9F6}"/>
              </a:ext>
            </a:extLst>
          </p:cNvPr>
          <p:cNvSpPr>
            <a:spLocks noGrp="1"/>
          </p:cNvSpPr>
          <p:nvPr>
            <p:ph type="body" idx="1"/>
          </p:nvPr>
        </p:nvSpPr>
        <p:spPr>
          <a:xfrm>
            <a:off x="814275" y="1327350"/>
            <a:ext cx="7688702" cy="3816150"/>
          </a:xfrm>
        </p:spPr>
        <p:txBody>
          <a:bodyPr/>
          <a:lstStyle/>
          <a:p>
            <a:pPr>
              <a:spcAft>
                <a:spcPts val="0"/>
              </a:spcAft>
              <a:buNone/>
              <a:defRPr/>
            </a:pPr>
            <a:r>
              <a:rPr lang="en-GB" altLang="zh-CN" sz="2000" b="1" dirty="0">
                <a:latin typeface="Arial" pitchFamily="34" charset="0"/>
                <a:ea typeface="宋体" pitchFamily="2" charset="-122"/>
                <a:cs typeface="Arial" pitchFamily="34" charset="0"/>
              </a:rPr>
              <a:t>Scientific misconduct</a:t>
            </a:r>
          </a:p>
          <a:p>
            <a:pPr marL="285750" lvl="1" indent="-285750" eaLnBrk="1" hangingPunct="1">
              <a:spcAft>
                <a:spcPts val="0"/>
              </a:spcAft>
              <a:buFont typeface="Arial" panose="020B0604020202020204" pitchFamily="34" charset="0"/>
              <a:buChar char="•"/>
              <a:defRPr/>
            </a:pPr>
            <a:r>
              <a:rPr lang="en-GB" altLang="zh-CN" sz="2000" dirty="0" err="1">
                <a:latin typeface="Arial" pitchFamily="34" charset="0"/>
                <a:ea typeface="宋体" pitchFamily="2" charset="-122"/>
                <a:cs typeface="Arial" pitchFamily="34" charset="0"/>
              </a:rPr>
              <a:t>Falsifikasi</a:t>
            </a:r>
            <a:endParaRPr lang="en-GB" altLang="zh-CN" sz="2000" dirty="0">
              <a:latin typeface="Arial" pitchFamily="34" charset="0"/>
              <a:ea typeface="宋体" pitchFamily="2" charset="-122"/>
              <a:cs typeface="Arial" pitchFamily="34" charset="0"/>
            </a:endParaRPr>
          </a:p>
          <a:p>
            <a:pPr marL="285750" lvl="1" indent="-285750" eaLnBrk="1" hangingPunct="1">
              <a:spcAft>
                <a:spcPts val="0"/>
              </a:spcAft>
              <a:buFont typeface="Arial" panose="020B0604020202020204" pitchFamily="34" charset="0"/>
              <a:buChar char="•"/>
              <a:defRPr/>
            </a:pPr>
            <a:r>
              <a:rPr lang="en-GB" altLang="zh-CN" sz="2000" dirty="0" err="1">
                <a:latin typeface="Arial" pitchFamily="34" charset="0"/>
                <a:ea typeface="宋体" pitchFamily="2" charset="-122"/>
                <a:cs typeface="Arial" pitchFamily="34" charset="0"/>
              </a:rPr>
              <a:t>Fabrikasi</a:t>
            </a:r>
            <a:endParaRPr lang="en-GB" altLang="zh-CN" sz="2000" dirty="0">
              <a:latin typeface="Arial" pitchFamily="34" charset="0"/>
              <a:ea typeface="宋体" pitchFamily="2" charset="-122"/>
              <a:cs typeface="Arial" pitchFamily="34" charset="0"/>
            </a:endParaRPr>
          </a:p>
          <a:p>
            <a:pPr>
              <a:spcAft>
                <a:spcPts val="0"/>
              </a:spcAft>
              <a:buNone/>
              <a:defRPr/>
            </a:pPr>
            <a:endParaRPr lang="en-GB" altLang="zh-CN" sz="900" dirty="0">
              <a:latin typeface="Arial" pitchFamily="34" charset="0"/>
              <a:ea typeface="宋体" pitchFamily="2" charset="-122"/>
              <a:cs typeface="Arial" pitchFamily="34" charset="0"/>
            </a:endParaRPr>
          </a:p>
          <a:p>
            <a:pPr>
              <a:spcAft>
                <a:spcPts val="0"/>
              </a:spcAft>
              <a:buNone/>
              <a:defRPr/>
            </a:pPr>
            <a:r>
              <a:rPr lang="en-GB" altLang="zh-CN" sz="2000" b="1" dirty="0">
                <a:latin typeface="Arial" pitchFamily="34" charset="0"/>
                <a:ea typeface="宋体" pitchFamily="2" charset="-122"/>
                <a:cs typeface="Arial" pitchFamily="34" charset="0"/>
              </a:rPr>
              <a:t>Publication misconduct</a:t>
            </a:r>
          </a:p>
          <a:p>
            <a:pPr marL="285750" lvl="1" indent="-285750">
              <a:spcAft>
                <a:spcPts val="0"/>
              </a:spcAft>
              <a:buFont typeface="Arial" panose="020B0604020202020204" pitchFamily="34" charset="0"/>
              <a:buChar char="•"/>
              <a:defRPr/>
            </a:pPr>
            <a:r>
              <a:rPr lang="en-GB" altLang="zh-CN" sz="2000" dirty="0">
                <a:latin typeface="Arial" pitchFamily="34" charset="0"/>
                <a:ea typeface="宋体" pitchFamily="2" charset="-122"/>
                <a:cs typeface="Arial" pitchFamily="34" charset="0"/>
              </a:rPr>
              <a:t>Plagiarism</a:t>
            </a:r>
          </a:p>
          <a:p>
            <a:pPr marL="285750" lvl="1" indent="-285750">
              <a:spcAft>
                <a:spcPts val="0"/>
              </a:spcAft>
              <a:buFont typeface="Arial" panose="020B0604020202020204" pitchFamily="34" charset="0"/>
              <a:buChar char="•"/>
              <a:defRPr/>
            </a:pPr>
            <a:r>
              <a:rPr lang="en-GB" altLang="zh-CN" sz="2000" dirty="0">
                <a:latin typeface="Arial" pitchFamily="34" charset="0"/>
                <a:ea typeface="宋体" pitchFamily="2" charset="-122"/>
                <a:cs typeface="Arial" pitchFamily="34" charset="0"/>
              </a:rPr>
              <a:t>Duplicate submission</a:t>
            </a:r>
          </a:p>
          <a:p>
            <a:pPr marL="285750" lvl="1" indent="-285750">
              <a:spcAft>
                <a:spcPts val="0"/>
              </a:spcAft>
              <a:buFont typeface="Arial" panose="020B0604020202020204" pitchFamily="34" charset="0"/>
              <a:buChar char="•"/>
              <a:defRPr/>
            </a:pPr>
            <a:r>
              <a:rPr lang="en-GB" altLang="zh-CN" sz="2000" dirty="0">
                <a:latin typeface="Arial" pitchFamily="34" charset="0"/>
                <a:ea typeface="宋体" pitchFamily="2" charset="-122"/>
                <a:cs typeface="Arial" pitchFamily="34" charset="0"/>
              </a:rPr>
              <a:t>Duplicate publication</a:t>
            </a:r>
          </a:p>
          <a:p>
            <a:pPr marL="285750" lvl="1" indent="-285750">
              <a:spcAft>
                <a:spcPts val="0"/>
              </a:spcAft>
              <a:buFont typeface="Arial" panose="020B0604020202020204" pitchFamily="34" charset="0"/>
              <a:buChar char="•"/>
              <a:defRPr/>
            </a:pPr>
            <a:r>
              <a:rPr lang="en-GB" altLang="zh-CN" sz="2000" dirty="0">
                <a:latin typeface="Arial" pitchFamily="34" charset="0"/>
                <a:ea typeface="宋体" pitchFamily="2" charset="-122"/>
                <a:cs typeface="Arial" pitchFamily="34" charset="0"/>
              </a:rPr>
              <a:t>Inappropriate acknowledgement of prior research and researchers </a:t>
            </a:r>
          </a:p>
          <a:p>
            <a:pPr marL="285750" lvl="1" indent="-285750">
              <a:spcAft>
                <a:spcPts val="0"/>
              </a:spcAft>
              <a:buFont typeface="Arial" panose="020B0604020202020204" pitchFamily="34" charset="0"/>
              <a:buChar char="•"/>
              <a:defRPr/>
            </a:pPr>
            <a:r>
              <a:rPr lang="en-GB" altLang="zh-CN" sz="2000" dirty="0">
                <a:latin typeface="Arial" pitchFamily="34" charset="0"/>
                <a:ea typeface="宋体" pitchFamily="2" charset="-122"/>
                <a:cs typeface="Arial" pitchFamily="34" charset="0"/>
              </a:rPr>
              <a:t>Inappropriate identification of all co-authors</a:t>
            </a:r>
          </a:p>
          <a:p>
            <a:pPr marL="285750" lvl="1" indent="-285750">
              <a:spcAft>
                <a:spcPts val="0"/>
              </a:spcAft>
              <a:buFont typeface="Arial" panose="020B0604020202020204" pitchFamily="34" charset="0"/>
              <a:buChar char="•"/>
              <a:defRPr/>
            </a:pPr>
            <a:r>
              <a:rPr lang="en-GB" altLang="zh-CN" sz="2000" dirty="0">
                <a:latin typeface="Arial" pitchFamily="34" charset="0"/>
                <a:ea typeface="宋体" pitchFamily="2" charset="-122"/>
                <a:cs typeface="Arial" pitchFamily="34" charset="0"/>
              </a:rPr>
              <a:t>Conflict of interest</a:t>
            </a:r>
          </a:p>
          <a:p>
            <a:pPr>
              <a:spcAft>
                <a:spcPts val="0"/>
              </a:spcAft>
            </a:pPr>
            <a:endParaRPr lang="en-US" sz="2000" dirty="0"/>
          </a:p>
        </p:txBody>
      </p:sp>
      <p:sp>
        <p:nvSpPr>
          <p:cNvPr id="4" name="Slide Number Placeholder 3">
            <a:extLst>
              <a:ext uri="{FF2B5EF4-FFF2-40B4-BE49-F238E27FC236}">
                <a16:creationId xmlns:a16="http://schemas.microsoft.com/office/drawing/2014/main" id="{B3D6C598-62C8-446E-9F58-AC41E8D41D86}"/>
              </a:ext>
            </a:extLst>
          </p:cNvPr>
          <p:cNvSpPr>
            <a:spLocks noGrp="1"/>
          </p:cNvSpPr>
          <p:nvPr>
            <p:ph type="sldNum" idx="12"/>
          </p:nvPr>
        </p:nvSpPr>
        <p:spPr/>
        <p:txBody>
          <a:bodyPr/>
          <a:lstStyle/>
          <a:p>
            <a:pPr lvl="0">
              <a:spcBef>
                <a:spcPts val="0"/>
              </a:spcBef>
              <a:buNone/>
            </a:pPr>
            <a:fld id="{00000000-1234-1234-1234-123412341234}" type="slidenum">
              <a:rPr lang="en" smtClean="0"/>
              <a:t>36</a:t>
            </a:fld>
            <a:endParaRPr lang="en"/>
          </a:p>
        </p:txBody>
      </p:sp>
    </p:spTree>
    <p:extLst>
      <p:ext uri="{BB962C8B-B14F-4D97-AF65-F5344CB8AC3E}">
        <p14:creationId xmlns:p14="http://schemas.microsoft.com/office/powerpoint/2010/main" val="887423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A4992-1DCA-4A19-BF53-0FB797F88D46}"/>
              </a:ext>
            </a:extLst>
          </p:cNvPr>
          <p:cNvSpPr>
            <a:spLocks noGrp="1"/>
          </p:cNvSpPr>
          <p:nvPr>
            <p:ph type="title"/>
          </p:nvPr>
        </p:nvSpPr>
        <p:spPr/>
        <p:txBody>
          <a:bodyPr/>
          <a:lstStyle/>
          <a:p>
            <a:r>
              <a:rPr lang="en-US" dirty="0" err="1"/>
              <a:t>Definisi</a:t>
            </a:r>
            <a:r>
              <a:rPr lang="en-US" dirty="0"/>
              <a:t> </a:t>
            </a:r>
            <a:r>
              <a:rPr lang="en-US" dirty="0" err="1"/>
              <a:t>Pelanggaran</a:t>
            </a:r>
            <a:r>
              <a:rPr lang="en-US" dirty="0"/>
              <a:t> </a:t>
            </a:r>
            <a:r>
              <a:rPr lang="en-US" dirty="0" err="1"/>
              <a:t>Etika</a:t>
            </a:r>
            <a:endParaRPr lang="en-US" dirty="0"/>
          </a:p>
        </p:txBody>
      </p:sp>
      <p:sp>
        <p:nvSpPr>
          <p:cNvPr id="4" name="Slide Number Placeholder 3">
            <a:extLst>
              <a:ext uri="{FF2B5EF4-FFF2-40B4-BE49-F238E27FC236}">
                <a16:creationId xmlns:a16="http://schemas.microsoft.com/office/drawing/2014/main" id="{70620E17-68FA-4FF7-96B4-156C125879B9}"/>
              </a:ext>
            </a:extLst>
          </p:cNvPr>
          <p:cNvSpPr>
            <a:spLocks noGrp="1"/>
          </p:cNvSpPr>
          <p:nvPr>
            <p:ph type="sldNum" idx="12"/>
          </p:nvPr>
        </p:nvSpPr>
        <p:spPr/>
        <p:txBody>
          <a:bodyPr/>
          <a:lstStyle/>
          <a:p>
            <a:pPr lvl="0">
              <a:spcBef>
                <a:spcPts val="0"/>
              </a:spcBef>
              <a:buNone/>
            </a:pPr>
            <a:fld id="{00000000-1234-1234-1234-123412341234}" type="slidenum">
              <a:rPr lang="en" smtClean="0"/>
              <a:t>37</a:t>
            </a:fld>
            <a:endParaRPr lang="en"/>
          </a:p>
        </p:txBody>
      </p:sp>
      <p:sp>
        <p:nvSpPr>
          <p:cNvPr id="5" name="Content Placeholder 2">
            <a:extLst>
              <a:ext uri="{FF2B5EF4-FFF2-40B4-BE49-F238E27FC236}">
                <a16:creationId xmlns:a16="http://schemas.microsoft.com/office/drawing/2014/main" id="{E2DD3882-507B-4CB4-AFF8-AF86C9B7E079}"/>
              </a:ext>
            </a:extLst>
          </p:cNvPr>
          <p:cNvSpPr>
            <a:spLocks noGrp="1"/>
          </p:cNvSpPr>
          <p:nvPr/>
        </p:nvSpPr>
        <p:spPr>
          <a:xfrm>
            <a:off x="195909" y="1298038"/>
            <a:ext cx="8594800" cy="3564908"/>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sz="1700" b="1" dirty="0"/>
              <a:t>Plagiat</a:t>
            </a:r>
          </a:p>
          <a:p>
            <a:pPr lvl="1"/>
            <a:r>
              <a:rPr lang="en-US" sz="1700" dirty="0"/>
              <a:t>Mengutip / menulis ulang karya orang lain dan dianggap karyanya sendiri tanpa menyebutkan sumber aslinya dari mana</a:t>
            </a:r>
          </a:p>
          <a:p>
            <a:r>
              <a:rPr lang="en-US" sz="1700" b="1" dirty="0"/>
              <a:t>Falsifikasi</a:t>
            </a:r>
          </a:p>
          <a:p>
            <a:pPr lvl="1"/>
            <a:r>
              <a:rPr lang="en-US" sz="1700" dirty="0"/>
              <a:t>Mengutip ulang data atau hasil penelitian orang lain kemudian mengubahnya dengan cara sendiri seolah olah data atau hasil penelitian tersebut benar </a:t>
            </a:r>
          </a:p>
          <a:p>
            <a:r>
              <a:rPr lang="en-US" sz="1700" b="1" dirty="0"/>
              <a:t>Fabrikasi</a:t>
            </a:r>
          </a:p>
          <a:p>
            <a:pPr lvl="1"/>
            <a:r>
              <a:rPr lang="en-US" sz="1700" dirty="0"/>
              <a:t>Memproduksi data dan informasi untuk memperoleh pembenaran adanya suatu karya ilmiah yang dibuat sendiri tanpa dapat dibuktikan proses perolehan data dan informasi tersebut dari mana (tidak ada logbook, tidak jelas waktu dan lokasi penelitiannya, tidak dapat ditelusur secara pasti siapa saja yang terlibat dan siapa obyek yang sebenarnya)</a:t>
            </a:r>
          </a:p>
        </p:txBody>
      </p:sp>
    </p:spTree>
    <p:extLst>
      <p:ext uri="{BB962C8B-B14F-4D97-AF65-F5344CB8AC3E}">
        <p14:creationId xmlns:p14="http://schemas.microsoft.com/office/powerpoint/2010/main" val="457176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A26FA-29E4-4D01-99A8-4ABA76C00754}"/>
              </a:ext>
            </a:extLst>
          </p:cNvPr>
          <p:cNvSpPr>
            <a:spLocks noGrp="1"/>
          </p:cNvSpPr>
          <p:nvPr>
            <p:ph type="title"/>
          </p:nvPr>
        </p:nvSpPr>
        <p:spPr/>
        <p:txBody>
          <a:bodyPr/>
          <a:lstStyle/>
          <a:p>
            <a:r>
              <a:rPr lang="en-US" dirty="0" err="1"/>
              <a:t>Definisi</a:t>
            </a:r>
            <a:r>
              <a:rPr lang="en-US" dirty="0"/>
              <a:t> </a:t>
            </a:r>
            <a:r>
              <a:rPr lang="en-US" dirty="0" err="1"/>
              <a:t>Plagiarisme</a:t>
            </a:r>
            <a:endParaRPr lang="en-US" dirty="0"/>
          </a:p>
        </p:txBody>
      </p:sp>
      <p:sp>
        <p:nvSpPr>
          <p:cNvPr id="3" name="Text Placeholder 2">
            <a:extLst>
              <a:ext uri="{FF2B5EF4-FFF2-40B4-BE49-F238E27FC236}">
                <a16:creationId xmlns:a16="http://schemas.microsoft.com/office/drawing/2014/main" id="{874E794C-6216-4358-BC83-25706D8E052D}"/>
              </a:ext>
            </a:extLst>
          </p:cNvPr>
          <p:cNvSpPr>
            <a:spLocks noGrp="1"/>
          </p:cNvSpPr>
          <p:nvPr>
            <p:ph type="body" idx="1"/>
          </p:nvPr>
        </p:nvSpPr>
        <p:spPr/>
        <p:txBody>
          <a:bodyPr/>
          <a:lstStyle/>
          <a:p>
            <a:r>
              <a:rPr lang="en-US" sz="2000" dirty="0" err="1"/>
              <a:t>Menurut</a:t>
            </a:r>
            <a:r>
              <a:rPr lang="en-US" sz="2000" dirty="0"/>
              <a:t> </a:t>
            </a:r>
            <a:r>
              <a:rPr lang="en-US" sz="2000" dirty="0" err="1"/>
              <a:t>istilah</a:t>
            </a:r>
            <a:r>
              <a:rPr lang="en-US" sz="2000" dirty="0"/>
              <a:t> </a:t>
            </a:r>
            <a:r>
              <a:rPr lang="en-US" sz="2000" dirty="0" err="1"/>
              <a:t>dalam</a:t>
            </a:r>
            <a:r>
              <a:rPr lang="en-US" sz="2000" dirty="0"/>
              <a:t> </a:t>
            </a:r>
            <a:r>
              <a:rPr lang="en-US" sz="2000" dirty="0" err="1"/>
              <a:t>kamus</a:t>
            </a:r>
            <a:r>
              <a:rPr lang="en-US" sz="2000" dirty="0"/>
              <a:t> </a:t>
            </a:r>
            <a:r>
              <a:rPr lang="id-ID" sz="2000" b="1" dirty="0"/>
              <a:t> </a:t>
            </a:r>
            <a:r>
              <a:rPr lang="id-ID" sz="2000" dirty="0"/>
              <a:t>Oxford Dictionar</a:t>
            </a:r>
            <a:r>
              <a:rPr lang="en-US" sz="2000" dirty="0" err="1"/>
              <a:t>ies</a:t>
            </a:r>
            <a:r>
              <a:rPr lang="id-ID" sz="2000" dirty="0"/>
              <a:t> </a:t>
            </a:r>
            <a:r>
              <a:rPr lang="en-US" sz="2000" dirty="0"/>
              <a:t>(Oxford University Press, 2013)</a:t>
            </a:r>
            <a:r>
              <a:rPr lang="en-US" sz="2000" b="1" dirty="0"/>
              <a:t>,  </a:t>
            </a:r>
            <a:r>
              <a:rPr lang="en-US" sz="2000" dirty="0" err="1"/>
              <a:t>adalah</a:t>
            </a:r>
            <a:r>
              <a:rPr lang="en-US" sz="2000" dirty="0"/>
              <a:t> : </a:t>
            </a:r>
            <a:r>
              <a:rPr lang="en-US" sz="2000" i="1" dirty="0">
                <a:solidFill>
                  <a:schemeClr val="tx1"/>
                </a:solidFill>
              </a:rPr>
              <a:t>“</a:t>
            </a:r>
            <a:r>
              <a:rPr lang="en-US" sz="2000" i="1" dirty="0" err="1">
                <a:solidFill>
                  <a:schemeClr val="tx1"/>
                </a:solidFill>
              </a:rPr>
              <a:t>semua</a:t>
            </a:r>
            <a:r>
              <a:rPr lang="en-US" sz="2000" i="1" dirty="0">
                <a:solidFill>
                  <a:schemeClr val="tx1"/>
                </a:solidFill>
              </a:rPr>
              <a:t> p</a:t>
            </a:r>
            <a:r>
              <a:rPr lang="id-ID" sz="2000" i="1" dirty="0">
                <a:solidFill>
                  <a:schemeClr val="tx1"/>
                </a:solidFill>
              </a:rPr>
              <a:t>raktek</a:t>
            </a:r>
            <a:r>
              <a:rPr lang="en-US" sz="2000" i="1" dirty="0">
                <a:solidFill>
                  <a:schemeClr val="tx1"/>
                </a:solidFill>
              </a:rPr>
              <a:t> yang </a:t>
            </a:r>
            <a:r>
              <a:rPr lang="en-US" sz="2000" i="1" dirty="0" err="1">
                <a:solidFill>
                  <a:schemeClr val="tx1"/>
                </a:solidFill>
              </a:rPr>
              <a:t>intinya</a:t>
            </a:r>
            <a:r>
              <a:rPr lang="en-US" sz="2000" i="1" dirty="0">
                <a:solidFill>
                  <a:schemeClr val="tx1"/>
                </a:solidFill>
              </a:rPr>
              <a:t> </a:t>
            </a:r>
            <a:r>
              <a:rPr lang="en-US" sz="2000" i="1" dirty="0" err="1">
                <a:solidFill>
                  <a:schemeClr val="tx1"/>
                </a:solidFill>
              </a:rPr>
              <a:t>adalah</a:t>
            </a:r>
            <a:r>
              <a:rPr lang="en-US" sz="2000" i="1" dirty="0">
                <a:solidFill>
                  <a:schemeClr val="tx1"/>
                </a:solidFill>
              </a:rPr>
              <a:t> </a:t>
            </a:r>
            <a:r>
              <a:rPr lang="id-ID" sz="2000" i="1" dirty="0">
                <a:solidFill>
                  <a:schemeClr val="tx1"/>
                </a:solidFill>
              </a:rPr>
              <a:t>mengambil pekerjaan </a:t>
            </a:r>
            <a:r>
              <a:rPr lang="en-US" sz="2000" i="1" dirty="0" err="1">
                <a:solidFill>
                  <a:schemeClr val="tx1"/>
                </a:solidFill>
              </a:rPr>
              <a:t>atau</a:t>
            </a:r>
            <a:r>
              <a:rPr lang="en-US" sz="2000" i="1" dirty="0">
                <a:solidFill>
                  <a:schemeClr val="tx1"/>
                </a:solidFill>
              </a:rPr>
              <a:t> </a:t>
            </a:r>
            <a:r>
              <a:rPr lang="en-US" sz="2000" i="1" dirty="0" err="1">
                <a:solidFill>
                  <a:schemeClr val="tx1"/>
                </a:solidFill>
              </a:rPr>
              <a:t>karya</a:t>
            </a:r>
            <a:r>
              <a:rPr lang="en-US" sz="2000" i="1" dirty="0">
                <a:solidFill>
                  <a:schemeClr val="tx1"/>
                </a:solidFill>
              </a:rPr>
              <a:t> </a:t>
            </a:r>
            <a:r>
              <a:rPr lang="id-ID" sz="2000" i="1" dirty="0">
                <a:solidFill>
                  <a:schemeClr val="tx1"/>
                </a:solidFill>
              </a:rPr>
              <a:t>orang lain atau ide-ide </a:t>
            </a:r>
            <a:r>
              <a:rPr lang="en-US" sz="2000" i="1" dirty="0">
                <a:solidFill>
                  <a:schemeClr val="tx1"/>
                </a:solidFill>
              </a:rPr>
              <a:t>orang lain </a:t>
            </a:r>
            <a:r>
              <a:rPr lang="en-US" sz="2000" i="1" dirty="0" err="1">
                <a:solidFill>
                  <a:schemeClr val="tx1"/>
                </a:solidFill>
              </a:rPr>
              <a:t>tanpa</a:t>
            </a:r>
            <a:r>
              <a:rPr lang="en-US" sz="2000" i="1" dirty="0">
                <a:solidFill>
                  <a:schemeClr val="tx1"/>
                </a:solidFill>
              </a:rPr>
              <a:t> </a:t>
            </a:r>
            <a:r>
              <a:rPr lang="en-US" sz="2000" i="1" dirty="0" err="1">
                <a:solidFill>
                  <a:schemeClr val="tx1"/>
                </a:solidFill>
              </a:rPr>
              <a:t>memberi</a:t>
            </a:r>
            <a:r>
              <a:rPr lang="en-US" sz="2000" i="1" dirty="0">
                <a:solidFill>
                  <a:schemeClr val="tx1"/>
                </a:solidFill>
              </a:rPr>
              <a:t> </a:t>
            </a:r>
            <a:r>
              <a:rPr lang="en-US" sz="2000" i="1" dirty="0" err="1">
                <a:solidFill>
                  <a:schemeClr val="tx1"/>
                </a:solidFill>
              </a:rPr>
              <a:t>tahu</a:t>
            </a:r>
            <a:r>
              <a:rPr lang="en-US" sz="2000" i="1" dirty="0">
                <a:solidFill>
                  <a:schemeClr val="tx1"/>
                </a:solidFill>
              </a:rPr>
              <a:t> </a:t>
            </a:r>
            <a:r>
              <a:rPr lang="en-US" sz="2000" i="1" dirty="0" err="1">
                <a:solidFill>
                  <a:schemeClr val="tx1"/>
                </a:solidFill>
              </a:rPr>
              <a:t>atau</a:t>
            </a:r>
            <a:r>
              <a:rPr lang="en-US" sz="2000" i="1" dirty="0">
                <a:solidFill>
                  <a:schemeClr val="tx1"/>
                </a:solidFill>
              </a:rPr>
              <a:t> </a:t>
            </a:r>
            <a:r>
              <a:rPr lang="en-US" sz="2000" i="1" dirty="0" err="1">
                <a:solidFill>
                  <a:schemeClr val="tx1"/>
                </a:solidFill>
              </a:rPr>
              <a:t>menginformasikan</a:t>
            </a:r>
            <a:r>
              <a:rPr lang="en-US" sz="2000" i="1" dirty="0">
                <a:solidFill>
                  <a:schemeClr val="tx1"/>
                </a:solidFill>
              </a:rPr>
              <a:t> </a:t>
            </a:r>
            <a:r>
              <a:rPr lang="en-US" sz="2000" i="1" dirty="0" err="1">
                <a:solidFill>
                  <a:schemeClr val="tx1"/>
                </a:solidFill>
              </a:rPr>
              <a:t>pemiliknya</a:t>
            </a:r>
            <a:r>
              <a:rPr lang="en-US" sz="2000" i="1" dirty="0">
                <a:solidFill>
                  <a:schemeClr val="tx1"/>
                </a:solidFill>
              </a:rPr>
              <a:t>, yang </a:t>
            </a:r>
            <a:r>
              <a:rPr lang="en-US" sz="2000" i="1" dirty="0" err="1">
                <a:solidFill>
                  <a:schemeClr val="tx1"/>
                </a:solidFill>
              </a:rPr>
              <a:t>diakui</a:t>
            </a:r>
            <a:r>
              <a:rPr lang="en-US" sz="2000" i="1" dirty="0">
                <a:solidFill>
                  <a:schemeClr val="tx1"/>
                </a:solidFill>
              </a:rPr>
              <a:t> </a:t>
            </a:r>
            <a:r>
              <a:rPr lang="en-US" sz="2000" i="1" dirty="0" err="1">
                <a:solidFill>
                  <a:schemeClr val="tx1"/>
                </a:solidFill>
              </a:rPr>
              <a:t>sebagai</a:t>
            </a:r>
            <a:r>
              <a:rPr lang="en-US" sz="2000" i="1" dirty="0">
                <a:solidFill>
                  <a:schemeClr val="tx1"/>
                </a:solidFill>
              </a:rPr>
              <a:t> </a:t>
            </a:r>
            <a:r>
              <a:rPr lang="en-US" sz="2000" i="1" dirty="0" err="1">
                <a:solidFill>
                  <a:schemeClr val="tx1"/>
                </a:solidFill>
              </a:rPr>
              <a:t>miliknya</a:t>
            </a:r>
            <a:r>
              <a:rPr lang="en-US" sz="2000" i="1" dirty="0">
                <a:solidFill>
                  <a:schemeClr val="tx1"/>
                </a:solidFill>
              </a:rPr>
              <a:t> </a:t>
            </a:r>
            <a:r>
              <a:rPr lang="en-US" sz="2000" i="1" dirty="0" err="1">
                <a:solidFill>
                  <a:schemeClr val="tx1"/>
                </a:solidFill>
              </a:rPr>
              <a:t>sendiri</a:t>
            </a:r>
            <a:r>
              <a:rPr lang="en-US" sz="2000" i="1" dirty="0">
                <a:solidFill>
                  <a:schemeClr val="tx1"/>
                </a:solidFill>
              </a:rPr>
              <a:t>”</a:t>
            </a:r>
            <a:r>
              <a:rPr lang="id-ID" sz="2000" i="1" dirty="0">
                <a:solidFill>
                  <a:schemeClr val="tx1"/>
                </a:solidFill>
              </a:rPr>
              <a:t>.</a:t>
            </a:r>
            <a:endParaRPr lang="en-US" sz="2000" i="1" dirty="0">
              <a:solidFill>
                <a:schemeClr val="tx1"/>
              </a:solidFill>
            </a:endParaRPr>
          </a:p>
          <a:p>
            <a:r>
              <a:rPr lang="en-US" sz="2000" dirty="0" err="1"/>
              <a:t>Menurut</a:t>
            </a:r>
            <a:r>
              <a:rPr lang="en-US" sz="2000" dirty="0"/>
              <a:t> Collin (2003), </a:t>
            </a:r>
            <a:r>
              <a:rPr lang="en-US" sz="2000" dirty="0" err="1"/>
              <a:t>Plagiarisme</a:t>
            </a:r>
            <a:r>
              <a:rPr lang="en-US" sz="2000" dirty="0"/>
              <a:t> </a:t>
            </a:r>
            <a:r>
              <a:rPr lang="en-US" sz="2000" dirty="0" err="1"/>
              <a:t>adalah</a:t>
            </a:r>
            <a:r>
              <a:rPr lang="en-US" sz="2000" dirty="0"/>
              <a:t> </a:t>
            </a:r>
            <a:r>
              <a:rPr lang="en-US" sz="2000" dirty="0" err="1"/>
              <a:t>bentuk</a:t>
            </a:r>
            <a:r>
              <a:rPr lang="en-US" sz="2000" dirty="0"/>
              <a:t> </a:t>
            </a:r>
            <a:r>
              <a:rPr lang="en-US" sz="2000" dirty="0" err="1"/>
              <a:t>penyalinan</a:t>
            </a:r>
            <a:r>
              <a:rPr lang="en-US" sz="2000" dirty="0"/>
              <a:t> </a:t>
            </a:r>
            <a:r>
              <a:rPr lang="en-US" sz="2000" dirty="0" err="1"/>
              <a:t>karya</a:t>
            </a:r>
            <a:r>
              <a:rPr lang="en-US" sz="2000" dirty="0"/>
              <a:t> orang lain, yang </a:t>
            </a:r>
            <a:r>
              <a:rPr lang="en-US" sz="2000" dirty="0" err="1"/>
              <a:t>kemudian</a:t>
            </a:r>
            <a:r>
              <a:rPr lang="en-US" sz="2000" dirty="0"/>
              <a:t> </a:t>
            </a:r>
            <a:r>
              <a:rPr lang="en-US" sz="2000" dirty="0" err="1"/>
              <a:t>dinyatakan</a:t>
            </a:r>
            <a:r>
              <a:rPr lang="en-US" sz="2000" dirty="0"/>
              <a:t> </a:t>
            </a:r>
            <a:r>
              <a:rPr lang="en-US" sz="2000" dirty="0" err="1"/>
              <a:t>sebagai</a:t>
            </a:r>
            <a:r>
              <a:rPr lang="en-US" sz="2000" dirty="0"/>
              <a:t> </a:t>
            </a:r>
            <a:r>
              <a:rPr lang="en-US" sz="2000" dirty="0" err="1"/>
              <a:t>karya</a:t>
            </a:r>
            <a:r>
              <a:rPr lang="en-US" sz="2000" dirty="0"/>
              <a:t> </a:t>
            </a:r>
            <a:r>
              <a:rPr lang="en-US" sz="2000" dirty="0" err="1"/>
              <a:t>sendiri</a:t>
            </a:r>
            <a:endParaRPr lang="en-US" sz="2000" dirty="0"/>
          </a:p>
          <a:p>
            <a:endParaRPr lang="en-US" sz="2000" i="1" dirty="0">
              <a:solidFill>
                <a:srgbClr val="0070C0"/>
              </a:solidFill>
            </a:endParaRPr>
          </a:p>
          <a:p>
            <a:endParaRPr lang="en-US" sz="2000" dirty="0"/>
          </a:p>
        </p:txBody>
      </p:sp>
      <p:sp>
        <p:nvSpPr>
          <p:cNvPr id="4" name="Slide Number Placeholder 3">
            <a:extLst>
              <a:ext uri="{FF2B5EF4-FFF2-40B4-BE49-F238E27FC236}">
                <a16:creationId xmlns:a16="http://schemas.microsoft.com/office/drawing/2014/main" id="{B6B72800-1B98-44F1-8356-F12E5828A1F7}"/>
              </a:ext>
            </a:extLst>
          </p:cNvPr>
          <p:cNvSpPr>
            <a:spLocks noGrp="1"/>
          </p:cNvSpPr>
          <p:nvPr>
            <p:ph type="sldNum" idx="12"/>
          </p:nvPr>
        </p:nvSpPr>
        <p:spPr/>
        <p:txBody>
          <a:bodyPr/>
          <a:lstStyle/>
          <a:p>
            <a:pPr lvl="0">
              <a:spcBef>
                <a:spcPts val="0"/>
              </a:spcBef>
              <a:buNone/>
            </a:pPr>
            <a:fld id="{00000000-1234-1234-1234-123412341234}" type="slidenum">
              <a:rPr lang="en" smtClean="0"/>
              <a:t>38</a:t>
            </a:fld>
            <a:endParaRPr lang="en"/>
          </a:p>
        </p:txBody>
      </p:sp>
    </p:spTree>
    <p:extLst>
      <p:ext uri="{BB962C8B-B14F-4D97-AF65-F5344CB8AC3E}">
        <p14:creationId xmlns:p14="http://schemas.microsoft.com/office/powerpoint/2010/main" val="781019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4FDD6-DFAF-4BED-9580-D13ED5D53B2A}"/>
              </a:ext>
            </a:extLst>
          </p:cNvPr>
          <p:cNvSpPr>
            <a:spLocks noGrp="1"/>
          </p:cNvSpPr>
          <p:nvPr>
            <p:ph type="title"/>
          </p:nvPr>
        </p:nvSpPr>
        <p:spPr/>
        <p:txBody>
          <a:bodyPr/>
          <a:lstStyle/>
          <a:p>
            <a:r>
              <a:rPr lang="en-US" dirty="0" err="1"/>
              <a:t>Efek</a:t>
            </a:r>
            <a:r>
              <a:rPr lang="en-US" dirty="0"/>
              <a:t> Plagiarism</a:t>
            </a:r>
          </a:p>
        </p:txBody>
      </p:sp>
      <p:sp>
        <p:nvSpPr>
          <p:cNvPr id="3" name="Text Placeholder 2">
            <a:extLst>
              <a:ext uri="{FF2B5EF4-FFF2-40B4-BE49-F238E27FC236}">
                <a16:creationId xmlns:a16="http://schemas.microsoft.com/office/drawing/2014/main" id="{9E549947-E6B3-4D87-852E-4E6E7A33BED5}"/>
              </a:ext>
            </a:extLst>
          </p:cNvPr>
          <p:cNvSpPr>
            <a:spLocks noGrp="1"/>
          </p:cNvSpPr>
          <p:nvPr>
            <p:ph type="body" idx="1"/>
          </p:nvPr>
        </p:nvSpPr>
        <p:spPr/>
        <p:txBody>
          <a:bodyPr/>
          <a:lstStyle/>
          <a:p>
            <a:pPr eaLnBrk="1" hangingPunct="1">
              <a:spcAft>
                <a:spcPts val="0"/>
              </a:spcAft>
            </a:pPr>
            <a:r>
              <a:rPr lang="en-US" altLang="zh-CN" dirty="0">
                <a:latin typeface="Arial" panose="020B0604020202020204" pitchFamily="34" charset="0"/>
                <a:ea typeface="SimSun" panose="02010600030101010101" pitchFamily="2" charset="-122"/>
                <a:cs typeface="Arial" panose="020B0604020202020204" pitchFamily="34" charset="0"/>
              </a:rPr>
              <a:t>Plagiarism is considered a </a:t>
            </a:r>
            <a:r>
              <a:rPr lang="en-US" altLang="zh-CN" i="1" dirty="0">
                <a:latin typeface="Arial" panose="020B0604020202020204" pitchFamily="34" charset="0"/>
                <a:ea typeface="SimSun" panose="02010600030101010101" pitchFamily="2" charset="-122"/>
                <a:cs typeface="Arial" panose="020B0604020202020204" pitchFamily="34" charset="0"/>
              </a:rPr>
              <a:t>serious offense</a:t>
            </a:r>
            <a:r>
              <a:rPr lang="en-US" altLang="zh-CN" dirty="0">
                <a:latin typeface="Arial" panose="020B0604020202020204" pitchFamily="34" charset="0"/>
                <a:ea typeface="SimSun" panose="02010600030101010101" pitchFamily="2" charset="-122"/>
                <a:cs typeface="Arial" panose="020B0604020202020204" pitchFamily="34" charset="0"/>
              </a:rPr>
              <a:t> by your institute, by journal editors and by the scientific community. </a:t>
            </a:r>
          </a:p>
          <a:p>
            <a:pPr eaLnBrk="1" hangingPunct="1">
              <a:spcAft>
                <a:spcPts val="0"/>
              </a:spcAft>
            </a:pPr>
            <a:endParaRPr lang="en-US" altLang="zh-CN" dirty="0">
              <a:ea typeface="SimSun" panose="02010600030101010101" pitchFamily="2" charset="-122"/>
              <a:cs typeface="Arial" panose="020B0604020202020204" pitchFamily="34" charset="0"/>
            </a:endParaRPr>
          </a:p>
          <a:p>
            <a:pPr eaLnBrk="1" hangingPunct="1">
              <a:spcAft>
                <a:spcPts val="0"/>
              </a:spcAft>
            </a:pPr>
            <a:r>
              <a:rPr lang="en-US" altLang="zh-CN" dirty="0">
                <a:latin typeface="Arial" panose="020B0604020202020204" pitchFamily="34" charset="0"/>
                <a:ea typeface="SimSun" panose="02010600030101010101" pitchFamily="2" charset="-122"/>
                <a:cs typeface="Arial" panose="020B0604020202020204" pitchFamily="34" charset="0"/>
              </a:rPr>
              <a:t>Plagiarism may result in </a:t>
            </a:r>
            <a:r>
              <a:rPr lang="en-US" altLang="zh-CN" i="1" dirty="0">
                <a:latin typeface="Arial" panose="020B0604020202020204" pitchFamily="34" charset="0"/>
                <a:ea typeface="SimSun" panose="02010600030101010101" pitchFamily="2" charset="-122"/>
                <a:cs typeface="Arial" panose="020B0604020202020204" pitchFamily="34" charset="0"/>
              </a:rPr>
              <a:t>academic charges</a:t>
            </a:r>
            <a:r>
              <a:rPr lang="en-US" altLang="zh-CN" dirty="0">
                <a:latin typeface="Arial" panose="020B0604020202020204" pitchFamily="34" charset="0"/>
                <a:ea typeface="SimSun" panose="02010600030101010101" pitchFamily="2" charset="-122"/>
                <a:cs typeface="Arial" panose="020B0604020202020204" pitchFamily="34" charset="0"/>
              </a:rPr>
              <a:t>, but will certainly cause rejection of your paper. </a:t>
            </a:r>
          </a:p>
          <a:p>
            <a:pPr eaLnBrk="1" hangingPunct="1">
              <a:spcAft>
                <a:spcPts val="0"/>
              </a:spcAft>
            </a:pPr>
            <a:endParaRPr lang="en-US" altLang="zh-CN" dirty="0">
              <a:ea typeface="SimSun" panose="02010600030101010101" pitchFamily="2" charset="-122"/>
            </a:endParaRPr>
          </a:p>
          <a:p>
            <a:pPr eaLnBrk="1" hangingPunct="1">
              <a:spcAft>
                <a:spcPts val="0"/>
              </a:spcAft>
            </a:pPr>
            <a:r>
              <a:rPr lang="en-US" altLang="zh-CN" dirty="0">
                <a:latin typeface="Arial" panose="020B0604020202020204" pitchFamily="34" charset="0"/>
                <a:ea typeface="SimSun" panose="02010600030101010101" pitchFamily="2" charset="-122"/>
              </a:rPr>
              <a:t>Plagiarism will </a:t>
            </a:r>
            <a:r>
              <a:rPr lang="en-US" altLang="zh-CN" i="1" dirty="0">
                <a:latin typeface="Arial" panose="020B0604020202020204" pitchFamily="34" charset="0"/>
                <a:ea typeface="SimSun" panose="02010600030101010101" pitchFamily="2" charset="-122"/>
              </a:rPr>
              <a:t>hurt your reputation</a:t>
            </a:r>
            <a:r>
              <a:rPr lang="en-US" altLang="zh-CN" dirty="0">
                <a:latin typeface="Arial" panose="020B0604020202020204" pitchFamily="34" charset="0"/>
                <a:ea typeface="SimSun" panose="02010600030101010101" pitchFamily="2" charset="-122"/>
              </a:rPr>
              <a:t> in the scientific community. </a:t>
            </a:r>
          </a:p>
          <a:p>
            <a:pPr>
              <a:spcAft>
                <a:spcPts val="0"/>
              </a:spcAft>
            </a:pPr>
            <a:endParaRPr lang="en-US" dirty="0"/>
          </a:p>
        </p:txBody>
      </p:sp>
      <p:sp>
        <p:nvSpPr>
          <p:cNvPr id="4" name="Slide Number Placeholder 3">
            <a:extLst>
              <a:ext uri="{FF2B5EF4-FFF2-40B4-BE49-F238E27FC236}">
                <a16:creationId xmlns:a16="http://schemas.microsoft.com/office/drawing/2014/main" id="{18A6316A-50E5-4C53-AEDE-ED3BA84F16D5}"/>
              </a:ext>
            </a:extLst>
          </p:cNvPr>
          <p:cNvSpPr>
            <a:spLocks noGrp="1"/>
          </p:cNvSpPr>
          <p:nvPr>
            <p:ph type="sldNum" idx="12"/>
          </p:nvPr>
        </p:nvSpPr>
        <p:spPr/>
        <p:txBody>
          <a:bodyPr/>
          <a:lstStyle/>
          <a:p>
            <a:pPr lvl="0">
              <a:spcBef>
                <a:spcPts val="0"/>
              </a:spcBef>
              <a:buNone/>
            </a:pPr>
            <a:fld id="{00000000-1234-1234-1234-123412341234}" type="slidenum">
              <a:rPr lang="en" smtClean="0"/>
              <a:t>39</a:t>
            </a:fld>
            <a:endParaRPr lang="en"/>
          </a:p>
        </p:txBody>
      </p:sp>
    </p:spTree>
    <p:extLst>
      <p:ext uri="{BB962C8B-B14F-4D97-AF65-F5344CB8AC3E}">
        <p14:creationId xmlns:p14="http://schemas.microsoft.com/office/powerpoint/2010/main" val="25023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D401-6DB4-4517-9A4E-93694D9170AD}"/>
              </a:ext>
            </a:extLst>
          </p:cNvPr>
          <p:cNvSpPr>
            <a:spLocks noGrp="1"/>
          </p:cNvSpPr>
          <p:nvPr>
            <p:ph type="title"/>
          </p:nvPr>
        </p:nvSpPr>
        <p:spPr/>
        <p:txBody>
          <a:bodyPr/>
          <a:lstStyle/>
          <a:p>
            <a:r>
              <a:rPr lang="en-US" dirty="0"/>
              <a:t>Divisi </a:t>
            </a:r>
            <a:r>
              <a:rPr lang="en-US" dirty="0" err="1"/>
              <a:t>Publikasi</a:t>
            </a:r>
            <a:r>
              <a:rPr lang="en-US" dirty="0"/>
              <a:t> COT</a:t>
            </a:r>
          </a:p>
        </p:txBody>
      </p:sp>
      <p:sp>
        <p:nvSpPr>
          <p:cNvPr id="4" name="Slide Number Placeholder 3">
            <a:extLst>
              <a:ext uri="{FF2B5EF4-FFF2-40B4-BE49-F238E27FC236}">
                <a16:creationId xmlns:a16="http://schemas.microsoft.com/office/drawing/2014/main" id="{E6A0E5F3-FD75-4D5C-8CA9-1F28BE4577DA}"/>
              </a:ext>
            </a:extLst>
          </p:cNvPr>
          <p:cNvSpPr>
            <a:spLocks noGrp="1"/>
          </p:cNvSpPr>
          <p:nvPr>
            <p:ph type="sldNum" idx="12"/>
          </p:nvPr>
        </p:nvSpPr>
        <p:spPr/>
        <p:txBody>
          <a:bodyPr/>
          <a:lstStyle/>
          <a:p>
            <a:pPr lvl="0">
              <a:spcBef>
                <a:spcPts val="0"/>
              </a:spcBef>
              <a:buNone/>
            </a:pPr>
            <a:fld id="{00000000-1234-1234-1234-123412341234}" type="slidenum">
              <a:rPr lang="en" smtClean="0"/>
              <a:t>4</a:t>
            </a:fld>
            <a:endParaRPr lang="en"/>
          </a:p>
        </p:txBody>
      </p:sp>
      <p:sp>
        <p:nvSpPr>
          <p:cNvPr id="9" name="Text Placeholder 2">
            <a:extLst>
              <a:ext uri="{FF2B5EF4-FFF2-40B4-BE49-F238E27FC236}">
                <a16:creationId xmlns:a16="http://schemas.microsoft.com/office/drawing/2014/main" id="{310F7CC3-B7C3-4149-A080-37F3C36BB5B8}"/>
              </a:ext>
            </a:extLst>
          </p:cNvPr>
          <p:cNvSpPr>
            <a:spLocks noGrp="1"/>
          </p:cNvSpPr>
          <p:nvPr>
            <p:ph type="body" idx="1"/>
          </p:nvPr>
        </p:nvSpPr>
        <p:spPr>
          <a:xfrm>
            <a:off x="492157" y="1358522"/>
            <a:ext cx="8184252" cy="3145500"/>
          </a:xfrm>
        </p:spPr>
        <p:txBody>
          <a:bodyPr/>
          <a:lstStyle/>
          <a:p>
            <a:pPr>
              <a:spcAft>
                <a:spcPts val="0"/>
              </a:spcAft>
            </a:pPr>
            <a:r>
              <a:rPr lang="en-US" dirty="0" err="1"/>
              <a:t>Tujuan</a:t>
            </a:r>
            <a:r>
              <a:rPr lang="en-US" dirty="0"/>
              <a:t> </a:t>
            </a:r>
            <a:r>
              <a:rPr lang="en-US" dirty="0" err="1"/>
              <a:t>utama</a:t>
            </a:r>
            <a:r>
              <a:rPr lang="en-US" dirty="0"/>
              <a:t> </a:t>
            </a:r>
            <a:r>
              <a:rPr lang="en-US" dirty="0" err="1"/>
              <a:t>adalah</a:t>
            </a:r>
            <a:r>
              <a:rPr lang="en-US" dirty="0"/>
              <a:t> </a:t>
            </a:r>
            <a:r>
              <a:rPr lang="en-US" dirty="0" err="1"/>
              <a:t>untuk</a:t>
            </a:r>
            <a:r>
              <a:rPr lang="en-US" dirty="0"/>
              <a:t> </a:t>
            </a:r>
            <a:r>
              <a:rPr lang="en-US" dirty="0" err="1"/>
              <a:t>mengelola</a:t>
            </a:r>
            <a:r>
              <a:rPr lang="en-US" dirty="0"/>
              <a:t> </a:t>
            </a:r>
            <a:r>
              <a:rPr lang="en-US" dirty="0" err="1"/>
              <a:t>publikasi</a:t>
            </a:r>
            <a:r>
              <a:rPr lang="en-US" dirty="0"/>
              <a:t> </a:t>
            </a:r>
            <a:r>
              <a:rPr lang="en-US" dirty="0" err="1"/>
              <a:t>hasil-hasil</a:t>
            </a:r>
            <a:r>
              <a:rPr lang="en-US" dirty="0"/>
              <a:t> </a:t>
            </a:r>
            <a:r>
              <a:rPr lang="en-US" dirty="0" err="1"/>
              <a:t>penelitian</a:t>
            </a:r>
            <a:r>
              <a:rPr lang="en-US" dirty="0"/>
              <a:t> </a:t>
            </a:r>
            <a:r>
              <a:rPr lang="en-US" dirty="0" err="1"/>
              <a:t>dari</a:t>
            </a:r>
            <a:r>
              <a:rPr lang="en-US" dirty="0"/>
              <a:t> FTUH</a:t>
            </a:r>
          </a:p>
          <a:p>
            <a:pPr>
              <a:spcAft>
                <a:spcPts val="0"/>
              </a:spcAft>
            </a:pPr>
            <a:r>
              <a:rPr lang="en-US" dirty="0" err="1"/>
              <a:t>Jurnal</a:t>
            </a:r>
            <a:r>
              <a:rPr lang="en-US" dirty="0"/>
              <a:t> yang </a:t>
            </a:r>
            <a:r>
              <a:rPr lang="en-US" dirty="0" err="1"/>
              <a:t>dikelola</a:t>
            </a:r>
            <a:endParaRPr lang="en-US" dirty="0"/>
          </a:p>
          <a:p>
            <a:pPr marL="747713">
              <a:spcAft>
                <a:spcPts val="0"/>
              </a:spcAft>
              <a:buFont typeface="Symbol" panose="05050102010706020507" pitchFamily="18" charset="2"/>
              <a:buChar char=""/>
            </a:pPr>
            <a:r>
              <a:rPr lang="en-US" dirty="0" err="1"/>
              <a:t>Jurnal</a:t>
            </a:r>
            <a:r>
              <a:rPr lang="en-US" dirty="0"/>
              <a:t> </a:t>
            </a:r>
            <a:r>
              <a:rPr lang="en-US" dirty="0" err="1"/>
              <a:t>Penelitian</a:t>
            </a:r>
            <a:r>
              <a:rPr lang="en-US" dirty="0"/>
              <a:t> </a:t>
            </a:r>
            <a:r>
              <a:rPr lang="en-US" dirty="0" err="1"/>
              <a:t>Enjiniring</a:t>
            </a:r>
            <a:r>
              <a:rPr lang="en-US" dirty="0"/>
              <a:t> (JPE)</a:t>
            </a:r>
          </a:p>
          <a:p>
            <a:pPr marL="747713">
              <a:spcAft>
                <a:spcPts val="0"/>
              </a:spcAft>
              <a:buFont typeface="Symbol" panose="05050102010706020507" pitchFamily="18" charset="2"/>
              <a:buChar char=""/>
            </a:pPr>
            <a:r>
              <a:rPr lang="en-US" dirty="0"/>
              <a:t>EPI Journal of Engineering (EPIJE)-&gt; new </a:t>
            </a:r>
          </a:p>
          <a:p>
            <a:pPr>
              <a:spcAft>
                <a:spcPts val="0"/>
              </a:spcAft>
            </a:pPr>
            <a:r>
              <a:rPr lang="en-US" dirty="0"/>
              <a:t>Seminar</a:t>
            </a:r>
          </a:p>
          <a:p>
            <a:pPr marL="747713">
              <a:spcAft>
                <a:spcPts val="0"/>
              </a:spcAft>
              <a:buFont typeface="Symbol" panose="05050102010706020507" pitchFamily="18" charset="2"/>
              <a:buChar char=""/>
            </a:pPr>
            <a:r>
              <a:rPr lang="en-US" dirty="0"/>
              <a:t>Seminar </a:t>
            </a:r>
            <a:r>
              <a:rPr lang="en-US" dirty="0" err="1"/>
              <a:t>Ilmiah</a:t>
            </a:r>
            <a:r>
              <a:rPr lang="en-US" dirty="0"/>
              <a:t> Nasional </a:t>
            </a:r>
            <a:r>
              <a:rPr lang="en-US" dirty="0" err="1"/>
              <a:t>Sains</a:t>
            </a:r>
            <a:r>
              <a:rPr lang="en-US" dirty="0"/>
              <a:t> </a:t>
            </a:r>
            <a:r>
              <a:rPr lang="en-US" dirty="0" err="1"/>
              <a:t>dan</a:t>
            </a:r>
            <a:r>
              <a:rPr lang="en-US" dirty="0"/>
              <a:t> </a:t>
            </a:r>
            <a:r>
              <a:rPr lang="en-US" dirty="0" err="1"/>
              <a:t>Teknologi</a:t>
            </a:r>
            <a:r>
              <a:rPr lang="en-US" dirty="0"/>
              <a:t> (SINASTEK)</a:t>
            </a:r>
          </a:p>
          <a:p>
            <a:pPr marL="747713">
              <a:spcAft>
                <a:spcPts val="0"/>
              </a:spcAft>
              <a:buFont typeface="Symbol" panose="05050102010706020507" pitchFamily="18" charset="2"/>
              <a:buChar char=""/>
            </a:pPr>
            <a:r>
              <a:rPr lang="en-US" dirty="0"/>
              <a:t>Eastern Indonesian Conference on Science and Technology (tentative)</a:t>
            </a:r>
          </a:p>
          <a:p>
            <a:pPr lvl="5">
              <a:spcAft>
                <a:spcPts val="0"/>
              </a:spcAft>
            </a:pPr>
            <a:endParaRPr lang="en-US" dirty="0"/>
          </a:p>
          <a:p>
            <a:pPr>
              <a:spcAft>
                <a:spcPts val="0"/>
              </a:spcAft>
            </a:pPr>
            <a:endParaRPr lang="en-US" dirty="0"/>
          </a:p>
        </p:txBody>
      </p:sp>
    </p:spTree>
    <p:extLst>
      <p:ext uri="{BB962C8B-B14F-4D97-AF65-F5344CB8AC3E}">
        <p14:creationId xmlns:p14="http://schemas.microsoft.com/office/powerpoint/2010/main" val="1542069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EE2E-994E-41F8-B5ED-87B09753FB62}"/>
              </a:ext>
            </a:extLst>
          </p:cNvPr>
          <p:cNvSpPr>
            <a:spLocks noGrp="1"/>
          </p:cNvSpPr>
          <p:nvPr>
            <p:ph type="title"/>
          </p:nvPr>
        </p:nvSpPr>
        <p:spPr/>
        <p:txBody>
          <a:bodyPr/>
          <a:lstStyle/>
          <a:p>
            <a:r>
              <a:rPr lang="en-US" dirty="0" err="1"/>
              <a:t>Jenis</a:t>
            </a:r>
            <a:r>
              <a:rPr lang="en-US" dirty="0"/>
              <a:t> </a:t>
            </a:r>
            <a:r>
              <a:rPr lang="en-US" dirty="0" err="1"/>
              <a:t>Plagiarisme</a:t>
            </a:r>
            <a:endParaRPr lang="en-US" dirty="0"/>
          </a:p>
        </p:txBody>
      </p:sp>
      <p:sp>
        <p:nvSpPr>
          <p:cNvPr id="4" name="Slide Number Placeholder 3">
            <a:extLst>
              <a:ext uri="{FF2B5EF4-FFF2-40B4-BE49-F238E27FC236}">
                <a16:creationId xmlns:a16="http://schemas.microsoft.com/office/drawing/2014/main" id="{486A10C6-AC1B-4835-9A6B-1F3590FCBFCC}"/>
              </a:ext>
            </a:extLst>
          </p:cNvPr>
          <p:cNvSpPr>
            <a:spLocks noGrp="1"/>
          </p:cNvSpPr>
          <p:nvPr>
            <p:ph type="sldNum" idx="12"/>
          </p:nvPr>
        </p:nvSpPr>
        <p:spPr/>
        <p:txBody>
          <a:bodyPr/>
          <a:lstStyle/>
          <a:p>
            <a:pPr lvl="0">
              <a:spcBef>
                <a:spcPts val="0"/>
              </a:spcBef>
              <a:buNone/>
            </a:pPr>
            <a:fld id="{00000000-1234-1234-1234-123412341234}" type="slidenum">
              <a:rPr lang="en" smtClean="0"/>
              <a:t>40</a:t>
            </a:fld>
            <a:endParaRPr lang="en"/>
          </a:p>
        </p:txBody>
      </p:sp>
      <p:sp>
        <p:nvSpPr>
          <p:cNvPr id="5" name="Content Placeholder 2">
            <a:extLst>
              <a:ext uri="{FF2B5EF4-FFF2-40B4-BE49-F238E27FC236}">
                <a16:creationId xmlns:a16="http://schemas.microsoft.com/office/drawing/2014/main" id="{F1785A6F-BFFE-4561-A501-9408438ECE25}"/>
              </a:ext>
            </a:extLst>
          </p:cNvPr>
          <p:cNvSpPr>
            <a:spLocks noGrp="1"/>
          </p:cNvSpPr>
          <p:nvPr/>
        </p:nvSpPr>
        <p:spPr>
          <a:xfrm>
            <a:off x="415636" y="1329210"/>
            <a:ext cx="8229600" cy="3803899"/>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sz="2200" b="1" dirty="0"/>
              <a:t>Plagiat umum</a:t>
            </a:r>
          </a:p>
          <a:p>
            <a:pPr lvl="1"/>
            <a:r>
              <a:rPr lang="en-US" sz="2200" dirty="0"/>
              <a:t>Menyontek karya orang lain tanpa menyebut sumbernya</a:t>
            </a:r>
          </a:p>
          <a:p>
            <a:r>
              <a:rPr lang="en-US" sz="2200" b="1" dirty="0" err="1"/>
              <a:t>Autoplagiat</a:t>
            </a:r>
            <a:r>
              <a:rPr lang="en-US" sz="2200" b="1" dirty="0"/>
              <a:t> (self-plagiarism)</a:t>
            </a:r>
          </a:p>
          <a:p>
            <a:pPr lvl="1"/>
            <a:r>
              <a:rPr lang="en-US" sz="2200" dirty="0"/>
              <a:t>Menyontek karya sendiri untuk karyanya yang baru tanpa menyebutkan sumbernya sendiri yang pernah ditulisnya</a:t>
            </a:r>
          </a:p>
          <a:p>
            <a:r>
              <a:rPr lang="en-US" sz="2200" b="1" dirty="0"/>
              <a:t>Salamiplagiat</a:t>
            </a:r>
          </a:p>
          <a:p>
            <a:pPr lvl="1"/>
            <a:r>
              <a:rPr lang="en-US" sz="2200" dirty="0"/>
              <a:t>Menyontek karya ilmiah dari satu bagian utuh karya ilmiah kemudian dipecah pecah menjadi beberapa bagian karya ilmiah lain tanpa menyebutkan sumber karya ilmiah utamanya sebagai rujukan</a:t>
            </a:r>
          </a:p>
        </p:txBody>
      </p:sp>
    </p:spTree>
    <p:extLst>
      <p:ext uri="{BB962C8B-B14F-4D97-AF65-F5344CB8AC3E}">
        <p14:creationId xmlns:p14="http://schemas.microsoft.com/office/powerpoint/2010/main" val="1141858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AB7DE-423E-4C09-BEF3-1527CF136B69}"/>
              </a:ext>
            </a:extLst>
          </p:cNvPr>
          <p:cNvSpPr>
            <a:spLocks noGrp="1"/>
          </p:cNvSpPr>
          <p:nvPr>
            <p:ph type="title"/>
          </p:nvPr>
        </p:nvSpPr>
        <p:spPr/>
        <p:txBody>
          <a:bodyPr/>
          <a:lstStyle/>
          <a:p>
            <a:r>
              <a:rPr lang="en-US" dirty="0"/>
              <a:t>Cara </a:t>
            </a:r>
            <a:r>
              <a:rPr lang="en-US" dirty="0" err="1"/>
              <a:t>menghindari</a:t>
            </a:r>
            <a:r>
              <a:rPr lang="en-US" dirty="0"/>
              <a:t> plagiarism</a:t>
            </a:r>
          </a:p>
        </p:txBody>
      </p:sp>
      <p:sp>
        <p:nvSpPr>
          <p:cNvPr id="3" name="Text Placeholder 2">
            <a:extLst>
              <a:ext uri="{FF2B5EF4-FFF2-40B4-BE49-F238E27FC236}">
                <a16:creationId xmlns:a16="http://schemas.microsoft.com/office/drawing/2014/main" id="{607303D4-CE74-403E-A1E1-1E43792D8218}"/>
              </a:ext>
            </a:extLst>
          </p:cNvPr>
          <p:cNvSpPr>
            <a:spLocks noGrp="1"/>
          </p:cNvSpPr>
          <p:nvPr>
            <p:ph type="body" idx="1"/>
          </p:nvPr>
        </p:nvSpPr>
        <p:spPr>
          <a:xfrm>
            <a:off x="502548" y="1250250"/>
            <a:ext cx="7688702" cy="3701850"/>
          </a:xfrm>
        </p:spPr>
        <p:txBody>
          <a:bodyPr/>
          <a:lstStyle/>
          <a:p>
            <a:pPr marL="285750" indent="-168275">
              <a:spcAft>
                <a:spcPts val="0"/>
              </a:spcAft>
              <a:buClr>
                <a:schemeClr val="tx1"/>
              </a:buClr>
              <a:buNone/>
            </a:pPr>
            <a:r>
              <a:rPr lang="en-US" sz="1800" dirty="0" err="1"/>
              <a:t>Dalam</a:t>
            </a:r>
            <a:r>
              <a:rPr lang="en-US" sz="1800" dirty="0"/>
              <a:t> tutorial Cardiff University (2007) </a:t>
            </a:r>
            <a:r>
              <a:rPr lang="en-US" sz="1800" dirty="0" err="1"/>
              <a:t>disebutkan</a:t>
            </a:r>
            <a:r>
              <a:rPr lang="en-US" sz="1800" dirty="0"/>
              <a:t> </a:t>
            </a:r>
            <a:r>
              <a:rPr lang="en-US" sz="1800" dirty="0" err="1"/>
              <a:t>beberapa</a:t>
            </a:r>
            <a:r>
              <a:rPr lang="en-US" sz="1800" dirty="0"/>
              <a:t> </a:t>
            </a:r>
            <a:r>
              <a:rPr lang="en-US" sz="1800" dirty="0" err="1"/>
              <a:t>langkah</a:t>
            </a:r>
            <a:r>
              <a:rPr lang="en-US" sz="1800" dirty="0"/>
              <a:t> </a:t>
            </a:r>
            <a:r>
              <a:rPr lang="en-US" sz="1800" dirty="0" err="1"/>
              <a:t>untuk</a:t>
            </a:r>
            <a:r>
              <a:rPr lang="en-US" sz="1800" dirty="0"/>
              <a:t> </a:t>
            </a:r>
            <a:r>
              <a:rPr lang="en-US" sz="1800" dirty="0" err="1"/>
              <a:t>menghindari</a:t>
            </a:r>
            <a:r>
              <a:rPr lang="en-US" sz="1800" dirty="0"/>
              <a:t> </a:t>
            </a:r>
            <a:r>
              <a:rPr lang="en-US" sz="1800" dirty="0" err="1"/>
              <a:t>plagiat</a:t>
            </a:r>
            <a:endParaRPr lang="en-US" sz="1800" dirty="0"/>
          </a:p>
          <a:p>
            <a:pPr marL="628650" lvl="2" indent="-342900">
              <a:spcAft>
                <a:spcPts val="0"/>
              </a:spcAft>
              <a:buClr>
                <a:schemeClr val="tx1"/>
              </a:buClr>
              <a:buFont typeface="+mj-lt"/>
              <a:buAutoNum type="arabicPeriod"/>
            </a:pPr>
            <a:r>
              <a:rPr lang="en-US" sz="1800" dirty="0" err="1"/>
              <a:t>Membiasakan</a:t>
            </a:r>
            <a:r>
              <a:rPr lang="en-US" sz="1800" dirty="0"/>
              <a:t> </a:t>
            </a:r>
            <a:r>
              <a:rPr lang="en-US" sz="1800" dirty="0" err="1"/>
              <a:t>diri</a:t>
            </a:r>
            <a:r>
              <a:rPr lang="en-US" sz="1800" dirty="0"/>
              <a:t> </a:t>
            </a:r>
            <a:r>
              <a:rPr lang="en-US" sz="1800" dirty="0" err="1"/>
              <a:t>untuk</a:t>
            </a:r>
            <a:r>
              <a:rPr lang="en-US" sz="1800" dirty="0"/>
              <a:t> </a:t>
            </a:r>
            <a:r>
              <a:rPr lang="en-US" sz="1800" dirty="0" err="1"/>
              <a:t>sering</a:t>
            </a:r>
            <a:r>
              <a:rPr lang="en-US" sz="1800" dirty="0"/>
              <a:t> </a:t>
            </a:r>
            <a:r>
              <a:rPr lang="en-US" sz="1800" dirty="0" err="1"/>
              <a:t>menulis</a:t>
            </a:r>
            <a:r>
              <a:rPr lang="en-US" sz="1800" dirty="0"/>
              <a:t> yang </a:t>
            </a:r>
            <a:r>
              <a:rPr lang="en-US" sz="1800" dirty="0" err="1"/>
              <a:t>baik</a:t>
            </a:r>
            <a:endParaRPr lang="en-US" sz="1800" dirty="0"/>
          </a:p>
          <a:p>
            <a:pPr marL="628650" lvl="2" indent="-342900">
              <a:spcAft>
                <a:spcPts val="0"/>
              </a:spcAft>
              <a:buClr>
                <a:schemeClr val="tx1"/>
              </a:buClr>
              <a:buFont typeface="+mj-lt"/>
              <a:buAutoNum type="arabicPeriod"/>
            </a:pPr>
            <a:r>
              <a:rPr lang="en-US" sz="1800" dirty="0" err="1"/>
              <a:t>Bila</a:t>
            </a:r>
            <a:r>
              <a:rPr lang="en-US" sz="1800" dirty="0"/>
              <a:t> </a:t>
            </a:r>
            <a:r>
              <a:rPr lang="en-US" sz="1800" dirty="0" err="1"/>
              <a:t>tidak</a:t>
            </a:r>
            <a:r>
              <a:rPr lang="en-US" sz="1800" dirty="0"/>
              <a:t> </a:t>
            </a:r>
            <a:r>
              <a:rPr lang="en-US" sz="1800" dirty="0" err="1"/>
              <a:t>dapat</a:t>
            </a:r>
            <a:r>
              <a:rPr lang="en-US" sz="1800" dirty="0"/>
              <a:t> </a:t>
            </a:r>
            <a:r>
              <a:rPr lang="en-US" sz="1800" dirty="0" err="1"/>
              <a:t>dihindari</a:t>
            </a:r>
            <a:r>
              <a:rPr lang="en-US" sz="1800" dirty="0"/>
              <a:t> </a:t>
            </a:r>
            <a:r>
              <a:rPr lang="en-US" sz="1800" dirty="0" err="1"/>
              <a:t>untuk</a:t>
            </a:r>
            <a:r>
              <a:rPr lang="en-US" sz="1800" dirty="0"/>
              <a:t> </a:t>
            </a:r>
            <a:r>
              <a:rPr lang="en-US" sz="1800" dirty="0" err="1"/>
              <a:t>mengutip</a:t>
            </a:r>
            <a:r>
              <a:rPr lang="en-US" sz="1800" dirty="0"/>
              <a:t> </a:t>
            </a:r>
            <a:r>
              <a:rPr lang="en-US" sz="1800" dirty="0" err="1"/>
              <a:t>secara</a:t>
            </a:r>
            <a:r>
              <a:rPr lang="en-US" sz="1800" dirty="0"/>
              <a:t> </a:t>
            </a:r>
            <a:r>
              <a:rPr lang="en-US" sz="1800" dirty="0" err="1"/>
              <a:t>langsung</a:t>
            </a:r>
            <a:r>
              <a:rPr lang="en-US" sz="1800" dirty="0"/>
              <a:t> </a:t>
            </a:r>
            <a:r>
              <a:rPr lang="en-US" sz="1800" dirty="0" err="1"/>
              <a:t>dari</a:t>
            </a:r>
            <a:r>
              <a:rPr lang="en-US" sz="1800" dirty="0"/>
              <a:t> </a:t>
            </a:r>
            <a:r>
              <a:rPr lang="en-US" sz="1800" dirty="0" err="1"/>
              <a:t>karya</a:t>
            </a:r>
            <a:r>
              <a:rPr lang="en-US" sz="1800" dirty="0"/>
              <a:t> orang lain, </a:t>
            </a:r>
            <a:r>
              <a:rPr lang="en-US" sz="1800" dirty="0" err="1"/>
              <a:t>berikan</a:t>
            </a:r>
            <a:r>
              <a:rPr lang="en-US" sz="1800" dirty="0"/>
              <a:t> </a:t>
            </a:r>
            <a:r>
              <a:rPr lang="en-US" sz="1800" dirty="0" err="1"/>
              <a:t>tanda</a:t>
            </a:r>
            <a:r>
              <a:rPr lang="en-US" sz="1800" dirty="0"/>
              <a:t> </a:t>
            </a:r>
            <a:r>
              <a:rPr lang="en-US" sz="1800" dirty="0" err="1"/>
              <a:t>kutip</a:t>
            </a:r>
            <a:r>
              <a:rPr lang="en-US" sz="1800" dirty="0"/>
              <a:t> (“.....” ) </a:t>
            </a:r>
            <a:r>
              <a:rPr lang="en-US" sz="1800" dirty="0" err="1"/>
              <a:t>untuk</a:t>
            </a:r>
            <a:r>
              <a:rPr lang="en-US" sz="1800" dirty="0"/>
              <a:t> kata </a:t>
            </a:r>
            <a:r>
              <a:rPr lang="en-US" sz="1800" dirty="0" err="1"/>
              <a:t>atau</a:t>
            </a:r>
            <a:r>
              <a:rPr lang="en-US" sz="1800" dirty="0"/>
              <a:t> </a:t>
            </a:r>
            <a:r>
              <a:rPr lang="en-US" sz="1800" dirty="0" err="1"/>
              <a:t>kalimat</a:t>
            </a:r>
            <a:r>
              <a:rPr lang="en-US" sz="1800" dirty="0"/>
              <a:t> yang </a:t>
            </a:r>
            <a:r>
              <a:rPr lang="en-US" sz="1800" dirty="0" err="1"/>
              <a:t>dikutip</a:t>
            </a:r>
            <a:r>
              <a:rPr lang="en-US" sz="1800" dirty="0"/>
              <a:t>, </a:t>
            </a:r>
            <a:r>
              <a:rPr lang="en-US" sz="1800" dirty="0" err="1"/>
              <a:t>kemudian</a:t>
            </a:r>
            <a:r>
              <a:rPr lang="en-US" sz="1800" dirty="0"/>
              <a:t> </a:t>
            </a:r>
            <a:r>
              <a:rPr lang="en-US" sz="1800" dirty="0" err="1"/>
              <a:t>jangan</a:t>
            </a:r>
            <a:r>
              <a:rPr lang="en-US" sz="1800" dirty="0"/>
              <a:t> </a:t>
            </a:r>
            <a:r>
              <a:rPr lang="en-US" sz="1800" dirty="0" err="1"/>
              <a:t>lupa</a:t>
            </a:r>
            <a:r>
              <a:rPr lang="en-US" sz="1800" dirty="0"/>
              <a:t> </a:t>
            </a:r>
            <a:r>
              <a:rPr lang="en-US" sz="1800" dirty="0" err="1"/>
              <a:t>cantumkan</a:t>
            </a:r>
            <a:r>
              <a:rPr lang="en-US" sz="1800" dirty="0"/>
              <a:t> </a:t>
            </a:r>
            <a:r>
              <a:rPr lang="en-US" sz="1800" dirty="0" err="1"/>
              <a:t>sumber</a:t>
            </a:r>
            <a:r>
              <a:rPr lang="en-US" sz="1800" dirty="0"/>
              <a:t> </a:t>
            </a:r>
            <a:r>
              <a:rPr lang="en-US" sz="1800" dirty="0" err="1"/>
              <a:t>kutipan</a:t>
            </a:r>
            <a:r>
              <a:rPr lang="en-US" sz="1800" dirty="0"/>
              <a:t> </a:t>
            </a:r>
            <a:r>
              <a:rPr lang="en-US" sz="1800" dirty="0" err="1"/>
              <a:t>dan</a:t>
            </a:r>
            <a:r>
              <a:rPr lang="en-US" sz="1800" dirty="0"/>
              <a:t> </a:t>
            </a:r>
            <a:r>
              <a:rPr lang="en-US" sz="1800" dirty="0" err="1"/>
              <a:t>tahunnya</a:t>
            </a:r>
            <a:r>
              <a:rPr lang="en-US" sz="1800" dirty="0"/>
              <a:t>.     “…. </a:t>
            </a:r>
            <a:r>
              <a:rPr lang="en-US" sz="1800" dirty="0" err="1"/>
              <a:t>Bla</a:t>
            </a:r>
            <a:r>
              <a:rPr lang="en-US" sz="1800" dirty="0"/>
              <a:t> </a:t>
            </a:r>
            <a:r>
              <a:rPr lang="en-US" sz="1800" dirty="0" err="1"/>
              <a:t>bla</a:t>
            </a:r>
            <a:r>
              <a:rPr lang="en-US" sz="1800" dirty="0"/>
              <a:t> </a:t>
            </a:r>
            <a:r>
              <a:rPr lang="en-US" sz="1800" dirty="0" err="1"/>
              <a:t>bla</a:t>
            </a:r>
            <a:r>
              <a:rPr lang="en-US" sz="1800" dirty="0"/>
              <a:t> …” (</a:t>
            </a:r>
            <a:r>
              <a:rPr lang="en-US" sz="1800" dirty="0" err="1"/>
              <a:t>Dendi</a:t>
            </a:r>
            <a:r>
              <a:rPr lang="en-US" sz="1800" dirty="0"/>
              <a:t>, 2013).</a:t>
            </a:r>
          </a:p>
          <a:p>
            <a:pPr marL="628650" lvl="2" indent="-342900">
              <a:spcAft>
                <a:spcPts val="0"/>
              </a:spcAft>
              <a:buClr>
                <a:schemeClr val="tx1"/>
              </a:buClr>
              <a:buFont typeface="+mj-lt"/>
              <a:buAutoNum type="arabicPeriod"/>
            </a:pPr>
            <a:r>
              <a:rPr lang="en-US" sz="1800" dirty="0" err="1"/>
              <a:t>Buatlah</a:t>
            </a:r>
            <a:r>
              <a:rPr lang="en-US" sz="1800" dirty="0"/>
              <a:t> </a:t>
            </a:r>
            <a:r>
              <a:rPr lang="en-US" sz="1800" dirty="0" err="1"/>
              <a:t>Parapharase</a:t>
            </a:r>
            <a:r>
              <a:rPr lang="en-US" sz="1800" dirty="0"/>
              <a:t> (</a:t>
            </a:r>
            <a:r>
              <a:rPr lang="en-US" sz="1800" dirty="0" err="1"/>
              <a:t>mengganti</a:t>
            </a:r>
            <a:r>
              <a:rPr lang="en-US" sz="1800" dirty="0"/>
              <a:t> </a:t>
            </a:r>
            <a:r>
              <a:rPr lang="en-US" sz="1800" dirty="0" err="1"/>
              <a:t>kalimat</a:t>
            </a:r>
            <a:r>
              <a:rPr lang="en-US" sz="1800" dirty="0"/>
              <a:t> </a:t>
            </a:r>
            <a:r>
              <a:rPr lang="en-US" sz="1800" dirty="0" err="1"/>
              <a:t>asli</a:t>
            </a:r>
            <a:r>
              <a:rPr lang="en-US" sz="1800" dirty="0"/>
              <a:t> </a:t>
            </a:r>
            <a:r>
              <a:rPr lang="en-US" sz="1800" dirty="0" err="1"/>
              <a:t>pengarang</a:t>
            </a:r>
            <a:r>
              <a:rPr lang="en-US" sz="1800" dirty="0"/>
              <a:t> </a:t>
            </a:r>
            <a:r>
              <a:rPr lang="en-US" sz="1800" dirty="0" err="1"/>
              <a:t>dengan</a:t>
            </a:r>
            <a:r>
              <a:rPr lang="en-US" sz="1800" dirty="0"/>
              <a:t> </a:t>
            </a:r>
            <a:r>
              <a:rPr lang="en-US" sz="1800" dirty="0" err="1"/>
              <a:t>kalimat</a:t>
            </a:r>
            <a:r>
              <a:rPr lang="en-US" sz="1800" dirty="0"/>
              <a:t> </a:t>
            </a:r>
            <a:r>
              <a:rPr lang="en-US" sz="1800" dirty="0" err="1"/>
              <a:t>sendiri</a:t>
            </a:r>
            <a:r>
              <a:rPr lang="en-US" sz="1800" dirty="0"/>
              <a:t>) , </a:t>
            </a:r>
            <a:r>
              <a:rPr lang="en-US" sz="1800" dirty="0" err="1"/>
              <a:t>seperti</a:t>
            </a:r>
            <a:r>
              <a:rPr lang="en-US" sz="1800" dirty="0"/>
              <a:t> di </a:t>
            </a:r>
            <a:r>
              <a:rPr lang="en-US" sz="1800" dirty="0" err="1"/>
              <a:t>atas</a:t>
            </a:r>
            <a:r>
              <a:rPr lang="en-US" sz="1800" dirty="0"/>
              <a:t>, </a:t>
            </a:r>
            <a:r>
              <a:rPr lang="en-US" sz="1800" dirty="0" err="1"/>
              <a:t>jangan</a:t>
            </a:r>
            <a:r>
              <a:rPr lang="en-US" sz="1800" dirty="0"/>
              <a:t> </a:t>
            </a:r>
            <a:r>
              <a:rPr lang="en-US" sz="1800" dirty="0" err="1"/>
              <a:t>lupa</a:t>
            </a:r>
            <a:r>
              <a:rPr lang="en-US" sz="1800" dirty="0"/>
              <a:t> </a:t>
            </a:r>
            <a:r>
              <a:rPr lang="en-US" sz="1800" dirty="0" err="1"/>
              <a:t>mencantumkan</a:t>
            </a:r>
            <a:r>
              <a:rPr lang="en-US" sz="1800" dirty="0"/>
              <a:t> </a:t>
            </a:r>
            <a:r>
              <a:rPr lang="en-US" sz="1800" dirty="0" err="1"/>
              <a:t>sumber</a:t>
            </a:r>
            <a:r>
              <a:rPr lang="en-US" sz="1800" dirty="0"/>
              <a:t> </a:t>
            </a:r>
            <a:r>
              <a:rPr lang="en-US" sz="1800" dirty="0" err="1"/>
              <a:t>kutipannya</a:t>
            </a:r>
            <a:r>
              <a:rPr lang="en-US" sz="1800" dirty="0"/>
              <a:t>.</a:t>
            </a:r>
          </a:p>
          <a:p>
            <a:pPr marL="628650" lvl="2" indent="-342900">
              <a:spcAft>
                <a:spcPts val="0"/>
              </a:spcAft>
              <a:buClr>
                <a:schemeClr val="tx1"/>
              </a:buClr>
              <a:buFont typeface="+mj-lt"/>
              <a:buAutoNum type="arabicPeriod"/>
            </a:pPr>
            <a:r>
              <a:rPr lang="en-US" sz="1800" dirty="0" err="1"/>
              <a:t>Gunakan</a:t>
            </a:r>
            <a:r>
              <a:rPr lang="en-US" sz="1800" dirty="0"/>
              <a:t> </a:t>
            </a:r>
            <a:r>
              <a:rPr lang="en-US" sz="1800" dirty="0" err="1"/>
              <a:t>pengetahuan</a:t>
            </a:r>
            <a:r>
              <a:rPr lang="en-US" sz="1800" dirty="0"/>
              <a:t> yang </a:t>
            </a:r>
            <a:r>
              <a:rPr lang="en-US" sz="1800" dirty="0" err="1"/>
              <a:t>bersifat</a:t>
            </a:r>
            <a:r>
              <a:rPr lang="en-US" sz="1800" dirty="0"/>
              <a:t> </a:t>
            </a:r>
            <a:r>
              <a:rPr lang="en-US" sz="1800" dirty="0" err="1"/>
              <a:t>umum</a:t>
            </a:r>
            <a:endParaRPr lang="en-US" sz="1800" dirty="0"/>
          </a:p>
          <a:p>
            <a:pPr marL="628650" lvl="2" indent="-342900">
              <a:spcAft>
                <a:spcPts val="0"/>
              </a:spcAft>
              <a:buClr>
                <a:schemeClr val="tx1"/>
              </a:buClr>
              <a:buFont typeface="+mj-lt"/>
              <a:buAutoNum type="arabicPeriod"/>
            </a:pPr>
            <a:r>
              <a:rPr lang="en-US" sz="1800" dirty="0" err="1"/>
              <a:t>Hasil</a:t>
            </a:r>
            <a:r>
              <a:rPr lang="en-US" sz="1800" dirty="0"/>
              <a:t> </a:t>
            </a:r>
            <a:r>
              <a:rPr lang="en-US" sz="1800" dirty="0" err="1"/>
              <a:t>kutipan</a:t>
            </a:r>
            <a:r>
              <a:rPr lang="en-US" sz="1800" dirty="0"/>
              <a:t> </a:t>
            </a:r>
            <a:r>
              <a:rPr lang="en-US" sz="1800" dirty="0" err="1"/>
              <a:t>diberi</a:t>
            </a:r>
            <a:r>
              <a:rPr lang="en-US" sz="1800" dirty="0"/>
              <a:t> </a:t>
            </a:r>
            <a:r>
              <a:rPr lang="en-US" sz="1800" dirty="0" err="1"/>
              <a:t>informasi</a:t>
            </a:r>
            <a:r>
              <a:rPr lang="en-US" sz="1800" dirty="0"/>
              <a:t> </a:t>
            </a:r>
            <a:r>
              <a:rPr lang="en-US" sz="1800" dirty="0" err="1"/>
              <a:t>siapa</a:t>
            </a:r>
            <a:r>
              <a:rPr lang="en-US" sz="1800" dirty="0"/>
              <a:t> yang </a:t>
            </a:r>
            <a:r>
              <a:rPr lang="en-US" sz="1800" dirty="0" err="1"/>
              <a:t>dirujuk</a:t>
            </a:r>
            <a:r>
              <a:rPr lang="en-US" sz="1800" dirty="0"/>
              <a:t> (</a:t>
            </a:r>
            <a:r>
              <a:rPr lang="en-US" sz="1800" dirty="0" err="1"/>
              <a:t>nama</a:t>
            </a:r>
            <a:r>
              <a:rPr lang="en-US" sz="1800" dirty="0"/>
              <a:t>, </a:t>
            </a:r>
            <a:r>
              <a:rPr lang="en-US" sz="1800" dirty="0" err="1"/>
              <a:t>tahun</a:t>
            </a:r>
            <a:r>
              <a:rPr lang="en-US" sz="1800" dirty="0"/>
              <a:t>) </a:t>
            </a:r>
            <a:r>
              <a:rPr lang="en-US" sz="1800" dirty="0" err="1"/>
              <a:t>dan</a:t>
            </a:r>
            <a:r>
              <a:rPr lang="en-US" sz="1800" dirty="0"/>
              <a:t> </a:t>
            </a:r>
            <a:r>
              <a:rPr lang="en-US" sz="1800" dirty="0" err="1"/>
              <a:t>ditulis</a:t>
            </a:r>
            <a:r>
              <a:rPr lang="en-US" sz="1800" dirty="0"/>
              <a:t> </a:t>
            </a:r>
            <a:r>
              <a:rPr lang="en-US" sz="1800" dirty="0" err="1"/>
              <a:t>dalam</a:t>
            </a:r>
            <a:r>
              <a:rPr lang="en-US" sz="1800" dirty="0"/>
              <a:t> </a:t>
            </a:r>
            <a:r>
              <a:rPr lang="en-US" sz="1800" dirty="0" err="1"/>
              <a:t>daftar</a:t>
            </a:r>
            <a:r>
              <a:rPr lang="en-US" sz="1800" dirty="0"/>
              <a:t> </a:t>
            </a:r>
            <a:r>
              <a:rPr lang="en-US" sz="1800" dirty="0" err="1"/>
              <a:t>pustaka</a:t>
            </a:r>
            <a:r>
              <a:rPr lang="en-US" sz="1800" dirty="0"/>
              <a:t> (endnote) </a:t>
            </a:r>
            <a:r>
              <a:rPr lang="en-US" sz="1800" dirty="0" err="1"/>
              <a:t>atau</a:t>
            </a:r>
            <a:r>
              <a:rPr lang="en-US" sz="1800" dirty="0"/>
              <a:t> </a:t>
            </a:r>
            <a:r>
              <a:rPr lang="en-US" sz="1800" dirty="0" err="1"/>
              <a:t>pada</a:t>
            </a:r>
            <a:r>
              <a:rPr lang="en-US" sz="1800" dirty="0"/>
              <a:t> footnote</a:t>
            </a:r>
          </a:p>
          <a:p>
            <a:pPr marL="0" indent="0">
              <a:spcAft>
                <a:spcPts val="0"/>
              </a:spcAft>
              <a:buNone/>
            </a:pPr>
            <a:endParaRPr lang="en-US" sz="1800" dirty="0"/>
          </a:p>
        </p:txBody>
      </p:sp>
      <p:sp>
        <p:nvSpPr>
          <p:cNvPr id="4" name="Slide Number Placeholder 3">
            <a:extLst>
              <a:ext uri="{FF2B5EF4-FFF2-40B4-BE49-F238E27FC236}">
                <a16:creationId xmlns:a16="http://schemas.microsoft.com/office/drawing/2014/main" id="{837FB512-C683-409B-85FF-0B33AEFC9703}"/>
              </a:ext>
            </a:extLst>
          </p:cNvPr>
          <p:cNvSpPr>
            <a:spLocks noGrp="1"/>
          </p:cNvSpPr>
          <p:nvPr>
            <p:ph type="sldNum" idx="12"/>
          </p:nvPr>
        </p:nvSpPr>
        <p:spPr/>
        <p:txBody>
          <a:bodyPr/>
          <a:lstStyle/>
          <a:p>
            <a:pPr lvl="0">
              <a:spcBef>
                <a:spcPts val="0"/>
              </a:spcBef>
              <a:buNone/>
            </a:pPr>
            <a:fld id="{00000000-1234-1234-1234-123412341234}" type="slidenum">
              <a:rPr lang="en" smtClean="0"/>
              <a:t>41</a:t>
            </a:fld>
            <a:endParaRPr lang="en"/>
          </a:p>
        </p:txBody>
      </p:sp>
    </p:spTree>
    <p:extLst>
      <p:ext uri="{BB962C8B-B14F-4D97-AF65-F5344CB8AC3E}">
        <p14:creationId xmlns:p14="http://schemas.microsoft.com/office/powerpoint/2010/main" val="944120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87218-4A76-4D2C-8B87-DC8097DC319F}"/>
              </a:ext>
            </a:extLst>
          </p:cNvPr>
          <p:cNvSpPr>
            <a:spLocks noGrp="1"/>
          </p:cNvSpPr>
          <p:nvPr>
            <p:ph type="title"/>
          </p:nvPr>
        </p:nvSpPr>
        <p:spPr/>
        <p:txBody>
          <a:bodyPr/>
          <a:lstStyle/>
          <a:p>
            <a:r>
              <a:rPr lang="en-US" dirty="0" err="1"/>
              <a:t>Contoh</a:t>
            </a:r>
            <a:r>
              <a:rPr lang="en-US" dirty="0"/>
              <a:t> </a:t>
            </a:r>
            <a:r>
              <a:rPr lang="en-US" dirty="0" err="1"/>
              <a:t>Kutipan</a:t>
            </a:r>
            <a:r>
              <a:rPr lang="en-US" dirty="0"/>
              <a:t> </a:t>
            </a:r>
            <a:r>
              <a:rPr lang="en-US" dirty="0" err="1"/>
              <a:t>Langsung</a:t>
            </a:r>
            <a:endParaRPr lang="en-US" dirty="0"/>
          </a:p>
        </p:txBody>
      </p:sp>
      <p:sp>
        <p:nvSpPr>
          <p:cNvPr id="4" name="Slide Number Placeholder 3">
            <a:extLst>
              <a:ext uri="{FF2B5EF4-FFF2-40B4-BE49-F238E27FC236}">
                <a16:creationId xmlns:a16="http://schemas.microsoft.com/office/drawing/2014/main" id="{3648FAD5-1A90-4EB1-9D76-A01659D765A7}"/>
              </a:ext>
            </a:extLst>
          </p:cNvPr>
          <p:cNvSpPr>
            <a:spLocks noGrp="1"/>
          </p:cNvSpPr>
          <p:nvPr>
            <p:ph type="sldNum" idx="12"/>
          </p:nvPr>
        </p:nvSpPr>
        <p:spPr/>
        <p:txBody>
          <a:bodyPr/>
          <a:lstStyle/>
          <a:p>
            <a:pPr lvl="0">
              <a:spcBef>
                <a:spcPts val="0"/>
              </a:spcBef>
              <a:buNone/>
            </a:pPr>
            <a:fld id="{00000000-1234-1234-1234-123412341234}" type="slidenum">
              <a:rPr lang="en" smtClean="0"/>
              <a:t>42</a:t>
            </a:fld>
            <a:endParaRPr lang="en"/>
          </a:p>
        </p:txBody>
      </p:sp>
      <p:sp>
        <p:nvSpPr>
          <p:cNvPr id="5" name="Content Placeholder 2">
            <a:extLst>
              <a:ext uri="{FF2B5EF4-FFF2-40B4-BE49-F238E27FC236}">
                <a16:creationId xmlns:a16="http://schemas.microsoft.com/office/drawing/2014/main" id="{79716F79-ECBB-46A6-9B85-FE48A5913F34}"/>
              </a:ext>
            </a:extLst>
          </p:cNvPr>
          <p:cNvSpPr>
            <a:spLocks noGrp="1"/>
          </p:cNvSpPr>
          <p:nvPr>
            <p:ph type="body" idx="1"/>
          </p:nvPr>
        </p:nvSpPr>
        <p:spPr>
          <a:prstGeom prst="rect">
            <a:avLst/>
          </a:prstGeom>
        </p:spPr>
        <p:txBody>
          <a:bodyPr vert="horz" lIns="54864" tIns="91440" rtlCol="0">
            <a:normAutofit fontScale="55000" lnSpcReduction="2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US" dirty="0"/>
              <a:t>Contoh untuk Gaya Hardvard diberi </a:t>
            </a:r>
            <a:r>
              <a:rPr lang="en-US" dirty="0" err="1"/>
              <a:t>tanda</a:t>
            </a:r>
            <a:r>
              <a:rPr lang="en-US" dirty="0"/>
              <a:t> “....” LALU </a:t>
            </a:r>
            <a:r>
              <a:rPr lang="en-US" dirty="0" err="1"/>
              <a:t>Kutip</a:t>
            </a:r>
            <a:r>
              <a:rPr lang="en-US" dirty="0"/>
              <a:t> nama pengarang, tanggal atau tahun publikasi, </a:t>
            </a:r>
            <a:r>
              <a:rPr lang="en-US" dirty="0" err="1"/>
              <a:t>halaman</a:t>
            </a:r>
            <a:r>
              <a:rPr lang="en-US" dirty="0"/>
              <a:t>, dimana kutipan </a:t>
            </a:r>
            <a:r>
              <a:rPr lang="en-US" dirty="0" err="1"/>
              <a:t>tersebut</a:t>
            </a:r>
            <a:r>
              <a:rPr lang="en-US" dirty="0"/>
              <a:t> </a:t>
            </a:r>
            <a:r>
              <a:rPr lang="en-US" dirty="0" err="1"/>
              <a:t>dijumpai</a:t>
            </a:r>
            <a:r>
              <a:rPr lang="en-US" dirty="0"/>
              <a:t>  </a:t>
            </a:r>
            <a:r>
              <a:rPr lang="en-US" sz="2800" i="1" dirty="0"/>
              <a:t>(</a:t>
            </a:r>
            <a:r>
              <a:rPr lang="en-US" sz="2800" i="1" dirty="0" err="1"/>
              <a:t>Translasi</a:t>
            </a:r>
            <a:r>
              <a:rPr lang="en-US" sz="2800" i="1" dirty="0"/>
              <a:t> </a:t>
            </a:r>
            <a:r>
              <a:rPr lang="en-US" sz="2800" i="1" dirty="0" err="1"/>
              <a:t>dari</a:t>
            </a:r>
            <a:r>
              <a:rPr lang="en-US" sz="2800" i="1" dirty="0"/>
              <a:t> : https:/ilrb.cf.ac.uk/plagiarism/tutorial/)</a:t>
            </a:r>
            <a:endParaRPr lang="en-US" i="1" dirty="0"/>
          </a:p>
          <a:p>
            <a:endParaRPr lang="en-US" dirty="0"/>
          </a:p>
          <a:p>
            <a:r>
              <a:rPr lang="en-US" dirty="0"/>
              <a:t>“</a:t>
            </a:r>
            <a:r>
              <a:rPr lang="en-US" b="1" dirty="0"/>
              <a:t>Angklung diciptakan oleh seorang seniman sunda yang </a:t>
            </a:r>
            <a:r>
              <a:rPr lang="en-US" b="1" dirty="0" err="1"/>
              <a:t>tinggal</a:t>
            </a:r>
            <a:r>
              <a:rPr lang="en-US" b="1" dirty="0"/>
              <a:t> di Kota Bandung</a:t>
            </a:r>
            <a:r>
              <a:rPr lang="en-US" dirty="0"/>
              <a:t>” (Agum, 1999, p.1)</a:t>
            </a:r>
          </a:p>
          <a:p>
            <a:endParaRPr lang="en-US" dirty="0"/>
          </a:p>
          <a:p>
            <a:pPr>
              <a:buNone/>
            </a:pPr>
            <a:r>
              <a:rPr lang="en-US" dirty="0"/>
              <a:t>Referensi </a:t>
            </a:r>
          </a:p>
          <a:p>
            <a:r>
              <a:rPr lang="en-US" dirty="0"/>
              <a:t>Agum, D. 1999. Angklung. Suara Hati Press. Bandung</a:t>
            </a:r>
          </a:p>
        </p:txBody>
      </p:sp>
    </p:spTree>
    <p:extLst>
      <p:ext uri="{BB962C8B-B14F-4D97-AF65-F5344CB8AC3E}">
        <p14:creationId xmlns:p14="http://schemas.microsoft.com/office/powerpoint/2010/main" val="31429067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72F3-24B6-44D6-8B65-19AD0B94EE54}"/>
              </a:ext>
            </a:extLst>
          </p:cNvPr>
          <p:cNvSpPr>
            <a:spLocks noGrp="1"/>
          </p:cNvSpPr>
          <p:nvPr>
            <p:ph type="title"/>
          </p:nvPr>
        </p:nvSpPr>
        <p:spPr/>
        <p:txBody>
          <a:bodyPr/>
          <a:lstStyle/>
          <a:p>
            <a:r>
              <a:rPr lang="en-US" dirty="0" err="1"/>
              <a:t>Kutipan</a:t>
            </a:r>
            <a:r>
              <a:rPr lang="en-US" dirty="0"/>
              <a:t> </a:t>
            </a:r>
            <a:r>
              <a:rPr lang="en-US" dirty="0" err="1"/>
              <a:t>dengan</a:t>
            </a:r>
            <a:r>
              <a:rPr lang="en-US" dirty="0"/>
              <a:t> Footnote</a:t>
            </a:r>
          </a:p>
        </p:txBody>
      </p:sp>
      <p:sp>
        <p:nvSpPr>
          <p:cNvPr id="4" name="Slide Number Placeholder 3">
            <a:extLst>
              <a:ext uri="{FF2B5EF4-FFF2-40B4-BE49-F238E27FC236}">
                <a16:creationId xmlns:a16="http://schemas.microsoft.com/office/drawing/2014/main" id="{C14BF574-BDB4-4275-B0B4-7D87AC16F583}"/>
              </a:ext>
            </a:extLst>
          </p:cNvPr>
          <p:cNvSpPr>
            <a:spLocks noGrp="1"/>
          </p:cNvSpPr>
          <p:nvPr>
            <p:ph type="sldNum" idx="12"/>
          </p:nvPr>
        </p:nvSpPr>
        <p:spPr/>
        <p:txBody>
          <a:bodyPr/>
          <a:lstStyle/>
          <a:p>
            <a:pPr lvl="0">
              <a:spcBef>
                <a:spcPts val="0"/>
              </a:spcBef>
              <a:buNone/>
            </a:pPr>
            <a:fld id="{00000000-1234-1234-1234-123412341234}" type="slidenum">
              <a:rPr lang="en" smtClean="0"/>
              <a:t>43</a:t>
            </a:fld>
            <a:endParaRPr lang="en"/>
          </a:p>
        </p:txBody>
      </p:sp>
      <p:pic>
        <p:nvPicPr>
          <p:cNvPr id="5" name="Picture 4">
            <a:extLst>
              <a:ext uri="{FF2B5EF4-FFF2-40B4-BE49-F238E27FC236}">
                <a16:creationId xmlns:a16="http://schemas.microsoft.com/office/drawing/2014/main" id="{F503AE59-DF6B-4F82-9231-554529EA071C}"/>
              </a:ext>
            </a:extLst>
          </p:cNvPr>
          <p:cNvPicPr>
            <a:picLocks noGrp="1" noChangeAspect="1" noChangeArrowheads="1"/>
          </p:cNvPicPr>
          <p:nvPr/>
        </p:nvPicPr>
        <p:blipFill>
          <a:blip r:embed="rId2" cstate="print"/>
          <a:srcRect l="3855" t="13296" r="6426" b="2659"/>
          <a:stretch>
            <a:fillRect/>
          </a:stretch>
        </p:blipFill>
        <p:spPr bwMode="auto">
          <a:xfrm>
            <a:off x="540327" y="1158775"/>
            <a:ext cx="6483928" cy="3808682"/>
          </a:xfrm>
          <a:prstGeom prst="rect">
            <a:avLst/>
          </a:prstGeom>
          <a:noFill/>
          <a:ln w="9525">
            <a:noFill/>
            <a:miter lim="800000"/>
            <a:headEnd/>
            <a:tailEnd/>
          </a:ln>
          <a:effectLst/>
        </p:spPr>
      </p:pic>
    </p:spTree>
    <p:extLst>
      <p:ext uri="{BB962C8B-B14F-4D97-AF65-F5344CB8AC3E}">
        <p14:creationId xmlns:p14="http://schemas.microsoft.com/office/powerpoint/2010/main" val="22315541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9F764-E69D-4E24-A880-54D1CDA17D78}"/>
              </a:ext>
            </a:extLst>
          </p:cNvPr>
          <p:cNvSpPr>
            <a:spLocks noGrp="1"/>
          </p:cNvSpPr>
          <p:nvPr>
            <p:ph type="title"/>
          </p:nvPr>
        </p:nvSpPr>
        <p:spPr/>
        <p:txBody>
          <a:bodyPr/>
          <a:lstStyle/>
          <a:p>
            <a:r>
              <a:rPr lang="en-US" dirty="0"/>
              <a:t>Paraphrase</a:t>
            </a:r>
          </a:p>
        </p:txBody>
      </p:sp>
      <p:sp>
        <p:nvSpPr>
          <p:cNvPr id="3" name="Text Placeholder 2">
            <a:extLst>
              <a:ext uri="{FF2B5EF4-FFF2-40B4-BE49-F238E27FC236}">
                <a16:creationId xmlns:a16="http://schemas.microsoft.com/office/drawing/2014/main" id="{15FED933-C378-4659-A8E1-A9278E0F53A4}"/>
              </a:ext>
            </a:extLst>
          </p:cNvPr>
          <p:cNvSpPr>
            <a:spLocks noGrp="1"/>
          </p:cNvSpPr>
          <p:nvPr>
            <p:ph type="body" idx="1"/>
          </p:nvPr>
        </p:nvSpPr>
        <p:spPr>
          <a:xfrm>
            <a:off x="575285" y="1597514"/>
            <a:ext cx="7602361" cy="2257514"/>
          </a:xfrm>
        </p:spPr>
        <p:txBody>
          <a:bodyPr/>
          <a:lstStyle/>
          <a:p>
            <a:pPr marL="0" indent="0">
              <a:buNone/>
            </a:pPr>
            <a:r>
              <a:rPr lang="en-US" sz="3200" dirty="0"/>
              <a:t>Cara </a:t>
            </a:r>
            <a:r>
              <a:rPr lang="en-US" sz="3200" dirty="0" err="1"/>
              <a:t>menghindari</a:t>
            </a:r>
            <a:r>
              <a:rPr lang="en-US" sz="3200" dirty="0"/>
              <a:t> </a:t>
            </a:r>
            <a:r>
              <a:rPr lang="en-US" sz="3200" dirty="0" err="1"/>
              <a:t>kutipan</a:t>
            </a:r>
            <a:r>
              <a:rPr lang="en-US" sz="3200" dirty="0"/>
              <a:t> </a:t>
            </a:r>
            <a:r>
              <a:rPr lang="en-US" sz="3200" dirty="0" err="1"/>
              <a:t>langsung</a:t>
            </a:r>
            <a:r>
              <a:rPr lang="en-US" sz="3200" dirty="0"/>
              <a:t> </a:t>
            </a:r>
            <a:r>
              <a:rPr lang="en-US" sz="3200" dirty="0" err="1"/>
              <a:t>dengan</a:t>
            </a:r>
            <a:r>
              <a:rPr lang="en-US" sz="3200" dirty="0"/>
              <a:t> </a:t>
            </a:r>
            <a:r>
              <a:rPr lang="en-US" sz="3200" dirty="0" err="1"/>
              <a:t>mengubah</a:t>
            </a:r>
            <a:r>
              <a:rPr lang="en-US" sz="3200" dirty="0"/>
              <a:t> </a:t>
            </a:r>
            <a:r>
              <a:rPr lang="en-US" sz="3200" dirty="0" err="1"/>
              <a:t>kalimat</a:t>
            </a:r>
            <a:r>
              <a:rPr lang="en-US" sz="3200" dirty="0"/>
              <a:t> </a:t>
            </a:r>
            <a:r>
              <a:rPr lang="en-US" sz="3200" dirty="0" err="1"/>
              <a:t>pengarang</a:t>
            </a:r>
            <a:r>
              <a:rPr lang="en-US" sz="3200" dirty="0"/>
              <a:t> </a:t>
            </a:r>
            <a:r>
              <a:rPr lang="en-US" sz="3200" dirty="0" err="1"/>
              <a:t>dengan</a:t>
            </a:r>
            <a:r>
              <a:rPr lang="en-US" sz="3200" dirty="0"/>
              <a:t> </a:t>
            </a:r>
            <a:r>
              <a:rPr lang="en-US" sz="3200" dirty="0" err="1"/>
              <a:t>kalimat</a:t>
            </a:r>
            <a:r>
              <a:rPr lang="en-US" sz="3200" dirty="0"/>
              <a:t> </a:t>
            </a:r>
            <a:r>
              <a:rPr lang="en-US" sz="3200" dirty="0" err="1"/>
              <a:t>sendiri</a:t>
            </a:r>
            <a:r>
              <a:rPr lang="en-US" sz="3200" dirty="0"/>
              <a:t>, </a:t>
            </a:r>
            <a:r>
              <a:rPr lang="en-US" sz="3200" dirty="0" err="1"/>
              <a:t>namun</a:t>
            </a:r>
            <a:r>
              <a:rPr lang="en-US" sz="3200" dirty="0"/>
              <a:t> </a:t>
            </a:r>
            <a:r>
              <a:rPr lang="en-US" sz="3200" dirty="0" err="1"/>
              <a:t>dengan</a:t>
            </a:r>
            <a:r>
              <a:rPr lang="en-US" sz="3200" dirty="0"/>
              <a:t> </a:t>
            </a:r>
            <a:r>
              <a:rPr lang="en-US" sz="3200" dirty="0" err="1"/>
              <a:t>tetap</a:t>
            </a:r>
            <a:r>
              <a:rPr lang="en-US" sz="3200" dirty="0"/>
              <a:t> </a:t>
            </a:r>
            <a:r>
              <a:rPr lang="en-US" sz="3200" dirty="0" err="1"/>
              <a:t>mencantumkan</a:t>
            </a:r>
            <a:r>
              <a:rPr lang="en-US" sz="3200" dirty="0"/>
              <a:t> </a:t>
            </a:r>
            <a:r>
              <a:rPr lang="en-US" sz="3200" dirty="0" err="1"/>
              <a:t>sumber</a:t>
            </a:r>
            <a:r>
              <a:rPr lang="en-US" sz="3200" dirty="0"/>
              <a:t> </a:t>
            </a:r>
            <a:r>
              <a:rPr lang="en-US" sz="3200" dirty="0" err="1"/>
              <a:t>sitasi</a:t>
            </a:r>
            <a:r>
              <a:rPr lang="en-US" sz="3200" dirty="0"/>
              <a:t> </a:t>
            </a:r>
            <a:r>
              <a:rPr lang="en-US" sz="3200" dirty="0" err="1"/>
              <a:t>dari</a:t>
            </a:r>
            <a:r>
              <a:rPr lang="en-US" sz="3200" dirty="0"/>
              <a:t> </a:t>
            </a:r>
            <a:r>
              <a:rPr lang="en-US" sz="3200" dirty="0" err="1"/>
              <a:t>pengarang</a:t>
            </a:r>
            <a:r>
              <a:rPr lang="en-US" sz="3200" dirty="0"/>
              <a:t> </a:t>
            </a:r>
            <a:r>
              <a:rPr lang="en-US" sz="3200" dirty="0" err="1"/>
              <a:t>aslinya</a:t>
            </a:r>
            <a:endParaRPr lang="en-US" sz="3200" dirty="0"/>
          </a:p>
        </p:txBody>
      </p:sp>
      <p:sp>
        <p:nvSpPr>
          <p:cNvPr id="4" name="Slide Number Placeholder 3">
            <a:extLst>
              <a:ext uri="{FF2B5EF4-FFF2-40B4-BE49-F238E27FC236}">
                <a16:creationId xmlns:a16="http://schemas.microsoft.com/office/drawing/2014/main" id="{ED8B8AD5-33CD-4255-B1E7-93ABFA8A5CC8}"/>
              </a:ext>
            </a:extLst>
          </p:cNvPr>
          <p:cNvSpPr>
            <a:spLocks noGrp="1"/>
          </p:cNvSpPr>
          <p:nvPr>
            <p:ph type="sldNum" idx="12"/>
          </p:nvPr>
        </p:nvSpPr>
        <p:spPr/>
        <p:txBody>
          <a:bodyPr/>
          <a:lstStyle/>
          <a:p>
            <a:pPr lvl="0">
              <a:spcBef>
                <a:spcPts val="0"/>
              </a:spcBef>
              <a:buNone/>
            </a:pPr>
            <a:fld id="{00000000-1234-1234-1234-123412341234}" type="slidenum">
              <a:rPr lang="en" smtClean="0"/>
              <a:t>44</a:t>
            </a:fld>
            <a:endParaRPr lang="en"/>
          </a:p>
        </p:txBody>
      </p:sp>
    </p:spTree>
    <p:extLst>
      <p:ext uri="{BB962C8B-B14F-4D97-AF65-F5344CB8AC3E}">
        <p14:creationId xmlns:p14="http://schemas.microsoft.com/office/powerpoint/2010/main" val="17462515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87A8D-7244-4C5A-A498-ADF3044735F0}"/>
              </a:ext>
            </a:extLst>
          </p:cNvPr>
          <p:cNvSpPr>
            <a:spLocks noGrp="1"/>
          </p:cNvSpPr>
          <p:nvPr>
            <p:ph type="title"/>
          </p:nvPr>
        </p:nvSpPr>
        <p:spPr/>
        <p:txBody>
          <a:bodyPr/>
          <a:lstStyle/>
          <a:p>
            <a:r>
              <a:rPr lang="en-US" dirty="0" err="1"/>
              <a:t>Contoh</a:t>
            </a:r>
            <a:r>
              <a:rPr lang="en-US" dirty="0"/>
              <a:t> paraphrase</a:t>
            </a:r>
          </a:p>
        </p:txBody>
      </p:sp>
      <p:sp>
        <p:nvSpPr>
          <p:cNvPr id="3" name="Text Placeholder 2">
            <a:extLst>
              <a:ext uri="{FF2B5EF4-FFF2-40B4-BE49-F238E27FC236}">
                <a16:creationId xmlns:a16="http://schemas.microsoft.com/office/drawing/2014/main" id="{77A980C7-A91B-4C42-99E2-F7BDDE7374CE}"/>
              </a:ext>
            </a:extLst>
          </p:cNvPr>
          <p:cNvSpPr>
            <a:spLocks noGrp="1"/>
          </p:cNvSpPr>
          <p:nvPr>
            <p:ph type="body" idx="1"/>
          </p:nvPr>
        </p:nvSpPr>
        <p:spPr>
          <a:xfrm>
            <a:off x="489175" y="1327350"/>
            <a:ext cx="7872525" cy="3624750"/>
          </a:xfrm>
        </p:spPr>
        <p:txBody>
          <a:bodyPr/>
          <a:lstStyle/>
          <a:p>
            <a:pPr>
              <a:spcAft>
                <a:spcPts val="0"/>
              </a:spcAft>
            </a:pPr>
            <a:r>
              <a:rPr lang="en-US" sz="2000" b="1" dirty="0" err="1"/>
              <a:t>Sumber</a:t>
            </a:r>
            <a:r>
              <a:rPr lang="en-US" sz="2000" b="1" dirty="0"/>
              <a:t>: </a:t>
            </a:r>
          </a:p>
          <a:p>
            <a:pPr marL="0" indent="0">
              <a:spcAft>
                <a:spcPts val="0"/>
              </a:spcAft>
              <a:buNone/>
            </a:pPr>
            <a:r>
              <a:rPr lang="en-US" sz="2000" dirty="0"/>
              <a:t>Dari </a:t>
            </a:r>
            <a:r>
              <a:rPr lang="en-US" sz="2000" dirty="0" err="1"/>
              <a:t>hasil</a:t>
            </a:r>
            <a:r>
              <a:rPr lang="en-US" sz="2000" dirty="0"/>
              <a:t> </a:t>
            </a:r>
            <a:r>
              <a:rPr lang="en-US" sz="2000" dirty="0" err="1"/>
              <a:t>analisis</a:t>
            </a:r>
            <a:r>
              <a:rPr lang="en-US" sz="2000" dirty="0"/>
              <a:t> data </a:t>
            </a:r>
            <a:r>
              <a:rPr lang="en-US" sz="2000" dirty="0" err="1"/>
              <a:t>lapangan</a:t>
            </a:r>
            <a:r>
              <a:rPr lang="en-US" sz="2000" dirty="0"/>
              <a:t> </a:t>
            </a:r>
            <a:r>
              <a:rPr lang="en-US" sz="2000" dirty="0" err="1"/>
              <a:t>diperoleh</a:t>
            </a:r>
            <a:r>
              <a:rPr lang="en-US" sz="2000" dirty="0"/>
              <a:t> </a:t>
            </a:r>
            <a:r>
              <a:rPr lang="en-US" sz="2000" dirty="0" err="1"/>
              <a:t>informasi</a:t>
            </a:r>
            <a:r>
              <a:rPr lang="en-US" sz="2000" dirty="0"/>
              <a:t> </a:t>
            </a:r>
            <a:r>
              <a:rPr lang="en-US" sz="2000" dirty="0" err="1"/>
              <a:t>sebagai</a:t>
            </a:r>
            <a:r>
              <a:rPr lang="en-US" sz="2000" dirty="0"/>
              <a:t> </a:t>
            </a:r>
            <a:r>
              <a:rPr lang="en-US" sz="2000" dirty="0" err="1"/>
              <a:t>berikut</a:t>
            </a:r>
            <a:r>
              <a:rPr lang="en-US" sz="2000" dirty="0"/>
              <a:t> : Rata-rata </a:t>
            </a:r>
            <a:r>
              <a:rPr lang="en-US" sz="2000" dirty="0" err="1"/>
              <a:t>luas</a:t>
            </a:r>
            <a:r>
              <a:rPr lang="en-US" sz="2000" dirty="0"/>
              <a:t> </a:t>
            </a:r>
            <a:r>
              <a:rPr lang="en-US" sz="2000" dirty="0" err="1"/>
              <a:t>lahan</a:t>
            </a:r>
            <a:r>
              <a:rPr lang="en-US" sz="2000" dirty="0"/>
              <a:t> </a:t>
            </a:r>
            <a:r>
              <a:rPr lang="en-US" sz="2000" dirty="0" err="1"/>
              <a:t>usaha</a:t>
            </a:r>
            <a:r>
              <a:rPr lang="en-US" sz="2000" dirty="0"/>
              <a:t> </a:t>
            </a:r>
            <a:r>
              <a:rPr lang="en-US" sz="2000" dirty="0" err="1"/>
              <a:t>tani</a:t>
            </a:r>
            <a:r>
              <a:rPr lang="en-US" sz="2000" dirty="0"/>
              <a:t> di </a:t>
            </a:r>
            <a:r>
              <a:rPr lang="en-US" sz="2000" dirty="0" err="1"/>
              <a:t>Kabupaten</a:t>
            </a:r>
            <a:r>
              <a:rPr lang="en-US" sz="2000" dirty="0"/>
              <a:t> </a:t>
            </a:r>
            <a:r>
              <a:rPr lang="en-US" sz="2000" dirty="0" err="1"/>
              <a:t>Karawang</a:t>
            </a:r>
            <a:r>
              <a:rPr lang="en-US" sz="2000" dirty="0"/>
              <a:t> </a:t>
            </a:r>
            <a:r>
              <a:rPr lang="en-US" sz="2000" dirty="0" err="1"/>
              <a:t>untuk</a:t>
            </a:r>
            <a:r>
              <a:rPr lang="en-US" sz="2000" dirty="0"/>
              <a:t> </a:t>
            </a:r>
            <a:r>
              <a:rPr lang="en-US" sz="2000" dirty="0" err="1"/>
              <a:t>petani</a:t>
            </a:r>
            <a:r>
              <a:rPr lang="en-US" sz="2000" dirty="0"/>
              <a:t> </a:t>
            </a:r>
            <a:r>
              <a:rPr lang="en-US" sz="2000" dirty="0" err="1"/>
              <a:t>pemilik</a:t>
            </a:r>
            <a:r>
              <a:rPr lang="en-US" sz="2000" dirty="0"/>
              <a:t> </a:t>
            </a:r>
            <a:r>
              <a:rPr lang="en-US" sz="2000" dirty="0" err="1"/>
              <a:t>penggarap</a:t>
            </a:r>
            <a:r>
              <a:rPr lang="en-US" sz="2000" dirty="0"/>
              <a:t>  1,96 ha </a:t>
            </a:r>
            <a:r>
              <a:rPr lang="en-US" sz="2000" dirty="0" err="1"/>
              <a:t>sementara</a:t>
            </a:r>
            <a:r>
              <a:rPr lang="en-US" sz="2000" dirty="0"/>
              <a:t> di </a:t>
            </a:r>
            <a:r>
              <a:rPr lang="en-US" sz="2000" dirty="0" err="1"/>
              <a:t>Indramayu</a:t>
            </a:r>
            <a:r>
              <a:rPr lang="en-US" sz="2000" dirty="0"/>
              <a:t> 0,85 ha. </a:t>
            </a:r>
            <a:r>
              <a:rPr lang="en-US" sz="2000" dirty="0" err="1"/>
              <a:t>Untuk</a:t>
            </a:r>
            <a:r>
              <a:rPr lang="en-US" sz="2000" dirty="0"/>
              <a:t> </a:t>
            </a:r>
            <a:r>
              <a:rPr lang="en-US" sz="2000" dirty="0" err="1"/>
              <a:t>petani</a:t>
            </a:r>
            <a:r>
              <a:rPr lang="en-US" sz="2000" dirty="0"/>
              <a:t> </a:t>
            </a:r>
            <a:r>
              <a:rPr lang="en-US" sz="2000" dirty="0" err="1"/>
              <a:t>penyakap</a:t>
            </a:r>
            <a:r>
              <a:rPr lang="en-US" sz="2000" dirty="0"/>
              <a:t> rata-rata </a:t>
            </a:r>
            <a:r>
              <a:rPr lang="en-US" sz="2000" dirty="0" err="1"/>
              <a:t>luas</a:t>
            </a:r>
            <a:r>
              <a:rPr lang="en-US" sz="2000" dirty="0"/>
              <a:t> </a:t>
            </a:r>
            <a:r>
              <a:rPr lang="en-US" sz="2000" dirty="0" err="1"/>
              <a:t>lahan</a:t>
            </a:r>
            <a:r>
              <a:rPr lang="en-US" sz="2000" dirty="0"/>
              <a:t> </a:t>
            </a:r>
            <a:r>
              <a:rPr lang="en-US" sz="2000" dirty="0" err="1"/>
              <a:t>usaha</a:t>
            </a:r>
            <a:r>
              <a:rPr lang="en-US" sz="2000" dirty="0"/>
              <a:t> </a:t>
            </a:r>
            <a:r>
              <a:rPr lang="en-US" sz="2000" dirty="0" err="1"/>
              <a:t>tani</a:t>
            </a:r>
            <a:r>
              <a:rPr lang="en-US" sz="2000" dirty="0"/>
              <a:t> di </a:t>
            </a:r>
            <a:r>
              <a:rPr lang="en-US" sz="2000" dirty="0" err="1"/>
              <a:t>Karawang</a:t>
            </a:r>
            <a:r>
              <a:rPr lang="en-US" sz="2000" dirty="0"/>
              <a:t> 1,00 ha </a:t>
            </a:r>
            <a:r>
              <a:rPr lang="en-US" sz="2000" dirty="0" err="1"/>
              <a:t>dan</a:t>
            </a:r>
            <a:r>
              <a:rPr lang="en-US" sz="2000" dirty="0"/>
              <a:t> di </a:t>
            </a:r>
            <a:r>
              <a:rPr lang="en-US" sz="2000" dirty="0" err="1"/>
              <a:t>Indramayu</a:t>
            </a:r>
            <a:r>
              <a:rPr lang="en-US" sz="2000" dirty="0"/>
              <a:t> 0,35 ha.  (</a:t>
            </a:r>
            <a:r>
              <a:rPr lang="en-US" sz="2000" dirty="0" err="1"/>
              <a:t>Kastaman</a:t>
            </a:r>
            <a:r>
              <a:rPr lang="en-US" sz="2000" dirty="0"/>
              <a:t>, 2012)</a:t>
            </a:r>
          </a:p>
          <a:p>
            <a:pPr>
              <a:spcAft>
                <a:spcPts val="0"/>
              </a:spcAft>
            </a:pPr>
            <a:r>
              <a:rPr lang="en-US" sz="2000" b="1" dirty="0" err="1"/>
              <a:t>Hasil</a:t>
            </a:r>
            <a:r>
              <a:rPr lang="en-US" sz="2000" b="1" dirty="0"/>
              <a:t>:</a:t>
            </a:r>
          </a:p>
          <a:p>
            <a:pPr marL="0" indent="0">
              <a:spcAft>
                <a:spcPts val="0"/>
              </a:spcAft>
              <a:buNone/>
            </a:pPr>
            <a:r>
              <a:rPr lang="en-US" sz="2000" dirty="0" err="1"/>
              <a:t>Hasil</a:t>
            </a:r>
            <a:r>
              <a:rPr lang="en-US" sz="2000" dirty="0"/>
              <a:t> </a:t>
            </a:r>
            <a:r>
              <a:rPr lang="en-US" sz="2000" dirty="0" err="1"/>
              <a:t>penelitian</a:t>
            </a:r>
            <a:r>
              <a:rPr lang="en-US" sz="2000" dirty="0"/>
              <a:t> </a:t>
            </a:r>
            <a:r>
              <a:rPr lang="en-US" sz="2000" dirty="0" err="1"/>
              <a:t>Kastaman</a:t>
            </a:r>
            <a:r>
              <a:rPr lang="en-US" sz="2000" dirty="0"/>
              <a:t> (2012) </a:t>
            </a:r>
            <a:r>
              <a:rPr lang="en-US" sz="2000" dirty="0" err="1"/>
              <a:t>menunjukkan</a:t>
            </a:r>
            <a:r>
              <a:rPr lang="en-US" sz="2000" dirty="0"/>
              <a:t> </a:t>
            </a:r>
            <a:r>
              <a:rPr lang="en-US" sz="2000" dirty="0" err="1"/>
              <a:t>bahwa</a:t>
            </a:r>
            <a:r>
              <a:rPr lang="en-US" sz="2000" dirty="0"/>
              <a:t>  rata-rata </a:t>
            </a:r>
            <a:r>
              <a:rPr lang="en-US" sz="2000" dirty="0" err="1"/>
              <a:t>luas</a:t>
            </a:r>
            <a:r>
              <a:rPr lang="en-US" sz="2000" dirty="0"/>
              <a:t> </a:t>
            </a:r>
            <a:r>
              <a:rPr lang="en-US" sz="2000" dirty="0" err="1"/>
              <a:t>lahan</a:t>
            </a:r>
            <a:r>
              <a:rPr lang="en-US" sz="2000" dirty="0"/>
              <a:t> </a:t>
            </a:r>
            <a:r>
              <a:rPr lang="en-US" sz="2000" dirty="0" err="1"/>
              <a:t>usaha</a:t>
            </a:r>
            <a:r>
              <a:rPr lang="en-US" sz="2000" dirty="0"/>
              <a:t> </a:t>
            </a:r>
            <a:r>
              <a:rPr lang="en-US" sz="2000" dirty="0" err="1"/>
              <a:t>tani</a:t>
            </a:r>
            <a:r>
              <a:rPr lang="en-US" sz="2000" dirty="0"/>
              <a:t> yang </a:t>
            </a:r>
            <a:r>
              <a:rPr lang="en-US" sz="2000" dirty="0" err="1"/>
              <a:t>dimiliki</a:t>
            </a:r>
            <a:r>
              <a:rPr lang="en-US" sz="2000" dirty="0"/>
              <a:t> </a:t>
            </a:r>
            <a:r>
              <a:rPr lang="en-US" sz="2000" dirty="0" err="1"/>
              <a:t>petani</a:t>
            </a:r>
            <a:r>
              <a:rPr lang="en-US" sz="2000" dirty="0"/>
              <a:t> di </a:t>
            </a:r>
            <a:r>
              <a:rPr lang="en-US" sz="2000" dirty="0" err="1"/>
              <a:t>Kabupaten</a:t>
            </a:r>
            <a:r>
              <a:rPr lang="en-US" sz="2000" dirty="0"/>
              <a:t> </a:t>
            </a:r>
            <a:r>
              <a:rPr lang="en-US" sz="2000" dirty="0" err="1"/>
              <a:t>Karawang</a:t>
            </a:r>
            <a:r>
              <a:rPr lang="en-US" sz="2000" dirty="0"/>
              <a:t> </a:t>
            </a:r>
            <a:r>
              <a:rPr lang="en-US" sz="2000" dirty="0" err="1"/>
              <a:t>lebih</a:t>
            </a:r>
            <a:r>
              <a:rPr lang="en-US" sz="2000" dirty="0"/>
              <a:t> </a:t>
            </a:r>
            <a:r>
              <a:rPr lang="en-US" sz="2000" dirty="0" err="1"/>
              <a:t>besar</a:t>
            </a:r>
            <a:r>
              <a:rPr lang="en-US" sz="2000" dirty="0"/>
              <a:t> </a:t>
            </a:r>
            <a:r>
              <a:rPr lang="en-US" sz="2000" dirty="0" err="1"/>
              <a:t>daripada</a:t>
            </a:r>
            <a:r>
              <a:rPr lang="en-US" sz="2000" dirty="0"/>
              <a:t> di </a:t>
            </a:r>
            <a:r>
              <a:rPr lang="en-US" sz="2000" dirty="0" err="1"/>
              <a:t>Indramayu</a:t>
            </a:r>
            <a:r>
              <a:rPr lang="en-US" sz="2000" dirty="0"/>
              <a:t>, </a:t>
            </a:r>
            <a:r>
              <a:rPr lang="en-US" sz="2000" dirty="0" err="1"/>
              <a:t>baik</a:t>
            </a:r>
            <a:r>
              <a:rPr lang="en-US" sz="2000" dirty="0"/>
              <a:t> </a:t>
            </a:r>
            <a:r>
              <a:rPr lang="en-US" sz="2000" dirty="0" err="1"/>
              <a:t>untuk</a:t>
            </a:r>
            <a:r>
              <a:rPr lang="en-US" sz="2000" dirty="0"/>
              <a:t> </a:t>
            </a:r>
            <a:r>
              <a:rPr lang="en-US" sz="2000" dirty="0" err="1"/>
              <a:t>petani</a:t>
            </a:r>
            <a:r>
              <a:rPr lang="en-US" sz="2000" dirty="0"/>
              <a:t> </a:t>
            </a:r>
            <a:r>
              <a:rPr lang="en-US" sz="2000" dirty="0" err="1"/>
              <a:t>pemilik</a:t>
            </a:r>
            <a:r>
              <a:rPr lang="en-US" sz="2000" dirty="0"/>
              <a:t> </a:t>
            </a:r>
            <a:r>
              <a:rPr lang="en-US" sz="2000" dirty="0" err="1"/>
              <a:t>penggarap</a:t>
            </a:r>
            <a:r>
              <a:rPr lang="en-US" sz="2000" dirty="0"/>
              <a:t>  </a:t>
            </a:r>
            <a:r>
              <a:rPr lang="en-US" sz="2000" dirty="0" err="1"/>
              <a:t>maupun</a:t>
            </a:r>
            <a:r>
              <a:rPr lang="en-US" sz="2000" dirty="0"/>
              <a:t> </a:t>
            </a:r>
            <a:r>
              <a:rPr lang="en-US" sz="2000" dirty="0" err="1"/>
              <a:t>petani</a:t>
            </a:r>
            <a:r>
              <a:rPr lang="en-US" sz="2000" dirty="0"/>
              <a:t>  </a:t>
            </a:r>
            <a:r>
              <a:rPr lang="en-US" sz="2000" dirty="0" err="1"/>
              <a:t>penyakap</a:t>
            </a:r>
            <a:endParaRPr lang="en-US" sz="2000" dirty="0"/>
          </a:p>
          <a:p>
            <a:pPr>
              <a:spcAft>
                <a:spcPts val="0"/>
              </a:spcAft>
            </a:pPr>
            <a:endParaRPr lang="en-US" sz="2000" dirty="0"/>
          </a:p>
        </p:txBody>
      </p:sp>
      <p:sp>
        <p:nvSpPr>
          <p:cNvPr id="4" name="Slide Number Placeholder 3">
            <a:extLst>
              <a:ext uri="{FF2B5EF4-FFF2-40B4-BE49-F238E27FC236}">
                <a16:creationId xmlns:a16="http://schemas.microsoft.com/office/drawing/2014/main" id="{B923A34A-F094-4C3C-81BE-844042F825D4}"/>
              </a:ext>
            </a:extLst>
          </p:cNvPr>
          <p:cNvSpPr>
            <a:spLocks noGrp="1"/>
          </p:cNvSpPr>
          <p:nvPr>
            <p:ph type="sldNum" idx="12"/>
          </p:nvPr>
        </p:nvSpPr>
        <p:spPr/>
        <p:txBody>
          <a:bodyPr/>
          <a:lstStyle/>
          <a:p>
            <a:pPr lvl="0">
              <a:spcBef>
                <a:spcPts val="0"/>
              </a:spcBef>
              <a:buNone/>
            </a:pPr>
            <a:fld id="{00000000-1234-1234-1234-123412341234}" type="slidenum">
              <a:rPr lang="en" smtClean="0"/>
              <a:t>45</a:t>
            </a:fld>
            <a:endParaRPr lang="en"/>
          </a:p>
        </p:txBody>
      </p:sp>
    </p:spTree>
    <p:extLst>
      <p:ext uri="{BB962C8B-B14F-4D97-AF65-F5344CB8AC3E}">
        <p14:creationId xmlns:p14="http://schemas.microsoft.com/office/powerpoint/2010/main" val="3929903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BFEE-C3A1-4672-ABAE-50D8FB0A0C4C}"/>
              </a:ext>
            </a:extLst>
          </p:cNvPr>
          <p:cNvSpPr>
            <a:spLocks noGrp="1"/>
          </p:cNvSpPr>
          <p:nvPr>
            <p:ph type="title"/>
          </p:nvPr>
        </p:nvSpPr>
        <p:spPr/>
        <p:txBody>
          <a:bodyPr/>
          <a:lstStyle/>
          <a:p>
            <a:r>
              <a:rPr lang="en-US" dirty="0" err="1"/>
              <a:t>Penelusuran</a:t>
            </a:r>
            <a:r>
              <a:rPr lang="en-US" dirty="0"/>
              <a:t> Plagiarism Online</a:t>
            </a:r>
          </a:p>
        </p:txBody>
      </p:sp>
      <p:sp>
        <p:nvSpPr>
          <p:cNvPr id="3" name="Text Placeholder 2">
            <a:extLst>
              <a:ext uri="{FF2B5EF4-FFF2-40B4-BE49-F238E27FC236}">
                <a16:creationId xmlns:a16="http://schemas.microsoft.com/office/drawing/2014/main" id="{386E75AD-5851-429E-A819-6DEAE158BA2A}"/>
              </a:ext>
            </a:extLst>
          </p:cNvPr>
          <p:cNvSpPr>
            <a:spLocks noGrp="1"/>
          </p:cNvSpPr>
          <p:nvPr>
            <p:ph type="body" idx="1"/>
          </p:nvPr>
        </p:nvSpPr>
        <p:spPr>
          <a:xfrm>
            <a:off x="814275" y="1327350"/>
            <a:ext cx="7688702" cy="3624750"/>
          </a:xfrm>
        </p:spPr>
        <p:txBody>
          <a:bodyPr/>
          <a:lstStyle/>
          <a:p>
            <a:pPr>
              <a:spcAft>
                <a:spcPts val="0"/>
              </a:spcAft>
            </a:pPr>
            <a:r>
              <a:rPr lang="en-US" sz="2200" dirty="0" err="1"/>
              <a:t>Contoh</a:t>
            </a:r>
            <a:r>
              <a:rPr lang="en-US" sz="2200" dirty="0"/>
              <a:t> </a:t>
            </a:r>
            <a:r>
              <a:rPr lang="en-US" sz="2200" dirty="0" err="1"/>
              <a:t>pemeriksaan</a:t>
            </a:r>
            <a:r>
              <a:rPr lang="en-US" sz="2200" dirty="0"/>
              <a:t> </a:t>
            </a:r>
            <a:r>
              <a:rPr lang="en-US" sz="2200" dirty="0" err="1"/>
              <a:t>melalui</a:t>
            </a:r>
            <a:r>
              <a:rPr lang="en-US" sz="2200" dirty="0"/>
              <a:t> software </a:t>
            </a:r>
            <a:r>
              <a:rPr lang="en-US" sz="2200" dirty="0" err="1"/>
              <a:t>atau</a:t>
            </a:r>
            <a:r>
              <a:rPr lang="en-US" sz="2200" dirty="0"/>
              <a:t> situs on-line :</a:t>
            </a:r>
          </a:p>
          <a:p>
            <a:pPr marL="685800" lvl="1" indent="-342900">
              <a:spcAft>
                <a:spcPts val="0"/>
              </a:spcAft>
              <a:buFont typeface="Roboto Condensed Light" panose="020B0600070205080204" charset="0"/>
              <a:buChar char="₋"/>
            </a:pPr>
            <a:r>
              <a:rPr lang="en-US" sz="2200" dirty="0">
                <a:hlinkClick r:id="rId2"/>
              </a:rPr>
              <a:t>www.plagscan.com</a:t>
            </a:r>
            <a:endParaRPr lang="en-US" sz="2200" dirty="0"/>
          </a:p>
          <a:p>
            <a:pPr marL="685800" lvl="1" indent="-342900">
              <a:spcAft>
                <a:spcPts val="0"/>
              </a:spcAft>
              <a:buFont typeface="Roboto Condensed Light" panose="020B0600070205080204" charset="0"/>
              <a:buChar char="₋"/>
            </a:pPr>
            <a:r>
              <a:rPr lang="en-US" sz="2200" dirty="0">
                <a:hlinkClick r:id="rId3"/>
              </a:rPr>
              <a:t>www.plagiarsma.net</a:t>
            </a:r>
            <a:endParaRPr lang="en-US" sz="2200" dirty="0"/>
          </a:p>
          <a:p>
            <a:pPr marL="685800" lvl="1" indent="-342900">
              <a:spcAft>
                <a:spcPts val="0"/>
              </a:spcAft>
              <a:buFont typeface="Roboto Condensed Light" panose="020B0600070205080204" charset="0"/>
              <a:buChar char="₋"/>
            </a:pPr>
            <a:r>
              <a:rPr lang="en-US" sz="2200" dirty="0">
                <a:hlinkClick r:id="rId4"/>
              </a:rPr>
              <a:t>www.turnitin.com</a:t>
            </a:r>
            <a:endParaRPr lang="en-US" sz="2200" dirty="0"/>
          </a:p>
          <a:p>
            <a:pPr marL="685800" lvl="1" indent="-342900">
              <a:spcAft>
                <a:spcPts val="0"/>
              </a:spcAft>
              <a:buFont typeface="Roboto Condensed Light" panose="020B0600070205080204" charset="0"/>
              <a:buChar char="₋"/>
            </a:pPr>
            <a:r>
              <a:rPr lang="en-US" sz="2200" dirty="0">
                <a:hlinkClick r:id="rId5"/>
              </a:rPr>
              <a:t>www.duplichecker.com</a:t>
            </a:r>
            <a:endParaRPr lang="en-US" sz="2200" dirty="0"/>
          </a:p>
          <a:p>
            <a:pPr marL="685800" lvl="1" indent="-342900">
              <a:spcAft>
                <a:spcPts val="0"/>
              </a:spcAft>
              <a:buFont typeface="Roboto Condensed Light" panose="020B0600070205080204" charset="0"/>
              <a:buChar char="₋"/>
            </a:pPr>
            <a:r>
              <a:rPr lang="en-US" sz="2200" dirty="0">
                <a:hlinkClick r:id="rId6"/>
              </a:rPr>
              <a:t>www.crossrefme.com</a:t>
            </a:r>
            <a:endParaRPr lang="en-US" sz="2200" dirty="0"/>
          </a:p>
          <a:p>
            <a:pPr marL="685800" lvl="1" indent="-342900">
              <a:spcAft>
                <a:spcPts val="0"/>
              </a:spcAft>
              <a:buFont typeface="Roboto Condensed Light" panose="020B0600070205080204" charset="0"/>
              <a:buChar char="₋"/>
            </a:pPr>
            <a:r>
              <a:rPr lang="en-US" sz="2200" dirty="0">
                <a:hlinkClick r:id="rId7"/>
              </a:rPr>
              <a:t>http://searchenginereports.net/articlecheck.aspx</a:t>
            </a:r>
            <a:endParaRPr lang="en-US" sz="2200" dirty="0"/>
          </a:p>
          <a:p>
            <a:pPr marL="685800" lvl="1" indent="-342900">
              <a:spcAft>
                <a:spcPts val="0"/>
              </a:spcAft>
              <a:buFont typeface="Roboto Condensed Light" panose="020B0600070205080204" charset="0"/>
              <a:buChar char="₋"/>
            </a:pPr>
            <a:r>
              <a:rPr lang="en-US" sz="2200" dirty="0">
                <a:hlinkClick r:id="rId8"/>
              </a:rPr>
              <a:t>www.copytracker.org</a:t>
            </a:r>
            <a:endParaRPr lang="en-US" sz="2200" dirty="0"/>
          </a:p>
          <a:p>
            <a:pPr marL="685800" lvl="1" indent="-342900">
              <a:spcAft>
                <a:spcPts val="0"/>
              </a:spcAft>
              <a:buFont typeface="Roboto Condensed Light" panose="020B0600070205080204" charset="0"/>
              <a:buChar char="₋"/>
            </a:pPr>
            <a:r>
              <a:rPr lang="en-US" sz="2200" dirty="0"/>
              <a:t>Lain-lain </a:t>
            </a:r>
            <a:r>
              <a:rPr lang="en-US" sz="2200" dirty="0" err="1"/>
              <a:t>bisa</a:t>
            </a:r>
            <a:r>
              <a:rPr lang="en-US" sz="2200" dirty="0"/>
              <a:t> </a:t>
            </a:r>
            <a:r>
              <a:rPr lang="en-US" sz="2200" dirty="0" err="1"/>
              <a:t>dicari</a:t>
            </a:r>
            <a:r>
              <a:rPr lang="en-US" sz="2200" dirty="0"/>
              <a:t> </a:t>
            </a:r>
            <a:r>
              <a:rPr lang="en-US" sz="2200" dirty="0" err="1"/>
              <a:t>melalui</a:t>
            </a:r>
            <a:r>
              <a:rPr lang="en-US" sz="2200" dirty="0"/>
              <a:t> search engine di internet (google.com, yahoo.com, msn.com, </a:t>
            </a:r>
            <a:r>
              <a:rPr lang="en-US" sz="2200" dirty="0" err="1"/>
              <a:t>dll</a:t>
            </a:r>
            <a:r>
              <a:rPr lang="en-US" sz="2200" dirty="0"/>
              <a:t>.</a:t>
            </a:r>
          </a:p>
          <a:p>
            <a:pPr>
              <a:spcAft>
                <a:spcPts val="0"/>
              </a:spcAft>
            </a:pPr>
            <a:endParaRPr lang="en-US" sz="2200" dirty="0"/>
          </a:p>
        </p:txBody>
      </p:sp>
      <p:sp>
        <p:nvSpPr>
          <p:cNvPr id="4" name="Slide Number Placeholder 3">
            <a:extLst>
              <a:ext uri="{FF2B5EF4-FFF2-40B4-BE49-F238E27FC236}">
                <a16:creationId xmlns:a16="http://schemas.microsoft.com/office/drawing/2014/main" id="{9FA320D5-7341-4429-95F9-654E32EDFEAE}"/>
              </a:ext>
            </a:extLst>
          </p:cNvPr>
          <p:cNvSpPr>
            <a:spLocks noGrp="1"/>
          </p:cNvSpPr>
          <p:nvPr>
            <p:ph type="sldNum" idx="12"/>
          </p:nvPr>
        </p:nvSpPr>
        <p:spPr/>
        <p:txBody>
          <a:bodyPr/>
          <a:lstStyle/>
          <a:p>
            <a:pPr lvl="0">
              <a:spcBef>
                <a:spcPts val="0"/>
              </a:spcBef>
              <a:buNone/>
            </a:pPr>
            <a:fld id="{00000000-1234-1234-1234-123412341234}" type="slidenum">
              <a:rPr lang="en" smtClean="0"/>
              <a:t>46</a:t>
            </a:fld>
            <a:endParaRPr lang="en"/>
          </a:p>
        </p:txBody>
      </p:sp>
    </p:spTree>
    <p:extLst>
      <p:ext uri="{BB962C8B-B14F-4D97-AF65-F5344CB8AC3E}">
        <p14:creationId xmlns:p14="http://schemas.microsoft.com/office/powerpoint/2010/main" val="2508421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49E63A-1BE1-4D5A-907A-3ACDB0370218}"/>
              </a:ext>
            </a:extLst>
          </p:cNvPr>
          <p:cNvSpPr>
            <a:spLocks noGrp="1"/>
          </p:cNvSpPr>
          <p:nvPr>
            <p:ph type="sldNum" idx="12"/>
          </p:nvPr>
        </p:nvSpPr>
        <p:spPr/>
        <p:txBody>
          <a:bodyPr/>
          <a:lstStyle/>
          <a:p>
            <a:pPr lvl="0">
              <a:spcBef>
                <a:spcPts val="0"/>
              </a:spcBef>
              <a:buNone/>
            </a:pPr>
            <a:fld id="{00000000-1234-1234-1234-123412341234}" type="slidenum">
              <a:rPr lang="en" smtClean="0"/>
              <a:t>47</a:t>
            </a:fld>
            <a:endParaRPr lang="en"/>
          </a:p>
        </p:txBody>
      </p:sp>
      <p:pic>
        <p:nvPicPr>
          <p:cNvPr id="3" name="Content Placeholder 3">
            <a:extLst>
              <a:ext uri="{FF2B5EF4-FFF2-40B4-BE49-F238E27FC236}">
                <a16:creationId xmlns:a16="http://schemas.microsoft.com/office/drawing/2014/main" id="{E0230F74-FBCA-4E87-A6FF-49934226C9DA}"/>
              </a:ext>
            </a:extLst>
          </p:cNvPr>
          <p:cNvPicPr>
            <a:picLocks/>
          </p:cNvPicPr>
          <p:nvPr/>
        </p:nvPicPr>
        <p:blipFill rotWithShape="1">
          <a:blip r:embed="rId2" cstate="print"/>
          <a:srcRect t="4196" b="8741"/>
          <a:stretch/>
        </p:blipFill>
        <p:spPr bwMode="auto">
          <a:xfrm>
            <a:off x="412655" y="0"/>
            <a:ext cx="7949045" cy="5143500"/>
          </a:xfrm>
          <a:prstGeom prst="rect">
            <a:avLst/>
          </a:prstGeom>
          <a:noFill/>
          <a:ln w="9525">
            <a:noFill/>
            <a:miter lim="800000"/>
            <a:headEnd/>
            <a:tailEnd/>
          </a:ln>
        </p:spPr>
      </p:pic>
    </p:spTree>
    <p:extLst>
      <p:ext uri="{BB962C8B-B14F-4D97-AF65-F5344CB8AC3E}">
        <p14:creationId xmlns:p14="http://schemas.microsoft.com/office/powerpoint/2010/main" val="2099755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0D3736-A14C-4969-8370-7DC2ACB7320A}"/>
              </a:ext>
            </a:extLst>
          </p:cNvPr>
          <p:cNvSpPr>
            <a:spLocks noGrp="1"/>
          </p:cNvSpPr>
          <p:nvPr>
            <p:ph type="body" idx="1"/>
          </p:nvPr>
        </p:nvSpPr>
        <p:spPr/>
        <p:txBody>
          <a:bodyPr/>
          <a:lstStyle/>
          <a:p>
            <a:r>
              <a:rPr lang="en-US" dirty="0" err="1"/>
              <a:t>Pemilihan</a:t>
            </a:r>
            <a:r>
              <a:rPr lang="en-US" dirty="0"/>
              <a:t> </a:t>
            </a:r>
            <a:r>
              <a:rPr lang="en-US" dirty="0" err="1"/>
              <a:t>Jurnal</a:t>
            </a:r>
            <a:endParaRPr lang="en-US" dirty="0"/>
          </a:p>
        </p:txBody>
      </p:sp>
      <p:sp>
        <p:nvSpPr>
          <p:cNvPr id="3" name="Slide Number Placeholder 2">
            <a:extLst>
              <a:ext uri="{FF2B5EF4-FFF2-40B4-BE49-F238E27FC236}">
                <a16:creationId xmlns:a16="http://schemas.microsoft.com/office/drawing/2014/main" id="{07931BF6-EA86-412B-854F-259B3CC6FAC5}"/>
              </a:ext>
            </a:extLst>
          </p:cNvPr>
          <p:cNvSpPr>
            <a:spLocks noGrp="1"/>
          </p:cNvSpPr>
          <p:nvPr>
            <p:ph type="sldNum" idx="12"/>
          </p:nvPr>
        </p:nvSpPr>
        <p:spPr/>
        <p:txBody>
          <a:bodyPr/>
          <a:lstStyle/>
          <a:p>
            <a:pPr lvl="0" rtl="0">
              <a:spcBef>
                <a:spcPts val="0"/>
              </a:spcBef>
              <a:buNone/>
            </a:pPr>
            <a:fld id="{00000000-1234-1234-1234-123412341234}" type="slidenum">
              <a:rPr lang="en" smtClean="0"/>
              <a:t>48</a:t>
            </a:fld>
            <a:endParaRPr lang="en"/>
          </a:p>
        </p:txBody>
      </p:sp>
    </p:spTree>
    <p:extLst>
      <p:ext uri="{BB962C8B-B14F-4D97-AF65-F5344CB8AC3E}">
        <p14:creationId xmlns:p14="http://schemas.microsoft.com/office/powerpoint/2010/main" val="219229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D2FA1-5878-42D2-929F-BC0359199CA0}"/>
              </a:ext>
            </a:extLst>
          </p:cNvPr>
          <p:cNvSpPr>
            <a:spLocks noGrp="1"/>
          </p:cNvSpPr>
          <p:nvPr>
            <p:ph type="title"/>
          </p:nvPr>
        </p:nvSpPr>
        <p:spPr/>
        <p:txBody>
          <a:bodyPr/>
          <a:lstStyle/>
          <a:p>
            <a:r>
              <a:rPr lang="en-US" dirty="0"/>
              <a:t>Proses </a:t>
            </a:r>
            <a:r>
              <a:rPr lang="en-US" dirty="0" err="1"/>
              <a:t>Publikasi</a:t>
            </a:r>
            <a:endParaRPr lang="en-US" dirty="0"/>
          </a:p>
        </p:txBody>
      </p:sp>
      <p:sp>
        <p:nvSpPr>
          <p:cNvPr id="4" name="Slide Number Placeholder 3">
            <a:extLst>
              <a:ext uri="{FF2B5EF4-FFF2-40B4-BE49-F238E27FC236}">
                <a16:creationId xmlns:a16="http://schemas.microsoft.com/office/drawing/2014/main" id="{B635C81D-51A8-4C9A-88C9-009B0009425A}"/>
              </a:ext>
            </a:extLst>
          </p:cNvPr>
          <p:cNvSpPr>
            <a:spLocks noGrp="1"/>
          </p:cNvSpPr>
          <p:nvPr>
            <p:ph type="sldNum" idx="12"/>
          </p:nvPr>
        </p:nvSpPr>
        <p:spPr/>
        <p:txBody>
          <a:bodyPr/>
          <a:lstStyle/>
          <a:p>
            <a:pPr lvl="0">
              <a:spcBef>
                <a:spcPts val="0"/>
              </a:spcBef>
              <a:buNone/>
            </a:pPr>
            <a:fld id="{00000000-1234-1234-1234-123412341234}" type="slidenum">
              <a:rPr lang="en" smtClean="0"/>
              <a:t>49</a:t>
            </a:fld>
            <a:endParaRPr lang="en"/>
          </a:p>
        </p:txBody>
      </p:sp>
      <p:sp>
        <p:nvSpPr>
          <p:cNvPr id="5" name="TextBox 1">
            <a:extLst>
              <a:ext uri="{FF2B5EF4-FFF2-40B4-BE49-F238E27FC236}">
                <a16:creationId xmlns:a16="http://schemas.microsoft.com/office/drawing/2014/main" id="{B0072FEC-FE62-4D23-9DF4-3C74E4BA9430}"/>
              </a:ext>
            </a:extLst>
          </p:cNvPr>
          <p:cNvSpPr txBox="1">
            <a:spLocks noChangeArrowheads="1"/>
          </p:cNvSpPr>
          <p:nvPr/>
        </p:nvSpPr>
        <p:spPr bwMode="auto">
          <a:xfrm>
            <a:off x="4688488" y="2275176"/>
            <a:ext cx="400870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eaLnBrk="1" hangingPunct="1">
              <a:buFont typeface="Wingdings" pitchFamily="2" charset="2"/>
              <a:buChar char="q"/>
            </a:pPr>
            <a:r>
              <a:rPr lang="en-US" altLang="en-US" sz="1600" dirty="0" err="1"/>
              <a:t>Apa</a:t>
            </a:r>
            <a:r>
              <a:rPr lang="en-US" altLang="en-US" sz="1600" dirty="0"/>
              <a:t> yang </a:t>
            </a:r>
            <a:r>
              <a:rPr lang="en-US" altLang="en-US" sz="1600" dirty="0" err="1"/>
              <a:t>harus</a:t>
            </a:r>
            <a:r>
              <a:rPr lang="en-US" altLang="en-US" sz="1600" dirty="0"/>
              <a:t> </a:t>
            </a:r>
            <a:r>
              <a:rPr lang="en-US" altLang="en-US" sz="1600" dirty="0" err="1"/>
              <a:t>ditulis</a:t>
            </a:r>
            <a:r>
              <a:rPr lang="en-US" altLang="en-US" sz="1600" dirty="0"/>
              <a:t> </a:t>
            </a:r>
            <a:r>
              <a:rPr lang="id-ID" altLang="en-US" sz="1600" dirty="0"/>
              <a:t>(topic)</a:t>
            </a:r>
          </a:p>
          <a:p>
            <a:pPr marL="457200" indent="-457200" eaLnBrk="1" hangingPunct="1">
              <a:buFont typeface="Wingdings" pitchFamily="2" charset="2"/>
              <a:buChar char="q"/>
            </a:pPr>
            <a:r>
              <a:rPr lang="en-US" altLang="en-US" sz="1600" dirty="0" err="1"/>
              <a:t>Menemukan</a:t>
            </a:r>
            <a:r>
              <a:rPr lang="en-US" altLang="en-US" sz="1600" dirty="0"/>
              <a:t> </a:t>
            </a:r>
            <a:r>
              <a:rPr lang="en-US" altLang="en-US" sz="1600" dirty="0" err="1"/>
              <a:t>jurnal</a:t>
            </a:r>
            <a:r>
              <a:rPr lang="en-US" altLang="en-US" sz="1600" dirty="0"/>
              <a:t> yang </a:t>
            </a:r>
            <a:r>
              <a:rPr lang="en-US" altLang="en-US" sz="1600" dirty="0" err="1"/>
              <a:t>tepat</a:t>
            </a:r>
            <a:endParaRPr lang="id-ID" altLang="en-US" sz="1600" dirty="0"/>
          </a:p>
          <a:p>
            <a:pPr marL="457200" indent="-457200" eaLnBrk="1" hangingPunct="1">
              <a:buFont typeface="Wingdings" pitchFamily="2" charset="2"/>
              <a:buChar char="q"/>
            </a:pPr>
            <a:r>
              <a:rPr lang="en-US" altLang="en-US" sz="1600" dirty="0" err="1"/>
              <a:t>Mendapatkan</a:t>
            </a:r>
            <a:r>
              <a:rPr lang="en-US" altLang="en-US" sz="1600" dirty="0"/>
              <a:t> </a:t>
            </a:r>
            <a:r>
              <a:rPr lang="en-US" altLang="en-US" sz="1600" dirty="0" err="1"/>
              <a:t>pedoman</a:t>
            </a:r>
            <a:r>
              <a:rPr lang="en-US" altLang="en-US" sz="1600" dirty="0"/>
              <a:t> </a:t>
            </a:r>
            <a:r>
              <a:rPr lang="en-US" altLang="en-US" sz="1600" dirty="0" err="1"/>
              <a:t>penulisan</a:t>
            </a:r>
            <a:endParaRPr lang="id-ID" altLang="en-US" sz="1600" dirty="0"/>
          </a:p>
          <a:p>
            <a:pPr marL="457200" indent="-457200" eaLnBrk="1" hangingPunct="1">
              <a:buFont typeface="Wingdings" pitchFamily="2" charset="2"/>
              <a:buChar char="q"/>
            </a:pPr>
            <a:r>
              <a:rPr lang="en-US" altLang="en-US" sz="1600" dirty="0" err="1"/>
              <a:t>Mempersiapkan</a:t>
            </a:r>
            <a:r>
              <a:rPr lang="en-US" altLang="en-US" sz="1600" dirty="0"/>
              <a:t> </a:t>
            </a:r>
            <a:r>
              <a:rPr lang="en-US" altLang="en-US" sz="1600" dirty="0" err="1"/>
              <a:t>makalah</a:t>
            </a:r>
            <a:endParaRPr lang="id-ID" altLang="en-US" sz="1600" dirty="0"/>
          </a:p>
        </p:txBody>
      </p:sp>
      <p:sp>
        <p:nvSpPr>
          <p:cNvPr id="6" name="TextBox 1">
            <a:extLst>
              <a:ext uri="{FF2B5EF4-FFF2-40B4-BE49-F238E27FC236}">
                <a16:creationId xmlns:a16="http://schemas.microsoft.com/office/drawing/2014/main" id="{9ACD944E-6808-4415-9947-DAF018942228}"/>
              </a:ext>
            </a:extLst>
          </p:cNvPr>
          <p:cNvSpPr txBox="1"/>
          <p:nvPr/>
        </p:nvSpPr>
        <p:spPr>
          <a:xfrm>
            <a:off x="559144" y="1332682"/>
            <a:ext cx="1614178"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a:t>Penelitian</a:t>
            </a:r>
            <a:endParaRPr lang="en-US" b="1" dirty="0"/>
          </a:p>
        </p:txBody>
      </p:sp>
      <p:sp>
        <p:nvSpPr>
          <p:cNvPr id="7" name="TextBox 9">
            <a:extLst>
              <a:ext uri="{FF2B5EF4-FFF2-40B4-BE49-F238E27FC236}">
                <a16:creationId xmlns:a16="http://schemas.microsoft.com/office/drawing/2014/main" id="{0B8771E6-5956-40E6-A9FC-F2A49A8BD2C6}"/>
              </a:ext>
            </a:extLst>
          </p:cNvPr>
          <p:cNvSpPr txBox="1"/>
          <p:nvPr/>
        </p:nvSpPr>
        <p:spPr>
          <a:xfrm>
            <a:off x="5717964" y="1332682"/>
            <a:ext cx="170114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d-ID" b="1" dirty="0"/>
              <a:t>P</a:t>
            </a:r>
            <a:r>
              <a:rPr lang="en-US" b="1" dirty="0" err="1"/>
              <a:t>ublikasi</a:t>
            </a:r>
            <a:endParaRPr lang="en-US" b="1" dirty="0"/>
          </a:p>
        </p:txBody>
      </p:sp>
      <p:sp>
        <p:nvSpPr>
          <p:cNvPr id="8" name="TextBox 1">
            <a:extLst>
              <a:ext uri="{FF2B5EF4-FFF2-40B4-BE49-F238E27FC236}">
                <a16:creationId xmlns:a16="http://schemas.microsoft.com/office/drawing/2014/main" id="{7DD92C5D-E259-4F0A-8723-8762417B6225}"/>
              </a:ext>
            </a:extLst>
          </p:cNvPr>
          <p:cNvSpPr txBox="1">
            <a:spLocks noChangeArrowheads="1"/>
          </p:cNvSpPr>
          <p:nvPr/>
        </p:nvSpPr>
        <p:spPr bwMode="auto">
          <a:xfrm>
            <a:off x="166272" y="2210803"/>
            <a:ext cx="430769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eaLnBrk="1" hangingPunct="1">
              <a:buFont typeface="Wingdings" pitchFamily="2" charset="2"/>
              <a:buChar char="q"/>
            </a:pPr>
            <a:r>
              <a:rPr lang="en-US" altLang="en-US" sz="1600" dirty="0" err="1">
                <a:solidFill>
                  <a:srgbClr val="0033CC"/>
                </a:solidFill>
              </a:rPr>
              <a:t>Keingintahuan</a:t>
            </a:r>
            <a:endParaRPr lang="id-ID" altLang="en-US" sz="1600" dirty="0">
              <a:solidFill>
                <a:srgbClr val="0033CC"/>
              </a:solidFill>
            </a:endParaRPr>
          </a:p>
          <a:p>
            <a:pPr marL="457200" indent="-457200" eaLnBrk="1" hangingPunct="1">
              <a:buFont typeface="Wingdings" pitchFamily="2" charset="2"/>
              <a:buChar char="q"/>
            </a:pPr>
            <a:r>
              <a:rPr lang="en-US" altLang="en-US" sz="1600" dirty="0" err="1">
                <a:solidFill>
                  <a:srgbClr val="0033CC"/>
                </a:solidFill>
              </a:rPr>
              <a:t>Berkaitan</a:t>
            </a:r>
            <a:r>
              <a:rPr lang="en-US" altLang="en-US" sz="1600" dirty="0">
                <a:solidFill>
                  <a:srgbClr val="0033CC"/>
                </a:solidFill>
              </a:rPr>
              <a:t> </a:t>
            </a:r>
            <a:r>
              <a:rPr lang="en-US" altLang="en-US" sz="1600" dirty="0" err="1">
                <a:solidFill>
                  <a:srgbClr val="0033CC"/>
                </a:solidFill>
              </a:rPr>
              <a:t>atau</a:t>
            </a:r>
            <a:r>
              <a:rPr lang="en-US" altLang="en-US" sz="1600" dirty="0">
                <a:solidFill>
                  <a:srgbClr val="0033CC"/>
                </a:solidFill>
              </a:rPr>
              <a:t> </a:t>
            </a:r>
            <a:r>
              <a:rPr lang="en-US" altLang="en-US" sz="1600" dirty="0" err="1">
                <a:solidFill>
                  <a:srgbClr val="0033CC"/>
                </a:solidFill>
              </a:rPr>
              <a:t>saling</a:t>
            </a:r>
            <a:r>
              <a:rPr lang="en-US" altLang="en-US" sz="1600" dirty="0">
                <a:solidFill>
                  <a:srgbClr val="0033CC"/>
                </a:solidFill>
              </a:rPr>
              <a:t> </a:t>
            </a:r>
            <a:r>
              <a:rPr lang="en-US" altLang="en-US" sz="1600" dirty="0" err="1">
                <a:solidFill>
                  <a:srgbClr val="0033CC"/>
                </a:solidFill>
              </a:rPr>
              <a:t>melengkapi</a:t>
            </a:r>
            <a:endParaRPr lang="id-ID" altLang="en-US" sz="1600" dirty="0">
              <a:solidFill>
                <a:srgbClr val="0033CC"/>
              </a:solidFill>
            </a:endParaRPr>
          </a:p>
          <a:p>
            <a:pPr marL="457200" indent="-457200" eaLnBrk="1" hangingPunct="1">
              <a:buFont typeface="Wingdings" pitchFamily="2" charset="2"/>
              <a:buChar char="q"/>
            </a:pPr>
            <a:r>
              <a:rPr lang="en-US" altLang="en-US" sz="1600" dirty="0">
                <a:solidFill>
                  <a:srgbClr val="0033CC"/>
                </a:solidFill>
              </a:rPr>
              <a:t>Ada </a:t>
            </a:r>
            <a:r>
              <a:rPr lang="en-US" altLang="en-US" sz="1600" dirty="0" err="1">
                <a:solidFill>
                  <a:srgbClr val="0033CC"/>
                </a:solidFill>
              </a:rPr>
              <a:t>sesuatu</a:t>
            </a:r>
            <a:r>
              <a:rPr lang="en-US" altLang="en-US" sz="1600" dirty="0">
                <a:solidFill>
                  <a:srgbClr val="0033CC"/>
                </a:solidFill>
              </a:rPr>
              <a:t> yang </a:t>
            </a:r>
            <a:r>
              <a:rPr lang="en-US" altLang="en-US" sz="1600" dirty="0" err="1">
                <a:solidFill>
                  <a:srgbClr val="0033CC"/>
                </a:solidFill>
              </a:rPr>
              <a:t>khusus</a:t>
            </a:r>
            <a:r>
              <a:rPr lang="en-US" altLang="en-US" sz="1600" dirty="0">
                <a:solidFill>
                  <a:srgbClr val="0033CC"/>
                </a:solidFill>
              </a:rPr>
              <a:t>?</a:t>
            </a:r>
            <a:endParaRPr lang="id-ID" altLang="en-US" sz="1600" dirty="0">
              <a:solidFill>
                <a:srgbClr val="0033CC"/>
              </a:solidFill>
            </a:endParaRPr>
          </a:p>
          <a:p>
            <a:pPr marL="457200" indent="-457200" eaLnBrk="1" hangingPunct="1">
              <a:buFont typeface="Wingdings" pitchFamily="2" charset="2"/>
              <a:buChar char="q"/>
            </a:pPr>
            <a:r>
              <a:rPr lang="id-ID" altLang="en-US" sz="1600" dirty="0">
                <a:solidFill>
                  <a:srgbClr val="0033CC"/>
                </a:solidFill>
              </a:rPr>
              <a:t>State of the art</a:t>
            </a:r>
          </a:p>
          <a:p>
            <a:pPr marL="457200" indent="-457200" eaLnBrk="1" hangingPunct="1">
              <a:buFont typeface="Wingdings" pitchFamily="2" charset="2"/>
              <a:buChar char="q"/>
            </a:pPr>
            <a:r>
              <a:rPr lang="en-US" altLang="en-US" sz="1600" dirty="0" err="1">
                <a:solidFill>
                  <a:srgbClr val="0033CC"/>
                </a:solidFill>
              </a:rPr>
              <a:t>Mempunyai</a:t>
            </a:r>
            <a:r>
              <a:rPr lang="en-US" altLang="en-US" sz="1600" dirty="0">
                <a:solidFill>
                  <a:srgbClr val="0033CC"/>
                </a:solidFill>
              </a:rPr>
              <a:t> </a:t>
            </a:r>
            <a:r>
              <a:rPr lang="en-US" altLang="en-US" sz="1600" dirty="0" err="1">
                <a:solidFill>
                  <a:srgbClr val="0033CC"/>
                </a:solidFill>
              </a:rPr>
              <a:t>unsur</a:t>
            </a:r>
            <a:r>
              <a:rPr lang="en-US" altLang="en-US" sz="1600" dirty="0">
                <a:solidFill>
                  <a:srgbClr val="0033CC"/>
                </a:solidFill>
              </a:rPr>
              <a:t> </a:t>
            </a:r>
            <a:r>
              <a:rPr lang="en-US" altLang="en-US" sz="1600" dirty="0" err="1">
                <a:solidFill>
                  <a:srgbClr val="0033CC"/>
                </a:solidFill>
              </a:rPr>
              <a:t>kebaharuan</a:t>
            </a:r>
            <a:endParaRPr lang="id-ID" altLang="en-US" sz="1600" dirty="0">
              <a:solidFill>
                <a:srgbClr val="0033CC"/>
              </a:solidFill>
            </a:endParaRPr>
          </a:p>
        </p:txBody>
      </p:sp>
      <p:sp>
        <p:nvSpPr>
          <p:cNvPr id="9" name="Right Arrow 6">
            <a:extLst>
              <a:ext uri="{FF2B5EF4-FFF2-40B4-BE49-F238E27FC236}">
                <a16:creationId xmlns:a16="http://schemas.microsoft.com/office/drawing/2014/main" id="{0C4F426C-78A6-430C-90D5-B59A7C596086}"/>
              </a:ext>
            </a:extLst>
          </p:cNvPr>
          <p:cNvSpPr/>
          <p:nvPr/>
        </p:nvSpPr>
        <p:spPr>
          <a:xfrm>
            <a:off x="2863306" y="1312390"/>
            <a:ext cx="2042702" cy="407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Up Arrow 7">
            <a:extLst>
              <a:ext uri="{FF2B5EF4-FFF2-40B4-BE49-F238E27FC236}">
                <a16:creationId xmlns:a16="http://schemas.microsoft.com/office/drawing/2014/main" id="{B4392BE1-E1F2-4AF3-906A-92D503353C40}"/>
              </a:ext>
            </a:extLst>
          </p:cNvPr>
          <p:cNvSpPr/>
          <p:nvPr/>
        </p:nvSpPr>
        <p:spPr>
          <a:xfrm>
            <a:off x="876818" y="1759119"/>
            <a:ext cx="489415" cy="4333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Up Arrow 13">
            <a:extLst>
              <a:ext uri="{FF2B5EF4-FFF2-40B4-BE49-F238E27FC236}">
                <a16:creationId xmlns:a16="http://schemas.microsoft.com/office/drawing/2014/main" id="{60A435DA-38E3-4FD8-BB75-D309F1A20E0E}"/>
              </a:ext>
            </a:extLst>
          </p:cNvPr>
          <p:cNvSpPr/>
          <p:nvPr/>
        </p:nvSpPr>
        <p:spPr>
          <a:xfrm rot="10800000">
            <a:off x="6342075" y="1702013"/>
            <a:ext cx="463970" cy="49046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1">
            <a:extLst>
              <a:ext uri="{FF2B5EF4-FFF2-40B4-BE49-F238E27FC236}">
                <a16:creationId xmlns:a16="http://schemas.microsoft.com/office/drawing/2014/main" id="{735826CF-158E-4230-BF0D-BE15427A57A6}"/>
              </a:ext>
            </a:extLst>
          </p:cNvPr>
          <p:cNvSpPr txBox="1">
            <a:spLocks noChangeArrowheads="1"/>
          </p:cNvSpPr>
          <p:nvPr/>
        </p:nvSpPr>
        <p:spPr bwMode="auto">
          <a:xfrm>
            <a:off x="293119" y="4188568"/>
            <a:ext cx="4395369" cy="904863"/>
          </a:xfrm>
          <a:prstGeom prst="rect">
            <a:avLst/>
          </a:prstGeom>
          <a:ln/>
          <a:extLst/>
        </p:spPr>
        <p:style>
          <a:lnRef idx="1">
            <a:schemeClr val="dk1"/>
          </a:lnRef>
          <a:fillRef idx="3">
            <a:schemeClr val="dk1"/>
          </a:fillRef>
          <a:effectRef idx="2">
            <a:schemeClr val="dk1"/>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indent="0" eaLnBrk="1" hangingPunct="1">
              <a:lnSpc>
                <a:spcPct val="110000"/>
              </a:lnSpc>
            </a:pPr>
            <a:r>
              <a:rPr lang="en-US" sz="1600" dirty="0" err="1">
                <a:solidFill>
                  <a:schemeClr val="bg1"/>
                </a:solidFill>
              </a:rPr>
              <a:t>Membuat</a:t>
            </a:r>
            <a:r>
              <a:rPr lang="en-US" sz="1600" dirty="0">
                <a:solidFill>
                  <a:schemeClr val="bg1"/>
                </a:solidFill>
              </a:rPr>
              <a:t> </a:t>
            </a:r>
            <a:r>
              <a:rPr lang="en-US" sz="1600" dirty="0" err="1">
                <a:solidFill>
                  <a:schemeClr val="bg1"/>
                </a:solidFill>
              </a:rPr>
              <a:t>pembaca</a:t>
            </a:r>
            <a:r>
              <a:rPr lang="en-US" sz="1600" dirty="0">
                <a:solidFill>
                  <a:schemeClr val="bg1"/>
                </a:solidFill>
              </a:rPr>
              <a:t> </a:t>
            </a:r>
            <a:r>
              <a:rPr lang="en-US" sz="1600" dirty="0" err="1">
                <a:solidFill>
                  <a:schemeClr val="bg1"/>
                </a:solidFill>
              </a:rPr>
              <a:t>memahami</a:t>
            </a:r>
            <a:r>
              <a:rPr lang="en-US" sz="1600" dirty="0">
                <a:solidFill>
                  <a:schemeClr val="bg1"/>
                </a:solidFill>
              </a:rPr>
              <a:t> </a:t>
            </a:r>
            <a:r>
              <a:rPr lang="en-US" sz="1600" dirty="0" err="1">
                <a:solidFill>
                  <a:schemeClr val="bg1"/>
                </a:solidFill>
              </a:rPr>
              <a:t>makna</a:t>
            </a:r>
            <a:r>
              <a:rPr lang="en-US" sz="1600" dirty="0">
                <a:solidFill>
                  <a:schemeClr val="bg1"/>
                </a:solidFill>
              </a:rPr>
              <a:t> </a:t>
            </a:r>
            <a:r>
              <a:rPr lang="en-US" sz="1600" dirty="0" err="1">
                <a:solidFill>
                  <a:schemeClr val="bg1"/>
                </a:solidFill>
              </a:rPr>
              <a:t>dan</a:t>
            </a:r>
            <a:r>
              <a:rPr lang="en-US" sz="1600" dirty="0">
                <a:solidFill>
                  <a:schemeClr val="bg1"/>
                </a:solidFill>
              </a:rPr>
              <a:t> </a:t>
            </a:r>
            <a:r>
              <a:rPr lang="en-US" sz="1600" dirty="0" err="1">
                <a:solidFill>
                  <a:schemeClr val="bg1"/>
                </a:solidFill>
              </a:rPr>
              <a:t>kontribusi</a:t>
            </a:r>
            <a:r>
              <a:rPr lang="en-US" sz="1600" dirty="0">
                <a:solidFill>
                  <a:schemeClr val="bg1"/>
                </a:solidFill>
              </a:rPr>
              <a:t> </a:t>
            </a:r>
            <a:r>
              <a:rPr lang="en-US" sz="1600" dirty="0" err="1">
                <a:solidFill>
                  <a:schemeClr val="bg1"/>
                </a:solidFill>
              </a:rPr>
              <a:t>ilmiah</a:t>
            </a:r>
            <a:r>
              <a:rPr lang="en-US" sz="1600" dirty="0">
                <a:solidFill>
                  <a:schemeClr val="bg1"/>
                </a:solidFill>
              </a:rPr>
              <a:t> </a:t>
            </a:r>
            <a:r>
              <a:rPr lang="en-US" sz="1600" dirty="0" err="1">
                <a:solidFill>
                  <a:schemeClr val="bg1"/>
                </a:solidFill>
              </a:rPr>
              <a:t>semudah</a:t>
            </a:r>
            <a:r>
              <a:rPr lang="en-US" sz="1600" dirty="0">
                <a:solidFill>
                  <a:schemeClr val="bg1"/>
                </a:solidFill>
              </a:rPr>
              <a:t> </a:t>
            </a:r>
            <a:r>
              <a:rPr lang="en-US" sz="1600" dirty="0" err="1">
                <a:solidFill>
                  <a:schemeClr val="bg1"/>
                </a:solidFill>
              </a:rPr>
              <a:t>mungkin</a:t>
            </a:r>
            <a:r>
              <a:rPr lang="en-US" sz="1600" dirty="0">
                <a:solidFill>
                  <a:schemeClr val="bg1"/>
                </a:solidFill>
              </a:rPr>
              <a:t> </a:t>
            </a:r>
            <a:r>
              <a:rPr lang="en-US" sz="1600" dirty="0" err="1">
                <a:solidFill>
                  <a:schemeClr val="bg1"/>
                </a:solidFill>
              </a:rPr>
              <a:t>baik</a:t>
            </a:r>
            <a:r>
              <a:rPr lang="en-US" sz="1600" dirty="0">
                <a:solidFill>
                  <a:schemeClr val="bg1"/>
                </a:solidFill>
              </a:rPr>
              <a:t> </a:t>
            </a:r>
            <a:r>
              <a:rPr lang="en-US" sz="1600" dirty="0" err="1">
                <a:solidFill>
                  <a:schemeClr val="bg1"/>
                </a:solidFill>
              </a:rPr>
              <a:t>isi</a:t>
            </a:r>
            <a:r>
              <a:rPr lang="en-US" sz="1600" dirty="0">
                <a:solidFill>
                  <a:schemeClr val="bg1"/>
                </a:solidFill>
              </a:rPr>
              <a:t> </a:t>
            </a:r>
            <a:r>
              <a:rPr lang="en-US" sz="1600" dirty="0" err="1">
                <a:solidFill>
                  <a:schemeClr val="bg1"/>
                </a:solidFill>
              </a:rPr>
              <a:t>maupun</a:t>
            </a:r>
            <a:r>
              <a:rPr lang="en-US" sz="1600" dirty="0">
                <a:solidFill>
                  <a:schemeClr val="bg1"/>
                </a:solidFill>
              </a:rPr>
              <a:t> </a:t>
            </a:r>
            <a:r>
              <a:rPr lang="en-US" sz="1600" dirty="0" err="1">
                <a:solidFill>
                  <a:schemeClr val="bg1"/>
                </a:solidFill>
              </a:rPr>
              <a:t>tampilan</a:t>
            </a:r>
            <a:endParaRPr lang="id-ID" altLang="en-US" sz="1600" dirty="0">
              <a:solidFill>
                <a:schemeClr val="bg1"/>
              </a:solidFill>
            </a:endParaRPr>
          </a:p>
        </p:txBody>
      </p:sp>
      <p:sp>
        <p:nvSpPr>
          <p:cNvPr id="14" name="Up-Down Arrow 12">
            <a:extLst>
              <a:ext uri="{FF2B5EF4-FFF2-40B4-BE49-F238E27FC236}">
                <a16:creationId xmlns:a16="http://schemas.microsoft.com/office/drawing/2014/main" id="{0567D17D-1CF8-4103-AC93-79660D59218C}"/>
              </a:ext>
            </a:extLst>
          </p:cNvPr>
          <p:cNvSpPr/>
          <p:nvPr/>
        </p:nvSpPr>
        <p:spPr>
          <a:xfrm>
            <a:off x="1286481" y="3513397"/>
            <a:ext cx="417285" cy="62315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Bent Arrow 16">
            <a:extLst>
              <a:ext uri="{FF2B5EF4-FFF2-40B4-BE49-F238E27FC236}">
                <a16:creationId xmlns:a16="http://schemas.microsoft.com/office/drawing/2014/main" id="{A6D2BF8F-90A5-4173-88B1-137C5FFB9788}"/>
              </a:ext>
            </a:extLst>
          </p:cNvPr>
          <p:cNvSpPr/>
          <p:nvPr/>
        </p:nvSpPr>
        <p:spPr>
          <a:xfrm rot="10800000">
            <a:off x="5250698" y="3677258"/>
            <a:ext cx="1323362" cy="128189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Tree>
    <p:extLst>
      <p:ext uri="{BB962C8B-B14F-4D97-AF65-F5344CB8AC3E}">
        <p14:creationId xmlns:p14="http://schemas.microsoft.com/office/powerpoint/2010/main" val="180804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52FDB-64D5-46A8-AF57-5886B8491F1E}"/>
              </a:ext>
            </a:extLst>
          </p:cNvPr>
          <p:cNvSpPr>
            <a:spLocks noGrp="1"/>
          </p:cNvSpPr>
          <p:nvPr>
            <p:ph type="title"/>
          </p:nvPr>
        </p:nvSpPr>
        <p:spPr/>
        <p:txBody>
          <a:bodyPr/>
          <a:lstStyle/>
          <a:p>
            <a:r>
              <a:rPr lang="en-US" dirty="0" err="1"/>
              <a:t>Jurnal</a:t>
            </a:r>
            <a:r>
              <a:rPr lang="en-US" dirty="0"/>
              <a:t> </a:t>
            </a:r>
            <a:r>
              <a:rPr lang="en-US" dirty="0" err="1"/>
              <a:t>Penelitian</a:t>
            </a:r>
            <a:r>
              <a:rPr lang="en-US" dirty="0"/>
              <a:t> </a:t>
            </a:r>
            <a:r>
              <a:rPr lang="en-US" dirty="0" err="1"/>
              <a:t>Enjiniring</a:t>
            </a:r>
            <a:r>
              <a:rPr lang="en-US" dirty="0"/>
              <a:t> (JPE)</a:t>
            </a:r>
          </a:p>
        </p:txBody>
      </p:sp>
      <p:sp>
        <p:nvSpPr>
          <p:cNvPr id="3" name="Text Placeholder 2">
            <a:extLst>
              <a:ext uri="{FF2B5EF4-FFF2-40B4-BE49-F238E27FC236}">
                <a16:creationId xmlns:a16="http://schemas.microsoft.com/office/drawing/2014/main" id="{F2DF8F5C-35ED-4176-A5E1-E4C6288DF4EC}"/>
              </a:ext>
            </a:extLst>
          </p:cNvPr>
          <p:cNvSpPr>
            <a:spLocks noGrp="1"/>
          </p:cNvSpPr>
          <p:nvPr>
            <p:ph type="body" idx="1"/>
          </p:nvPr>
        </p:nvSpPr>
        <p:spPr>
          <a:xfrm>
            <a:off x="814275" y="1327350"/>
            <a:ext cx="7688702" cy="3816150"/>
          </a:xfrm>
        </p:spPr>
        <p:txBody>
          <a:bodyPr/>
          <a:lstStyle/>
          <a:p>
            <a:pPr>
              <a:spcAft>
                <a:spcPts val="600"/>
              </a:spcAft>
            </a:pPr>
            <a:r>
              <a:rPr lang="en-US" dirty="0" err="1"/>
              <a:t>Terbit</a:t>
            </a:r>
            <a:r>
              <a:rPr lang="en-US" dirty="0"/>
              <a:t> </a:t>
            </a:r>
            <a:r>
              <a:rPr lang="en-US" dirty="0" err="1"/>
              <a:t>pertama</a:t>
            </a:r>
            <a:r>
              <a:rPr lang="en-US" dirty="0"/>
              <a:t> kali </a:t>
            </a:r>
            <a:r>
              <a:rPr lang="en-US" dirty="0" err="1"/>
              <a:t>pada</a:t>
            </a:r>
            <a:r>
              <a:rPr lang="en-US" dirty="0"/>
              <a:t> </a:t>
            </a:r>
            <a:r>
              <a:rPr lang="en-US" dirty="0" err="1"/>
              <a:t>tahun</a:t>
            </a:r>
            <a:r>
              <a:rPr lang="en-US" dirty="0"/>
              <a:t> 1995</a:t>
            </a:r>
          </a:p>
          <a:p>
            <a:pPr>
              <a:spcAft>
                <a:spcPts val="600"/>
              </a:spcAft>
            </a:pPr>
            <a:r>
              <a:rPr lang="en-US" dirty="0" err="1"/>
              <a:t>Berganti</a:t>
            </a:r>
            <a:r>
              <a:rPr lang="en-US" dirty="0"/>
              <a:t> </a:t>
            </a:r>
            <a:r>
              <a:rPr lang="en-US" dirty="0" err="1"/>
              <a:t>nama</a:t>
            </a:r>
            <a:r>
              <a:rPr lang="en-US" dirty="0"/>
              <a:t> </a:t>
            </a:r>
            <a:r>
              <a:rPr lang="en-US" dirty="0" err="1"/>
              <a:t>menjadi</a:t>
            </a:r>
            <a:r>
              <a:rPr lang="en-US" dirty="0"/>
              <a:t> JPE </a:t>
            </a:r>
            <a:r>
              <a:rPr lang="en-US" dirty="0" err="1"/>
              <a:t>pada</a:t>
            </a:r>
            <a:r>
              <a:rPr lang="en-US" dirty="0"/>
              <a:t> </a:t>
            </a:r>
            <a:r>
              <a:rPr lang="en-US" dirty="0" err="1"/>
              <a:t>tahun</a:t>
            </a:r>
            <a:r>
              <a:rPr lang="en-US" dirty="0"/>
              <a:t> 2000</a:t>
            </a:r>
          </a:p>
          <a:p>
            <a:pPr>
              <a:spcAft>
                <a:spcPts val="600"/>
              </a:spcAft>
            </a:pPr>
            <a:r>
              <a:rPr lang="en-US" dirty="0" err="1"/>
              <a:t>Pernah</a:t>
            </a:r>
            <a:r>
              <a:rPr lang="en-US" dirty="0"/>
              <a:t> </a:t>
            </a:r>
            <a:r>
              <a:rPr lang="en-US" dirty="0" err="1"/>
              <a:t>terakreditasi</a:t>
            </a:r>
            <a:r>
              <a:rPr lang="en-US" dirty="0"/>
              <a:t> DIKTI </a:t>
            </a:r>
            <a:r>
              <a:rPr lang="en-US" dirty="0" err="1"/>
              <a:t>namun</a:t>
            </a:r>
            <a:r>
              <a:rPr lang="en-US" dirty="0"/>
              <a:t> </a:t>
            </a:r>
            <a:r>
              <a:rPr lang="en-US" dirty="0" err="1"/>
              <a:t>kemudian</a:t>
            </a:r>
            <a:r>
              <a:rPr lang="en-US" dirty="0"/>
              <a:t> </a:t>
            </a:r>
            <a:r>
              <a:rPr lang="en-US" dirty="0" err="1"/>
              <a:t>vakum</a:t>
            </a:r>
            <a:endParaRPr lang="en-US" dirty="0"/>
          </a:p>
          <a:p>
            <a:pPr>
              <a:spcAft>
                <a:spcPts val="600"/>
              </a:spcAft>
            </a:pPr>
            <a:r>
              <a:rPr lang="en-US" dirty="0" err="1"/>
              <a:t>Mulai</a:t>
            </a:r>
            <a:r>
              <a:rPr lang="en-US" dirty="0"/>
              <a:t> </a:t>
            </a:r>
            <a:r>
              <a:rPr lang="en-US" dirty="0" err="1"/>
              <a:t>diterbitkan</a:t>
            </a:r>
            <a:r>
              <a:rPr lang="en-US" dirty="0"/>
              <a:t> </a:t>
            </a:r>
            <a:r>
              <a:rPr lang="en-US" dirty="0" err="1"/>
              <a:t>kembali</a:t>
            </a:r>
            <a:r>
              <a:rPr lang="en-US" dirty="0"/>
              <a:t> </a:t>
            </a:r>
            <a:r>
              <a:rPr lang="en-US" dirty="0" err="1"/>
              <a:t>tahun</a:t>
            </a:r>
            <a:r>
              <a:rPr lang="en-US" dirty="0"/>
              <a:t> 2016</a:t>
            </a:r>
          </a:p>
          <a:p>
            <a:pPr>
              <a:spcAft>
                <a:spcPts val="600"/>
              </a:spcAft>
            </a:pPr>
            <a:r>
              <a:rPr lang="en-US" dirty="0" err="1"/>
              <a:t>Terbit</a:t>
            </a:r>
            <a:r>
              <a:rPr lang="en-US" dirty="0"/>
              <a:t> 2 kali </a:t>
            </a:r>
            <a:r>
              <a:rPr lang="en-US" dirty="0" err="1"/>
              <a:t>setahun</a:t>
            </a:r>
            <a:r>
              <a:rPr lang="en-US" dirty="0"/>
              <a:t> (Mei </a:t>
            </a:r>
            <a:r>
              <a:rPr lang="en-US" dirty="0" err="1"/>
              <a:t>dan</a:t>
            </a:r>
            <a:r>
              <a:rPr lang="en-US" dirty="0"/>
              <a:t> Nov)</a:t>
            </a:r>
          </a:p>
          <a:p>
            <a:pPr>
              <a:spcAft>
                <a:spcPts val="600"/>
              </a:spcAft>
            </a:pPr>
            <a:r>
              <a:rPr lang="en-US" dirty="0" err="1"/>
              <a:t>Berbasis</a:t>
            </a:r>
            <a:r>
              <a:rPr lang="en-US" dirty="0"/>
              <a:t> Open Journal System (OJS)</a:t>
            </a:r>
          </a:p>
          <a:p>
            <a:pPr>
              <a:spcAft>
                <a:spcPts val="600"/>
              </a:spcAft>
            </a:pPr>
            <a:r>
              <a:rPr lang="en-US" dirty="0"/>
              <a:t>Index </a:t>
            </a:r>
            <a:r>
              <a:rPr lang="en-US" dirty="0" err="1"/>
              <a:t>sementara</a:t>
            </a:r>
            <a:r>
              <a:rPr lang="en-US" dirty="0"/>
              <a:t>: google scholar, IJSD, </a:t>
            </a:r>
            <a:r>
              <a:rPr lang="en-US" dirty="0" err="1"/>
              <a:t>crossref</a:t>
            </a:r>
            <a:endParaRPr lang="en-US" dirty="0"/>
          </a:p>
          <a:p>
            <a:pPr>
              <a:spcAft>
                <a:spcPts val="600"/>
              </a:spcAft>
            </a:pPr>
            <a:r>
              <a:rPr lang="en-US" dirty="0">
                <a:hlinkClick r:id="rId2"/>
              </a:rPr>
              <a:t>www.cot.unhas.ac.id/jpe.html</a:t>
            </a:r>
            <a:r>
              <a:rPr lang="en-US" dirty="0"/>
              <a:t> (under construction)</a:t>
            </a:r>
          </a:p>
          <a:p>
            <a:pPr>
              <a:spcAft>
                <a:spcPts val="600"/>
              </a:spcAft>
            </a:pPr>
            <a:endParaRPr lang="en-US" dirty="0"/>
          </a:p>
        </p:txBody>
      </p:sp>
      <p:sp>
        <p:nvSpPr>
          <p:cNvPr id="4" name="Slide Number Placeholder 3">
            <a:extLst>
              <a:ext uri="{FF2B5EF4-FFF2-40B4-BE49-F238E27FC236}">
                <a16:creationId xmlns:a16="http://schemas.microsoft.com/office/drawing/2014/main" id="{2F189893-1F5E-4918-A763-5A27D39C2722}"/>
              </a:ext>
            </a:extLst>
          </p:cNvPr>
          <p:cNvSpPr>
            <a:spLocks noGrp="1"/>
          </p:cNvSpPr>
          <p:nvPr>
            <p:ph type="sldNum" idx="12"/>
          </p:nvPr>
        </p:nvSpPr>
        <p:spPr/>
        <p:txBody>
          <a:bodyPr/>
          <a:lstStyle/>
          <a:p>
            <a:pPr lvl="0">
              <a:spcBef>
                <a:spcPts val="0"/>
              </a:spcBef>
              <a:buNone/>
            </a:pPr>
            <a:fld id="{00000000-1234-1234-1234-123412341234}" type="slidenum">
              <a:rPr lang="en" smtClean="0"/>
              <a:t>5</a:t>
            </a:fld>
            <a:endParaRPr lang="en"/>
          </a:p>
        </p:txBody>
      </p:sp>
    </p:spTree>
    <p:extLst>
      <p:ext uri="{BB962C8B-B14F-4D97-AF65-F5344CB8AC3E}">
        <p14:creationId xmlns:p14="http://schemas.microsoft.com/office/powerpoint/2010/main" val="2542738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BBD1-DE77-4452-9214-F036E64B6E42}"/>
              </a:ext>
            </a:extLst>
          </p:cNvPr>
          <p:cNvSpPr>
            <a:spLocks noGrp="1"/>
          </p:cNvSpPr>
          <p:nvPr>
            <p:ph type="title"/>
          </p:nvPr>
        </p:nvSpPr>
        <p:spPr/>
        <p:txBody>
          <a:bodyPr/>
          <a:lstStyle/>
          <a:p>
            <a:r>
              <a:rPr lang="en-US" dirty="0" err="1"/>
              <a:t>Makna</a:t>
            </a:r>
            <a:r>
              <a:rPr lang="en-US" dirty="0"/>
              <a:t> </a:t>
            </a:r>
            <a:r>
              <a:rPr lang="en-US" dirty="0" err="1"/>
              <a:t>Penelitian</a:t>
            </a:r>
            <a:endParaRPr lang="en-US" dirty="0"/>
          </a:p>
        </p:txBody>
      </p:sp>
      <p:sp>
        <p:nvSpPr>
          <p:cNvPr id="3" name="Text Placeholder 2">
            <a:extLst>
              <a:ext uri="{FF2B5EF4-FFF2-40B4-BE49-F238E27FC236}">
                <a16:creationId xmlns:a16="http://schemas.microsoft.com/office/drawing/2014/main" id="{9FFEA68C-EE12-4171-962A-AF1D2F0EE0E6}"/>
              </a:ext>
            </a:extLst>
          </p:cNvPr>
          <p:cNvSpPr>
            <a:spLocks noGrp="1"/>
          </p:cNvSpPr>
          <p:nvPr>
            <p:ph type="body" idx="1"/>
          </p:nvPr>
        </p:nvSpPr>
        <p:spPr/>
        <p:txBody>
          <a:bodyPr/>
          <a:lstStyle/>
          <a:p>
            <a:pPr marL="192088" indent="-192088">
              <a:lnSpc>
                <a:spcPct val="95000"/>
              </a:lnSpc>
              <a:buNone/>
            </a:pPr>
            <a:r>
              <a:rPr lang="en-US" altLang="zh-CN" dirty="0" err="1">
                <a:solidFill>
                  <a:schemeClr val="tx1"/>
                </a:solidFill>
                <a:ea typeface="SimSun" panose="02010600030101010101" pitchFamily="2" charset="-122"/>
              </a:rPr>
              <a:t>Sebuah</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penelitian</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hanya</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bermakna</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jika</a:t>
            </a:r>
            <a:r>
              <a:rPr lang="en-US" altLang="zh-CN" dirty="0">
                <a:solidFill>
                  <a:schemeClr val="tx1"/>
                </a:solidFill>
                <a:ea typeface="SimSun" panose="02010600030101010101" pitchFamily="2" charset="-122"/>
              </a:rPr>
              <a:t> …</a:t>
            </a:r>
          </a:p>
          <a:p>
            <a:pPr marL="192088" indent="-192088" eaLnBrk="1" hangingPunct="1">
              <a:lnSpc>
                <a:spcPct val="95000"/>
              </a:lnSpc>
            </a:pPr>
            <a:r>
              <a:rPr lang="en-US" altLang="zh-CN" dirty="0" err="1">
                <a:solidFill>
                  <a:schemeClr val="tx1"/>
                </a:solidFill>
                <a:ea typeface="SimSun" panose="02010600030101010101" pitchFamily="2" charset="-122"/>
              </a:rPr>
              <a:t>Dideskripsikan</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dengan</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jelas</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sehingga</a:t>
            </a:r>
            <a:endParaRPr lang="en-US" altLang="zh-CN" dirty="0">
              <a:solidFill>
                <a:schemeClr val="tx1"/>
              </a:solidFill>
              <a:ea typeface="SimSun" panose="02010600030101010101" pitchFamily="2" charset="-122"/>
            </a:endParaRPr>
          </a:p>
          <a:p>
            <a:pPr marL="571500" eaLnBrk="1" hangingPunct="1">
              <a:lnSpc>
                <a:spcPct val="95000"/>
              </a:lnSpc>
              <a:buFont typeface="Wingdings" panose="05000000000000000000" pitchFamily="2" charset="2"/>
              <a:buChar char="ü"/>
            </a:pPr>
            <a:r>
              <a:rPr lang="en-US" altLang="zh-CN" dirty="0" err="1">
                <a:solidFill>
                  <a:schemeClr val="tx1"/>
                </a:solidFill>
                <a:ea typeface="SimSun" panose="02010600030101010101" pitchFamily="2" charset="-122"/>
              </a:rPr>
              <a:t>Seseorang</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dapat</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menggunakan</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dalam</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studinya</a:t>
            </a:r>
            <a:endParaRPr lang="en-US" altLang="zh-CN" dirty="0">
              <a:solidFill>
                <a:schemeClr val="tx1"/>
              </a:solidFill>
              <a:ea typeface="SimSun" panose="02010600030101010101" pitchFamily="2" charset="-122"/>
            </a:endParaRPr>
          </a:p>
          <a:p>
            <a:pPr marL="571500" eaLnBrk="1" hangingPunct="1">
              <a:lnSpc>
                <a:spcPct val="95000"/>
              </a:lnSpc>
              <a:buFont typeface="Wingdings" panose="05000000000000000000" pitchFamily="2" charset="2"/>
              <a:buChar char="ü"/>
            </a:pPr>
            <a:r>
              <a:rPr lang="en-US" altLang="zh-CN" dirty="0" err="1">
                <a:solidFill>
                  <a:schemeClr val="tx1"/>
                </a:solidFill>
                <a:ea typeface="SimSun" panose="02010600030101010101" pitchFamily="2" charset="-122"/>
              </a:rPr>
              <a:t>Menimbulkan</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ketertarikan</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peneliti</a:t>
            </a:r>
            <a:r>
              <a:rPr lang="en-US" altLang="zh-CN" dirty="0">
                <a:solidFill>
                  <a:schemeClr val="tx1"/>
                </a:solidFill>
                <a:ea typeface="SimSun" panose="02010600030101010101" pitchFamily="2" charset="-122"/>
              </a:rPr>
              <a:t> yang lain </a:t>
            </a:r>
            <a:r>
              <a:rPr lang="en-US" altLang="zh-CN" dirty="0" err="1">
                <a:solidFill>
                  <a:schemeClr val="tx1"/>
                </a:solidFill>
                <a:ea typeface="SimSun" panose="02010600030101010101" pitchFamily="2" charset="-122"/>
              </a:rPr>
              <a:t>dan</a:t>
            </a:r>
            <a:r>
              <a:rPr lang="en-US" altLang="zh-CN" dirty="0">
                <a:solidFill>
                  <a:schemeClr val="tx1"/>
                </a:solidFill>
                <a:ea typeface="SimSun" panose="02010600030101010101" pitchFamily="2" charset="-122"/>
              </a:rPr>
              <a:t> </a:t>
            </a:r>
          </a:p>
          <a:p>
            <a:pPr marL="571500" eaLnBrk="1" hangingPunct="1">
              <a:lnSpc>
                <a:spcPct val="95000"/>
              </a:lnSpc>
              <a:buFont typeface="Wingdings" panose="05000000000000000000" pitchFamily="2" charset="2"/>
              <a:buChar char="ü"/>
            </a:pPr>
            <a:r>
              <a:rPr lang="en-US" altLang="zh-CN" dirty="0" err="1">
                <a:solidFill>
                  <a:schemeClr val="tx1"/>
                </a:solidFill>
                <a:ea typeface="SimSun" panose="02010600030101010101" pitchFamily="2" charset="-122"/>
              </a:rPr>
              <a:t>Memungkinkan</a:t>
            </a:r>
            <a:r>
              <a:rPr lang="en-US" altLang="zh-CN" dirty="0">
                <a:solidFill>
                  <a:schemeClr val="tx1"/>
                </a:solidFill>
                <a:ea typeface="SimSun" panose="02010600030101010101" pitchFamily="2" charset="-122"/>
              </a:rPr>
              <a:t> orang lain </a:t>
            </a:r>
            <a:r>
              <a:rPr lang="en-US" altLang="zh-CN" dirty="0" err="1">
                <a:solidFill>
                  <a:schemeClr val="tx1"/>
                </a:solidFill>
                <a:ea typeface="SimSun" panose="02010600030101010101" pitchFamily="2" charset="-122"/>
              </a:rPr>
              <a:t>untuk</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mereproduce</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hasil</a:t>
            </a:r>
            <a:r>
              <a:rPr lang="en-US" altLang="zh-CN" dirty="0">
                <a:solidFill>
                  <a:schemeClr val="tx1"/>
                </a:solidFill>
                <a:ea typeface="SimSun" panose="02010600030101010101" pitchFamily="2" charset="-122"/>
              </a:rPr>
              <a:t> </a:t>
            </a:r>
            <a:r>
              <a:rPr lang="en-US" altLang="zh-CN" dirty="0" err="1">
                <a:solidFill>
                  <a:schemeClr val="tx1"/>
                </a:solidFill>
                <a:ea typeface="SimSun" panose="02010600030101010101" pitchFamily="2" charset="-122"/>
              </a:rPr>
              <a:t>penelitian</a:t>
            </a:r>
            <a:r>
              <a:rPr lang="en-US" altLang="zh-CN" dirty="0">
                <a:solidFill>
                  <a:schemeClr val="tx1"/>
                </a:solidFill>
                <a:ea typeface="SimSun" panose="02010600030101010101" pitchFamily="2" charset="-122"/>
              </a:rPr>
              <a:t>. </a:t>
            </a:r>
          </a:p>
          <a:p>
            <a:endParaRPr lang="en-US" dirty="0">
              <a:solidFill>
                <a:schemeClr val="tx1"/>
              </a:solidFill>
            </a:endParaRPr>
          </a:p>
        </p:txBody>
      </p:sp>
      <p:sp>
        <p:nvSpPr>
          <p:cNvPr id="4" name="Slide Number Placeholder 3">
            <a:extLst>
              <a:ext uri="{FF2B5EF4-FFF2-40B4-BE49-F238E27FC236}">
                <a16:creationId xmlns:a16="http://schemas.microsoft.com/office/drawing/2014/main" id="{E1CD10A4-C997-4F09-8C37-596A270CDD01}"/>
              </a:ext>
            </a:extLst>
          </p:cNvPr>
          <p:cNvSpPr>
            <a:spLocks noGrp="1"/>
          </p:cNvSpPr>
          <p:nvPr>
            <p:ph type="sldNum" idx="12"/>
          </p:nvPr>
        </p:nvSpPr>
        <p:spPr/>
        <p:txBody>
          <a:bodyPr/>
          <a:lstStyle/>
          <a:p>
            <a:pPr lvl="0">
              <a:spcBef>
                <a:spcPts val="0"/>
              </a:spcBef>
              <a:buNone/>
            </a:pPr>
            <a:fld id="{00000000-1234-1234-1234-123412341234}" type="slidenum">
              <a:rPr lang="en" smtClean="0"/>
              <a:t>50</a:t>
            </a:fld>
            <a:endParaRPr lang="en"/>
          </a:p>
        </p:txBody>
      </p:sp>
    </p:spTree>
    <p:extLst>
      <p:ext uri="{BB962C8B-B14F-4D97-AF65-F5344CB8AC3E}">
        <p14:creationId xmlns:p14="http://schemas.microsoft.com/office/powerpoint/2010/main" val="806845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BACF-8745-4B78-AFB6-F0484326AC6A}"/>
              </a:ext>
            </a:extLst>
          </p:cNvPr>
          <p:cNvSpPr>
            <a:spLocks noGrp="1"/>
          </p:cNvSpPr>
          <p:nvPr>
            <p:ph type="title"/>
          </p:nvPr>
        </p:nvSpPr>
        <p:spPr/>
        <p:txBody>
          <a:bodyPr/>
          <a:lstStyle/>
          <a:p>
            <a:r>
              <a:rPr lang="en-US" dirty="0" err="1"/>
              <a:t>Kriteria</a:t>
            </a:r>
            <a:r>
              <a:rPr lang="en-US" dirty="0"/>
              <a:t> </a:t>
            </a:r>
            <a:r>
              <a:rPr lang="en-US" dirty="0" err="1"/>
              <a:t>Makalah</a:t>
            </a:r>
            <a:r>
              <a:rPr lang="en-US" dirty="0"/>
              <a:t> yang </a:t>
            </a:r>
            <a:r>
              <a:rPr lang="en-US" dirty="0" err="1"/>
              <a:t>Baik</a:t>
            </a:r>
            <a:endParaRPr lang="en-US" dirty="0"/>
          </a:p>
        </p:txBody>
      </p:sp>
      <p:sp>
        <p:nvSpPr>
          <p:cNvPr id="3" name="Text Placeholder 2">
            <a:extLst>
              <a:ext uri="{FF2B5EF4-FFF2-40B4-BE49-F238E27FC236}">
                <a16:creationId xmlns:a16="http://schemas.microsoft.com/office/drawing/2014/main" id="{65108D10-0FC9-4B67-B4A4-2D9DF32721B7}"/>
              </a:ext>
            </a:extLst>
          </p:cNvPr>
          <p:cNvSpPr>
            <a:spLocks noGrp="1"/>
          </p:cNvSpPr>
          <p:nvPr>
            <p:ph type="body" idx="1"/>
          </p:nvPr>
        </p:nvSpPr>
        <p:spPr>
          <a:xfrm>
            <a:off x="284338" y="1233831"/>
            <a:ext cx="8703798" cy="3624750"/>
          </a:xfrm>
        </p:spPr>
        <p:txBody>
          <a:bodyPr/>
          <a:lstStyle/>
          <a:p>
            <a:pPr algn="just">
              <a:spcAft>
                <a:spcPts val="600"/>
              </a:spcAft>
            </a:pPr>
            <a:r>
              <a:rPr lang="en-US" sz="2000" dirty="0">
                <a:solidFill>
                  <a:schemeClr val="tx1"/>
                </a:solidFill>
              </a:rPr>
              <a:t>M</a:t>
            </a:r>
            <a:r>
              <a:rPr lang="id-ID" dirty="0"/>
              <a:t>enggambarkan </a:t>
            </a:r>
            <a:r>
              <a:rPr lang="en-US" dirty="0"/>
              <a:t>original research results or studies</a:t>
            </a:r>
          </a:p>
          <a:p>
            <a:pPr algn="just">
              <a:spcAft>
                <a:spcPts val="600"/>
              </a:spcAft>
            </a:pPr>
            <a:r>
              <a:rPr lang="en-US" dirty="0"/>
              <a:t>D</a:t>
            </a:r>
            <a:r>
              <a:rPr lang="id-ID" dirty="0"/>
              <a:t>itulis dan dipublikasikan dengan cara tertentu</a:t>
            </a:r>
            <a:r>
              <a:rPr lang="en-US" dirty="0"/>
              <a:t> (</a:t>
            </a:r>
            <a:r>
              <a:rPr lang="id-ID" dirty="0"/>
              <a:t>tradisi</a:t>
            </a:r>
            <a:r>
              <a:rPr lang="en-US" dirty="0"/>
              <a:t>, </a:t>
            </a:r>
            <a:r>
              <a:rPr lang="id-ID" dirty="0"/>
              <a:t>editorial, etika ilmiah</a:t>
            </a:r>
            <a:r>
              <a:rPr lang="en-US" dirty="0"/>
              <a:t>) … scientific misconduct</a:t>
            </a:r>
          </a:p>
          <a:p>
            <a:pPr algn="just">
              <a:spcAft>
                <a:spcPts val="600"/>
              </a:spcAft>
            </a:pPr>
            <a:r>
              <a:rPr lang="en-US" dirty="0" err="1"/>
              <a:t>Melalui</a:t>
            </a:r>
            <a:r>
              <a:rPr lang="en-US" dirty="0"/>
              <a:t> proses</a:t>
            </a:r>
            <a:r>
              <a:rPr lang="id-ID" dirty="0"/>
              <a:t> peer-review</a:t>
            </a:r>
            <a:endParaRPr lang="en-US" dirty="0"/>
          </a:p>
          <a:p>
            <a:pPr algn="just">
              <a:spcAft>
                <a:spcPts val="600"/>
              </a:spcAft>
            </a:pPr>
            <a:r>
              <a:rPr lang="id-ID" dirty="0"/>
              <a:t>Makalah </a:t>
            </a:r>
            <a:r>
              <a:rPr lang="en-US" dirty="0" err="1"/>
              <a:t>ilmiah</a:t>
            </a:r>
            <a:r>
              <a:rPr lang="id-ID" dirty="0"/>
              <a:t>, dalam bentuk yang sama atau sedikit diubah, </a:t>
            </a:r>
            <a:r>
              <a:rPr lang="en-US" dirty="0" err="1"/>
              <a:t>tidak</a:t>
            </a:r>
            <a:r>
              <a:rPr lang="en-US" dirty="0"/>
              <a:t> </a:t>
            </a:r>
            <a:r>
              <a:rPr lang="en-US" dirty="0" err="1"/>
              <a:t>boleh</a:t>
            </a:r>
            <a:r>
              <a:rPr lang="en-US" dirty="0"/>
              <a:t> </a:t>
            </a:r>
            <a:r>
              <a:rPr lang="id-ID" dirty="0"/>
              <a:t>diterbitkan lebih dari satu kali</a:t>
            </a:r>
            <a:endParaRPr lang="en-US" dirty="0"/>
          </a:p>
          <a:p>
            <a:pPr algn="just">
              <a:spcAft>
                <a:spcPts val="600"/>
              </a:spcAft>
            </a:pPr>
            <a:r>
              <a:rPr lang="en-US" dirty="0" err="1"/>
              <a:t>Tertata</a:t>
            </a:r>
            <a:r>
              <a:rPr lang="en-US" dirty="0"/>
              <a:t> (</a:t>
            </a:r>
            <a:r>
              <a:rPr lang="en-US" dirty="0" err="1"/>
              <a:t>mengikuti</a:t>
            </a:r>
            <a:r>
              <a:rPr lang="en-US" dirty="0"/>
              <a:t> IMRAD=</a:t>
            </a:r>
            <a:r>
              <a:rPr lang="id-ID" dirty="0"/>
              <a:t>introduction, method, results and discussion</a:t>
            </a:r>
            <a:r>
              <a:rPr lang="en-US" dirty="0"/>
              <a:t>)</a:t>
            </a:r>
          </a:p>
          <a:p>
            <a:pPr algn="just">
              <a:spcAft>
                <a:spcPts val="600"/>
              </a:spcAft>
            </a:pPr>
            <a:r>
              <a:rPr lang="en-US" dirty="0" err="1"/>
              <a:t>Mengikuti</a:t>
            </a:r>
            <a:r>
              <a:rPr lang="en-US" dirty="0"/>
              <a:t> </a:t>
            </a:r>
            <a:r>
              <a:rPr lang="en-US" dirty="0" err="1"/>
              <a:t>pedoman</a:t>
            </a:r>
            <a:r>
              <a:rPr lang="en-US" dirty="0"/>
              <a:t> </a:t>
            </a:r>
            <a:r>
              <a:rPr lang="en-US" dirty="0" err="1"/>
              <a:t>penulisan</a:t>
            </a:r>
            <a:r>
              <a:rPr lang="en-US" dirty="0"/>
              <a:t> </a:t>
            </a:r>
            <a:r>
              <a:rPr lang="en-US" dirty="0" err="1"/>
              <a:t>secara</a:t>
            </a:r>
            <a:r>
              <a:rPr lang="en-US" dirty="0"/>
              <a:t> </a:t>
            </a:r>
            <a:r>
              <a:rPr lang="en-US" dirty="0" err="1"/>
              <a:t>utuh</a:t>
            </a:r>
            <a:r>
              <a:rPr lang="en-US" dirty="0"/>
              <a:t> </a:t>
            </a:r>
            <a:r>
              <a:rPr lang="en-US" dirty="0" err="1"/>
              <a:t>dan</a:t>
            </a:r>
            <a:r>
              <a:rPr lang="en-US" dirty="0"/>
              <a:t> </a:t>
            </a:r>
            <a:r>
              <a:rPr lang="en-US" dirty="0" err="1"/>
              <a:t>menyeluruh</a:t>
            </a:r>
            <a:endParaRPr lang="en-US" dirty="0"/>
          </a:p>
        </p:txBody>
      </p:sp>
      <p:sp>
        <p:nvSpPr>
          <p:cNvPr id="4" name="Slide Number Placeholder 3">
            <a:extLst>
              <a:ext uri="{FF2B5EF4-FFF2-40B4-BE49-F238E27FC236}">
                <a16:creationId xmlns:a16="http://schemas.microsoft.com/office/drawing/2014/main" id="{C05647DC-DAB5-4DBD-9F9A-7E08DA842EC1}"/>
              </a:ext>
            </a:extLst>
          </p:cNvPr>
          <p:cNvSpPr>
            <a:spLocks noGrp="1"/>
          </p:cNvSpPr>
          <p:nvPr>
            <p:ph type="sldNum" idx="12"/>
          </p:nvPr>
        </p:nvSpPr>
        <p:spPr/>
        <p:txBody>
          <a:bodyPr/>
          <a:lstStyle/>
          <a:p>
            <a:pPr lvl="0">
              <a:spcBef>
                <a:spcPts val="0"/>
              </a:spcBef>
              <a:buNone/>
            </a:pPr>
            <a:fld id="{00000000-1234-1234-1234-123412341234}" type="slidenum">
              <a:rPr lang="en" smtClean="0"/>
              <a:t>51</a:t>
            </a:fld>
            <a:endParaRPr lang="en"/>
          </a:p>
        </p:txBody>
      </p:sp>
    </p:spTree>
    <p:extLst>
      <p:ext uri="{BB962C8B-B14F-4D97-AF65-F5344CB8AC3E}">
        <p14:creationId xmlns:p14="http://schemas.microsoft.com/office/powerpoint/2010/main" val="404187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17BA9-BF6C-4065-94E0-961380B052E7}"/>
              </a:ext>
            </a:extLst>
          </p:cNvPr>
          <p:cNvSpPr>
            <a:spLocks noGrp="1"/>
          </p:cNvSpPr>
          <p:nvPr>
            <p:ph type="title"/>
          </p:nvPr>
        </p:nvSpPr>
        <p:spPr/>
        <p:txBody>
          <a:bodyPr/>
          <a:lstStyle/>
          <a:p>
            <a:r>
              <a:rPr lang="en-US" dirty="0" err="1"/>
              <a:t>Kriteria</a:t>
            </a:r>
            <a:r>
              <a:rPr lang="en-US" dirty="0"/>
              <a:t> </a:t>
            </a:r>
            <a:r>
              <a:rPr lang="en-US" dirty="0" err="1"/>
              <a:t>Jurnal</a:t>
            </a:r>
            <a:r>
              <a:rPr lang="en-US" dirty="0"/>
              <a:t> yang </a:t>
            </a:r>
            <a:r>
              <a:rPr lang="en-US" dirty="0" err="1"/>
              <a:t>Baik</a:t>
            </a:r>
            <a:endParaRPr lang="en-US" dirty="0"/>
          </a:p>
        </p:txBody>
      </p:sp>
      <p:sp>
        <p:nvSpPr>
          <p:cNvPr id="3" name="Text Placeholder 2">
            <a:extLst>
              <a:ext uri="{FF2B5EF4-FFF2-40B4-BE49-F238E27FC236}">
                <a16:creationId xmlns:a16="http://schemas.microsoft.com/office/drawing/2014/main" id="{A10F1101-1C64-4B58-94AB-1B46E210F310}"/>
              </a:ext>
            </a:extLst>
          </p:cNvPr>
          <p:cNvSpPr>
            <a:spLocks noGrp="1"/>
          </p:cNvSpPr>
          <p:nvPr>
            <p:ph type="body" idx="1"/>
          </p:nvPr>
        </p:nvSpPr>
        <p:spPr>
          <a:xfrm>
            <a:off x="436418" y="1327350"/>
            <a:ext cx="8066559" cy="3145500"/>
          </a:xfrm>
        </p:spPr>
        <p:txBody>
          <a:bodyPr/>
          <a:lstStyle/>
          <a:p>
            <a:pPr>
              <a:spcAft>
                <a:spcPts val="0"/>
              </a:spcAft>
            </a:pPr>
            <a:r>
              <a:rPr lang="id-ID" sz="2000" dirty="0"/>
              <a:t>Identitas Jurnal: Nama, Scope, Informasi terbitan, Jenis artikel, Indeksasi</a:t>
            </a:r>
          </a:p>
          <a:p>
            <a:pPr>
              <a:spcAft>
                <a:spcPts val="0"/>
              </a:spcAft>
            </a:pPr>
            <a:r>
              <a:rPr lang="id-ID" sz="2000" dirty="0"/>
              <a:t>Editorial board</a:t>
            </a:r>
          </a:p>
          <a:p>
            <a:pPr>
              <a:spcAft>
                <a:spcPts val="0"/>
              </a:spcAft>
            </a:pPr>
            <a:r>
              <a:rPr lang="id-ID" sz="2000" dirty="0"/>
              <a:t>Cara/mekanisme pengiriman artikel</a:t>
            </a:r>
            <a:r>
              <a:rPr lang="en-US" sz="2000" dirty="0"/>
              <a:t> </a:t>
            </a:r>
            <a:r>
              <a:rPr lang="en-US" sz="2000" dirty="0" err="1"/>
              <a:t>dengan</a:t>
            </a:r>
            <a:r>
              <a:rPr lang="en-US" sz="2000" dirty="0"/>
              <a:t> peer reviewed system</a:t>
            </a:r>
            <a:endParaRPr lang="id-ID" sz="2000" dirty="0"/>
          </a:p>
          <a:p>
            <a:pPr>
              <a:spcAft>
                <a:spcPts val="0"/>
              </a:spcAft>
            </a:pPr>
            <a:r>
              <a:rPr lang="id-ID" sz="2000" dirty="0"/>
              <a:t>Author guideline (Petunjuk penulisan artikel)</a:t>
            </a:r>
          </a:p>
          <a:p>
            <a:pPr>
              <a:spcAft>
                <a:spcPts val="0"/>
              </a:spcAft>
            </a:pPr>
            <a:r>
              <a:rPr lang="id-ID" sz="2000" dirty="0"/>
              <a:t>Keberkalaan penerbitan</a:t>
            </a:r>
            <a:r>
              <a:rPr lang="en-US" sz="2000" dirty="0"/>
              <a:t> (</a:t>
            </a:r>
            <a:r>
              <a:rPr lang="en-US" sz="2000" dirty="0" err="1"/>
              <a:t>tepat</a:t>
            </a:r>
            <a:r>
              <a:rPr lang="en-US" sz="2000" dirty="0"/>
              <a:t> </a:t>
            </a:r>
            <a:r>
              <a:rPr lang="en-US" sz="2000" dirty="0" err="1"/>
              <a:t>waktu</a:t>
            </a:r>
            <a:r>
              <a:rPr lang="en-US" sz="2000" dirty="0"/>
              <a:t>)</a:t>
            </a:r>
            <a:endParaRPr lang="id-ID" sz="2000" dirty="0"/>
          </a:p>
          <a:p>
            <a:pPr>
              <a:spcAft>
                <a:spcPts val="0"/>
              </a:spcAft>
            </a:pPr>
            <a:r>
              <a:rPr lang="id-ID" sz="2000" dirty="0"/>
              <a:t>Ketersediaan online</a:t>
            </a:r>
          </a:p>
          <a:p>
            <a:pPr>
              <a:spcAft>
                <a:spcPts val="0"/>
              </a:spcAft>
            </a:pPr>
            <a:r>
              <a:rPr lang="id-ID" sz="2000" dirty="0"/>
              <a:t>Konsistensi online vs. Hard copy</a:t>
            </a:r>
          </a:p>
          <a:p>
            <a:pPr>
              <a:spcAft>
                <a:spcPts val="0"/>
              </a:spcAft>
            </a:pPr>
            <a:r>
              <a:rPr lang="id-ID" sz="2000" dirty="0"/>
              <a:t>Diversiti penulis</a:t>
            </a:r>
            <a:r>
              <a:rPr lang="en-US" sz="2000" dirty="0"/>
              <a:t> </a:t>
            </a:r>
            <a:r>
              <a:rPr lang="en-US" sz="2000" dirty="0" err="1"/>
              <a:t>dari</a:t>
            </a:r>
            <a:r>
              <a:rPr lang="en-US" sz="2000" dirty="0"/>
              <a:t> </a:t>
            </a:r>
            <a:r>
              <a:rPr lang="en-US" sz="2000" dirty="0" err="1"/>
              <a:t>berbagai</a:t>
            </a:r>
            <a:r>
              <a:rPr lang="en-US" sz="2000" dirty="0"/>
              <a:t> </a:t>
            </a:r>
            <a:r>
              <a:rPr lang="en-US" sz="2000" dirty="0" err="1"/>
              <a:t>negara</a:t>
            </a:r>
            <a:endParaRPr lang="id-ID" sz="2000" dirty="0"/>
          </a:p>
          <a:p>
            <a:pPr>
              <a:spcAft>
                <a:spcPts val="0"/>
              </a:spcAft>
            </a:pPr>
            <a:r>
              <a:rPr lang="id-ID" sz="2000" dirty="0"/>
              <a:t>Konsistensi penulisan di antara artikel (kepatuhan terhadap petunjuk)</a:t>
            </a:r>
          </a:p>
          <a:p>
            <a:pPr>
              <a:spcAft>
                <a:spcPts val="0"/>
              </a:spcAft>
            </a:pPr>
            <a:r>
              <a:rPr lang="id-ID" sz="2000" dirty="0"/>
              <a:t>Sample issue jika tidak open akses</a:t>
            </a:r>
          </a:p>
        </p:txBody>
      </p:sp>
      <p:sp>
        <p:nvSpPr>
          <p:cNvPr id="4" name="Slide Number Placeholder 3">
            <a:extLst>
              <a:ext uri="{FF2B5EF4-FFF2-40B4-BE49-F238E27FC236}">
                <a16:creationId xmlns:a16="http://schemas.microsoft.com/office/drawing/2014/main" id="{FCC4040B-FA27-4A97-A8B6-9FEE859F625F}"/>
              </a:ext>
            </a:extLst>
          </p:cNvPr>
          <p:cNvSpPr>
            <a:spLocks noGrp="1"/>
          </p:cNvSpPr>
          <p:nvPr>
            <p:ph type="sldNum" idx="12"/>
          </p:nvPr>
        </p:nvSpPr>
        <p:spPr/>
        <p:txBody>
          <a:bodyPr/>
          <a:lstStyle/>
          <a:p>
            <a:pPr lvl="0">
              <a:spcBef>
                <a:spcPts val="0"/>
              </a:spcBef>
              <a:buNone/>
            </a:pPr>
            <a:fld id="{00000000-1234-1234-1234-123412341234}" type="slidenum">
              <a:rPr lang="en" smtClean="0"/>
              <a:t>52</a:t>
            </a:fld>
            <a:endParaRPr lang="en"/>
          </a:p>
        </p:txBody>
      </p:sp>
    </p:spTree>
    <p:extLst>
      <p:ext uri="{BB962C8B-B14F-4D97-AF65-F5344CB8AC3E}">
        <p14:creationId xmlns:p14="http://schemas.microsoft.com/office/powerpoint/2010/main" val="1373408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E8786-6CD4-4D55-AA2F-898E586087C0}"/>
              </a:ext>
            </a:extLst>
          </p:cNvPr>
          <p:cNvSpPr>
            <a:spLocks noGrp="1"/>
          </p:cNvSpPr>
          <p:nvPr>
            <p:ph type="title"/>
          </p:nvPr>
        </p:nvSpPr>
        <p:spPr/>
        <p:txBody>
          <a:bodyPr/>
          <a:lstStyle/>
          <a:p>
            <a:r>
              <a:rPr lang="en-US" dirty="0" err="1"/>
              <a:t>Memilih</a:t>
            </a:r>
            <a:r>
              <a:rPr lang="en-US" dirty="0"/>
              <a:t> </a:t>
            </a:r>
            <a:r>
              <a:rPr lang="en-US" dirty="0" err="1"/>
              <a:t>Jurnal</a:t>
            </a:r>
            <a:endParaRPr lang="en-US" dirty="0"/>
          </a:p>
        </p:txBody>
      </p:sp>
      <p:sp>
        <p:nvSpPr>
          <p:cNvPr id="3" name="Text Placeholder 2">
            <a:extLst>
              <a:ext uri="{FF2B5EF4-FFF2-40B4-BE49-F238E27FC236}">
                <a16:creationId xmlns:a16="http://schemas.microsoft.com/office/drawing/2014/main" id="{06671F3A-A783-4A42-8F9B-E41048C9E3B1}"/>
              </a:ext>
            </a:extLst>
          </p:cNvPr>
          <p:cNvSpPr>
            <a:spLocks noGrp="1"/>
          </p:cNvSpPr>
          <p:nvPr>
            <p:ph type="body" idx="1"/>
          </p:nvPr>
        </p:nvSpPr>
        <p:spPr>
          <a:xfrm>
            <a:off x="814275" y="1327349"/>
            <a:ext cx="7688702" cy="3733023"/>
          </a:xfrm>
        </p:spPr>
        <p:txBody>
          <a:bodyPr/>
          <a:lstStyle/>
          <a:p>
            <a:r>
              <a:rPr lang="en-GB" dirty="0"/>
              <a:t>Prestige</a:t>
            </a:r>
          </a:p>
          <a:p>
            <a:r>
              <a:rPr lang="en-GB" dirty="0"/>
              <a:t>Speed</a:t>
            </a:r>
          </a:p>
          <a:p>
            <a:r>
              <a:rPr lang="en-GB" dirty="0"/>
              <a:t>Audience</a:t>
            </a:r>
          </a:p>
          <a:p>
            <a:r>
              <a:rPr lang="en-GB" dirty="0"/>
              <a:t>Aesthetics</a:t>
            </a:r>
          </a:p>
          <a:p>
            <a:r>
              <a:rPr lang="en-GB" dirty="0"/>
              <a:t>Author service / experience</a:t>
            </a:r>
          </a:p>
          <a:p>
            <a:r>
              <a:rPr lang="en-GB" dirty="0"/>
              <a:t>Cost</a:t>
            </a:r>
          </a:p>
          <a:p>
            <a:r>
              <a:rPr lang="en-GB" dirty="0"/>
              <a:t>Likelihood of acceptance</a:t>
            </a:r>
          </a:p>
          <a:p>
            <a:endParaRPr lang="en-US" dirty="0"/>
          </a:p>
        </p:txBody>
      </p:sp>
      <p:sp>
        <p:nvSpPr>
          <p:cNvPr id="4" name="Slide Number Placeholder 3">
            <a:extLst>
              <a:ext uri="{FF2B5EF4-FFF2-40B4-BE49-F238E27FC236}">
                <a16:creationId xmlns:a16="http://schemas.microsoft.com/office/drawing/2014/main" id="{B2B33CF6-D4C3-485A-A360-DA22D0422C46}"/>
              </a:ext>
            </a:extLst>
          </p:cNvPr>
          <p:cNvSpPr>
            <a:spLocks noGrp="1"/>
          </p:cNvSpPr>
          <p:nvPr>
            <p:ph type="sldNum" idx="12"/>
          </p:nvPr>
        </p:nvSpPr>
        <p:spPr/>
        <p:txBody>
          <a:bodyPr/>
          <a:lstStyle/>
          <a:p>
            <a:pPr lvl="0">
              <a:spcBef>
                <a:spcPts val="0"/>
              </a:spcBef>
              <a:buNone/>
            </a:pPr>
            <a:fld id="{00000000-1234-1234-1234-123412341234}" type="slidenum">
              <a:rPr lang="en" smtClean="0"/>
              <a:t>53</a:t>
            </a:fld>
            <a:endParaRPr lang="en"/>
          </a:p>
        </p:txBody>
      </p:sp>
    </p:spTree>
    <p:extLst>
      <p:ext uri="{BB962C8B-B14F-4D97-AF65-F5344CB8AC3E}">
        <p14:creationId xmlns:p14="http://schemas.microsoft.com/office/powerpoint/2010/main" val="2598926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6BE1-31E6-4AC2-BDBD-A10DA612686D}"/>
              </a:ext>
            </a:extLst>
          </p:cNvPr>
          <p:cNvSpPr>
            <a:spLocks noGrp="1"/>
          </p:cNvSpPr>
          <p:nvPr>
            <p:ph type="title"/>
          </p:nvPr>
        </p:nvSpPr>
        <p:spPr/>
        <p:txBody>
          <a:bodyPr/>
          <a:lstStyle/>
          <a:p>
            <a:r>
              <a:rPr lang="en-US" dirty="0" err="1"/>
              <a:t>Langkah</a:t>
            </a:r>
            <a:r>
              <a:rPr lang="en-US" dirty="0"/>
              <a:t> </a:t>
            </a:r>
            <a:r>
              <a:rPr lang="en-US" dirty="0" err="1"/>
              <a:t>Pemilihan</a:t>
            </a:r>
            <a:r>
              <a:rPr lang="en-US" dirty="0"/>
              <a:t> </a:t>
            </a:r>
            <a:r>
              <a:rPr lang="en-US" dirty="0" err="1"/>
              <a:t>Jurnal</a:t>
            </a:r>
            <a:endParaRPr lang="en-US" dirty="0"/>
          </a:p>
        </p:txBody>
      </p:sp>
      <p:sp>
        <p:nvSpPr>
          <p:cNvPr id="3" name="Text Placeholder 2">
            <a:extLst>
              <a:ext uri="{FF2B5EF4-FFF2-40B4-BE49-F238E27FC236}">
                <a16:creationId xmlns:a16="http://schemas.microsoft.com/office/drawing/2014/main" id="{21793594-540B-4A93-AB69-2BA9A8409633}"/>
              </a:ext>
            </a:extLst>
          </p:cNvPr>
          <p:cNvSpPr>
            <a:spLocks noGrp="1"/>
          </p:cNvSpPr>
          <p:nvPr>
            <p:ph type="body" idx="1"/>
          </p:nvPr>
        </p:nvSpPr>
        <p:spPr/>
        <p:txBody>
          <a:bodyPr/>
          <a:lstStyle/>
          <a:p>
            <a:pPr>
              <a:spcBef>
                <a:spcPct val="0"/>
              </a:spcBef>
              <a:spcAft>
                <a:spcPts val="600"/>
              </a:spcAft>
            </a:pPr>
            <a:r>
              <a:rPr lang="en-US" altLang="en-US" sz="2000" dirty="0" err="1">
                <a:latin typeface="Arial" charset="0"/>
              </a:rPr>
              <a:t>Cari</a:t>
            </a:r>
            <a:r>
              <a:rPr lang="en-US" altLang="en-US" sz="2000" dirty="0">
                <a:latin typeface="Arial" charset="0"/>
              </a:rPr>
              <a:t> </a:t>
            </a:r>
            <a:r>
              <a:rPr lang="en-US" altLang="en-US" sz="2000" dirty="0" err="1">
                <a:latin typeface="Arial" charset="0"/>
              </a:rPr>
              <a:t>jurnal</a:t>
            </a:r>
            <a:r>
              <a:rPr lang="en-US" altLang="en-US" sz="2000" dirty="0">
                <a:latin typeface="Arial" charset="0"/>
              </a:rPr>
              <a:t> </a:t>
            </a:r>
            <a:r>
              <a:rPr lang="en-US" altLang="en-US" sz="2000" dirty="0" err="1">
                <a:latin typeface="Arial" charset="0"/>
              </a:rPr>
              <a:t>dengan</a:t>
            </a:r>
            <a:r>
              <a:rPr lang="en-US" altLang="en-US" sz="2000" dirty="0">
                <a:latin typeface="Arial" charset="0"/>
              </a:rPr>
              <a:t> </a:t>
            </a:r>
            <a:r>
              <a:rPr lang="en-US" altLang="en-US" sz="2000" dirty="0" err="1">
                <a:latin typeface="Arial" charset="0"/>
              </a:rPr>
              <a:t>menggunakan</a:t>
            </a:r>
            <a:r>
              <a:rPr lang="en-US" altLang="en-US" sz="2000" dirty="0">
                <a:latin typeface="Arial" charset="0"/>
              </a:rPr>
              <a:t> </a:t>
            </a:r>
            <a:r>
              <a:rPr lang="id-ID" altLang="en-US" sz="2000" dirty="0">
                <a:latin typeface="Arial" charset="0"/>
              </a:rPr>
              <a:t>journal finder</a:t>
            </a:r>
            <a:r>
              <a:rPr lang="en-US" altLang="en-US" sz="2000" dirty="0">
                <a:latin typeface="Arial" charset="0"/>
              </a:rPr>
              <a:t> (scimagojr.com, scopus.com, sciencedirect.com, </a:t>
            </a:r>
            <a:r>
              <a:rPr lang="en-US" altLang="en-US" sz="2000" dirty="0" err="1">
                <a:latin typeface="Arial" charset="0"/>
              </a:rPr>
              <a:t>dll</a:t>
            </a:r>
            <a:r>
              <a:rPr lang="en-US" altLang="en-US" sz="2000" dirty="0">
                <a:latin typeface="Arial" charset="0"/>
              </a:rPr>
              <a:t>)</a:t>
            </a:r>
            <a:endParaRPr lang="id-ID" altLang="en-US" sz="2000" dirty="0">
              <a:latin typeface="Arial" charset="0"/>
            </a:endParaRPr>
          </a:p>
          <a:p>
            <a:pPr>
              <a:spcBef>
                <a:spcPct val="0"/>
              </a:spcBef>
              <a:spcAft>
                <a:spcPts val="600"/>
              </a:spcAft>
            </a:pPr>
            <a:r>
              <a:rPr lang="en-US" altLang="en-US" sz="2000" dirty="0" err="1">
                <a:latin typeface="Arial" charset="0"/>
              </a:rPr>
              <a:t>Cek</a:t>
            </a:r>
            <a:r>
              <a:rPr lang="en-US" altLang="en-US" sz="2000" dirty="0">
                <a:latin typeface="Arial" charset="0"/>
              </a:rPr>
              <a:t> </a:t>
            </a:r>
            <a:r>
              <a:rPr lang="en-US" altLang="en-US" sz="2000" dirty="0" err="1">
                <a:latin typeface="Arial" charset="0"/>
              </a:rPr>
              <a:t>tujuan</a:t>
            </a:r>
            <a:r>
              <a:rPr lang="en-US" altLang="en-US" sz="2000" dirty="0">
                <a:latin typeface="Arial" charset="0"/>
              </a:rPr>
              <a:t> and scope </a:t>
            </a:r>
            <a:r>
              <a:rPr lang="en-US" altLang="en-US" sz="2000" dirty="0" err="1">
                <a:latin typeface="Arial" charset="0"/>
              </a:rPr>
              <a:t>jurnal</a:t>
            </a:r>
            <a:r>
              <a:rPr lang="en-US" altLang="en-US" sz="2000" dirty="0">
                <a:latin typeface="Arial" charset="0"/>
              </a:rPr>
              <a:t> </a:t>
            </a:r>
            <a:r>
              <a:rPr lang="en-US" altLang="en-US" sz="2000" dirty="0" err="1">
                <a:latin typeface="Arial" charset="0"/>
              </a:rPr>
              <a:t>untuk</a:t>
            </a:r>
            <a:r>
              <a:rPr lang="en-US" altLang="en-US" sz="2000" dirty="0">
                <a:latin typeface="Arial" charset="0"/>
              </a:rPr>
              <a:t> </a:t>
            </a:r>
            <a:r>
              <a:rPr lang="en-US" altLang="en-US" sz="2000" dirty="0" err="1">
                <a:latin typeface="Arial" charset="0"/>
              </a:rPr>
              <a:t>melihat</a:t>
            </a:r>
            <a:r>
              <a:rPr lang="en-US" altLang="en-US" sz="2000" dirty="0">
                <a:latin typeface="Arial" charset="0"/>
              </a:rPr>
              <a:t> </a:t>
            </a:r>
            <a:r>
              <a:rPr lang="en-US" altLang="en-US" sz="2000" dirty="0" err="1">
                <a:latin typeface="Arial" charset="0"/>
              </a:rPr>
              <a:t>apakah</a:t>
            </a:r>
            <a:r>
              <a:rPr lang="en-US" altLang="en-US" sz="2000" dirty="0">
                <a:latin typeface="Arial" charset="0"/>
              </a:rPr>
              <a:t> </a:t>
            </a:r>
            <a:r>
              <a:rPr lang="en-US" altLang="en-US" sz="2000" dirty="0" err="1">
                <a:latin typeface="Arial" charset="0"/>
              </a:rPr>
              <a:t>artikel</a:t>
            </a:r>
            <a:r>
              <a:rPr lang="en-US" altLang="en-US" sz="2000" dirty="0">
                <a:latin typeface="Arial" charset="0"/>
              </a:rPr>
              <a:t> </a:t>
            </a:r>
            <a:r>
              <a:rPr lang="en-US" altLang="en-US" sz="2000" dirty="0" err="1">
                <a:latin typeface="Arial" charset="0"/>
              </a:rPr>
              <a:t>sudah</a:t>
            </a:r>
            <a:r>
              <a:rPr lang="en-US" altLang="en-US" sz="2000" dirty="0">
                <a:latin typeface="Arial" charset="0"/>
              </a:rPr>
              <a:t> </a:t>
            </a:r>
            <a:r>
              <a:rPr lang="en-US" altLang="en-US" sz="2000" dirty="0" err="1">
                <a:latin typeface="Arial" charset="0"/>
              </a:rPr>
              <a:t>sesuai</a:t>
            </a:r>
            <a:r>
              <a:rPr lang="en-US" altLang="en-US" sz="2000" dirty="0">
                <a:latin typeface="Arial" charset="0"/>
              </a:rPr>
              <a:t> </a:t>
            </a:r>
            <a:r>
              <a:rPr lang="id-ID" altLang="en-US" sz="2000" dirty="0">
                <a:latin typeface="Arial" charset="0"/>
              </a:rPr>
              <a:t>(</a:t>
            </a:r>
            <a:r>
              <a:rPr lang="en-US" altLang="en-US" sz="2000" dirty="0" err="1">
                <a:latin typeface="Arial" charset="0"/>
              </a:rPr>
              <a:t>lihat</a:t>
            </a:r>
            <a:r>
              <a:rPr lang="en-US" altLang="en-US" sz="2000" dirty="0">
                <a:latin typeface="Arial" charset="0"/>
              </a:rPr>
              <a:t> </a:t>
            </a:r>
            <a:r>
              <a:rPr lang="en-US" altLang="en-US" sz="2000" dirty="0" err="1">
                <a:latin typeface="Arial" charset="0"/>
              </a:rPr>
              <a:t>makalah-makalah</a:t>
            </a:r>
            <a:r>
              <a:rPr lang="en-US" altLang="en-US" sz="2000" dirty="0">
                <a:latin typeface="Arial" charset="0"/>
              </a:rPr>
              <a:t> </a:t>
            </a:r>
            <a:r>
              <a:rPr lang="en-US" altLang="en-US" sz="2000" dirty="0" err="1">
                <a:latin typeface="Arial" charset="0"/>
              </a:rPr>
              <a:t>terbit</a:t>
            </a:r>
            <a:r>
              <a:rPr lang="id-ID" altLang="en-US" sz="2000" dirty="0">
                <a:latin typeface="Arial" charset="0"/>
              </a:rPr>
              <a:t>)</a:t>
            </a:r>
          </a:p>
          <a:p>
            <a:pPr>
              <a:spcBef>
                <a:spcPct val="0"/>
              </a:spcBef>
              <a:spcAft>
                <a:spcPts val="600"/>
              </a:spcAft>
            </a:pPr>
            <a:r>
              <a:rPr lang="en-US" altLang="en-US" sz="2000" dirty="0" err="1">
                <a:latin typeface="Arial" charset="0"/>
              </a:rPr>
              <a:t>Cek</a:t>
            </a:r>
            <a:r>
              <a:rPr lang="en-US" altLang="en-US" sz="2000" dirty="0">
                <a:latin typeface="Arial" charset="0"/>
              </a:rPr>
              <a:t> </a:t>
            </a:r>
            <a:r>
              <a:rPr lang="en-US" altLang="en-US" sz="2000" dirty="0" err="1">
                <a:latin typeface="Arial" charset="0"/>
              </a:rPr>
              <a:t>reputasi</a:t>
            </a:r>
            <a:r>
              <a:rPr lang="en-US" altLang="en-US" sz="2000" dirty="0">
                <a:latin typeface="Arial" charset="0"/>
              </a:rPr>
              <a:t> </a:t>
            </a:r>
            <a:r>
              <a:rPr lang="en-US" altLang="en-US" sz="2000" dirty="0" err="1">
                <a:latin typeface="Arial" charset="0"/>
              </a:rPr>
              <a:t>jurnal</a:t>
            </a:r>
            <a:r>
              <a:rPr lang="id-ID" altLang="en-US" sz="2000" dirty="0">
                <a:latin typeface="Arial" charset="0"/>
              </a:rPr>
              <a:t> (I</a:t>
            </a:r>
            <a:r>
              <a:rPr lang="en-US" altLang="en-US" sz="2000" dirty="0">
                <a:latin typeface="Arial" charset="0"/>
              </a:rPr>
              <a:t>n</a:t>
            </a:r>
            <a:r>
              <a:rPr lang="id-ID" altLang="en-US" sz="2000" dirty="0">
                <a:latin typeface="Arial" charset="0"/>
              </a:rPr>
              <a:t>de</a:t>
            </a:r>
            <a:r>
              <a:rPr lang="en-US" altLang="en-US" sz="2000" dirty="0" err="1">
                <a:latin typeface="Arial" charset="0"/>
              </a:rPr>
              <a:t>ks</a:t>
            </a:r>
            <a:r>
              <a:rPr lang="id-ID" altLang="en-US" sz="2000" dirty="0">
                <a:latin typeface="Arial" charset="0"/>
              </a:rPr>
              <a:t>, Impact factor,</a:t>
            </a:r>
            <a:r>
              <a:rPr lang="en-US" altLang="en-US" sz="2000" dirty="0">
                <a:latin typeface="Arial" charset="0"/>
              </a:rPr>
              <a:t> </a:t>
            </a:r>
            <a:r>
              <a:rPr lang="id-ID" altLang="en-US" sz="2000" dirty="0">
                <a:latin typeface="Arial" charset="0"/>
              </a:rPr>
              <a:t>citation, etc.  ...)</a:t>
            </a:r>
          </a:p>
          <a:p>
            <a:pPr>
              <a:spcBef>
                <a:spcPct val="0"/>
              </a:spcBef>
              <a:spcAft>
                <a:spcPts val="600"/>
              </a:spcAft>
            </a:pPr>
            <a:r>
              <a:rPr lang="en-US" altLang="en-US" sz="2000" dirty="0" err="1">
                <a:latin typeface="Arial" charset="0"/>
              </a:rPr>
              <a:t>Cek</a:t>
            </a:r>
            <a:r>
              <a:rPr lang="en-US" altLang="en-US" sz="2000" dirty="0">
                <a:latin typeface="Arial" charset="0"/>
              </a:rPr>
              <a:t> questionable journals … </a:t>
            </a:r>
            <a:r>
              <a:rPr lang="en-US" altLang="en-US" sz="2000" dirty="0" err="1">
                <a:latin typeface="Arial" charset="0"/>
              </a:rPr>
              <a:t>lebih</a:t>
            </a:r>
            <a:r>
              <a:rPr lang="en-US" altLang="en-US" sz="2000" dirty="0">
                <a:latin typeface="Arial" charset="0"/>
              </a:rPr>
              <a:t> </a:t>
            </a:r>
            <a:r>
              <a:rPr lang="en-US" altLang="en-US" sz="2000" dirty="0" err="1">
                <a:latin typeface="Arial" charset="0"/>
              </a:rPr>
              <a:t>baik</a:t>
            </a:r>
            <a:r>
              <a:rPr lang="en-US" altLang="en-US" sz="2000" dirty="0">
                <a:latin typeface="Arial" charset="0"/>
              </a:rPr>
              <a:t> </a:t>
            </a:r>
            <a:r>
              <a:rPr lang="en-US" altLang="en-US" sz="2000" dirty="0" err="1">
                <a:latin typeface="Arial" charset="0"/>
              </a:rPr>
              <a:t>menghindari</a:t>
            </a:r>
            <a:endParaRPr lang="id-ID" altLang="en-US" sz="2000" dirty="0">
              <a:latin typeface="Arial" charset="0"/>
            </a:endParaRPr>
          </a:p>
          <a:p>
            <a:pPr>
              <a:spcBef>
                <a:spcPct val="0"/>
              </a:spcBef>
              <a:spcAft>
                <a:spcPts val="600"/>
              </a:spcAft>
            </a:pPr>
            <a:r>
              <a:rPr lang="en-US" altLang="en-US" sz="2000" dirty="0">
                <a:latin typeface="Arial" charset="0"/>
              </a:rPr>
              <a:t>Submit </a:t>
            </a:r>
            <a:r>
              <a:rPr lang="en-US" altLang="en-US" sz="2000" dirty="0" err="1">
                <a:latin typeface="Arial" charset="0"/>
              </a:rPr>
              <a:t>hanya</a:t>
            </a:r>
            <a:r>
              <a:rPr lang="en-US" altLang="en-US" sz="2000" dirty="0">
                <a:latin typeface="Arial" charset="0"/>
              </a:rPr>
              <a:t> </a:t>
            </a:r>
            <a:r>
              <a:rPr lang="en-US" altLang="en-US" sz="2000" dirty="0" err="1">
                <a:latin typeface="Arial" charset="0"/>
              </a:rPr>
              <a:t>kepada</a:t>
            </a:r>
            <a:r>
              <a:rPr lang="en-US" altLang="en-US" sz="2000" dirty="0">
                <a:latin typeface="Arial" charset="0"/>
              </a:rPr>
              <a:t> </a:t>
            </a:r>
            <a:r>
              <a:rPr lang="en-US" altLang="en-US" sz="2000" dirty="0" err="1">
                <a:latin typeface="Arial" charset="0"/>
              </a:rPr>
              <a:t>satu</a:t>
            </a:r>
            <a:r>
              <a:rPr lang="en-US" altLang="en-US" sz="2000" dirty="0">
                <a:latin typeface="Arial" charset="0"/>
              </a:rPr>
              <a:t> </a:t>
            </a:r>
            <a:r>
              <a:rPr lang="en-US" altLang="en-US" sz="2000" dirty="0" err="1">
                <a:latin typeface="Arial" charset="0"/>
              </a:rPr>
              <a:t>jurnal</a:t>
            </a:r>
            <a:r>
              <a:rPr lang="id-ID" altLang="en-US" sz="2000" dirty="0">
                <a:latin typeface="Arial" charset="0"/>
              </a:rPr>
              <a:t>: scientific misconduct</a:t>
            </a:r>
          </a:p>
          <a:p>
            <a:pPr>
              <a:spcAft>
                <a:spcPts val="600"/>
              </a:spcAft>
            </a:pPr>
            <a:endParaRPr lang="en-US" sz="2000" dirty="0"/>
          </a:p>
        </p:txBody>
      </p:sp>
      <p:sp>
        <p:nvSpPr>
          <p:cNvPr id="4" name="Slide Number Placeholder 3">
            <a:extLst>
              <a:ext uri="{FF2B5EF4-FFF2-40B4-BE49-F238E27FC236}">
                <a16:creationId xmlns:a16="http://schemas.microsoft.com/office/drawing/2014/main" id="{1E0939E2-A839-4AF4-A58E-701D3A792693}"/>
              </a:ext>
            </a:extLst>
          </p:cNvPr>
          <p:cNvSpPr>
            <a:spLocks noGrp="1"/>
          </p:cNvSpPr>
          <p:nvPr>
            <p:ph type="sldNum" idx="12"/>
          </p:nvPr>
        </p:nvSpPr>
        <p:spPr/>
        <p:txBody>
          <a:bodyPr/>
          <a:lstStyle/>
          <a:p>
            <a:pPr lvl="0">
              <a:spcBef>
                <a:spcPts val="0"/>
              </a:spcBef>
              <a:buNone/>
            </a:pPr>
            <a:fld id="{00000000-1234-1234-1234-123412341234}" type="slidenum">
              <a:rPr lang="en" smtClean="0"/>
              <a:t>54</a:t>
            </a:fld>
            <a:endParaRPr lang="en"/>
          </a:p>
        </p:txBody>
      </p:sp>
    </p:spTree>
    <p:extLst>
      <p:ext uri="{BB962C8B-B14F-4D97-AF65-F5344CB8AC3E}">
        <p14:creationId xmlns:p14="http://schemas.microsoft.com/office/powerpoint/2010/main" val="2553924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A186-93E8-4A7B-A769-1BE297808DCD}"/>
              </a:ext>
            </a:extLst>
          </p:cNvPr>
          <p:cNvSpPr>
            <a:spLocks noGrp="1"/>
          </p:cNvSpPr>
          <p:nvPr>
            <p:ph type="title"/>
          </p:nvPr>
        </p:nvSpPr>
        <p:spPr/>
        <p:txBody>
          <a:bodyPr/>
          <a:lstStyle/>
          <a:p>
            <a:r>
              <a:rPr lang="en-US" dirty="0"/>
              <a:t>Proses </a:t>
            </a:r>
            <a:r>
              <a:rPr lang="en-US" dirty="0" err="1"/>
              <a:t>Publikasi</a:t>
            </a:r>
            <a:r>
              <a:rPr lang="en-US" dirty="0"/>
              <a:t> </a:t>
            </a:r>
            <a:r>
              <a:rPr lang="en-US" dirty="0" err="1"/>
              <a:t>Jurnal</a:t>
            </a:r>
            <a:endParaRPr lang="en-US" dirty="0"/>
          </a:p>
        </p:txBody>
      </p:sp>
      <p:sp>
        <p:nvSpPr>
          <p:cNvPr id="4" name="Slide Number Placeholder 3">
            <a:extLst>
              <a:ext uri="{FF2B5EF4-FFF2-40B4-BE49-F238E27FC236}">
                <a16:creationId xmlns:a16="http://schemas.microsoft.com/office/drawing/2014/main" id="{13EB4A26-FCCC-4099-9209-D88CB37FFEFF}"/>
              </a:ext>
            </a:extLst>
          </p:cNvPr>
          <p:cNvSpPr>
            <a:spLocks noGrp="1"/>
          </p:cNvSpPr>
          <p:nvPr>
            <p:ph type="sldNum" idx="12"/>
          </p:nvPr>
        </p:nvSpPr>
        <p:spPr/>
        <p:txBody>
          <a:bodyPr/>
          <a:lstStyle/>
          <a:p>
            <a:pPr lvl="0">
              <a:spcBef>
                <a:spcPts val="0"/>
              </a:spcBef>
              <a:buNone/>
            </a:pPr>
            <a:fld id="{00000000-1234-1234-1234-123412341234}" type="slidenum">
              <a:rPr lang="en" smtClean="0"/>
              <a:t>55</a:t>
            </a:fld>
            <a:endParaRPr lang="en"/>
          </a:p>
        </p:txBody>
      </p:sp>
      <p:pic>
        <p:nvPicPr>
          <p:cNvPr id="5" name="Picture 4">
            <a:extLst>
              <a:ext uri="{FF2B5EF4-FFF2-40B4-BE49-F238E27FC236}">
                <a16:creationId xmlns:a16="http://schemas.microsoft.com/office/drawing/2014/main" id="{092EA1E3-45C7-45AE-9304-A68D90FE4A1E}"/>
              </a:ext>
            </a:extLst>
          </p:cNvPr>
          <p:cNvPicPr>
            <a:picLocks noChangeAspect="1"/>
          </p:cNvPicPr>
          <p:nvPr/>
        </p:nvPicPr>
        <p:blipFill>
          <a:blip r:embed="rId2"/>
          <a:stretch>
            <a:fillRect/>
          </a:stretch>
        </p:blipFill>
        <p:spPr>
          <a:xfrm>
            <a:off x="814275" y="1344051"/>
            <a:ext cx="4798503" cy="3799449"/>
          </a:xfrm>
          <a:prstGeom prst="rect">
            <a:avLst/>
          </a:prstGeom>
        </p:spPr>
      </p:pic>
      <p:sp>
        <p:nvSpPr>
          <p:cNvPr id="3" name="TextBox 2">
            <a:extLst>
              <a:ext uri="{FF2B5EF4-FFF2-40B4-BE49-F238E27FC236}">
                <a16:creationId xmlns:a16="http://schemas.microsoft.com/office/drawing/2014/main" id="{93DB4ED9-2F64-40BB-A72B-733366AE2449}"/>
              </a:ext>
            </a:extLst>
          </p:cNvPr>
          <p:cNvSpPr txBox="1"/>
          <p:nvPr/>
        </p:nvSpPr>
        <p:spPr>
          <a:xfrm>
            <a:off x="6306675" y="1465118"/>
            <a:ext cx="1677062" cy="1815882"/>
          </a:xfrm>
          <a:prstGeom prst="rect">
            <a:avLst/>
          </a:prstGeom>
          <a:noFill/>
        </p:spPr>
        <p:txBody>
          <a:bodyPr wrap="none" rtlCol="0">
            <a:spAutoFit/>
          </a:bodyPr>
          <a:lstStyle/>
          <a:p>
            <a:r>
              <a:rPr lang="en-US" dirty="0"/>
              <a:t>Basic requirement:</a:t>
            </a:r>
          </a:p>
          <a:p>
            <a:pPr marL="285750" indent="-285750">
              <a:buFont typeface="Wingdings" panose="05000000000000000000" pitchFamily="2" charset="2"/>
              <a:buChar char="ü"/>
            </a:pPr>
            <a:r>
              <a:rPr lang="en-US" dirty="0"/>
              <a:t>Formatting</a:t>
            </a:r>
          </a:p>
          <a:p>
            <a:pPr marL="285750" indent="-285750">
              <a:buFont typeface="Wingdings" panose="05000000000000000000" pitchFamily="2" charset="2"/>
              <a:buChar char="ü"/>
            </a:pPr>
            <a:r>
              <a:rPr lang="en-US" dirty="0"/>
              <a:t>Language</a:t>
            </a:r>
          </a:p>
          <a:p>
            <a:pPr marL="285750" indent="-285750">
              <a:buFont typeface="Wingdings" panose="05000000000000000000" pitchFamily="2" charset="2"/>
              <a:buChar char="ü"/>
            </a:pPr>
            <a:r>
              <a:rPr lang="en-US" dirty="0"/>
              <a:t>Scope </a:t>
            </a:r>
          </a:p>
          <a:p>
            <a:pPr marL="285750" indent="-285750">
              <a:buFont typeface="Wingdings" panose="05000000000000000000" pitchFamily="2" charset="2"/>
              <a:buChar char="ü"/>
            </a:pPr>
            <a:r>
              <a:rPr lang="en-US" dirty="0"/>
              <a:t>Article type</a:t>
            </a:r>
          </a:p>
          <a:p>
            <a:pPr marL="285750" indent="-285750">
              <a:buFont typeface="Wingdings" panose="05000000000000000000" pitchFamily="2" charset="2"/>
              <a:buChar char="ü"/>
            </a:pPr>
            <a:r>
              <a:rPr lang="en-US" dirty="0"/>
              <a:t>Significance</a:t>
            </a:r>
          </a:p>
          <a:p>
            <a:pPr marL="285750" indent="-285750">
              <a:buFont typeface="Wingdings" panose="05000000000000000000" pitchFamily="2" charset="2"/>
              <a:buChar char="ü"/>
            </a:pPr>
            <a:r>
              <a:rPr lang="en-US" dirty="0"/>
              <a:t>Readership</a:t>
            </a:r>
          </a:p>
          <a:p>
            <a:pPr marL="285750" indent="-285750">
              <a:buFont typeface="Wingdings" panose="05000000000000000000" pitchFamily="2" charset="2"/>
              <a:buChar char="ü"/>
            </a:pPr>
            <a:r>
              <a:rPr lang="en-US" dirty="0"/>
              <a:t>Impact</a:t>
            </a:r>
          </a:p>
        </p:txBody>
      </p:sp>
    </p:spTree>
    <p:extLst>
      <p:ext uri="{BB962C8B-B14F-4D97-AF65-F5344CB8AC3E}">
        <p14:creationId xmlns:p14="http://schemas.microsoft.com/office/powerpoint/2010/main" val="31749982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D9AE-3C4B-45D5-8332-28E343FE89FB}"/>
              </a:ext>
            </a:extLst>
          </p:cNvPr>
          <p:cNvSpPr>
            <a:spLocks noGrp="1"/>
          </p:cNvSpPr>
          <p:nvPr>
            <p:ph type="title"/>
          </p:nvPr>
        </p:nvSpPr>
        <p:spPr/>
        <p:txBody>
          <a:bodyPr/>
          <a:lstStyle/>
          <a:p>
            <a:r>
              <a:rPr lang="en-US" dirty="0"/>
              <a:t>Submission Timeline</a:t>
            </a:r>
          </a:p>
        </p:txBody>
      </p:sp>
      <p:sp>
        <p:nvSpPr>
          <p:cNvPr id="3" name="Text Placeholder 2">
            <a:extLst>
              <a:ext uri="{FF2B5EF4-FFF2-40B4-BE49-F238E27FC236}">
                <a16:creationId xmlns:a16="http://schemas.microsoft.com/office/drawing/2014/main" id="{8D196185-8C26-4620-835F-257E3BF5CADD}"/>
              </a:ext>
            </a:extLst>
          </p:cNvPr>
          <p:cNvSpPr>
            <a:spLocks noGrp="1"/>
          </p:cNvSpPr>
          <p:nvPr>
            <p:ph type="body" idx="1"/>
          </p:nvPr>
        </p:nvSpPr>
        <p:spPr>
          <a:xfrm>
            <a:off x="263557" y="1327349"/>
            <a:ext cx="7882916" cy="3614359"/>
          </a:xfrm>
        </p:spPr>
        <p:txBody>
          <a:bodyPr/>
          <a:lstStyle/>
          <a:p>
            <a:pPr marL="822960" lvl="1" indent="-457200">
              <a:spcAft>
                <a:spcPts val="0"/>
              </a:spcAft>
              <a:buFont typeface="Wingdings" panose="05000000000000000000" pitchFamily="2" charset="2"/>
              <a:buChar char="§"/>
            </a:pPr>
            <a:r>
              <a:rPr lang="en-US" sz="2000" dirty="0" err="1"/>
              <a:t>Pemasukan</a:t>
            </a:r>
            <a:r>
              <a:rPr lang="en-US" sz="2000" dirty="0"/>
              <a:t> </a:t>
            </a:r>
            <a:r>
              <a:rPr lang="en-US" sz="2000" dirty="0" err="1"/>
              <a:t>makalah</a:t>
            </a:r>
            <a:r>
              <a:rPr lang="en-US" sz="2000" dirty="0"/>
              <a:t> </a:t>
            </a:r>
            <a:r>
              <a:rPr lang="en-US" sz="2000" dirty="0" err="1"/>
              <a:t>melalui</a:t>
            </a:r>
            <a:r>
              <a:rPr lang="en-US" sz="2000" dirty="0"/>
              <a:t> manuscript central or to managing editor (email, online)</a:t>
            </a:r>
          </a:p>
          <a:p>
            <a:pPr marL="822960" lvl="1" indent="-457200">
              <a:spcAft>
                <a:spcPts val="0"/>
              </a:spcAft>
              <a:buFont typeface="Wingdings" panose="05000000000000000000" pitchFamily="2" charset="2"/>
              <a:buChar char="§"/>
            </a:pPr>
            <a:r>
              <a:rPr lang="en-US" sz="2000" dirty="0" err="1"/>
              <a:t>Makalah</a:t>
            </a:r>
            <a:r>
              <a:rPr lang="en-US" sz="2000" dirty="0"/>
              <a:t> </a:t>
            </a:r>
            <a:r>
              <a:rPr lang="en-US" sz="2000" dirty="0" err="1"/>
              <a:t>masuk</a:t>
            </a:r>
            <a:r>
              <a:rPr lang="en-US" sz="2000" dirty="0"/>
              <a:t> </a:t>
            </a:r>
            <a:r>
              <a:rPr lang="en-US" sz="2000" dirty="0" err="1"/>
              <a:t>ke</a:t>
            </a:r>
            <a:r>
              <a:rPr lang="en-US" sz="2000" dirty="0"/>
              <a:t> editor (</a:t>
            </a:r>
            <a:r>
              <a:rPr lang="en-US" sz="2000" dirty="0" err="1"/>
              <a:t>tergantung</a:t>
            </a:r>
            <a:r>
              <a:rPr lang="en-US" sz="2000" dirty="0"/>
              <a:t> </a:t>
            </a:r>
            <a:r>
              <a:rPr lang="en-US" sz="2000" dirty="0" err="1"/>
              <a:t>jurnal</a:t>
            </a:r>
            <a:r>
              <a:rPr lang="en-US" sz="2000" dirty="0"/>
              <a:t>, </a:t>
            </a:r>
            <a:r>
              <a:rPr lang="en-US" sz="2000" dirty="0" err="1"/>
              <a:t>dapat</a:t>
            </a:r>
            <a:r>
              <a:rPr lang="en-US" sz="2000" dirty="0"/>
              <a:t> </a:t>
            </a:r>
            <a:r>
              <a:rPr lang="en-US" sz="2000" dirty="0" err="1"/>
              <a:t>ditugaskan</a:t>
            </a:r>
            <a:r>
              <a:rPr lang="en-US" sz="2000" dirty="0"/>
              <a:t> </a:t>
            </a:r>
            <a:r>
              <a:rPr lang="en-US" sz="2000" dirty="0" err="1"/>
              <a:t>ke</a:t>
            </a:r>
            <a:r>
              <a:rPr lang="en-US" sz="2000" dirty="0"/>
              <a:t> associate editor)</a:t>
            </a:r>
          </a:p>
          <a:p>
            <a:pPr marL="822960" lvl="1" indent="-457200">
              <a:spcAft>
                <a:spcPts val="0"/>
              </a:spcAft>
              <a:buFont typeface="Wingdings" panose="05000000000000000000" pitchFamily="2" charset="2"/>
              <a:buChar char="§"/>
            </a:pPr>
            <a:r>
              <a:rPr lang="en-US" sz="2000" dirty="0"/>
              <a:t>The (associate) editor </a:t>
            </a:r>
            <a:r>
              <a:rPr lang="en-US" sz="2000" dirty="0" err="1"/>
              <a:t>memilih</a:t>
            </a:r>
            <a:r>
              <a:rPr lang="en-US" sz="2000" dirty="0"/>
              <a:t> reviewers </a:t>
            </a:r>
            <a:r>
              <a:rPr lang="en-US" sz="2000" dirty="0" err="1"/>
              <a:t>untuk</a:t>
            </a:r>
            <a:r>
              <a:rPr lang="en-US" sz="2000" dirty="0"/>
              <a:t> </a:t>
            </a:r>
            <a:r>
              <a:rPr lang="en-US" sz="2000" dirty="0" err="1"/>
              <a:t>makalah</a:t>
            </a:r>
            <a:r>
              <a:rPr lang="en-US" sz="2000" dirty="0"/>
              <a:t>; </a:t>
            </a:r>
            <a:r>
              <a:rPr lang="en-US" sz="2000" dirty="0" err="1"/>
              <a:t>kadang</a:t>
            </a:r>
            <a:r>
              <a:rPr lang="en-US" sz="2000" dirty="0"/>
              <a:t> reviewers </a:t>
            </a:r>
            <a:r>
              <a:rPr lang="en-US" sz="2000" dirty="0" err="1"/>
              <a:t>tidak</a:t>
            </a:r>
            <a:r>
              <a:rPr lang="en-US" sz="2000" dirty="0"/>
              <a:t> </a:t>
            </a:r>
            <a:r>
              <a:rPr lang="en-US" sz="2000" dirty="0" err="1"/>
              <a:t>setuju</a:t>
            </a:r>
            <a:r>
              <a:rPr lang="en-US" sz="2000" dirty="0"/>
              <a:t> </a:t>
            </a:r>
            <a:r>
              <a:rPr lang="en-US" sz="2000" dirty="0" err="1"/>
              <a:t>untuk</a:t>
            </a:r>
            <a:r>
              <a:rPr lang="en-US" sz="2000" dirty="0"/>
              <a:t> </a:t>
            </a:r>
            <a:r>
              <a:rPr lang="en-US" sz="2000" dirty="0" err="1"/>
              <a:t>mereview</a:t>
            </a:r>
            <a:r>
              <a:rPr lang="en-US" sz="2000" dirty="0"/>
              <a:t>, </a:t>
            </a:r>
            <a:r>
              <a:rPr lang="en-US" sz="2000" dirty="0" err="1"/>
              <a:t>sehingga</a:t>
            </a:r>
            <a:r>
              <a:rPr lang="en-US" sz="2000" dirty="0"/>
              <a:t> the editor </a:t>
            </a:r>
            <a:r>
              <a:rPr lang="en-US" sz="2000" dirty="0" err="1"/>
              <a:t>harus</a:t>
            </a:r>
            <a:r>
              <a:rPr lang="en-US" sz="2000" dirty="0"/>
              <a:t> </a:t>
            </a:r>
            <a:r>
              <a:rPr lang="en-US" sz="2000" dirty="0" err="1"/>
              <a:t>menemukan</a:t>
            </a:r>
            <a:r>
              <a:rPr lang="en-US" sz="2000" dirty="0"/>
              <a:t> reviewer yang lain</a:t>
            </a:r>
          </a:p>
          <a:p>
            <a:pPr marL="822960" lvl="1" indent="-457200">
              <a:spcAft>
                <a:spcPts val="0"/>
              </a:spcAft>
              <a:buFont typeface="Wingdings" panose="05000000000000000000" pitchFamily="2" charset="2"/>
              <a:buChar char="§"/>
            </a:pPr>
            <a:r>
              <a:rPr lang="en-US" sz="2000" dirty="0"/>
              <a:t>Reviewer </a:t>
            </a:r>
            <a:r>
              <a:rPr lang="en-US" sz="2000" dirty="0" err="1"/>
              <a:t>membaca</a:t>
            </a:r>
            <a:r>
              <a:rPr lang="en-US" sz="2000" dirty="0"/>
              <a:t> </a:t>
            </a:r>
            <a:r>
              <a:rPr lang="en-US" sz="2000" dirty="0" err="1"/>
              <a:t>dan</a:t>
            </a:r>
            <a:r>
              <a:rPr lang="en-US" sz="2000" dirty="0"/>
              <a:t> </a:t>
            </a:r>
            <a:r>
              <a:rPr lang="en-US" sz="2000" dirty="0" err="1"/>
              <a:t>mengoreksi</a:t>
            </a:r>
            <a:r>
              <a:rPr lang="en-US" sz="2000" dirty="0"/>
              <a:t> </a:t>
            </a:r>
            <a:r>
              <a:rPr lang="en-US" sz="2000" dirty="0" err="1"/>
              <a:t>makalah</a:t>
            </a:r>
            <a:r>
              <a:rPr lang="en-US" sz="2000" dirty="0"/>
              <a:t> </a:t>
            </a:r>
            <a:r>
              <a:rPr lang="en-US" sz="2000" dirty="0" err="1"/>
              <a:t>kemudian</a:t>
            </a:r>
            <a:r>
              <a:rPr lang="en-US" sz="2000" dirty="0"/>
              <a:t> </a:t>
            </a:r>
            <a:r>
              <a:rPr lang="en-US" sz="2000" dirty="0" err="1"/>
              <a:t>memasukkan</a:t>
            </a:r>
            <a:r>
              <a:rPr lang="en-US" sz="2000" dirty="0"/>
              <a:t> </a:t>
            </a:r>
            <a:r>
              <a:rPr lang="en-US" sz="2000" dirty="0" err="1"/>
              <a:t>makalahnya</a:t>
            </a:r>
            <a:endParaRPr lang="en-US" sz="2000" dirty="0"/>
          </a:p>
          <a:p>
            <a:pPr marL="822960" lvl="1" indent="-457200">
              <a:spcAft>
                <a:spcPts val="0"/>
              </a:spcAft>
              <a:buFont typeface="Wingdings" panose="05000000000000000000" pitchFamily="2" charset="2"/>
              <a:buChar char="§"/>
            </a:pPr>
            <a:r>
              <a:rPr lang="en-US" sz="2000" dirty="0"/>
              <a:t>Editor </a:t>
            </a:r>
            <a:r>
              <a:rPr lang="en-US" sz="2000" dirty="0" err="1"/>
              <a:t>membuat</a:t>
            </a:r>
            <a:r>
              <a:rPr lang="en-US" sz="2000" dirty="0"/>
              <a:t> </a:t>
            </a:r>
            <a:r>
              <a:rPr lang="en-US" sz="2000" dirty="0" err="1"/>
              <a:t>keputusan</a:t>
            </a:r>
            <a:r>
              <a:rPr lang="en-US" sz="2000" dirty="0"/>
              <a:t> </a:t>
            </a:r>
            <a:r>
              <a:rPr lang="en-US" sz="2000" dirty="0" err="1"/>
              <a:t>berdasarkan</a:t>
            </a:r>
            <a:r>
              <a:rPr lang="en-US" sz="2000" dirty="0"/>
              <a:t> </a:t>
            </a:r>
            <a:r>
              <a:rPr lang="en-US" sz="2000" dirty="0" err="1"/>
              <a:t>hasil</a:t>
            </a:r>
            <a:r>
              <a:rPr lang="en-US" sz="2000" dirty="0"/>
              <a:t> review</a:t>
            </a:r>
          </a:p>
          <a:p>
            <a:pPr marL="822960" lvl="1" indent="-457200">
              <a:spcAft>
                <a:spcPts val="0"/>
              </a:spcAft>
              <a:buFont typeface="Wingdings" panose="05000000000000000000" pitchFamily="2" charset="2"/>
              <a:buChar char="§"/>
            </a:pPr>
            <a:r>
              <a:rPr lang="en-US" sz="2000" dirty="0"/>
              <a:t>Keputusan </a:t>
            </a:r>
            <a:r>
              <a:rPr lang="en-US" sz="2000" dirty="0" err="1"/>
              <a:t>diumumkan</a:t>
            </a:r>
            <a:r>
              <a:rPr lang="en-US" sz="2000" dirty="0"/>
              <a:t> </a:t>
            </a:r>
            <a:r>
              <a:rPr lang="en-US" sz="2000" dirty="0" err="1"/>
              <a:t>dan</a:t>
            </a:r>
            <a:r>
              <a:rPr lang="en-US" sz="2000" dirty="0"/>
              <a:t> </a:t>
            </a:r>
            <a:r>
              <a:rPr lang="en-US" sz="2000" dirty="0" err="1"/>
              <a:t>dikirimkan</a:t>
            </a:r>
            <a:r>
              <a:rPr lang="en-US" sz="2000" dirty="0"/>
              <a:t> (via manuscript central, or the managing editor) </a:t>
            </a:r>
            <a:r>
              <a:rPr lang="en-US" sz="2000" dirty="0" err="1"/>
              <a:t>ke</a:t>
            </a:r>
            <a:r>
              <a:rPr lang="en-US" sz="2000" dirty="0"/>
              <a:t> </a:t>
            </a:r>
            <a:r>
              <a:rPr lang="en-US" sz="2000" dirty="0" err="1"/>
              <a:t>penulis</a:t>
            </a:r>
            <a:endParaRPr lang="en-US" sz="2000" dirty="0"/>
          </a:p>
          <a:p>
            <a:pPr>
              <a:spcAft>
                <a:spcPts val="0"/>
              </a:spcAft>
            </a:pPr>
            <a:endParaRPr lang="en-US" sz="2000" dirty="0"/>
          </a:p>
        </p:txBody>
      </p:sp>
      <p:sp>
        <p:nvSpPr>
          <p:cNvPr id="4" name="Slide Number Placeholder 3">
            <a:extLst>
              <a:ext uri="{FF2B5EF4-FFF2-40B4-BE49-F238E27FC236}">
                <a16:creationId xmlns:a16="http://schemas.microsoft.com/office/drawing/2014/main" id="{A7000F18-85FA-4E00-B048-7A40AB3F03F7}"/>
              </a:ext>
            </a:extLst>
          </p:cNvPr>
          <p:cNvSpPr>
            <a:spLocks noGrp="1"/>
          </p:cNvSpPr>
          <p:nvPr>
            <p:ph type="sldNum" idx="12"/>
          </p:nvPr>
        </p:nvSpPr>
        <p:spPr/>
        <p:txBody>
          <a:bodyPr/>
          <a:lstStyle/>
          <a:p>
            <a:pPr lvl="0">
              <a:spcBef>
                <a:spcPts val="0"/>
              </a:spcBef>
              <a:buNone/>
            </a:pPr>
            <a:fld id="{00000000-1234-1234-1234-123412341234}" type="slidenum">
              <a:rPr lang="en" smtClean="0"/>
              <a:t>56</a:t>
            </a:fld>
            <a:endParaRPr lang="en"/>
          </a:p>
        </p:txBody>
      </p:sp>
    </p:spTree>
    <p:extLst>
      <p:ext uri="{BB962C8B-B14F-4D97-AF65-F5344CB8AC3E}">
        <p14:creationId xmlns:p14="http://schemas.microsoft.com/office/powerpoint/2010/main" val="5592587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54D48-682A-4D38-9382-4569856488AE}"/>
              </a:ext>
            </a:extLst>
          </p:cNvPr>
          <p:cNvSpPr>
            <a:spLocks noGrp="1"/>
          </p:cNvSpPr>
          <p:nvPr>
            <p:ph type="title"/>
          </p:nvPr>
        </p:nvSpPr>
        <p:spPr/>
        <p:txBody>
          <a:bodyPr/>
          <a:lstStyle/>
          <a:p>
            <a:r>
              <a:rPr lang="en-US" dirty="0" err="1"/>
              <a:t>Prosedur</a:t>
            </a:r>
            <a:r>
              <a:rPr lang="en-US" dirty="0"/>
              <a:t> </a:t>
            </a:r>
            <a:r>
              <a:rPr lang="en-US" dirty="0" err="1"/>
              <a:t>Umum</a:t>
            </a:r>
            <a:r>
              <a:rPr lang="en-US" dirty="0"/>
              <a:t> </a:t>
            </a:r>
            <a:r>
              <a:rPr lang="en-US" dirty="0" err="1"/>
              <a:t>Pengiriman</a:t>
            </a:r>
            <a:r>
              <a:rPr lang="en-US" dirty="0"/>
              <a:t> </a:t>
            </a:r>
            <a:r>
              <a:rPr lang="en-US" dirty="0" err="1"/>
              <a:t>Jurnal</a:t>
            </a:r>
            <a:endParaRPr lang="en-US" dirty="0"/>
          </a:p>
        </p:txBody>
      </p:sp>
      <p:sp>
        <p:nvSpPr>
          <p:cNvPr id="3" name="Text Placeholder 2">
            <a:extLst>
              <a:ext uri="{FF2B5EF4-FFF2-40B4-BE49-F238E27FC236}">
                <a16:creationId xmlns:a16="http://schemas.microsoft.com/office/drawing/2014/main" id="{9868957E-66FA-4F11-9819-680801A2256C}"/>
              </a:ext>
            </a:extLst>
          </p:cNvPr>
          <p:cNvSpPr>
            <a:spLocks noGrp="1"/>
          </p:cNvSpPr>
          <p:nvPr>
            <p:ph type="body" idx="1"/>
          </p:nvPr>
        </p:nvSpPr>
        <p:spPr>
          <a:xfrm>
            <a:off x="201211" y="1254614"/>
            <a:ext cx="7688702" cy="3888886"/>
          </a:xfrm>
        </p:spPr>
        <p:txBody>
          <a:bodyPr/>
          <a:lstStyle/>
          <a:p>
            <a:pPr marL="514350" indent="-514350">
              <a:spcAft>
                <a:spcPts val="0"/>
              </a:spcAft>
              <a:buFont typeface="+mj-lt"/>
              <a:buAutoNum type="arabicPeriod"/>
            </a:pPr>
            <a:r>
              <a:rPr lang="en-US" sz="1800" dirty="0" err="1">
                <a:solidFill>
                  <a:srgbClr val="C00000"/>
                </a:solidFill>
              </a:rPr>
              <a:t>Tentukan</a:t>
            </a:r>
            <a:r>
              <a:rPr lang="en-US" sz="1800" dirty="0">
                <a:solidFill>
                  <a:srgbClr val="C00000"/>
                </a:solidFill>
              </a:rPr>
              <a:t> </a:t>
            </a:r>
            <a:r>
              <a:rPr lang="en-US" sz="1800" dirty="0" err="1">
                <a:solidFill>
                  <a:srgbClr val="C00000"/>
                </a:solidFill>
              </a:rPr>
              <a:t>jurnal</a:t>
            </a:r>
            <a:r>
              <a:rPr lang="en-US" sz="1800" dirty="0">
                <a:solidFill>
                  <a:srgbClr val="C00000"/>
                </a:solidFill>
              </a:rPr>
              <a:t> </a:t>
            </a:r>
            <a:r>
              <a:rPr lang="en-US" sz="1800" dirty="0"/>
              <a:t>yang </a:t>
            </a:r>
            <a:r>
              <a:rPr lang="en-US" sz="1800" dirty="0" err="1"/>
              <a:t>ingin</a:t>
            </a:r>
            <a:r>
              <a:rPr lang="en-US" sz="1800" dirty="0"/>
              <a:t> </a:t>
            </a:r>
            <a:r>
              <a:rPr lang="en-US" sz="1800" dirty="0" err="1"/>
              <a:t>kita</a:t>
            </a:r>
            <a:r>
              <a:rPr lang="en-US" sz="1800" dirty="0"/>
              <a:t> </a:t>
            </a:r>
            <a:r>
              <a:rPr lang="en-US" sz="1800" dirty="0" err="1"/>
              <a:t>kirim</a:t>
            </a:r>
            <a:r>
              <a:rPr lang="en-US" sz="1800" dirty="0"/>
              <a:t>, </a:t>
            </a:r>
            <a:r>
              <a:rPr lang="en-US" sz="1800" dirty="0" err="1"/>
              <a:t>cek</a:t>
            </a:r>
            <a:r>
              <a:rPr lang="en-US" sz="1800" dirty="0"/>
              <a:t> </a:t>
            </a:r>
            <a:r>
              <a:rPr lang="en-US" sz="1800" dirty="0" err="1"/>
              <a:t>nilai</a:t>
            </a:r>
            <a:r>
              <a:rPr lang="en-US" sz="1800" dirty="0"/>
              <a:t> JIF </a:t>
            </a:r>
            <a:r>
              <a:rPr lang="en-US" sz="1800" dirty="0" err="1"/>
              <a:t>dan</a:t>
            </a:r>
            <a:r>
              <a:rPr lang="en-US" sz="1800" dirty="0"/>
              <a:t> SJR </a:t>
            </a:r>
            <a:r>
              <a:rPr lang="en-US" sz="1800" dirty="0" err="1"/>
              <a:t>dari</a:t>
            </a:r>
            <a:r>
              <a:rPr lang="en-US" sz="1800" dirty="0"/>
              <a:t> </a:t>
            </a:r>
            <a:r>
              <a:rPr lang="en-US" sz="1800" dirty="0" err="1"/>
              <a:t>jurnal</a:t>
            </a:r>
            <a:r>
              <a:rPr lang="en-US" sz="1800" dirty="0"/>
              <a:t> </a:t>
            </a:r>
            <a:r>
              <a:rPr lang="en-US" sz="1800" dirty="0" err="1"/>
              <a:t>tersebut</a:t>
            </a:r>
            <a:r>
              <a:rPr lang="en-US" sz="1800" dirty="0"/>
              <a:t> </a:t>
            </a:r>
            <a:r>
              <a:rPr lang="en-US" sz="1800" dirty="0" err="1"/>
              <a:t>untuk</a:t>
            </a:r>
            <a:r>
              <a:rPr lang="en-US" sz="1800" dirty="0"/>
              <a:t> </a:t>
            </a:r>
            <a:r>
              <a:rPr lang="en-US" sz="1800" dirty="0" err="1"/>
              <a:t>mengukur</a:t>
            </a:r>
            <a:r>
              <a:rPr lang="en-US" sz="1800" dirty="0"/>
              <a:t> </a:t>
            </a:r>
            <a:r>
              <a:rPr lang="en-US" sz="1800" dirty="0" err="1"/>
              <a:t>kemampuan</a:t>
            </a:r>
            <a:r>
              <a:rPr lang="en-US" sz="1800" dirty="0"/>
              <a:t> </a:t>
            </a:r>
            <a:r>
              <a:rPr lang="en-US" sz="1800" dirty="0" err="1"/>
              <a:t>kita</a:t>
            </a:r>
            <a:r>
              <a:rPr lang="en-US" sz="1800" dirty="0"/>
              <a:t> (journal finder, </a:t>
            </a:r>
            <a:r>
              <a:rPr lang="en-US" sz="1800" dirty="0" err="1"/>
              <a:t>referensi</a:t>
            </a:r>
            <a:r>
              <a:rPr lang="en-US" sz="1800" dirty="0"/>
              <a:t>, </a:t>
            </a:r>
            <a:r>
              <a:rPr lang="en-US" sz="1800" dirty="0" err="1"/>
              <a:t>kolega,dll</a:t>
            </a:r>
            <a:r>
              <a:rPr lang="en-US" sz="1800" dirty="0"/>
              <a:t>)</a:t>
            </a:r>
          </a:p>
          <a:p>
            <a:pPr marL="514350" indent="-514350">
              <a:spcAft>
                <a:spcPts val="0"/>
              </a:spcAft>
              <a:buFont typeface="+mj-lt"/>
              <a:buAutoNum type="arabicPeriod"/>
            </a:pPr>
            <a:r>
              <a:rPr lang="en-US" sz="1800" dirty="0" err="1"/>
              <a:t>Cek</a:t>
            </a:r>
            <a:r>
              <a:rPr lang="en-US" sz="1800" dirty="0"/>
              <a:t> </a:t>
            </a:r>
            <a:r>
              <a:rPr lang="en-US" sz="1800" dirty="0" err="1"/>
              <a:t>jurnal</a:t>
            </a:r>
            <a:r>
              <a:rPr lang="en-US" sz="1800" dirty="0"/>
              <a:t> </a:t>
            </a:r>
            <a:r>
              <a:rPr lang="en-US" sz="1800" dirty="0" err="1"/>
              <a:t>palsu</a:t>
            </a:r>
            <a:r>
              <a:rPr lang="en-US" sz="1800" dirty="0"/>
              <a:t> </a:t>
            </a:r>
            <a:r>
              <a:rPr lang="en-US" sz="1800" dirty="0" err="1"/>
              <a:t>dan</a:t>
            </a:r>
            <a:r>
              <a:rPr lang="en-US" sz="1800" dirty="0"/>
              <a:t> </a:t>
            </a:r>
            <a:r>
              <a:rPr lang="en-US" sz="1800" dirty="0" err="1"/>
              <a:t>meragukan</a:t>
            </a:r>
            <a:r>
              <a:rPr lang="en-US" sz="1800" dirty="0"/>
              <a:t> (</a:t>
            </a:r>
            <a:r>
              <a:rPr lang="en-US" sz="1800" dirty="0" err="1"/>
              <a:t>beall</a:t>
            </a:r>
            <a:r>
              <a:rPr lang="en-US" sz="1800" dirty="0"/>
              <a:t> predatory list, http://pak.dikti.go.id/portal/?page_id=145)</a:t>
            </a:r>
          </a:p>
          <a:p>
            <a:pPr marL="514350" indent="-514350">
              <a:spcAft>
                <a:spcPts val="0"/>
              </a:spcAft>
              <a:buFont typeface="+mj-lt"/>
              <a:buAutoNum type="arabicPeriod"/>
            </a:pPr>
            <a:r>
              <a:rPr lang="en-US" sz="1800" dirty="0" err="1">
                <a:solidFill>
                  <a:srgbClr val="C00000"/>
                </a:solidFill>
              </a:rPr>
              <a:t>Siapkan</a:t>
            </a:r>
            <a:r>
              <a:rPr lang="en-US" sz="1800" dirty="0">
                <a:solidFill>
                  <a:srgbClr val="C00000"/>
                </a:solidFill>
              </a:rPr>
              <a:t> paper </a:t>
            </a:r>
            <a:r>
              <a:rPr lang="en-US" sz="1800" dirty="0" err="1">
                <a:solidFill>
                  <a:srgbClr val="C00000"/>
                </a:solidFill>
              </a:rPr>
              <a:t>dengan</a:t>
            </a:r>
            <a:r>
              <a:rPr lang="en-US" sz="1800" dirty="0">
                <a:solidFill>
                  <a:srgbClr val="C00000"/>
                </a:solidFill>
              </a:rPr>
              <a:t> </a:t>
            </a:r>
            <a:r>
              <a:rPr lang="en-US" sz="1800" dirty="0" err="1">
                <a:solidFill>
                  <a:srgbClr val="C00000"/>
                </a:solidFill>
              </a:rPr>
              <a:t>mengikuti</a:t>
            </a:r>
            <a:r>
              <a:rPr lang="en-US" sz="1800" dirty="0">
                <a:solidFill>
                  <a:srgbClr val="C00000"/>
                </a:solidFill>
              </a:rPr>
              <a:t> format </a:t>
            </a:r>
            <a:r>
              <a:rPr lang="en-US" sz="1800" dirty="0" err="1">
                <a:solidFill>
                  <a:srgbClr val="C00000"/>
                </a:solidFill>
              </a:rPr>
              <a:t>penulisan</a:t>
            </a:r>
            <a:r>
              <a:rPr lang="en-US" sz="1800" dirty="0"/>
              <a:t> yang </a:t>
            </a:r>
            <a:r>
              <a:rPr lang="en-US" sz="1800" dirty="0" err="1"/>
              <a:t>stylenya</a:t>
            </a:r>
            <a:r>
              <a:rPr lang="en-US" sz="1800" dirty="0"/>
              <a:t> </a:t>
            </a:r>
            <a:r>
              <a:rPr lang="en-US" sz="1800" dirty="0" err="1"/>
              <a:t>sudah</a:t>
            </a:r>
            <a:r>
              <a:rPr lang="en-US" sz="1800" dirty="0"/>
              <a:t> </a:t>
            </a:r>
            <a:r>
              <a:rPr lang="en-US" sz="1800" dirty="0" err="1"/>
              <a:t>disediakan</a:t>
            </a:r>
            <a:r>
              <a:rPr lang="en-US" sz="1800" dirty="0"/>
              <a:t> di situs journal</a:t>
            </a:r>
          </a:p>
          <a:p>
            <a:pPr marL="514350" indent="-514350">
              <a:spcAft>
                <a:spcPts val="0"/>
              </a:spcAft>
              <a:buFont typeface="+mj-lt"/>
              <a:buAutoNum type="arabicPeriod"/>
            </a:pPr>
            <a:r>
              <a:rPr lang="en-US" sz="1800" dirty="0" err="1">
                <a:solidFill>
                  <a:srgbClr val="C00000"/>
                </a:solidFill>
              </a:rPr>
              <a:t>Kirimkan</a:t>
            </a:r>
            <a:r>
              <a:rPr lang="en-US" sz="1800" dirty="0">
                <a:solidFill>
                  <a:srgbClr val="C00000"/>
                </a:solidFill>
              </a:rPr>
              <a:t> paper </a:t>
            </a:r>
            <a:r>
              <a:rPr lang="en-US" sz="1800" dirty="0" err="1">
                <a:solidFill>
                  <a:srgbClr val="C00000"/>
                </a:solidFill>
              </a:rPr>
              <a:t>melalui</a:t>
            </a:r>
            <a:r>
              <a:rPr lang="en-US" sz="1800" dirty="0">
                <a:solidFill>
                  <a:srgbClr val="C00000"/>
                </a:solidFill>
              </a:rPr>
              <a:t> </a:t>
            </a:r>
            <a:r>
              <a:rPr lang="en-US" sz="1800" dirty="0" err="1">
                <a:solidFill>
                  <a:srgbClr val="C00000"/>
                </a:solidFill>
              </a:rPr>
              <a:t>sistem</a:t>
            </a:r>
            <a:r>
              <a:rPr lang="en-US" sz="1800" dirty="0">
                <a:solidFill>
                  <a:srgbClr val="C00000"/>
                </a:solidFill>
              </a:rPr>
              <a:t> submission </a:t>
            </a:r>
            <a:r>
              <a:rPr lang="en-US" sz="1800" dirty="0"/>
              <a:t>yang </a:t>
            </a:r>
            <a:r>
              <a:rPr lang="en-US" sz="1800" dirty="0" err="1"/>
              <a:t>disediakan</a:t>
            </a:r>
            <a:r>
              <a:rPr lang="en-US" sz="1800" dirty="0"/>
              <a:t> di situs journal</a:t>
            </a:r>
          </a:p>
          <a:p>
            <a:pPr marL="514350" indent="-514350">
              <a:spcAft>
                <a:spcPts val="0"/>
              </a:spcAft>
              <a:buFont typeface="+mj-lt"/>
              <a:buAutoNum type="arabicPeriod"/>
            </a:pPr>
            <a:r>
              <a:rPr lang="en-US" sz="1800" dirty="0"/>
              <a:t>Paper yang </a:t>
            </a:r>
            <a:r>
              <a:rPr lang="en-US" sz="1800" dirty="0" err="1"/>
              <a:t>sudah</a:t>
            </a:r>
            <a:r>
              <a:rPr lang="en-US" sz="1800" dirty="0"/>
              <a:t> </a:t>
            </a:r>
            <a:r>
              <a:rPr lang="en-US" sz="1800" dirty="0" err="1"/>
              <a:t>dikirim</a:t>
            </a:r>
            <a:r>
              <a:rPr lang="en-US" sz="1800" dirty="0"/>
              <a:t> </a:t>
            </a:r>
            <a:r>
              <a:rPr lang="en-US" sz="1800" dirty="0" err="1"/>
              <a:t>akan</a:t>
            </a:r>
            <a:r>
              <a:rPr lang="en-US" sz="1800" dirty="0"/>
              <a:t> </a:t>
            </a:r>
            <a:r>
              <a:rPr lang="en-US" sz="1800" dirty="0" err="1">
                <a:solidFill>
                  <a:srgbClr val="C00000"/>
                </a:solidFill>
              </a:rPr>
              <a:t>direview</a:t>
            </a:r>
            <a:r>
              <a:rPr lang="en-US" sz="1800" dirty="0">
                <a:solidFill>
                  <a:srgbClr val="C00000"/>
                </a:solidFill>
              </a:rPr>
              <a:t> </a:t>
            </a:r>
            <a:r>
              <a:rPr lang="en-US" sz="1800" dirty="0" err="1">
                <a:solidFill>
                  <a:srgbClr val="C00000"/>
                </a:solidFill>
              </a:rPr>
              <a:t>oleh</a:t>
            </a:r>
            <a:r>
              <a:rPr lang="en-US" sz="1800" dirty="0">
                <a:solidFill>
                  <a:srgbClr val="C00000"/>
                </a:solidFill>
              </a:rPr>
              <a:t> reviewer</a:t>
            </a:r>
            <a:r>
              <a:rPr lang="en-US" sz="1800" dirty="0"/>
              <a:t>. Proses review </a:t>
            </a:r>
            <a:r>
              <a:rPr lang="en-US" sz="1800" dirty="0" err="1"/>
              <a:t>memakan</a:t>
            </a:r>
            <a:r>
              <a:rPr lang="en-US" sz="1800" dirty="0"/>
              <a:t> </a:t>
            </a:r>
            <a:r>
              <a:rPr lang="en-US" sz="1800" dirty="0" err="1"/>
              <a:t>waktu</a:t>
            </a:r>
            <a:r>
              <a:rPr lang="en-US" sz="1800" dirty="0"/>
              <a:t> 3 – 12 </a:t>
            </a:r>
            <a:r>
              <a:rPr lang="en-US" sz="1800" dirty="0" err="1"/>
              <a:t>bulan</a:t>
            </a:r>
            <a:r>
              <a:rPr lang="en-US" sz="1800" dirty="0"/>
              <a:t>, </a:t>
            </a:r>
            <a:r>
              <a:rPr lang="en-US" sz="1800" dirty="0" err="1"/>
              <a:t>tergantung</a:t>
            </a:r>
            <a:r>
              <a:rPr lang="en-US" sz="1800" dirty="0"/>
              <a:t> </a:t>
            </a:r>
            <a:r>
              <a:rPr lang="en-US" sz="1800" dirty="0" err="1"/>
              <a:t>kualitas</a:t>
            </a:r>
            <a:r>
              <a:rPr lang="en-US" sz="1800" dirty="0"/>
              <a:t> </a:t>
            </a:r>
            <a:r>
              <a:rPr lang="en-US" sz="1800" dirty="0" err="1"/>
              <a:t>jurnal</a:t>
            </a:r>
            <a:r>
              <a:rPr lang="en-US" sz="1800" dirty="0"/>
              <a:t> yang </a:t>
            </a:r>
            <a:r>
              <a:rPr lang="en-US" sz="1800" dirty="0" err="1"/>
              <a:t>kita</a:t>
            </a:r>
            <a:r>
              <a:rPr lang="en-US" sz="1800" dirty="0"/>
              <a:t> </a:t>
            </a:r>
            <a:r>
              <a:rPr lang="en-US" sz="1800" dirty="0" err="1"/>
              <a:t>kirim</a:t>
            </a:r>
            <a:endParaRPr lang="en-US" sz="1800" dirty="0"/>
          </a:p>
          <a:p>
            <a:pPr marL="514350" indent="-514350">
              <a:spcAft>
                <a:spcPts val="0"/>
              </a:spcAft>
              <a:buFont typeface="+mj-lt"/>
              <a:buAutoNum type="arabicPeriod"/>
            </a:pPr>
            <a:r>
              <a:rPr lang="en-US" sz="1800" dirty="0" err="1"/>
              <a:t>Setelah</a:t>
            </a:r>
            <a:r>
              <a:rPr lang="en-US" sz="1800" dirty="0"/>
              <a:t> </a:t>
            </a:r>
            <a:r>
              <a:rPr lang="en-US" sz="1800" dirty="0" err="1"/>
              <a:t>menerima</a:t>
            </a:r>
            <a:r>
              <a:rPr lang="en-US" sz="1800" dirty="0"/>
              <a:t> </a:t>
            </a:r>
            <a:r>
              <a:rPr lang="en-US" sz="1800" dirty="0" err="1"/>
              <a:t>hasil</a:t>
            </a:r>
            <a:r>
              <a:rPr lang="en-US" sz="1800" dirty="0"/>
              <a:t> review, </a:t>
            </a:r>
            <a:r>
              <a:rPr lang="en-US" sz="1800" dirty="0" err="1">
                <a:solidFill>
                  <a:srgbClr val="C00000"/>
                </a:solidFill>
              </a:rPr>
              <a:t>perbaiki</a:t>
            </a:r>
            <a:r>
              <a:rPr lang="en-US" sz="1800" dirty="0">
                <a:solidFill>
                  <a:srgbClr val="C00000"/>
                </a:solidFill>
              </a:rPr>
              <a:t> paper </a:t>
            </a:r>
            <a:r>
              <a:rPr lang="en-US" sz="1800" dirty="0" err="1">
                <a:solidFill>
                  <a:srgbClr val="C00000"/>
                </a:solidFill>
              </a:rPr>
              <a:t>sesuai</a:t>
            </a:r>
            <a:r>
              <a:rPr lang="en-US" sz="1800" dirty="0">
                <a:solidFill>
                  <a:srgbClr val="C00000"/>
                </a:solidFill>
              </a:rPr>
              <a:t> </a:t>
            </a:r>
            <a:r>
              <a:rPr lang="en-US" sz="1800" dirty="0" err="1">
                <a:solidFill>
                  <a:srgbClr val="C00000"/>
                </a:solidFill>
              </a:rPr>
              <a:t>hasil</a:t>
            </a:r>
            <a:r>
              <a:rPr lang="en-US" sz="1800" dirty="0">
                <a:solidFill>
                  <a:srgbClr val="C00000"/>
                </a:solidFill>
              </a:rPr>
              <a:t> review</a:t>
            </a:r>
            <a:r>
              <a:rPr lang="en-US" sz="1800" dirty="0"/>
              <a:t> </a:t>
            </a:r>
            <a:r>
              <a:rPr lang="en-US" sz="1800" dirty="0" err="1"/>
              <a:t>tersebut</a:t>
            </a:r>
            <a:r>
              <a:rPr lang="en-US" sz="1800" dirty="0"/>
              <a:t>. </a:t>
            </a:r>
            <a:r>
              <a:rPr lang="en-US" sz="1800" dirty="0" err="1"/>
              <a:t>Tahap</a:t>
            </a:r>
            <a:r>
              <a:rPr lang="en-US" sz="1800" dirty="0"/>
              <a:t> </a:t>
            </a:r>
            <a:r>
              <a:rPr lang="en-US" sz="1800" dirty="0" err="1"/>
              <a:t>ini</a:t>
            </a:r>
            <a:r>
              <a:rPr lang="en-US" sz="1800" dirty="0"/>
              <a:t> </a:t>
            </a:r>
            <a:r>
              <a:rPr lang="en-US" sz="1800" dirty="0" err="1"/>
              <a:t>bisa</a:t>
            </a:r>
            <a:r>
              <a:rPr lang="en-US" sz="1800" dirty="0"/>
              <a:t> </a:t>
            </a:r>
            <a:r>
              <a:rPr lang="en-US" sz="1800" dirty="0" err="1"/>
              <a:t>berulang</a:t>
            </a:r>
            <a:r>
              <a:rPr lang="en-US" sz="1800" dirty="0"/>
              <a:t> </a:t>
            </a:r>
            <a:r>
              <a:rPr lang="en-US" sz="1800" dirty="0" err="1"/>
              <a:t>ulang</a:t>
            </a:r>
            <a:r>
              <a:rPr lang="en-US" sz="1800" dirty="0"/>
              <a:t> </a:t>
            </a:r>
            <a:r>
              <a:rPr lang="en-US" sz="1800" dirty="0" err="1"/>
              <a:t>dilakukan</a:t>
            </a:r>
            <a:endParaRPr lang="en-US" sz="1800" dirty="0"/>
          </a:p>
          <a:p>
            <a:pPr marL="514350" indent="-514350">
              <a:spcAft>
                <a:spcPts val="0"/>
              </a:spcAft>
              <a:buFont typeface="+mj-lt"/>
              <a:buAutoNum type="arabicPeriod"/>
            </a:pPr>
            <a:r>
              <a:rPr lang="en-US" sz="1800" dirty="0" err="1"/>
              <a:t>Setelah</a:t>
            </a:r>
            <a:r>
              <a:rPr lang="en-US" sz="1800" dirty="0"/>
              <a:t> paper </a:t>
            </a:r>
            <a:r>
              <a:rPr lang="en-US" sz="1800" dirty="0" err="1"/>
              <a:t>kita</a:t>
            </a:r>
            <a:r>
              <a:rPr lang="en-US" sz="1800" dirty="0"/>
              <a:t> </a:t>
            </a:r>
            <a:r>
              <a:rPr lang="en-US" sz="1800" dirty="0" err="1"/>
              <a:t>dinyatakan</a:t>
            </a:r>
            <a:r>
              <a:rPr lang="en-US" sz="1800" dirty="0"/>
              <a:t> </a:t>
            </a:r>
            <a:r>
              <a:rPr lang="en-US" sz="1800" dirty="0" err="1"/>
              <a:t>diterima</a:t>
            </a:r>
            <a:r>
              <a:rPr lang="en-US" sz="1800" dirty="0"/>
              <a:t> </a:t>
            </a:r>
            <a:r>
              <a:rPr lang="en-US" sz="1800" dirty="0" err="1"/>
              <a:t>tanpa</a:t>
            </a:r>
            <a:r>
              <a:rPr lang="en-US" sz="1800" dirty="0"/>
              <a:t> </a:t>
            </a:r>
            <a:r>
              <a:rPr lang="en-US" sz="1800" dirty="0" err="1"/>
              <a:t>perlu</a:t>
            </a:r>
            <a:r>
              <a:rPr lang="en-US" sz="1800" dirty="0"/>
              <a:t> </a:t>
            </a:r>
            <a:r>
              <a:rPr lang="en-US" sz="1800" dirty="0" err="1"/>
              <a:t>revisi</a:t>
            </a:r>
            <a:r>
              <a:rPr lang="en-US" sz="1800" dirty="0"/>
              <a:t> </a:t>
            </a:r>
            <a:r>
              <a:rPr lang="en-US" sz="1800" dirty="0" err="1"/>
              <a:t>lagi</a:t>
            </a:r>
            <a:r>
              <a:rPr lang="en-US" sz="1800" dirty="0"/>
              <a:t>, </a:t>
            </a:r>
            <a:r>
              <a:rPr lang="en-US" sz="1800" dirty="0" err="1"/>
              <a:t>kita</a:t>
            </a:r>
            <a:r>
              <a:rPr lang="en-US" sz="1800" dirty="0"/>
              <a:t> </a:t>
            </a:r>
            <a:r>
              <a:rPr lang="en-US" sz="1800" dirty="0" err="1"/>
              <a:t>tinggal</a:t>
            </a:r>
            <a:r>
              <a:rPr lang="en-US" sz="1800" dirty="0"/>
              <a:t> </a:t>
            </a:r>
            <a:r>
              <a:rPr lang="en-US" sz="1800" dirty="0" err="1">
                <a:solidFill>
                  <a:srgbClr val="C00000"/>
                </a:solidFill>
              </a:rPr>
              <a:t>menunggu</a:t>
            </a:r>
            <a:r>
              <a:rPr lang="en-US" sz="1800" dirty="0">
                <a:solidFill>
                  <a:srgbClr val="C00000"/>
                </a:solidFill>
              </a:rPr>
              <a:t> </a:t>
            </a:r>
            <a:r>
              <a:rPr lang="en-US" sz="1800" dirty="0" err="1">
                <a:solidFill>
                  <a:srgbClr val="C00000"/>
                </a:solidFill>
              </a:rPr>
              <a:t>nomor</a:t>
            </a:r>
            <a:r>
              <a:rPr lang="en-US" sz="1800" dirty="0">
                <a:solidFill>
                  <a:srgbClr val="C00000"/>
                </a:solidFill>
              </a:rPr>
              <a:t> </a:t>
            </a:r>
            <a:r>
              <a:rPr lang="en-US" sz="1800" dirty="0" err="1">
                <a:solidFill>
                  <a:srgbClr val="C00000"/>
                </a:solidFill>
              </a:rPr>
              <a:t>dan</a:t>
            </a:r>
            <a:r>
              <a:rPr lang="en-US" sz="1800" dirty="0">
                <a:solidFill>
                  <a:srgbClr val="C00000"/>
                </a:solidFill>
              </a:rPr>
              <a:t> volume </a:t>
            </a:r>
            <a:r>
              <a:rPr lang="en-US" sz="1800" dirty="0" err="1">
                <a:solidFill>
                  <a:srgbClr val="C00000"/>
                </a:solidFill>
              </a:rPr>
              <a:t>dari</a:t>
            </a:r>
            <a:r>
              <a:rPr lang="en-US" sz="1800" dirty="0">
                <a:solidFill>
                  <a:srgbClr val="C00000"/>
                </a:solidFill>
              </a:rPr>
              <a:t> </a:t>
            </a:r>
            <a:r>
              <a:rPr lang="en-US" sz="1800" dirty="0" err="1">
                <a:solidFill>
                  <a:srgbClr val="C00000"/>
                </a:solidFill>
              </a:rPr>
              <a:t>jurnal</a:t>
            </a:r>
            <a:r>
              <a:rPr lang="en-US" sz="1800" dirty="0">
                <a:solidFill>
                  <a:srgbClr val="C00000"/>
                </a:solidFill>
              </a:rPr>
              <a:t> </a:t>
            </a:r>
            <a:r>
              <a:rPr lang="en-US" sz="1800" dirty="0"/>
              <a:t>yang </a:t>
            </a:r>
            <a:r>
              <a:rPr lang="en-US" sz="1800" dirty="0" err="1"/>
              <a:t>memuat</a:t>
            </a:r>
            <a:r>
              <a:rPr lang="en-US" sz="1800" dirty="0"/>
              <a:t> paper </a:t>
            </a:r>
            <a:r>
              <a:rPr lang="en-US" sz="1800" dirty="0" err="1"/>
              <a:t>kita</a:t>
            </a:r>
            <a:endParaRPr lang="en-US" sz="1800" dirty="0"/>
          </a:p>
          <a:p>
            <a:pPr>
              <a:spcAft>
                <a:spcPts val="0"/>
              </a:spcAft>
            </a:pPr>
            <a:endParaRPr lang="en-US" sz="1800" dirty="0"/>
          </a:p>
        </p:txBody>
      </p:sp>
      <p:sp>
        <p:nvSpPr>
          <p:cNvPr id="4" name="Slide Number Placeholder 3">
            <a:extLst>
              <a:ext uri="{FF2B5EF4-FFF2-40B4-BE49-F238E27FC236}">
                <a16:creationId xmlns:a16="http://schemas.microsoft.com/office/drawing/2014/main" id="{7497B318-43A3-477A-B129-E63E18BD988B}"/>
              </a:ext>
            </a:extLst>
          </p:cNvPr>
          <p:cNvSpPr>
            <a:spLocks noGrp="1"/>
          </p:cNvSpPr>
          <p:nvPr>
            <p:ph type="sldNum" idx="12"/>
          </p:nvPr>
        </p:nvSpPr>
        <p:spPr/>
        <p:txBody>
          <a:bodyPr/>
          <a:lstStyle/>
          <a:p>
            <a:pPr lvl="0">
              <a:spcBef>
                <a:spcPts val="0"/>
              </a:spcBef>
              <a:buNone/>
            </a:pPr>
            <a:fld id="{00000000-1234-1234-1234-123412341234}" type="slidenum">
              <a:rPr lang="en" smtClean="0"/>
              <a:t>57</a:t>
            </a:fld>
            <a:endParaRPr lang="en"/>
          </a:p>
        </p:txBody>
      </p:sp>
    </p:spTree>
    <p:extLst>
      <p:ext uri="{BB962C8B-B14F-4D97-AF65-F5344CB8AC3E}">
        <p14:creationId xmlns:p14="http://schemas.microsoft.com/office/powerpoint/2010/main" val="28939246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714C8-61DF-40E0-8AC0-E238865686D7}"/>
              </a:ext>
            </a:extLst>
          </p:cNvPr>
          <p:cNvSpPr>
            <a:spLocks noGrp="1"/>
          </p:cNvSpPr>
          <p:nvPr>
            <p:ph type="title"/>
          </p:nvPr>
        </p:nvSpPr>
        <p:spPr/>
        <p:txBody>
          <a:bodyPr/>
          <a:lstStyle/>
          <a:p>
            <a:r>
              <a:rPr lang="en-US" dirty="0" err="1"/>
              <a:t>Jurnal</a:t>
            </a:r>
            <a:r>
              <a:rPr lang="en-US" dirty="0"/>
              <a:t> </a:t>
            </a:r>
            <a:r>
              <a:rPr lang="en-US" dirty="0" err="1"/>
              <a:t>Bereputasi</a:t>
            </a:r>
            <a:endParaRPr lang="en-US" dirty="0"/>
          </a:p>
        </p:txBody>
      </p:sp>
      <p:sp>
        <p:nvSpPr>
          <p:cNvPr id="4" name="Slide Number Placeholder 3">
            <a:extLst>
              <a:ext uri="{FF2B5EF4-FFF2-40B4-BE49-F238E27FC236}">
                <a16:creationId xmlns:a16="http://schemas.microsoft.com/office/drawing/2014/main" id="{CC6B51C4-C29E-4E01-BE5F-DA8CB0C566A4}"/>
              </a:ext>
            </a:extLst>
          </p:cNvPr>
          <p:cNvSpPr>
            <a:spLocks noGrp="1"/>
          </p:cNvSpPr>
          <p:nvPr>
            <p:ph type="sldNum" idx="12"/>
          </p:nvPr>
        </p:nvSpPr>
        <p:spPr/>
        <p:txBody>
          <a:bodyPr/>
          <a:lstStyle/>
          <a:p>
            <a:pPr lvl="0">
              <a:spcBef>
                <a:spcPts val="0"/>
              </a:spcBef>
              <a:buNone/>
            </a:pPr>
            <a:fld id="{00000000-1234-1234-1234-123412341234}" type="slidenum">
              <a:rPr lang="en" smtClean="0"/>
              <a:t>58</a:t>
            </a:fld>
            <a:endParaRPr lang="en"/>
          </a:p>
        </p:txBody>
      </p:sp>
      <p:sp>
        <p:nvSpPr>
          <p:cNvPr id="5" name="Content Placeholder 2">
            <a:extLst>
              <a:ext uri="{FF2B5EF4-FFF2-40B4-BE49-F238E27FC236}">
                <a16:creationId xmlns:a16="http://schemas.microsoft.com/office/drawing/2014/main" id="{3708092B-6CE3-4015-866F-55D838FCBDA6}"/>
              </a:ext>
            </a:extLst>
          </p:cNvPr>
          <p:cNvSpPr>
            <a:spLocks noGrp="1"/>
          </p:cNvSpPr>
          <p:nvPr/>
        </p:nvSpPr>
        <p:spPr>
          <a:xfrm>
            <a:off x="277573" y="1359131"/>
            <a:ext cx="8229600" cy="3711633"/>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US" dirty="0" err="1"/>
              <a:t>Scimago</a:t>
            </a:r>
            <a:r>
              <a:rPr lang="en-US" dirty="0"/>
              <a:t> (</a:t>
            </a:r>
            <a:r>
              <a:rPr lang="en-US" dirty="0">
                <a:hlinkClick r:id="rId2"/>
              </a:rPr>
              <a:t>http://www.scimagojr.com/journalrank.php</a:t>
            </a:r>
            <a:r>
              <a:rPr lang="en-US" dirty="0"/>
              <a:t>)</a:t>
            </a:r>
          </a:p>
          <a:p>
            <a:r>
              <a:rPr lang="en-US" dirty="0"/>
              <a:t>Springer – </a:t>
            </a:r>
            <a:r>
              <a:rPr lang="en-US" dirty="0" err="1"/>
              <a:t>ada</a:t>
            </a:r>
            <a:r>
              <a:rPr lang="en-US" dirty="0"/>
              <a:t> yang open access </a:t>
            </a:r>
            <a:r>
              <a:rPr lang="en-US" dirty="0" err="1"/>
              <a:t>dan</a:t>
            </a:r>
            <a:r>
              <a:rPr lang="en-US" dirty="0"/>
              <a:t> </a:t>
            </a:r>
            <a:r>
              <a:rPr lang="en-US" dirty="0" err="1"/>
              <a:t>memerlukan</a:t>
            </a:r>
            <a:r>
              <a:rPr lang="en-US" dirty="0"/>
              <a:t> username password (</a:t>
            </a:r>
            <a:r>
              <a:rPr lang="en-US" dirty="0">
                <a:hlinkClick r:id="rId3"/>
              </a:rPr>
              <a:t>http://www.springeropen.com/journals</a:t>
            </a:r>
            <a:r>
              <a:rPr lang="en-US" dirty="0"/>
              <a:t>)</a:t>
            </a:r>
          </a:p>
          <a:p>
            <a:r>
              <a:rPr lang="en-US" dirty="0"/>
              <a:t>Scopus – </a:t>
            </a:r>
            <a:r>
              <a:rPr lang="en-US" dirty="0" err="1"/>
              <a:t>memerlukan</a:t>
            </a:r>
            <a:r>
              <a:rPr lang="en-US" dirty="0"/>
              <a:t> username </a:t>
            </a:r>
            <a:r>
              <a:rPr lang="en-US" dirty="0" err="1"/>
              <a:t>dan</a:t>
            </a:r>
            <a:r>
              <a:rPr lang="en-US" dirty="0"/>
              <a:t> password</a:t>
            </a:r>
          </a:p>
          <a:p>
            <a:pPr marL="0" indent="0">
              <a:buNone/>
            </a:pPr>
            <a:r>
              <a:rPr lang="en-US" dirty="0"/>
              <a:t>   (</a:t>
            </a:r>
            <a:r>
              <a:rPr lang="en-US" dirty="0">
                <a:hlinkClick r:id="rId4"/>
              </a:rPr>
              <a:t>http://www.scopus.com/</a:t>
            </a:r>
            <a:r>
              <a:rPr lang="en-US" dirty="0"/>
              <a:t>) </a:t>
            </a:r>
          </a:p>
          <a:p>
            <a:r>
              <a:rPr lang="en-US" dirty="0"/>
              <a:t>Google scholar </a:t>
            </a:r>
          </a:p>
          <a:p>
            <a:pPr marL="0" indent="0">
              <a:buNone/>
            </a:pPr>
            <a:r>
              <a:rPr lang="en-US" dirty="0"/>
              <a:t>   (</a:t>
            </a:r>
            <a:r>
              <a:rPr lang="en-US" dirty="0">
                <a:hlinkClick r:id="rId5"/>
              </a:rPr>
              <a:t>https://scholar.google.co.id/</a:t>
            </a:r>
            <a:r>
              <a:rPr lang="en-US" dirty="0"/>
              <a:t>)</a:t>
            </a:r>
          </a:p>
          <a:p>
            <a:pPr marL="0" indent="0">
              <a:buNone/>
            </a:pPr>
            <a:endParaRPr lang="en-US" dirty="0"/>
          </a:p>
        </p:txBody>
      </p:sp>
    </p:spTree>
    <p:extLst>
      <p:ext uri="{BB962C8B-B14F-4D97-AF65-F5344CB8AC3E}">
        <p14:creationId xmlns:p14="http://schemas.microsoft.com/office/powerpoint/2010/main" val="12916237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7A0A-5C3F-4FF2-8BC2-44805BAB1B90}"/>
              </a:ext>
            </a:extLst>
          </p:cNvPr>
          <p:cNvSpPr>
            <a:spLocks noGrp="1"/>
          </p:cNvSpPr>
          <p:nvPr>
            <p:ph type="title"/>
          </p:nvPr>
        </p:nvSpPr>
        <p:spPr/>
        <p:txBody>
          <a:bodyPr/>
          <a:lstStyle/>
          <a:p>
            <a:r>
              <a:rPr lang="en-US" dirty="0"/>
              <a:t>Impact Factor</a:t>
            </a:r>
          </a:p>
        </p:txBody>
      </p:sp>
      <p:sp>
        <p:nvSpPr>
          <p:cNvPr id="4" name="Slide Number Placeholder 3">
            <a:extLst>
              <a:ext uri="{FF2B5EF4-FFF2-40B4-BE49-F238E27FC236}">
                <a16:creationId xmlns:a16="http://schemas.microsoft.com/office/drawing/2014/main" id="{9F9C7958-BE8E-495C-9C0B-9E49882B801A}"/>
              </a:ext>
            </a:extLst>
          </p:cNvPr>
          <p:cNvSpPr>
            <a:spLocks noGrp="1"/>
          </p:cNvSpPr>
          <p:nvPr>
            <p:ph type="sldNum" idx="12"/>
          </p:nvPr>
        </p:nvSpPr>
        <p:spPr/>
        <p:txBody>
          <a:bodyPr/>
          <a:lstStyle/>
          <a:p>
            <a:pPr lvl="0">
              <a:spcBef>
                <a:spcPts val="0"/>
              </a:spcBef>
              <a:buNone/>
            </a:pPr>
            <a:fld id="{00000000-1234-1234-1234-123412341234}" type="slidenum">
              <a:rPr lang="en" smtClean="0"/>
              <a:t>59</a:t>
            </a:fld>
            <a:endParaRPr lang="en"/>
          </a:p>
        </p:txBody>
      </p:sp>
      <p:sp>
        <p:nvSpPr>
          <p:cNvPr id="5" name="Rectangle 4">
            <a:extLst>
              <a:ext uri="{FF2B5EF4-FFF2-40B4-BE49-F238E27FC236}">
                <a16:creationId xmlns:a16="http://schemas.microsoft.com/office/drawing/2014/main" id="{20A857C9-6118-4AC7-A158-A0A6F066BD2E}"/>
              </a:ext>
            </a:extLst>
          </p:cNvPr>
          <p:cNvSpPr>
            <a:spLocks noGrp="1" noChangeArrowheads="1"/>
          </p:cNvSpPr>
          <p:nvPr/>
        </p:nvSpPr>
        <p:spPr bwMode="auto">
          <a:xfrm>
            <a:off x="123152" y="1339513"/>
            <a:ext cx="8709120" cy="393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0066"/>
              </a:buClr>
              <a:buSzPct val="70000"/>
              <a:buFont typeface="Wingdings" panose="05000000000000000000" pitchFamily="2" charset="2"/>
              <a:buChar char="§"/>
              <a:defRPr sz="3200" b="1">
                <a:solidFill>
                  <a:srgbClr val="32323D"/>
                </a:solidFill>
                <a:latin typeface="Calibri" pitchFamily="34" charset="0"/>
                <a:ea typeface="+mn-ea"/>
                <a:cs typeface="+mn-cs"/>
              </a:defRPr>
            </a:lvl1pPr>
            <a:lvl2pPr marL="742950" indent="-285750" algn="l" rtl="0" eaLnBrk="0" fontAlgn="base" hangingPunct="0">
              <a:spcBef>
                <a:spcPct val="20000"/>
              </a:spcBef>
              <a:spcAft>
                <a:spcPct val="0"/>
              </a:spcAft>
              <a:buClr>
                <a:srgbClr val="000066"/>
              </a:buClr>
              <a:buSzPct val="70000"/>
              <a:buFont typeface="Wingdings" panose="05000000000000000000" pitchFamily="2" charset="2"/>
              <a:buChar char="§"/>
              <a:defRPr sz="2800">
                <a:solidFill>
                  <a:srgbClr val="32323D"/>
                </a:solidFill>
                <a:latin typeface="Calibri" pitchFamily="34" charset="0"/>
              </a:defRPr>
            </a:lvl2pPr>
            <a:lvl3pPr marL="1143000" indent="-228600" algn="l" rtl="0" eaLnBrk="0" fontAlgn="base" hangingPunct="0">
              <a:spcBef>
                <a:spcPct val="20000"/>
              </a:spcBef>
              <a:spcAft>
                <a:spcPct val="0"/>
              </a:spcAft>
              <a:buClr>
                <a:srgbClr val="000066"/>
              </a:buClr>
              <a:buSzPct val="70000"/>
              <a:buFont typeface="Wingdings" panose="05000000000000000000" pitchFamily="2" charset="2"/>
              <a:buChar char="§"/>
              <a:defRPr sz="2400">
                <a:solidFill>
                  <a:srgbClr val="32323D"/>
                </a:solidFill>
                <a:latin typeface="Calibri" pitchFamily="34" charset="0"/>
              </a:defRPr>
            </a:lvl3pPr>
            <a:lvl4pPr marL="1600200" indent="-228600" algn="l" rtl="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itchFamily="34" charset="0"/>
              </a:defRPr>
            </a:lvl4pPr>
            <a:lvl5pPr marL="2057400" indent="-228600" algn="l" rtl="0" eaLnBrk="0" fontAlgn="base" hangingPunct="0">
              <a:spcBef>
                <a:spcPct val="20000"/>
              </a:spcBef>
              <a:spcAft>
                <a:spcPct val="0"/>
              </a:spcAft>
              <a:buClr>
                <a:srgbClr val="000066"/>
              </a:buClr>
              <a:buSzPct val="70000"/>
              <a:buFont typeface="Wingdings" panose="05000000000000000000" pitchFamily="2" charset="2"/>
              <a:buChar char="§"/>
              <a:defRPr sz="2000">
                <a:solidFill>
                  <a:srgbClr val="32323D"/>
                </a:solidFill>
                <a:latin typeface="Calibri" pitchFamily="34" charset="0"/>
              </a:defRPr>
            </a:lvl5pPr>
            <a:lvl6pPr marL="25146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6pPr>
            <a:lvl7pPr marL="29718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7pPr>
            <a:lvl8pPr marL="34290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8pPr>
            <a:lvl9pPr marL="3886200" indent="-228600" algn="l" rtl="0" fontAlgn="base">
              <a:spcBef>
                <a:spcPct val="20000"/>
              </a:spcBef>
              <a:spcAft>
                <a:spcPct val="0"/>
              </a:spcAft>
              <a:buClr>
                <a:srgbClr val="000066"/>
              </a:buClr>
              <a:buSzPct val="70000"/>
              <a:buFont typeface="Wingdings" pitchFamily="2" charset="2"/>
              <a:buChar char="§"/>
              <a:defRPr sz="2000">
                <a:solidFill>
                  <a:srgbClr val="32323D"/>
                </a:solidFill>
                <a:latin typeface="+mn-lt"/>
              </a:defRPr>
            </a:lvl9pPr>
          </a:lstStyle>
          <a:p>
            <a:pPr>
              <a:defRPr/>
            </a:pP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Diciptakan</a:t>
            </a:r>
            <a:r>
              <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oleh</a:t>
            </a:r>
            <a:r>
              <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Eugene Garfield </a:t>
            </a: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dari</a:t>
            </a:r>
            <a:r>
              <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Institute of </a:t>
            </a: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Sciencitif</a:t>
            </a:r>
            <a:r>
              <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Information </a:t>
            </a: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atau</a:t>
            </a:r>
            <a:r>
              <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ISS ( </a:t>
            </a: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kini</a:t>
            </a:r>
            <a:r>
              <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bagian</a:t>
            </a:r>
            <a:r>
              <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dari</a:t>
            </a:r>
            <a:r>
              <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Thomson Scientific)</a:t>
            </a:r>
          </a:p>
          <a:p>
            <a:pPr>
              <a:defRPr/>
            </a:pP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Ukuran</a:t>
            </a:r>
            <a:r>
              <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terhadap</a:t>
            </a:r>
            <a:r>
              <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pentingnya</a:t>
            </a:r>
            <a:r>
              <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sebuah</a:t>
            </a:r>
            <a:r>
              <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jurnal</a:t>
            </a:r>
            <a:r>
              <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dalam</a:t>
            </a:r>
            <a:r>
              <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bidangnya</a:t>
            </a:r>
            <a:endParaRPr lang="en-US" altLang="zh-CN" sz="1800" b="0"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endParaRPr>
          </a:p>
          <a:p>
            <a:pPr algn="ctr">
              <a:buNone/>
              <a:defRPr/>
            </a:pP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jumlah</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sitasi</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pada</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tahun</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tertentu</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dari</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makalah-makalah</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2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tahun</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sebelumnya</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dibagi</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jumlah</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makalah</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yang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dapat</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disitasi</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pada</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2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tahun</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 </a:t>
            </a:r>
            <a:r>
              <a:rPr lang="en-US" altLang="zh-CN" sz="1800" b="0" i="1" dirty="0" err="1">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tersebut</a:t>
            </a:r>
            <a:r>
              <a:rPr lang="en-US" altLang="zh-CN" sz="1800" b="0" i="1" dirty="0">
                <a:solidFill>
                  <a:schemeClr val="tx1"/>
                </a:solidFill>
                <a:effectLst>
                  <a:outerShdw blurRad="38100" dist="38100" dir="2700000" algn="tl">
                    <a:srgbClr val="FFFFFF"/>
                  </a:outerShdw>
                </a:effectLst>
                <a:latin typeface="Roboto" panose="02000000000000000000" pitchFamily="2" charset="0"/>
                <a:ea typeface="Roboto" panose="02000000000000000000" pitchFamily="2" charset="0"/>
                <a:cs typeface="Roboto" panose="02000000000000000000" pitchFamily="2" charset="0"/>
              </a:rPr>
              <a:t>]</a:t>
            </a:r>
            <a:endParaRPr lang="de-DE" altLang="zh-CN" sz="1800" b="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defRPr/>
            </a:pPr>
            <a:r>
              <a:rPr lang="de-DE" altLang="zh-CN" sz="1800" b="0" dirty="0">
                <a:solidFill>
                  <a:schemeClr val="tx1"/>
                </a:solidFill>
                <a:latin typeface="Roboto" panose="02000000000000000000" pitchFamily="2" charset="0"/>
                <a:ea typeface="Roboto" panose="02000000000000000000" pitchFamily="2" charset="0"/>
                <a:cs typeface="Roboto" panose="02000000000000000000" pitchFamily="2" charset="0"/>
              </a:rPr>
              <a:t>Untuk contoh, impact factor 2008 untuk sebuah jurnal dihitung sebagai berikut:</a:t>
            </a:r>
          </a:p>
          <a:p>
            <a:pPr lvl="1">
              <a:defRPr/>
            </a:pPr>
            <a:r>
              <a:rPr lang="de-DE" altLang="zh-CN" sz="1800" i="1" dirty="0">
                <a:solidFill>
                  <a:schemeClr val="tx1"/>
                </a:solidFill>
                <a:latin typeface="Roboto" panose="02000000000000000000" pitchFamily="2" charset="0"/>
                <a:ea typeface="Roboto" panose="02000000000000000000" pitchFamily="2" charset="0"/>
                <a:cs typeface="Roboto" panose="02000000000000000000" pitchFamily="2" charset="0"/>
              </a:rPr>
              <a:t>A</a:t>
            </a:r>
            <a:r>
              <a:rPr lang="de-DE" altLang="zh-CN" sz="1800" dirty="0">
                <a:solidFill>
                  <a:schemeClr val="tx1"/>
                </a:solidFill>
                <a:latin typeface="Roboto" panose="02000000000000000000" pitchFamily="2" charset="0"/>
                <a:ea typeface="Roboto" panose="02000000000000000000" pitchFamily="2" charset="0"/>
                <a:cs typeface="Roboto" panose="02000000000000000000" pitchFamily="2" charset="0"/>
              </a:rPr>
              <a:t> = jumlah artikel yang dipublikasi pada tahun 2006 and 2007 disitasi di jurnal yang terindeks selama 2008</a:t>
            </a:r>
          </a:p>
          <a:p>
            <a:pPr lvl="1">
              <a:defRPr/>
            </a:pPr>
            <a:r>
              <a:rPr lang="de-DE" altLang="zh-CN" sz="1800" i="1" dirty="0">
                <a:solidFill>
                  <a:schemeClr val="tx1"/>
                </a:solidFill>
                <a:latin typeface="Roboto" panose="02000000000000000000" pitchFamily="2" charset="0"/>
                <a:ea typeface="Roboto" panose="02000000000000000000" pitchFamily="2" charset="0"/>
                <a:cs typeface="Roboto" panose="02000000000000000000" pitchFamily="2" charset="0"/>
              </a:rPr>
              <a:t>B</a:t>
            </a:r>
            <a:r>
              <a:rPr lang="de-DE" altLang="zh-CN" sz="1800" dirty="0">
                <a:solidFill>
                  <a:schemeClr val="tx1"/>
                </a:solidFill>
                <a:latin typeface="Roboto" panose="02000000000000000000" pitchFamily="2" charset="0"/>
                <a:ea typeface="Roboto" panose="02000000000000000000" pitchFamily="2" charset="0"/>
                <a:cs typeface="Roboto" panose="02000000000000000000" pitchFamily="2" charset="0"/>
              </a:rPr>
              <a:t> = jumlah "citable items" (usually articles, reviews, proceedings or notes; not editorials and letters-to-the-Editor) yang dipublish pada tahun 2006 and 2007 </a:t>
            </a:r>
          </a:p>
          <a:p>
            <a:pPr lvl="1">
              <a:defRPr/>
            </a:pPr>
            <a:r>
              <a:rPr lang="de-DE" altLang="zh-CN" sz="1800" dirty="0">
                <a:solidFill>
                  <a:schemeClr val="tx1"/>
                </a:solidFill>
                <a:latin typeface="Roboto" panose="02000000000000000000" pitchFamily="2" charset="0"/>
                <a:ea typeface="Roboto" panose="02000000000000000000" pitchFamily="2" charset="0"/>
                <a:cs typeface="Roboto" panose="02000000000000000000" pitchFamily="2" charset="0"/>
              </a:rPr>
              <a:t>impact factor 2008 = </a:t>
            </a:r>
            <a:r>
              <a:rPr lang="de-DE" altLang="zh-CN" sz="1800" i="1" dirty="0">
                <a:solidFill>
                  <a:schemeClr val="tx1"/>
                </a:solidFill>
                <a:latin typeface="Roboto" panose="02000000000000000000" pitchFamily="2" charset="0"/>
                <a:ea typeface="Roboto" panose="02000000000000000000" pitchFamily="2" charset="0"/>
                <a:cs typeface="Roboto" panose="02000000000000000000" pitchFamily="2" charset="0"/>
              </a:rPr>
              <a:t>A</a:t>
            </a:r>
            <a:r>
              <a:rPr lang="de-DE" altLang="zh-CN" sz="180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de-DE" altLang="zh-CN" sz="1800" i="1" dirty="0">
                <a:solidFill>
                  <a:schemeClr val="tx1"/>
                </a:solidFill>
                <a:latin typeface="Roboto" panose="02000000000000000000" pitchFamily="2" charset="0"/>
                <a:ea typeface="Roboto" panose="02000000000000000000" pitchFamily="2" charset="0"/>
                <a:cs typeface="Roboto" panose="02000000000000000000" pitchFamily="2" charset="0"/>
              </a:rPr>
              <a:t>B</a:t>
            </a:r>
            <a:r>
              <a:rPr lang="de-DE" altLang="zh-CN" sz="1800" dirty="0">
                <a:solidFill>
                  <a:schemeClr val="tx1"/>
                </a:solidFill>
                <a:effectLst>
                  <a:outerShdw blurRad="38100" dist="38100" dir="2700000" algn="tl">
                    <a:srgbClr val="000000"/>
                  </a:outerShdw>
                </a:effectLst>
                <a:latin typeface="Roboto" panose="02000000000000000000" pitchFamily="2" charset="0"/>
                <a:ea typeface="Roboto" panose="02000000000000000000" pitchFamily="2" charset="0"/>
                <a:cs typeface="Roboto" panose="02000000000000000000" pitchFamily="2" charset="0"/>
              </a:rPr>
              <a:t>  =</a:t>
            </a:r>
            <a:r>
              <a:rPr lang="de-DE" altLang="zh-CN" sz="1800" b="1" u="sng" dirty="0">
                <a:solidFill>
                  <a:schemeClr val="tx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600 sitasi</a:t>
            </a:r>
            <a:r>
              <a:rPr lang="de-DE" altLang="zh-CN" sz="1800" b="1" dirty="0">
                <a:solidFill>
                  <a:schemeClr val="tx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 2 </a:t>
            </a:r>
          </a:p>
          <a:p>
            <a:pPr lvl="1">
              <a:spcBef>
                <a:spcPts val="0"/>
              </a:spcBef>
              <a:buFont typeface="Wingdings" panose="05000000000000000000" pitchFamily="2" charset="2"/>
              <a:buNone/>
              <a:defRPr/>
            </a:pPr>
            <a:r>
              <a:rPr lang="de-DE" altLang="zh-CN" sz="1800" b="1" dirty="0">
                <a:solidFill>
                  <a:schemeClr val="tx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rPr>
              <a:t>		                                             150 + 150 artikel</a:t>
            </a:r>
          </a:p>
          <a:p>
            <a:pPr lvl="1">
              <a:spcBef>
                <a:spcPts val="0"/>
              </a:spcBef>
              <a:buFont typeface="Wingdings" panose="05000000000000000000" pitchFamily="2" charset="2"/>
              <a:buNone/>
              <a:defRPr/>
            </a:pPr>
            <a:endParaRPr lang="de-DE" altLang="zh-CN" sz="1800" b="1" dirty="0">
              <a:solidFill>
                <a:schemeClr val="tx1"/>
              </a:solidFill>
              <a:effectLst>
                <a:outerShdw blurRad="38100" dist="38100" dir="2700000" algn="tl">
                  <a:srgbClr val="000000">
                    <a:alpha val="43137"/>
                  </a:srgbClr>
                </a:outerShdw>
              </a:effectLst>
              <a:latin typeface="Roboto" panose="02000000000000000000" pitchFamily="2" charset="0"/>
              <a:ea typeface="Roboto" panose="02000000000000000000" pitchFamily="2" charset="0"/>
              <a:cs typeface="Roboto" panose="02000000000000000000" pitchFamily="2" charset="0"/>
            </a:endParaRPr>
          </a:p>
          <a:p>
            <a:pPr>
              <a:buFont typeface="Wingdings" panose="05000000000000000000" pitchFamily="2" charset="2"/>
              <a:buNone/>
              <a:defRPr/>
            </a:pPr>
            <a:endParaRPr lang="en-US" altLang="zh-CN" sz="1800" b="0" dirty="0">
              <a:solidFill>
                <a:schemeClr val="tx1"/>
              </a:solidFill>
              <a:effectLst>
                <a:outerShdw blurRad="38100" dist="38100" dir="2700000" algn="tl">
                  <a:srgbClr val="000000"/>
                </a:outerShdw>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65758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594C-18E3-4A7F-94C8-41177E90B690}"/>
              </a:ext>
            </a:extLst>
          </p:cNvPr>
          <p:cNvSpPr>
            <a:spLocks noGrp="1"/>
          </p:cNvSpPr>
          <p:nvPr>
            <p:ph type="title"/>
          </p:nvPr>
        </p:nvSpPr>
        <p:spPr/>
        <p:txBody>
          <a:bodyPr/>
          <a:lstStyle/>
          <a:p>
            <a:r>
              <a:rPr lang="en-US" dirty="0" err="1"/>
              <a:t>Jurnal</a:t>
            </a:r>
            <a:r>
              <a:rPr lang="en-US" dirty="0"/>
              <a:t> </a:t>
            </a:r>
            <a:r>
              <a:rPr lang="en-US" dirty="0" err="1"/>
              <a:t>Penelitian</a:t>
            </a:r>
            <a:r>
              <a:rPr lang="en-US" dirty="0"/>
              <a:t> </a:t>
            </a:r>
            <a:r>
              <a:rPr lang="en-US" dirty="0" err="1"/>
              <a:t>Enjiniring</a:t>
            </a:r>
            <a:r>
              <a:rPr lang="en-US" dirty="0"/>
              <a:t> (JPE)</a:t>
            </a:r>
          </a:p>
        </p:txBody>
      </p:sp>
      <p:sp>
        <p:nvSpPr>
          <p:cNvPr id="4" name="Slide Number Placeholder 3">
            <a:extLst>
              <a:ext uri="{FF2B5EF4-FFF2-40B4-BE49-F238E27FC236}">
                <a16:creationId xmlns:a16="http://schemas.microsoft.com/office/drawing/2014/main" id="{BD96BDDC-2C40-4023-A1AB-F2BDCC8DAA21}"/>
              </a:ext>
            </a:extLst>
          </p:cNvPr>
          <p:cNvSpPr>
            <a:spLocks noGrp="1"/>
          </p:cNvSpPr>
          <p:nvPr>
            <p:ph type="sldNum" idx="12"/>
          </p:nvPr>
        </p:nvSpPr>
        <p:spPr/>
        <p:txBody>
          <a:bodyPr/>
          <a:lstStyle/>
          <a:p>
            <a:pPr lvl="0">
              <a:spcBef>
                <a:spcPts val="0"/>
              </a:spcBef>
              <a:buNone/>
            </a:pPr>
            <a:fld id="{00000000-1234-1234-1234-123412341234}" type="slidenum">
              <a:rPr lang="en" smtClean="0"/>
              <a:t>6</a:t>
            </a:fld>
            <a:endParaRPr lang="en"/>
          </a:p>
        </p:txBody>
      </p:sp>
      <p:pic>
        <p:nvPicPr>
          <p:cNvPr id="5" name="Picture 4">
            <a:extLst>
              <a:ext uri="{FF2B5EF4-FFF2-40B4-BE49-F238E27FC236}">
                <a16:creationId xmlns:a16="http://schemas.microsoft.com/office/drawing/2014/main" id="{DCE06F42-B73D-409A-888D-03A9EB08F3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270" y="1496327"/>
            <a:ext cx="4647845" cy="2805546"/>
          </a:xfrm>
          <a:prstGeom prst="rect">
            <a:avLst/>
          </a:prstGeom>
        </p:spPr>
      </p:pic>
      <p:pic>
        <p:nvPicPr>
          <p:cNvPr id="6" name="Picture 5">
            <a:extLst>
              <a:ext uri="{FF2B5EF4-FFF2-40B4-BE49-F238E27FC236}">
                <a16:creationId xmlns:a16="http://schemas.microsoft.com/office/drawing/2014/main" id="{2952E262-51EA-48E2-9321-68705FED2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658" y="1449549"/>
            <a:ext cx="2050406" cy="2899101"/>
          </a:xfrm>
          <a:prstGeom prst="rect">
            <a:avLst/>
          </a:prstGeom>
        </p:spPr>
      </p:pic>
    </p:spTree>
    <p:extLst>
      <p:ext uri="{BB962C8B-B14F-4D97-AF65-F5344CB8AC3E}">
        <p14:creationId xmlns:p14="http://schemas.microsoft.com/office/powerpoint/2010/main" val="28440620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D126B-CAEC-4F32-8CF4-8F34DF4AA955}"/>
              </a:ext>
            </a:extLst>
          </p:cNvPr>
          <p:cNvSpPr>
            <a:spLocks noGrp="1"/>
          </p:cNvSpPr>
          <p:nvPr>
            <p:ph type="title"/>
          </p:nvPr>
        </p:nvSpPr>
        <p:spPr/>
        <p:txBody>
          <a:bodyPr/>
          <a:lstStyle/>
          <a:p>
            <a:r>
              <a:rPr lang="en-US" dirty="0" err="1"/>
              <a:t>Definisi</a:t>
            </a:r>
            <a:r>
              <a:rPr lang="en-US" dirty="0"/>
              <a:t> Peer Review</a:t>
            </a:r>
          </a:p>
        </p:txBody>
      </p:sp>
      <p:sp>
        <p:nvSpPr>
          <p:cNvPr id="3" name="Text Placeholder 2">
            <a:extLst>
              <a:ext uri="{FF2B5EF4-FFF2-40B4-BE49-F238E27FC236}">
                <a16:creationId xmlns:a16="http://schemas.microsoft.com/office/drawing/2014/main" id="{4A6805CD-693B-40E0-89EF-8B767A2FB48C}"/>
              </a:ext>
            </a:extLst>
          </p:cNvPr>
          <p:cNvSpPr>
            <a:spLocks noGrp="1"/>
          </p:cNvSpPr>
          <p:nvPr>
            <p:ph type="body" idx="1"/>
          </p:nvPr>
        </p:nvSpPr>
        <p:spPr>
          <a:xfrm>
            <a:off x="672998" y="1247671"/>
            <a:ext cx="7688702" cy="3624750"/>
          </a:xfrm>
        </p:spPr>
        <p:txBody>
          <a:bodyPr/>
          <a:lstStyle/>
          <a:p>
            <a:pPr marL="0" indent="0">
              <a:spcAft>
                <a:spcPts val="600"/>
              </a:spcAft>
              <a:buNone/>
            </a:pPr>
            <a:r>
              <a:rPr lang="en-GB" b="1" dirty="0"/>
              <a:t>“Peer review</a:t>
            </a:r>
            <a:r>
              <a:rPr lang="en-GB" dirty="0"/>
              <a:t> </a:t>
            </a:r>
            <a:r>
              <a:rPr lang="en-GB" dirty="0" err="1"/>
              <a:t>adalah</a:t>
            </a:r>
            <a:r>
              <a:rPr lang="en-GB" dirty="0"/>
              <a:t> </a:t>
            </a:r>
            <a:r>
              <a:rPr lang="en-GB" dirty="0" err="1"/>
              <a:t>evaluasi</a:t>
            </a:r>
            <a:r>
              <a:rPr lang="en-GB" dirty="0"/>
              <a:t> </a:t>
            </a:r>
            <a:r>
              <a:rPr lang="en-GB" dirty="0" err="1"/>
              <a:t>sebuah</a:t>
            </a:r>
            <a:r>
              <a:rPr lang="en-GB" dirty="0"/>
              <a:t> </a:t>
            </a:r>
            <a:r>
              <a:rPr lang="en-GB" dirty="0" err="1"/>
              <a:t>kerja</a:t>
            </a:r>
            <a:r>
              <a:rPr lang="en-GB" dirty="0"/>
              <a:t> </a:t>
            </a:r>
            <a:r>
              <a:rPr lang="en-GB" dirty="0" err="1"/>
              <a:t>oleh</a:t>
            </a:r>
            <a:r>
              <a:rPr lang="en-GB" dirty="0"/>
              <a:t> </a:t>
            </a:r>
            <a:r>
              <a:rPr lang="en-GB" dirty="0" err="1"/>
              <a:t>satu</a:t>
            </a:r>
            <a:r>
              <a:rPr lang="en-GB" dirty="0"/>
              <a:t> </a:t>
            </a:r>
            <a:r>
              <a:rPr lang="en-GB" dirty="0" err="1"/>
              <a:t>atau</a:t>
            </a:r>
            <a:r>
              <a:rPr lang="en-GB" dirty="0"/>
              <a:t> </a:t>
            </a:r>
            <a:r>
              <a:rPr lang="en-GB" dirty="0" err="1"/>
              <a:t>lebih</a:t>
            </a:r>
            <a:r>
              <a:rPr lang="en-GB" dirty="0"/>
              <a:t> orang yang </a:t>
            </a:r>
            <a:r>
              <a:rPr lang="en-GB" dirty="0" err="1"/>
              <a:t>mempunyai</a:t>
            </a:r>
            <a:r>
              <a:rPr lang="en-GB" dirty="0"/>
              <a:t> </a:t>
            </a:r>
            <a:r>
              <a:rPr lang="en-GB" dirty="0" err="1"/>
              <a:t>kompetensi</a:t>
            </a:r>
            <a:r>
              <a:rPr lang="en-GB" dirty="0"/>
              <a:t> yang </a:t>
            </a:r>
            <a:r>
              <a:rPr lang="en-GB" dirty="0" err="1"/>
              <a:t>sama</a:t>
            </a:r>
            <a:r>
              <a:rPr lang="en-GB" dirty="0"/>
              <a:t> </a:t>
            </a:r>
            <a:r>
              <a:rPr lang="en-GB" dirty="0" err="1"/>
              <a:t>atau</a:t>
            </a:r>
            <a:r>
              <a:rPr lang="en-GB" dirty="0"/>
              <a:t> </a:t>
            </a:r>
            <a:r>
              <a:rPr lang="en-GB" dirty="0" err="1"/>
              <a:t>serupa</a:t>
            </a:r>
            <a:r>
              <a:rPr lang="en-GB" dirty="0"/>
              <a:t> </a:t>
            </a:r>
            <a:r>
              <a:rPr lang="en-GB" dirty="0" err="1"/>
              <a:t>dengan</a:t>
            </a:r>
            <a:r>
              <a:rPr lang="en-GB" dirty="0"/>
              <a:t> yang </a:t>
            </a:r>
            <a:r>
              <a:rPr lang="en-GB" dirty="0" err="1"/>
              <a:t>menghasilkan</a:t>
            </a:r>
            <a:r>
              <a:rPr lang="en-GB" dirty="0"/>
              <a:t> </a:t>
            </a:r>
            <a:r>
              <a:rPr lang="en-GB" dirty="0" err="1"/>
              <a:t>kerja</a:t>
            </a:r>
            <a:r>
              <a:rPr lang="en-GB" dirty="0"/>
              <a:t> </a:t>
            </a:r>
            <a:r>
              <a:rPr lang="en-GB" dirty="0" err="1"/>
              <a:t>tersebut</a:t>
            </a:r>
            <a:r>
              <a:rPr lang="en-GB" dirty="0"/>
              <a:t> (peers). </a:t>
            </a:r>
          </a:p>
          <a:p>
            <a:pPr>
              <a:spcAft>
                <a:spcPts val="0"/>
              </a:spcAft>
            </a:pPr>
            <a:endParaRPr lang="en-GB" dirty="0"/>
          </a:p>
          <a:p>
            <a:pPr marL="0" indent="0">
              <a:spcAft>
                <a:spcPts val="600"/>
              </a:spcAft>
              <a:buNone/>
            </a:pPr>
            <a:r>
              <a:rPr lang="en-GB" sz="2200" dirty="0" err="1"/>
              <a:t>Merupakan</a:t>
            </a:r>
            <a:r>
              <a:rPr lang="en-GB" sz="2200" dirty="0"/>
              <a:t> </a:t>
            </a:r>
            <a:r>
              <a:rPr lang="en-GB" sz="2200" dirty="0" err="1"/>
              <a:t>sebuah</a:t>
            </a:r>
            <a:r>
              <a:rPr lang="en-GB" sz="2200" dirty="0"/>
              <a:t> </a:t>
            </a:r>
            <a:r>
              <a:rPr lang="en-GB" sz="2200" dirty="0" err="1"/>
              <a:t>bentuk</a:t>
            </a:r>
            <a:r>
              <a:rPr lang="en-GB" sz="2200" dirty="0"/>
              <a:t> </a:t>
            </a:r>
            <a:r>
              <a:rPr lang="en-GB" sz="2200" dirty="0" err="1"/>
              <a:t>pengaturan</a:t>
            </a:r>
            <a:r>
              <a:rPr lang="en-GB" sz="2200" dirty="0"/>
              <a:t> </a:t>
            </a:r>
            <a:r>
              <a:rPr lang="en-GB" sz="2200" dirty="0" err="1"/>
              <a:t>sendiri</a:t>
            </a:r>
            <a:r>
              <a:rPr lang="en-GB" sz="2200" dirty="0"/>
              <a:t> </a:t>
            </a:r>
            <a:r>
              <a:rPr lang="en-GB" sz="2200" dirty="0" err="1"/>
              <a:t>oleh</a:t>
            </a:r>
            <a:r>
              <a:rPr lang="en-GB" sz="2200" dirty="0"/>
              <a:t> </a:t>
            </a:r>
            <a:r>
              <a:rPr lang="en-GB" sz="2200" dirty="0" err="1"/>
              <a:t>anggota</a:t>
            </a:r>
            <a:r>
              <a:rPr lang="en-GB" sz="2200" dirty="0"/>
              <a:t> </a:t>
            </a:r>
            <a:r>
              <a:rPr lang="en-GB" sz="2200" dirty="0" err="1"/>
              <a:t>sebuah</a:t>
            </a:r>
            <a:r>
              <a:rPr lang="en-GB" sz="2200" dirty="0"/>
              <a:t> </a:t>
            </a:r>
            <a:r>
              <a:rPr lang="en-GB" sz="2200" dirty="0" err="1"/>
              <a:t>keahlian</a:t>
            </a:r>
            <a:r>
              <a:rPr lang="en-GB" sz="2200" dirty="0"/>
              <a:t> yang </a:t>
            </a:r>
            <a:r>
              <a:rPr lang="en-GB" sz="2200" dirty="0" err="1"/>
              <a:t>memenuhi</a:t>
            </a:r>
            <a:r>
              <a:rPr lang="en-GB" sz="2200" dirty="0"/>
              <a:t> </a:t>
            </a:r>
            <a:r>
              <a:rPr lang="en-GB" sz="2200" dirty="0" err="1"/>
              <a:t>syarat</a:t>
            </a:r>
            <a:r>
              <a:rPr lang="en-GB" sz="2200" dirty="0"/>
              <a:t> </a:t>
            </a:r>
            <a:r>
              <a:rPr lang="en-GB" sz="2200" dirty="0" err="1"/>
              <a:t>dibidang</a:t>
            </a:r>
            <a:r>
              <a:rPr lang="en-GB" sz="2200" dirty="0"/>
              <a:t> yang </a:t>
            </a:r>
            <a:r>
              <a:rPr lang="en-GB" sz="2200" dirty="0" err="1"/>
              <a:t>relevan</a:t>
            </a:r>
            <a:r>
              <a:rPr lang="en-GB" sz="2200" dirty="0"/>
              <a:t>. </a:t>
            </a:r>
            <a:r>
              <a:rPr lang="en-GB" sz="2200" dirty="0" err="1"/>
              <a:t>Metode</a:t>
            </a:r>
            <a:r>
              <a:rPr lang="en-GB" sz="2200" dirty="0"/>
              <a:t> peer review </a:t>
            </a:r>
            <a:r>
              <a:rPr lang="en-GB" sz="2200" dirty="0" err="1"/>
              <a:t>digunakan</a:t>
            </a:r>
            <a:r>
              <a:rPr lang="en-GB" sz="2200" dirty="0"/>
              <a:t> </a:t>
            </a:r>
            <a:r>
              <a:rPr lang="en-GB" sz="2200" dirty="0" err="1"/>
              <a:t>untuk</a:t>
            </a:r>
            <a:r>
              <a:rPr lang="en-GB" sz="2200" dirty="0"/>
              <a:t> </a:t>
            </a:r>
            <a:r>
              <a:rPr lang="en-GB" sz="2200" dirty="0" err="1"/>
              <a:t>menjaga</a:t>
            </a:r>
            <a:r>
              <a:rPr lang="en-GB" sz="2200" dirty="0"/>
              <a:t> </a:t>
            </a:r>
            <a:r>
              <a:rPr lang="en-GB" sz="2200" dirty="0" err="1"/>
              <a:t>kualitas</a:t>
            </a:r>
            <a:r>
              <a:rPr lang="en-GB" sz="2200" dirty="0"/>
              <a:t>, </a:t>
            </a:r>
            <a:r>
              <a:rPr lang="en-GB" sz="2200" dirty="0" err="1"/>
              <a:t>meningkatkan</a:t>
            </a:r>
            <a:r>
              <a:rPr lang="en-GB" sz="2200" dirty="0"/>
              <a:t> </a:t>
            </a:r>
            <a:r>
              <a:rPr lang="en-GB" sz="2200" dirty="0" err="1"/>
              <a:t>kinerja</a:t>
            </a:r>
            <a:r>
              <a:rPr lang="en-GB" sz="2200" dirty="0"/>
              <a:t> </a:t>
            </a:r>
            <a:r>
              <a:rPr lang="en-GB" sz="2200" dirty="0" err="1"/>
              <a:t>dan</a:t>
            </a:r>
            <a:r>
              <a:rPr lang="en-GB" sz="2200" dirty="0"/>
              <a:t> </a:t>
            </a:r>
            <a:r>
              <a:rPr lang="en-GB" sz="2200" dirty="0" err="1"/>
              <a:t>kredibilitas</a:t>
            </a:r>
            <a:r>
              <a:rPr lang="en-GB" sz="2200" dirty="0"/>
              <a:t>. </a:t>
            </a:r>
            <a:r>
              <a:rPr lang="en-GB" sz="2200" dirty="0" err="1"/>
              <a:t>Dalam</a:t>
            </a:r>
            <a:r>
              <a:rPr lang="en-GB" sz="2200" dirty="0"/>
              <a:t> </a:t>
            </a:r>
            <a:r>
              <a:rPr lang="en-GB" sz="2200" dirty="0" err="1"/>
              <a:t>bidang</a:t>
            </a:r>
            <a:r>
              <a:rPr lang="en-GB" sz="2200" dirty="0"/>
              <a:t> </a:t>
            </a:r>
            <a:r>
              <a:rPr lang="en-GB" sz="2200" dirty="0" err="1"/>
              <a:t>akademik</a:t>
            </a:r>
            <a:r>
              <a:rPr lang="en-GB" sz="2200" dirty="0"/>
              <a:t>, peer review </a:t>
            </a:r>
            <a:r>
              <a:rPr lang="en-GB" sz="2200" dirty="0" err="1"/>
              <a:t>sering</a:t>
            </a:r>
            <a:r>
              <a:rPr lang="en-GB" sz="2200" dirty="0"/>
              <a:t> </a:t>
            </a:r>
            <a:r>
              <a:rPr lang="en-GB" sz="2200" dirty="0" err="1"/>
              <a:t>digunakan</a:t>
            </a:r>
            <a:r>
              <a:rPr lang="en-GB" sz="2200" dirty="0"/>
              <a:t> </a:t>
            </a:r>
            <a:r>
              <a:rPr lang="en-GB" sz="2200" dirty="0" err="1"/>
              <a:t>untuk</a:t>
            </a:r>
            <a:r>
              <a:rPr lang="en-GB" sz="2200" dirty="0"/>
              <a:t> </a:t>
            </a:r>
            <a:r>
              <a:rPr lang="en-GB" sz="2200" dirty="0" err="1"/>
              <a:t>menentukan</a:t>
            </a:r>
            <a:r>
              <a:rPr lang="en-GB" sz="2200" dirty="0"/>
              <a:t> </a:t>
            </a:r>
            <a:r>
              <a:rPr lang="en-GB" sz="2200" dirty="0" err="1"/>
              <a:t>kesesuaian</a:t>
            </a:r>
            <a:r>
              <a:rPr lang="en-GB" sz="2200" dirty="0"/>
              <a:t> </a:t>
            </a:r>
            <a:r>
              <a:rPr lang="en-GB" sz="2200" dirty="0" err="1"/>
              <a:t>sebuah</a:t>
            </a:r>
            <a:r>
              <a:rPr lang="en-GB" sz="2200" dirty="0"/>
              <a:t> </a:t>
            </a:r>
            <a:r>
              <a:rPr lang="en-GB" sz="2200" dirty="0" err="1"/>
              <a:t>makalah</a:t>
            </a:r>
            <a:r>
              <a:rPr lang="en-GB" sz="2200" dirty="0"/>
              <a:t> </a:t>
            </a:r>
            <a:r>
              <a:rPr lang="en-GB" sz="2200" dirty="0" err="1"/>
              <a:t>untuk</a:t>
            </a:r>
            <a:r>
              <a:rPr lang="en-GB" sz="2200" dirty="0"/>
              <a:t> </a:t>
            </a:r>
            <a:r>
              <a:rPr lang="en-GB" sz="2200" dirty="0" err="1"/>
              <a:t>publikasi</a:t>
            </a:r>
            <a:r>
              <a:rPr lang="en-GB" sz="2200" dirty="0"/>
              <a:t>”	</a:t>
            </a:r>
          </a:p>
          <a:p>
            <a:pPr marL="0" indent="0">
              <a:spcAft>
                <a:spcPts val="600"/>
              </a:spcAft>
              <a:buNone/>
            </a:pPr>
            <a:r>
              <a:rPr lang="en-US" sz="2200" dirty="0"/>
              <a:t>- Wikipedia</a:t>
            </a:r>
          </a:p>
          <a:p>
            <a:pPr>
              <a:spcAft>
                <a:spcPts val="600"/>
              </a:spcAft>
            </a:pPr>
            <a:endParaRPr lang="en-US" dirty="0"/>
          </a:p>
        </p:txBody>
      </p:sp>
      <p:sp>
        <p:nvSpPr>
          <p:cNvPr id="4" name="Slide Number Placeholder 3">
            <a:extLst>
              <a:ext uri="{FF2B5EF4-FFF2-40B4-BE49-F238E27FC236}">
                <a16:creationId xmlns:a16="http://schemas.microsoft.com/office/drawing/2014/main" id="{323A1908-A2D3-481B-8AE0-6D70045518CF}"/>
              </a:ext>
            </a:extLst>
          </p:cNvPr>
          <p:cNvSpPr>
            <a:spLocks noGrp="1"/>
          </p:cNvSpPr>
          <p:nvPr>
            <p:ph type="sldNum" idx="12"/>
          </p:nvPr>
        </p:nvSpPr>
        <p:spPr/>
        <p:txBody>
          <a:bodyPr/>
          <a:lstStyle/>
          <a:p>
            <a:pPr lvl="0">
              <a:spcBef>
                <a:spcPts val="0"/>
              </a:spcBef>
              <a:buNone/>
            </a:pPr>
            <a:fld id="{00000000-1234-1234-1234-123412341234}" type="slidenum">
              <a:rPr lang="en" smtClean="0"/>
              <a:t>60</a:t>
            </a:fld>
            <a:endParaRPr lang="en"/>
          </a:p>
        </p:txBody>
      </p:sp>
    </p:spTree>
    <p:extLst>
      <p:ext uri="{BB962C8B-B14F-4D97-AF65-F5344CB8AC3E}">
        <p14:creationId xmlns:p14="http://schemas.microsoft.com/office/powerpoint/2010/main" val="19990771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EB3E-E72F-4AD7-B2F7-EA8A05E656B0}"/>
              </a:ext>
            </a:extLst>
          </p:cNvPr>
          <p:cNvSpPr>
            <a:spLocks noGrp="1"/>
          </p:cNvSpPr>
          <p:nvPr>
            <p:ph type="title"/>
          </p:nvPr>
        </p:nvSpPr>
        <p:spPr/>
        <p:txBody>
          <a:bodyPr/>
          <a:lstStyle/>
          <a:p>
            <a:r>
              <a:rPr lang="en-US" dirty="0"/>
              <a:t>Peer Review</a:t>
            </a:r>
          </a:p>
        </p:txBody>
      </p:sp>
      <p:sp>
        <p:nvSpPr>
          <p:cNvPr id="4" name="Slide Number Placeholder 3">
            <a:extLst>
              <a:ext uri="{FF2B5EF4-FFF2-40B4-BE49-F238E27FC236}">
                <a16:creationId xmlns:a16="http://schemas.microsoft.com/office/drawing/2014/main" id="{7B2BB46A-0D66-4ED6-A21F-484CCE01A0F5}"/>
              </a:ext>
            </a:extLst>
          </p:cNvPr>
          <p:cNvSpPr>
            <a:spLocks noGrp="1"/>
          </p:cNvSpPr>
          <p:nvPr>
            <p:ph type="sldNum" idx="12"/>
          </p:nvPr>
        </p:nvSpPr>
        <p:spPr/>
        <p:txBody>
          <a:bodyPr/>
          <a:lstStyle/>
          <a:p>
            <a:pPr lvl="0">
              <a:spcBef>
                <a:spcPts val="0"/>
              </a:spcBef>
              <a:buNone/>
            </a:pPr>
            <a:fld id="{00000000-1234-1234-1234-123412341234}" type="slidenum">
              <a:rPr lang="en" smtClean="0"/>
              <a:t>61</a:t>
            </a:fld>
            <a:endParaRPr lang="en"/>
          </a:p>
        </p:txBody>
      </p:sp>
      <p:pic>
        <p:nvPicPr>
          <p:cNvPr id="5" name="Picture 4" descr="C:\Documents and Settings\ptrevorr\Desktop\Desktop clone\ref report\Peer Review Process.JPG">
            <a:extLst>
              <a:ext uri="{FF2B5EF4-FFF2-40B4-BE49-F238E27FC236}">
                <a16:creationId xmlns:a16="http://schemas.microsoft.com/office/drawing/2014/main" id="{639E2737-1940-4AC6-BA4A-FF4503DD0BA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997"/>
          <a:stretch/>
        </p:blipFill>
        <p:spPr bwMode="auto">
          <a:xfrm>
            <a:off x="545379" y="1317005"/>
            <a:ext cx="6481961" cy="3712195"/>
          </a:xfrm>
          <a:prstGeom prst="rect">
            <a:avLst/>
          </a:prstGeom>
          <a:noFill/>
          <a:ln>
            <a:noFill/>
          </a:ln>
          <a:extLst>
            <a:ext uri="{909E8E84-426E-40dd-AFC4-6F175D3DCCD1}">
              <a14:hiddenFill xmlns:lc="http://schemas.openxmlformats.org/drawingml/2006/lockedCanvas" xmlns="" xmlns:a14="http://schemas.microsoft.com/office/drawing/2010/main">
                <a:solidFill>
                  <a:srgbClr val="FFFFFF"/>
                </a:solidFill>
              </a14:hiddenFill>
            </a:ext>
            <a:ext uri="{91240B29-F687-4f45-9708-019B960494DF}">
              <a14:hiddenLine xmlns:lc="http://schemas.openxmlformats.org/drawingml/2006/lockedCanvas"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7493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E05D-1B83-43AD-A5D7-6A824D10CDBF}"/>
              </a:ext>
            </a:extLst>
          </p:cNvPr>
          <p:cNvSpPr>
            <a:spLocks noGrp="1"/>
          </p:cNvSpPr>
          <p:nvPr>
            <p:ph type="title"/>
          </p:nvPr>
        </p:nvSpPr>
        <p:spPr/>
        <p:txBody>
          <a:bodyPr/>
          <a:lstStyle/>
          <a:p>
            <a:r>
              <a:rPr lang="en-US" dirty="0" err="1"/>
              <a:t>Darimana</a:t>
            </a:r>
            <a:r>
              <a:rPr lang="en-US" dirty="0"/>
              <a:t> Peer Reviewer?</a:t>
            </a:r>
          </a:p>
        </p:txBody>
      </p:sp>
      <p:sp>
        <p:nvSpPr>
          <p:cNvPr id="3" name="Text Placeholder 2">
            <a:extLst>
              <a:ext uri="{FF2B5EF4-FFF2-40B4-BE49-F238E27FC236}">
                <a16:creationId xmlns:a16="http://schemas.microsoft.com/office/drawing/2014/main" id="{44DEFE5E-02F1-4583-A907-73D0E094C677}"/>
              </a:ext>
            </a:extLst>
          </p:cNvPr>
          <p:cNvSpPr>
            <a:spLocks noGrp="1"/>
          </p:cNvSpPr>
          <p:nvPr>
            <p:ph type="body" idx="1"/>
          </p:nvPr>
        </p:nvSpPr>
        <p:spPr>
          <a:xfrm>
            <a:off x="509154" y="1213049"/>
            <a:ext cx="8596245" cy="3816150"/>
          </a:xfrm>
        </p:spPr>
        <p:txBody>
          <a:bodyPr/>
          <a:lstStyle/>
          <a:p>
            <a:pPr>
              <a:spcAft>
                <a:spcPts val="0"/>
              </a:spcAft>
            </a:pPr>
            <a:r>
              <a:rPr lang="en-US" dirty="0">
                <a:solidFill>
                  <a:srgbClr val="000000"/>
                </a:solidFill>
                <a:effectLst>
                  <a:outerShdw blurRad="38100" dist="38100" dir="2700000" algn="tl">
                    <a:srgbClr val="C0C0C0"/>
                  </a:outerShdw>
                </a:effectLst>
                <a:latin typeface="Calibri" pitchFamily="34" charset="0"/>
              </a:rPr>
              <a:t>Journal’s reviewer database</a:t>
            </a:r>
            <a:endParaRPr lang="en-US" dirty="0">
              <a:solidFill>
                <a:srgbClr val="000000"/>
              </a:solidFill>
              <a:latin typeface="Calibri" pitchFamily="34" charset="0"/>
            </a:endParaRPr>
          </a:p>
          <a:p>
            <a:pPr>
              <a:spcAft>
                <a:spcPts val="0"/>
              </a:spcAft>
            </a:pPr>
            <a:r>
              <a:rPr lang="en-US" sz="2000" dirty="0">
                <a:solidFill>
                  <a:srgbClr val="000000"/>
                </a:solidFill>
                <a:latin typeface="Calibri" pitchFamily="34" charset="0"/>
              </a:rPr>
              <a:t>Current and past authors / referees, bibliographic searches, keyword, interests, publication history.</a:t>
            </a:r>
          </a:p>
          <a:p>
            <a:pPr>
              <a:spcAft>
                <a:spcPts val="0"/>
              </a:spcAft>
            </a:pPr>
            <a:r>
              <a:rPr lang="en-US" dirty="0">
                <a:solidFill>
                  <a:srgbClr val="000000"/>
                </a:solidFill>
                <a:effectLst>
                  <a:outerShdw blurRad="38100" dist="38100" dir="2700000" algn="tl">
                    <a:srgbClr val="C0C0C0"/>
                  </a:outerShdw>
                </a:effectLst>
                <a:latin typeface="Calibri" pitchFamily="34" charset="0"/>
              </a:rPr>
              <a:t>Suggestions from authors</a:t>
            </a:r>
            <a:endParaRPr lang="en-US" dirty="0">
              <a:solidFill>
                <a:srgbClr val="000000"/>
              </a:solidFill>
              <a:latin typeface="Calibri" pitchFamily="34" charset="0"/>
            </a:endParaRPr>
          </a:p>
          <a:p>
            <a:pPr>
              <a:spcAft>
                <a:spcPts val="0"/>
              </a:spcAft>
            </a:pPr>
            <a:r>
              <a:rPr lang="en-US" sz="2000" dirty="0">
                <a:solidFill>
                  <a:srgbClr val="000000"/>
                </a:solidFill>
                <a:latin typeface="Calibri" pitchFamily="34" charset="0"/>
              </a:rPr>
              <a:t>Not just the biggest names please – others as well</a:t>
            </a:r>
          </a:p>
          <a:p>
            <a:pPr>
              <a:spcAft>
                <a:spcPts val="0"/>
              </a:spcAft>
            </a:pPr>
            <a:r>
              <a:rPr lang="en-US" sz="2000" dirty="0">
                <a:solidFill>
                  <a:srgbClr val="000000"/>
                </a:solidFill>
                <a:latin typeface="Calibri" pitchFamily="34" charset="0"/>
              </a:rPr>
              <a:t>Also list people with conflicts of interest who should not be asked to review</a:t>
            </a:r>
          </a:p>
          <a:p>
            <a:pPr>
              <a:spcAft>
                <a:spcPts val="0"/>
              </a:spcAft>
            </a:pPr>
            <a:r>
              <a:rPr lang="en-US" dirty="0">
                <a:solidFill>
                  <a:srgbClr val="000000"/>
                </a:solidFill>
                <a:effectLst>
                  <a:outerShdw blurRad="38100" dist="38100" dir="2700000" algn="tl">
                    <a:srgbClr val="C0C0C0"/>
                  </a:outerShdw>
                </a:effectLst>
                <a:latin typeface="Calibri" pitchFamily="34" charset="0"/>
              </a:rPr>
              <a:t>Suggestions from other reviewers</a:t>
            </a:r>
            <a:endParaRPr lang="en-US" dirty="0">
              <a:solidFill>
                <a:srgbClr val="000000"/>
              </a:solidFill>
              <a:latin typeface="Calibri" pitchFamily="34" charset="0"/>
            </a:endParaRPr>
          </a:p>
          <a:p>
            <a:pPr>
              <a:spcAft>
                <a:spcPts val="0"/>
              </a:spcAft>
            </a:pPr>
            <a:r>
              <a:rPr lang="en-US" dirty="0">
                <a:solidFill>
                  <a:srgbClr val="000000"/>
                </a:solidFill>
                <a:effectLst>
                  <a:outerShdw blurRad="38100" dist="38100" dir="2700000" algn="tl">
                    <a:srgbClr val="C0C0C0"/>
                  </a:outerShdw>
                </a:effectLst>
                <a:latin typeface="Calibri" pitchFamily="34" charset="0"/>
              </a:rPr>
              <a:t>Advisory Board Members</a:t>
            </a:r>
            <a:endParaRPr lang="en-US" dirty="0">
              <a:solidFill>
                <a:srgbClr val="000000"/>
              </a:solidFill>
              <a:latin typeface="Calibri" pitchFamily="34" charset="0"/>
            </a:endParaRPr>
          </a:p>
          <a:p>
            <a:pPr>
              <a:spcAft>
                <a:spcPts val="0"/>
              </a:spcAft>
            </a:pPr>
            <a:r>
              <a:rPr lang="en-US" sz="2000" dirty="0">
                <a:solidFill>
                  <a:srgbClr val="000000"/>
                </a:solidFill>
                <a:latin typeface="Calibri" pitchFamily="34" charset="0"/>
              </a:rPr>
              <a:t>Themselves or </a:t>
            </a:r>
            <a:r>
              <a:rPr lang="en-US" sz="2000" dirty="0" err="1">
                <a:solidFill>
                  <a:srgbClr val="000000"/>
                </a:solidFill>
                <a:latin typeface="Calibri" pitchFamily="34" charset="0"/>
              </a:rPr>
              <a:t>nomated</a:t>
            </a:r>
            <a:r>
              <a:rPr lang="en-US" sz="2000" dirty="0">
                <a:solidFill>
                  <a:srgbClr val="000000"/>
                </a:solidFill>
                <a:latin typeface="Calibri" pitchFamily="34" charset="0"/>
              </a:rPr>
              <a:t> referees </a:t>
            </a:r>
          </a:p>
          <a:p>
            <a:pPr>
              <a:spcAft>
                <a:spcPts val="0"/>
              </a:spcAft>
            </a:pPr>
            <a:r>
              <a:rPr lang="en-US" dirty="0">
                <a:solidFill>
                  <a:srgbClr val="000000"/>
                </a:solidFill>
                <a:effectLst>
                  <a:outerShdw blurRad="38100" dist="38100" dir="2700000" algn="tl">
                    <a:srgbClr val="C0C0C0"/>
                  </a:outerShdw>
                </a:effectLst>
                <a:latin typeface="Calibri" pitchFamily="34" charset="0"/>
              </a:rPr>
              <a:t>Editor’s own knowledge of the community</a:t>
            </a:r>
          </a:p>
          <a:p>
            <a:pPr>
              <a:spcAft>
                <a:spcPts val="0"/>
              </a:spcAft>
            </a:pPr>
            <a:r>
              <a:rPr lang="en-US" sz="2000" dirty="0">
                <a:solidFill>
                  <a:srgbClr val="000000"/>
                </a:solidFill>
                <a:latin typeface="Calibri" pitchFamily="34" charset="0"/>
              </a:rPr>
              <a:t>Contacts from conferences, prominent scientists, regular authors, etc</a:t>
            </a:r>
            <a:r>
              <a:rPr lang="en-US" dirty="0">
                <a:solidFill>
                  <a:srgbClr val="000000"/>
                </a:solidFill>
                <a:latin typeface="Calibri" pitchFamily="34" charset="0"/>
              </a:rPr>
              <a:t>.</a:t>
            </a:r>
          </a:p>
          <a:p>
            <a:pPr>
              <a:spcAft>
                <a:spcPts val="0"/>
              </a:spcAft>
            </a:pPr>
            <a:endParaRPr lang="en-US" dirty="0"/>
          </a:p>
        </p:txBody>
      </p:sp>
      <p:sp>
        <p:nvSpPr>
          <p:cNvPr id="4" name="Slide Number Placeholder 3">
            <a:extLst>
              <a:ext uri="{FF2B5EF4-FFF2-40B4-BE49-F238E27FC236}">
                <a16:creationId xmlns:a16="http://schemas.microsoft.com/office/drawing/2014/main" id="{94A12942-FA2C-45D1-BC17-F0E6714E9E02}"/>
              </a:ext>
            </a:extLst>
          </p:cNvPr>
          <p:cNvSpPr>
            <a:spLocks noGrp="1"/>
          </p:cNvSpPr>
          <p:nvPr>
            <p:ph type="sldNum" idx="12"/>
          </p:nvPr>
        </p:nvSpPr>
        <p:spPr/>
        <p:txBody>
          <a:bodyPr/>
          <a:lstStyle/>
          <a:p>
            <a:pPr lvl="0">
              <a:spcBef>
                <a:spcPts val="0"/>
              </a:spcBef>
              <a:buNone/>
            </a:pPr>
            <a:fld id="{00000000-1234-1234-1234-123412341234}" type="slidenum">
              <a:rPr lang="en" smtClean="0"/>
              <a:t>62</a:t>
            </a:fld>
            <a:endParaRPr lang="en"/>
          </a:p>
        </p:txBody>
      </p:sp>
    </p:spTree>
    <p:extLst>
      <p:ext uri="{BB962C8B-B14F-4D97-AF65-F5344CB8AC3E}">
        <p14:creationId xmlns:p14="http://schemas.microsoft.com/office/powerpoint/2010/main" val="33267976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A2BA-7AAA-44A9-A45D-46C2E7EC7300}"/>
              </a:ext>
            </a:extLst>
          </p:cNvPr>
          <p:cNvSpPr>
            <a:spLocks noGrp="1"/>
          </p:cNvSpPr>
          <p:nvPr>
            <p:ph type="title"/>
          </p:nvPr>
        </p:nvSpPr>
        <p:spPr/>
        <p:txBody>
          <a:bodyPr/>
          <a:lstStyle/>
          <a:p>
            <a:r>
              <a:rPr lang="en-US" dirty="0" err="1"/>
              <a:t>Tugas</a:t>
            </a:r>
            <a:r>
              <a:rPr lang="en-US" dirty="0"/>
              <a:t> Peer Reviewer</a:t>
            </a:r>
          </a:p>
        </p:txBody>
      </p:sp>
      <p:sp>
        <p:nvSpPr>
          <p:cNvPr id="3" name="Text Placeholder 2">
            <a:extLst>
              <a:ext uri="{FF2B5EF4-FFF2-40B4-BE49-F238E27FC236}">
                <a16:creationId xmlns:a16="http://schemas.microsoft.com/office/drawing/2014/main" id="{FB7D2574-E946-45B0-B3E6-05C1162753DA}"/>
              </a:ext>
            </a:extLst>
          </p:cNvPr>
          <p:cNvSpPr>
            <a:spLocks noGrp="1"/>
          </p:cNvSpPr>
          <p:nvPr>
            <p:ph type="body" idx="1"/>
          </p:nvPr>
        </p:nvSpPr>
        <p:spPr>
          <a:xfrm>
            <a:off x="374073" y="1254612"/>
            <a:ext cx="8458200" cy="3697487"/>
          </a:xfrm>
        </p:spPr>
        <p:txBody>
          <a:bodyPr/>
          <a:lstStyle/>
          <a:p>
            <a:pPr>
              <a:spcAft>
                <a:spcPts val="0"/>
              </a:spcAft>
            </a:pPr>
            <a:r>
              <a:rPr lang="en-US" sz="2200" dirty="0" err="1">
                <a:latin typeface="Calibri" pitchFamily="34" charset="0"/>
              </a:rPr>
              <a:t>Apakah</a:t>
            </a:r>
            <a:r>
              <a:rPr lang="en-US" sz="2200" dirty="0">
                <a:latin typeface="Calibri" pitchFamily="34" charset="0"/>
              </a:rPr>
              <a:t> </a:t>
            </a:r>
            <a:r>
              <a:rPr lang="en-US" sz="2200" dirty="0" err="1">
                <a:latin typeface="Calibri" pitchFamily="34" charset="0"/>
              </a:rPr>
              <a:t>motivasi</a:t>
            </a:r>
            <a:r>
              <a:rPr lang="en-US" sz="2200" dirty="0">
                <a:latin typeface="Calibri" pitchFamily="34" charset="0"/>
              </a:rPr>
              <a:t> </a:t>
            </a:r>
            <a:r>
              <a:rPr lang="en-US" sz="2200" dirty="0" err="1">
                <a:latin typeface="Calibri" pitchFamily="34" charset="0"/>
              </a:rPr>
              <a:t>dan</a:t>
            </a:r>
            <a:r>
              <a:rPr lang="en-US" sz="2200" dirty="0">
                <a:latin typeface="Calibri" pitchFamily="34" charset="0"/>
              </a:rPr>
              <a:t> </a:t>
            </a:r>
            <a:r>
              <a:rPr lang="en-US" sz="2200" dirty="0" err="1">
                <a:latin typeface="Calibri" pitchFamily="34" charset="0"/>
              </a:rPr>
              <a:t>latar</a:t>
            </a:r>
            <a:r>
              <a:rPr lang="en-US" sz="2200" dirty="0">
                <a:latin typeface="Calibri" pitchFamily="34" charset="0"/>
              </a:rPr>
              <a:t> </a:t>
            </a:r>
            <a:r>
              <a:rPr lang="en-US" sz="2200" dirty="0" err="1">
                <a:latin typeface="Calibri" pitchFamily="34" charset="0"/>
              </a:rPr>
              <a:t>belakang</a:t>
            </a:r>
            <a:r>
              <a:rPr lang="en-US" sz="2200" dirty="0">
                <a:latin typeface="Calibri" pitchFamily="34" charset="0"/>
              </a:rPr>
              <a:t> </a:t>
            </a:r>
            <a:r>
              <a:rPr lang="en-US" sz="2200" dirty="0" err="1">
                <a:latin typeface="Calibri" pitchFamily="34" charset="0"/>
              </a:rPr>
              <a:t>jelas</a:t>
            </a:r>
            <a:r>
              <a:rPr lang="en-US" sz="2200" dirty="0">
                <a:latin typeface="Calibri" pitchFamily="34" charset="0"/>
              </a:rPr>
              <a:t> </a:t>
            </a:r>
            <a:r>
              <a:rPr lang="en-US" sz="2200" dirty="0" err="1">
                <a:latin typeface="Calibri" pitchFamily="34" charset="0"/>
              </a:rPr>
              <a:t>dan</a:t>
            </a:r>
            <a:r>
              <a:rPr lang="en-US" sz="2200" dirty="0">
                <a:latin typeface="Calibri" pitchFamily="34" charset="0"/>
              </a:rPr>
              <a:t> </a:t>
            </a:r>
            <a:r>
              <a:rPr lang="en-US" sz="2200" dirty="0" err="1">
                <a:latin typeface="Calibri" pitchFamily="34" charset="0"/>
              </a:rPr>
              <a:t>penting</a:t>
            </a:r>
            <a:r>
              <a:rPr lang="en-US" sz="2200" dirty="0">
                <a:latin typeface="Calibri" pitchFamily="34" charset="0"/>
              </a:rPr>
              <a:t>?</a:t>
            </a:r>
            <a:endParaRPr lang="de-DE" sz="2200" dirty="0">
              <a:latin typeface="Calibri" pitchFamily="34" charset="0"/>
            </a:endParaRPr>
          </a:p>
          <a:p>
            <a:pPr>
              <a:spcAft>
                <a:spcPts val="0"/>
              </a:spcAft>
            </a:pPr>
            <a:r>
              <a:rPr lang="de-DE" sz="2200" dirty="0">
                <a:latin typeface="Calibri" pitchFamily="34" charset="0"/>
              </a:rPr>
              <a:t>Apakah penelitian novel and original?</a:t>
            </a:r>
          </a:p>
          <a:p>
            <a:pPr>
              <a:spcAft>
                <a:spcPts val="0"/>
              </a:spcAft>
            </a:pPr>
            <a:r>
              <a:rPr lang="de-DE" sz="2200" dirty="0">
                <a:latin typeface="Calibri" pitchFamily="34" charset="0"/>
              </a:rPr>
              <a:t>Apakah kesimpulan didukung oleh data?</a:t>
            </a:r>
          </a:p>
          <a:p>
            <a:pPr>
              <a:spcAft>
                <a:spcPts val="0"/>
              </a:spcAft>
            </a:pPr>
            <a:r>
              <a:rPr lang="en-US" sz="2200" dirty="0" err="1">
                <a:latin typeface="Calibri" pitchFamily="34" charset="0"/>
              </a:rPr>
              <a:t>Apakah</a:t>
            </a:r>
            <a:r>
              <a:rPr lang="en-US" sz="2200" dirty="0">
                <a:latin typeface="Calibri" pitchFamily="34" charset="0"/>
              </a:rPr>
              <a:t> </a:t>
            </a:r>
            <a:r>
              <a:rPr lang="en-US" sz="2200" dirty="0" err="1">
                <a:latin typeface="Calibri" pitchFamily="34" charset="0"/>
              </a:rPr>
              <a:t>hasil-hasil</a:t>
            </a:r>
            <a:r>
              <a:rPr lang="en-US" sz="2200" dirty="0">
                <a:latin typeface="Calibri" pitchFamily="34" charset="0"/>
              </a:rPr>
              <a:t> yang </a:t>
            </a:r>
            <a:r>
              <a:rPr lang="en-US" sz="2200" dirty="0" err="1">
                <a:latin typeface="Calibri" pitchFamily="34" charset="0"/>
              </a:rPr>
              <a:t>didapatkan</a:t>
            </a:r>
            <a:r>
              <a:rPr lang="en-US" sz="2200" dirty="0">
                <a:latin typeface="Calibri" pitchFamily="34" charset="0"/>
              </a:rPr>
              <a:t> </a:t>
            </a:r>
            <a:r>
              <a:rPr lang="en-US" sz="2200" dirty="0" err="1">
                <a:latin typeface="Calibri" pitchFamily="34" charset="0"/>
              </a:rPr>
              <a:t>penting</a:t>
            </a:r>
            <a:r>
              <a:rPr lang="en-US" sz="2200" dirty="0">
                <a:latin typeface="Calibri" pitchFamily="34" charset="0"/>
              </a:rPr>
              <a:t>? </a:t>
            </a:r>
          </a:p>
          <a:p>
            <a:pPr>
              <a:spcAft>
                <a:spcPts val="0"/>
              </a:spcAft>
            </a:pPr>
            <a:r>
              <a:rPr lang="de-DE" sz="2200" dirty="0">
                <a:latin typeface="Calibri" pitchFamily="34" charset="0"/>
              </a:rPr>
              <a:t>Apakah ada ethical questions?</a:t>
            </a:r>
          </a:p>
          <a:p>
            <a:pPr>
              <a:spcAft>
                <a:spcPts val="0"/>
              </a:spcAft>
            </a:pPr>
            <a:r>
              <a:rPr lang="de-DE" sz="2200" dirty="0">
                <a:latin typeface="Calibri" pitchFamily="34" charset="0"/>
              </a:rPr>
              <a:t>Apakah ada flaws or mistakes yang ditemukan?</a:t>
            </a:r>
          </a:p>
          <a:p>
            <a:pPr>
              <a:spcAft>
                <a:spcPts val="0"/>
              </a:spcAft>
            </a:pPr>
            <a:r>
              <a:rPr lang="de-DE" sz="2200" dirty="0">
                <a:latin typeface="Calibri" pitchFamily="34" charset="0"/>
              </a:rPr>
              <a:t>Apakah sesuatu harus ditambahkan atau dihapus?</a:t>
            </a:r>
          </a:p>
          <a:p>
            <a:pPr>
              <a:spcAft>
                <a:spcPts val="0"/>
              </a:spcAft>
            </a:pPr>
            <a:r>
              <a:rPr lang="de-DE" sz="2200" dirty="0">
                <a:latin typeface="Calibri" pitchFamily="34" charset="0"/>
              </a:rPr>
              <a:t>Apakah komunitas akan merasakan bahawa penelitian berguna?</a:t>
            </a:r>
          </a:p>
          <a:p>
            <a:pPr>
              <a:spcAft>
                <a:spcPts val="0"/>
              </a:spcAft>
            </a:pPr>
            <a:r>
              <a:rPr lang="de-DE" sz="2200" dirty="0">
                <a:latin typeface="Calibri" pitchFamily="34" charset="0"/>
              </a:rPr>
              <a:t>Apakah penulis mempunyai kemampuan sebelumnya dibidang yang diteliti? </a:t>
            </a:r>
          </a:p>
          <a:p>
            <a:pPr>
              <a:spcAft>
                <a:spcPts val="0"/>
              </a:spcAft>
            </a:pPr>
            <a:r>
              <a:rPr lang="de-DE" sz="2200" dirty="0">
                <a:latin typeface="Calibri" pitchFamily="34" charset="0"/>
              </a:rPr>
              <a:t>Bagaimana untuk meningkatkan kualitas artikel?</a:t>
            </a:r>
          </a:p>
          <a:p>
            <a:pPr>
              <a:spcAft>
                <a:spcPts val="0"/>
              </a:spcAft>
            </a:pPr>
            <a:endParaRPr lang="en-US" sz="2200" dirty="0"/>
          </a:p>
        </p:txBody>
      </p:sp>
      <p:sp>
        <p:nvSpPr>
          <p:cNvPr id="4" name="Slide Number Placeholder 3">
            <a:extLst>
              <a:ext uri="{FF2B5EF4-FFF2-40B4-BE49-F238E27FC236}">
                <a16:creationId xmlns:a16="http://schemas.microsoft.com/office/drawing/2014/main" id="{72D4E1E5-8621-497C-BE0C-C7C7038C4CD2}"/>
              </a:ext>
            </a:extLst>
          </p:cNvPr>
          <p:cNvSpPr>
            <a:spLocks noGrp="1"/>
          </p:cNvSpPr>
          <p:nvPr>
            <p:ph type="sldNum" idx="12"/>
          </p:nvPr>
        </p:nvSpPr>
        <p:spPr/>
        <p:txBody>
          <a:bodyPr/>
          <a:lstStyle/>
          <a:p>
            <a:pPr lvl="0">
              <a:spcBef>
                <a:spcPts val="0"/>
              </a:spcBef>
              <a:buNone/>
            </a:pPr>
            <a:fld id="{00000000-1234-1234-1234-123412341234}" type="slidenum">
              <a:rPr lang="en" smtClean="0"/>
              <a:t>63</a:t>
            </a:fld>
            <a:endParaRPr lang="en"/>
          </a:p>
        </p:txBody>
      </p:sp>
    </p:spTree>
    <p:extLst>
      <p:ext uri="{BB962C8B-B14F-4D97-AF65-F5344CB8AC3E}">
        <p14:creationId xmlns:p14="http://schemas.microsoft.com/office/powerpoint/2010/main" val="31402107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CC5C2-656E-487D-9AA3-043D040CA9DD}"/>
              </a:ext>
            </a:extLst>
          </p:cNvPr>
          <p:cNvSpPr>
            <a:spLocks noGrp="1"/>
          </p:cNvSpPr>
          <p:nvPr>
            <p:ph type="title"/>
          </p:nvPr>
        </p:nvSpPr>
        <p:spPr/>
        <p:txBody>
          <a:bodyPr/>
          <a:lstStyle/>
          <a:p>
            <a:r>
              <a:rPr lang="en-US" dirty="0" err="1"/>
              <a:t>Jenis</a:t>
            </a:r>
            <a:r>
              <a:rPr lang="en-US" dirty="0"/>
              <a:t> Review</a:t>
            </a:r>
          </a:p>
        </p:txBody>
      </p:sp>
      <p:sp>
        <p:nvSpPr>
          <p:cNvPr id="3" name="Text Placeholder 2">
            <a:extLst>
              <a:ext uri="{FF2B5EF4-FFF2-40B4-BE49-F238E27FC236}">
                <a16:creationId xmlns:a16="http://schemas.microsoft.com/office/drawing/2014/main" id="{68B7C25A-C0C9-44CF-9BB9-288F64A68FCB}"/>
              </a:ext>
            </a:extLst>
          </p:cNvPr>
          <p:cNvSpPr>
            <a:spLocks noGrp="1"/>
          </p:cNvSpPr>
          <p:nvPr>
            <p:ph type="body" idx="1"/>
          </p:nvPr>
        </p:nvSpPr>
        <p:spPr>
          <a:xfrm>
            <a:off x="190820" y="1532848"/>
            <a:ext cx="8329726" cy="3517134"/>
          </a:xfrm>
        </p:spPr>
        <p:txBody>
          <a:bodyPr/>
          <a:lstStyle/>
          <a:p>
            <a:pPr>
              <a:spcAft>
                <a:spcPts val="0"/>
              </a:spcAft>
            </a:pPr>
            <a:r>
              <a:rPr lang="en-US" dirty="0"/>
              <a:t>Double-blind review:</a:t>
            </a:r>
          </a:p>
          <a:p>
            <a:pPr marL="571500" lvl="1" indent="-342900">
              <a:spcAft>
                <a:spcPts val="0"/>
              </a:spcAft>
              <a:buFont typeface="Symbol" panose="05050102010706020507" pitchFamily="18" charset="2"/>
              <a:buChar char=""/>
            </a:pPr>
            <a:r>
              <a:rPr lang="en-US" dirty="0" err="1"/>
              <a:t>Penulis</a:t>
            </a:r>
            <a:r>
              <a:rPr lang="en-US" dirty="0"/>
              <a:t> </a:t>
            </a:r>
            <a:r>
              <a:rPr lang="en-US" dirty="0" err="1"/>
              <a:t>tidak</a:t>
            </a:r>
            <a:r>
              <a:rPr lang="en-US" dirty="0"/>
              <a:t> </a:t>
            </a:r>
            <a:r>
              <a:rPr lang="en-US" dirty="0" err="1"/>
              <a:t>tahu</a:t>
            </a:r>
            <a:r>
              <a:rPr lang="en-US" dirty="0"/>
              <a:t> </a:t>
            </a:r>
            <a:r>
              <a:rPr lang="en-US" dirty="0" err="1"/>
              <a:t>siapa</a:t>
            </a:r>
            <a:r>
              <a:rPr lang="en-US" dirty="0"/>
              <a:t> reviewers</a:t>
            </a:r>
          </a:p>
          <a:p>
            <a:pPr marL="571500" lvl="1" indent="-342900">
              <a:spcAft>
                <a:spcPts val="0"/>
              </a:spcAft>
              <a:buFont typeface="Symbol" panose="05050102010706020507" pitchFamily="18" charset="2"/>
              <a:buChar char=""/>
            </a:pPr>
            <a:r>
              <a:rPr lang="en-US" dirty="0"/>
              <a:t>Reviewer </a:t>
            </a:r>
            <a:r>
              <a:rPr lang="en-US" b="1" dirty="0" err="1"/>
              <a:t>tidak</a:t>
            </a:r>
            <a:r>
              <a:rPr lang="en-US" b="1" dirty="0"/>
              <a:t> </a:t>
            </a:r>
            <a:r>
              <a:rPr lang="en-US" b="1" dirty="0" err="1"/>
              <a:t>tahu</a:t>
            </a:r>
            <a:r>
              <a:rPr lang="en-US" dirty="0"/>
              <a:t> </a:t>
            </a:r>
            <a:r>
              <a:rPr lang="en-US" dirty="0" err="1"/>
              <a:t>siapa</a:t>
            </a:r>
            <a:r>
              <a:rPr lang="en-US" dirty="0"/>
              <a:t> yang </a:t>
            </a:r>
            <a:r>
              <a:rPr lang="en-US" dirty="0" err="1"/>
              <a:t>penulis</a:t>
            </a:r>
            <a:endParaRPr lang="en-US" dirty="0"/>
          </a:p>
          <a:p>
            <a:pPr>
              <a:spcAft>
                <a:spcPts val="0"/>
              </a:spcAft>
            </a:pPr>
            <a:r>
              <a:rPr lang="en-US" dirty="0"/>
              <a:t>Single-blind review:</a:t>
            </a:r>
          </a:p>
          <a:p>
            <a:pPr marL="685800" lvl="1" indent="-342900">
              <a:spcAft>
                <a:spcPts val="0"/>
              </a:spcAft>
              <a:buFont typeface="Symbol" panose="05050102010706020507" pitchFamily="18" charset="2"/>
              <a:buChar char=""/>
            </a:pPr>
            <a:r>
              <a:rPr lang="en-US" dirty="0" err="1"/>
              <a:t>Penulis</a:t>
            </a:r>
            <a:r>
              <a:rPr lang="en-US" dirty="0"/>
              <a:t> </a:t>
            </a:r>
            <a:r>
              <a:rPr lang="en-US" dirty="0" err="1"/>
              <a:t>tidak</a:t>
            </a:r>
            <a:r>
              <a:rPr lang="en-US" dirty="0"/>
              <a:t> </a:t>
            </a:r>
            <a:r>
              <a:rPr lang="en-US" dirty="0" err="1"/>
              <a:t>tahu</a:t>
            </a:r>
            <a:r>
              <a:rPr lang="en-US" dirty="0"/>
              <a:t> </a:t>
            </a:r>
            <a:r>
              <a:rPr lang="en-US" dirty="0" err="1"/>
              <a:t>siapa</a:t>
            </a:r>
            <a:r>
              <a:rPr lang="en-US" dirty="0"/>
              <a:t> reviewers</a:t>
            </a:r>
          </a:p>
          <a:p>
            <a:pPr marL="685800" lvl="1" indent="-342900">
              <a:spcAft>
                <a:spcPts val="0"/>
              </a:spcAft>
              <a:buFont typeface="Symbol" panose="05050102010706020507" pitchFamily="18" charset="2"/>
              <a:buChar char=""/>
            </a:pPr>
            <a:r>
              <a:rPr lang="en-US" dirty="0"/>
              <a:t>Reviewers </a:t>
            </a:r>
            <a:r>
              <a:rPr lang="en-US" b="1" dirty="0" err="1"/>
              <a:t>tahu</a:t>
            </a:r>
            <a:r>
              <a:rPr lang="en-US" b="1" dirty="0"/>
              <a:t> </a:t>
            </a:r>
            <a:r>
              <a:rPr lang="en-US" dirty="0" err="1"/>
              <a:t>siapa</a:t>
            </a:r>
            <a:r>
              <a:rPr lang="en-US" dirty="0"/>
              <a:t> </a:t>
            </a:r>
            <a:r>
              <a:rPr lang="en-US" dirty="0" err="1"/>
              <a:t>penulisnya</a:t>
            </a:r>
            <a:endParaRPr lang="en-US" dirty="0"/>
          </a:p>
          <a:p>
            <a:pPr>
              <a:spcAft>
                <a:spcPts val="0"/>
              </a:spcAft>
            </a:pPr>
            <a:r>
              <a:rPr lang="en-US" dirty="0"/>
              <a:t>Open review:</a:t>
            </a:r>
          </a:p>
          <a:p>
            <a:pPr marL="685800" lvl="1" indent="-342900">
              <a:spcAft>
                <a:spcPts val="0"/>
              </a:spcAft>
              <a:buFont typeface="Symbol" panose="05050102010706020507" pitchFamily="18" charset="2"/>
              <a:buChar char=""/>
            </a:pPr>
            <a:r>
              <a:rPr lang="en-US" dirty="0" err="1"/>
              <a:t>Penulis</a:t>
            </a:r>
            <a:r>
              <a:rPr lang="en-US" dirty="0"/>
              <a:t> </a:t>
            </a:r>
            <a:r>
              <a:rPr lang="en-US" dirty="0" err="1"/>
              <a:t>dan</a:t>
            </a:r>
            <a:r>
              <a:rPr lang="en-US" dirty="0"/>
              <a:t> reviewer </a:t>
            </a:r>
            <a:r>
              <a:rPr lang="en-US" b="1" dirty="0" err="1"/>
              <a:t>saling</a:t>
            </a:r>
            <a:r>
              <a:rPr lang="en-US" b="1" dirty="0"/>
              <a:t> </a:t>
            </a:r>
            <a:r>
              <a:rPr lang="en-US" b="1" dirty="0" err="1"/>
              <a:t>mengetahui</a:t>
            </a:r>
            <a:endParaRPr lang="en-US" b="1" dirty="0"/>
          </a:p>
        </p:txBody>
      </p:sp>
      <p:sp>
        <p:nvSpPr>
          <p:cNvPr id="4" name="Slide Number Placeholder 3">
            <a:extLst>
              <a:ext uri="{FF2B5EF4-FFF2-40B4-BE49-F238E27FC236}">
                <a16:creationId xmlns:a16="http://schemas.microsoft.com/office/drawing/2014/main" id="{73BC8CCA-2DE7-4E34-84DC-3D91F7AD6723}"/>
              </a:ext>
            </a:extLst>
          </p:cNvPr>
          <p:cNvSpPr>
            <a:spLocks noGrp="1"/>
          </p:cNvSpPr>
          <p:nvPr>
            <p:ph type="sldNum" idx="12"/>
          </p:nvPr>
        </p:nvSpPr>
        <p:spPr/>
        <p:txBody>
          <a:bodyPr/>
          <a:lstStyle/>
          <a:p>
            <a:pPr lvl="0">
              <a:spcBef>
                <a:spcPts val="0"/>
              </a:spcBef>
              <a:buNone/>
            </a:pPr>
            <a:fld id="{00000000-1234-1234-1234-123412341234}" type="slidenum">
              <a:rPr lang="en" smtClean="0"/>
              <a:t>64</a:t>
            </a:fld>
            <a:endParaRPr lang="en"/>
          </a:p>
        </p:txBody>
      </p:sp>
    </p:spTree>
    <p:extLst>
      <p:ext uri="{BB962C8B-B14F-4D97-AF65-F5344CB8AC3E}">
        <p14:creationId xmlns:p14="http://schemas.microsoft.com/office/powerpoint/2010/main" val="29229344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3C217-15DC-4E48-9CD1-EE31CBAC8981}"/>
              </a:ext>
            </a:extLst>
          </p:cNvPr>
          <p:cNvSpPr>
            <a:spLocks noGrp="1"/>
          </p:cNvSpPr>
          <p:nvPr>
            <p:ph type="title"/>
          </p:nvPr>
        </p:nvSpPr>
        <p:spPr/>
        <p:txBody>
          <a:bodyPr/>
          <a:lstStyle/>
          <a:p>
            <a:r>
              <a:rPr lang="en-US" dirty="0" err="1"/>
              <a:t>Kemungkinan</a:t>
            </a:r>
            <a:r>
              <a:rPr lang="en-US" dirty="0"/>
              <a:t> </a:t>
            </a:r>
            <a:r>
              <a:rPr lang="en-US" dirty="0" err="1"/>
              <a:t>Hasil</a:t>
            </a:r>
            <a:r>
              <a:rPr lang="en-US" dirty="0"/>
              <a:t> Review</a:t>
            </a:r>
          </a:p>
        </p:txBody>
      </p:sp>
      <p:sp>
        <p:nvSpPr>
          <p:cNvPr id="3" name="Text Placeholder 2">
            <a:extLst>
              <a:ext uri="{FF2B5EF4-FFF2-40B4-BE49-F238E27FC236}">
                <a16:creationId xmlns:a16="http://schemas.microsoft.com/office/drawing/2014/main" id="{67EECCCD-FFA5-48D5-86F2-9AD952115E8F}"/>
              </a:ext>
            </a:extLst>
          </p:cNvPr>
          <p:cNvSpPr>
            <a:spLocks noGrp="1"/>
          </p:cNvSpPr>
          <p:nvPr>
            <p:ph type="body" idx="1"/>
          </p:nvPr>
        </p:nvSpPr>
        <p:spPr/>
        <p:txBody>
          <a:bodyPr/>
          <a:lstStyle/>
          <a:p>
            <a:r>
              <a:rPr lang="en-US" dirty="0"/>
              <a:t>Accepted</a:t>
            </a:r>
          </a:p>
          <a:p>
            <a:r>
              <a:rPr lang="en-US" dirty="0"/>
              <a:t>Major revision</a:t>
            </a:r>
          </a:p>
          <a:p>
            <a:r>
              <a:rPr lang="en-US" dirty="0"/>
              <a:t>Minor revision</a:t>
            </a:r>
          </a:p>
          <a:p>
            <a:r>
              <a:rPr lang="en-US" dirty="0"/>
              <a:t>Rejected</a:t>
            </a:r>
          </a:p>
        </p:txBody>
      </p:sp>
      <p:sp>
        <p:nvSpPr>
          <p:cNvPr id="4" name="Slide Number Placeholder 3">
            <a:extLst>
              <a:ext uri="{FF2B5EF4-FFF2-40B4-BE49-F238E27FC236}">
                <a16:creationId xmlns:a16="http://schemas.microsoft.com/office/drawing/2014/main" id="{DC8E292E-5C7D-4CB5-9C99-372526FD8A81}"/>
              </a:ext>
            </a:extLst>
          </p:cNvPr>
          <p:cNvSpPr>
            <a:spLocks noGrp="1"/>
          </p:cNvSpPr>
          <p:nvPr>
            <p:ph type="sldNum" idx="12"/>
          </p:nvPr>
        </p:nvSpPr>
        <p:spPr/>
        <p:txBody>
          <a:bodyPr/>
          <a:lstStyle/>
          <a:p>
            <a:pPr lvl="0">
              <a:spcBef>
                <a:spcPts val="0"/>
              </a:spcBef>
              <a:buNone/>
            </a:pPr>
            <a:fld id="{00000000-1234-1234-1234-123412341234}" type="slidenum">
              <a:rPr lang="en" smtClean="0"/>
              <a:t>65</a:t>
            </a:fld>
            <a:endParaRPr lang="en"/>
          </a:p>
        </p:txBody>
      </p:sp>
    </p:spTree>
    <p:extLst>
      <p:ext uri="{BB962C8B-B14F-4D97-AF65-F5344CB8AC3E}">
        <p14:creationId xmlns:p14="http://schemas.microsoft.com/office/powerpoint/2010/main" val="2851546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ED50-CB8E-4FBC-A277-66309444143B}"/>
              </a:ext>
            </a:extLst>
          </p:cNvPr>
          <p:cNvSpPr>
            <a:spLocks noGrp="1"/>
          </p:cNvSpPr>
          <p:nvPr>
            <p:ph type="title"/>
          </p:nvPr>
        </p:nvSpPr>
        <p:spPr/>
        <p:txBody>
          <a:bodyPr/>
          <a:lstStyle/>
          <a:p>
            <a:r>
              <a:rPr lang="en-US" dirty="0" err="1"/>
              <a:t>Revisi</a:t>
            </a:r>
            <a:endParaRPr lang="en-US" dirty="0"/>
          </a:p>
        </p:txBody>
      </p:sp>
      <p:sp>
        <p:nvSpPr>
          <p:cNvPr id="3" name="Text Placeholder 2">
            <a:extLst>
              <a:ext uri="{FF2B5EF4-FFF2-40B4-BE49-F238E27FC236}">
                <a16:creationId xmlns:a16="http://schemas.microsoft.com/office/drawing/2014/main" id="{6661A0B7-7BB2-49C3-9EBE-64D7E9B2E70C}"/>
              </a:ext>
            </a:extLst>
          </p:cNvPr>
          <p:cNvSpPr>
            <a:spLocks noGrp="1"/>
          </p:cNvSpPr>
          <p:nvPr>
            <p:ph type="body" idx="1"/>
          </p:nvPr>
        </p:nvSpPr>
        <p:spPr>
          <a:xfrm>
            <a:off x="502547" y="1327350"/>
            <a:ext cx="8017997" cy="3624750"/>
          </a:xfrm>
        </p:spPr>
        <p:txBody>
          <a:bodyPr/>
          <a:lstStyle/>
          <a:p>
            <a:pPr eaLnBrk="1" hangingPunct="1">
              <a:spcAft>
                <a:spcPts val="0"/>
              </a:spcAft>
              <a:defRPr/>
            </a:pPr>
            <a:r>
              <a:rPr lang="en-US" altLang="zh-CN" sz="1800" dirty="0" err="1">
                <a:solidFill>
                  <a:schemeClr val="tx1"/>
                </a:solidFill>
                <a:latin typeface="Arial" charset="0"/>
                <a:ea typeface="宋体" pitchFamily="2" charset="-122"/>
              </a:rPr>
              <a:t>Hampir</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semua</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artikel</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membutuhkan</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revisi</a:t>
            </a:r>
            <a:r>
              <a:rPr lang="en-US" altLang="zh-CN" sz="1800" dirty="0">
                <a:solidFill>
                  <a:schemeClr val="tx1"/>
                </a:solidFill>
                <a:latin typeface="Arial" charset="0"/>
                <a:ea typeface="宋体" pitchFamily="2" charset="-122"/>
              </a:rPr>
              <a:t> </a:t>
            </a:r>
          </a:p>
          <a:p>
            <a:pPr eaLnBrk="1" hangingPunct="1">
              <a:spcAft>
                <a:spcPts val="0"/>
              </a:spcAft>
              <a:defRPr/>
            </a:pPr>
            <a:r>
              <a:rPr lang="en-US" altLang="zh-CN" sz="1800" dirty="0" err="1">
                <a:solidFill>
                  <a:schemeClr val="tx1"/>
                </a:solidFill>
                <a:latin typeface="Arial" charset="0"/>
                <a:ea typeface="宋体" pitchFamily="2" charset="-122"/>
              </a:rPr>
              <a:t>Perlu</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diingat</a:t>
            </a:r>
            <a:r>
              <a:rPr lang="en-US" altLang="zh-CN" sz="1800" dirty="0">
                <a:solidFill>
                  <a:schemeClr val="tx1"/>
                </a:solidFill>
                <a:latin typeface="Arial" charset="0"/>
                <a:ea typeface="宋体" pitchFamily="2" charset="-122"/>
              </a:rPr>
              <a:t> editors and reviewers </a:t>
            </a:r>
            <a:r>
              <a:rPr lang="en-US" altLang="zh-CN" sz="1800" dirty="0" err="1">
                <a:solidFill>
                  <a:schemeClr val="tx1"/>
                </a:solidFill>
                <a:latin typeface="Arial" charset="0"/>
                <a:ea typeface="宋体" pitchFamily="2" charset="-122"/>
              </a:rPr>
              <a:t>sebenarnya</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bermaksud</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membantu</a:t>
            </a:r>
            <a:endParaRPr lang="en-US" altLang="zh-CN" sz="1800" dirty="0">
              <a:solidFill>
                <a:schemeClr val="tx1"/>
              </a:solidFill>
              <a:latin typeface="Arial" charset="0"/>
              <a:ea typeface="宋体" pitchFamily="2" charset="-122"/>
            </a:endParaRPr>
          </a:p>
          <a:p>
            <a:pPr marL="685800" lvl="1" indent="-342900" eaLnBrk="1" hangingPunct="1">
              <a:spcAft>
                <a:spcPts val="0"/>
              </a:spcAft>
              <a:buFont typeface="Arial" panose="020B0604020202020204" pitchFamily="34" charset="0"/>
              <a:buChar char="•"/>
              <a:tabLst>
                <a:tab pos="633413" algn="l"/>
              </a:tabLst>
              <a:defRPr/>
            </a:pPr>
            <a:r>
              <a:rPr lang="en-US" altLang="zh-CN" sz="1400" dirty="0" err="1">
                <a:solidFill>
                  <a:schemeClr val="tx1"/>
                </a:solidFill>
                <a:latin typeface="Arial" charset="0"/>
                <a:ea typeface="宋体" pitchFamily="2" charset="-122"/>
              </a:rPr>
              <a:t>Tidak</a:t>
            </a:r>
            <a:r>
              <a:rPr lang="en-US" altLang="zh-CN" sz="1400" dirty="0">
                <a:solidFill>
                  <a:schemeClr val="tx1"/>
                </a:solidFill>
                <a:latin typeface="Arial" charset="0"/>
                <a:ea typeface="宋体" pitchFamily="2" charset="-122"/>
              </a:rPr>
              <a:t> </a:t>
            </a:r>
            <a:r>
              <a:rPr lang="en-US" altLang="zh-CN" sz="1400" dirty="0" err="1">
                <a:solidFill>
                  <a:schemeClr val="tx1"/>
                </a:solidFill>
                <a:latin typeface="Arial" charset="0"/>
                <a:ea typeface="宋体" pitchFamily="2" charset="-122"/>
              </a:rPr>
              <a:t>perlu</a:t>
            </a:r>
            <a:r>
              <a:rPr lang="en-US" altLang="zh-CN" sz="1400" dirty="0">
                <a:solidFill>
                  <a:schemeClr val="tx1"/>
                </a:solidFill>
                <a:latin typeface="Arial" charset="0"/>
                <a:ea typeface="宋体" pitchFamily="2" charset="-122"/>
              </a:rPr>
              <a:t> </a:t>
            </a:r>
            <a:r>
              <a:rPr lang="en-US" altLang="zh-CN" sz="1400" dirty="0" err="1">
                <a:solidFill>
                  <a:schemeClr val="tx1"/>
                </a:solidFill>
                <a:latin typeface="Arial" charset="0"/>
                <a:ea typeface="宋体" pitchFamily="2" charset="-122"/>
              </a:rPr>
              <a:t>tersinggung</a:t>
            </a:r>
            <a:r>
              <a:rPr lang="en-US" altLang="zh-CN" sz="1400" dirty="0">
                <a:solidFill>
                  <a:schemeClr val="tx1"/>
                </a:solidFill>
                <a:latin typeface="Arial" charset="0"/>
                <a:ea typeface="宋体" pitchFamily="2" charset="-122"/>
              </a:rPr>
              <a:t> </a:t>
            </a:r>
          </a:p>
          <a:p>
            <a:pPr eaLnBrk="1" hangingPunct="1">
              <a:spcAft>
                <a:spcPts val="0"/>
              </a:spcAft>
              <a:defRPr/>
            </a:pPr>
            <a:r>
              <a:rPr lang="en-US" altLang="zh-CN" sz="1800" dirty="0">
                <a:solidFill>
                  <a:schemeClr val="tx1"/>
                </a:solidFill>
                <a:latin typeface="Arial" charset="0"/>
                <a:ea typeface="宋体" pitchFamily="2" charset="-122"/>
              </a:rPr>
              <a:t>Revision minor </a:t>
            </a:r>
            <a:r>
              <a:rPr lang="en-US" altLang="zh-CN" sz="1800" dirty="0" err="1">
                <a:solidFill>
                  <a:schemeClr val="tx1"/>
                </a:solidFill>
                <a:latin typeface="Arial" charset="0"/>
                <a:ea typeface="宋体" pitchFamily="2" charset="-122"/>
              </a:rPr>
              <a:t>tidak</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menjadi</a:t>
            </a:r>
            <a:r>
              <a:rPr lang="en-US" altLang="zh-CN" sz="1800" dirty="0">
                <a:solidFill>
                  <a:schemeClr val="tx1"/>
                </a:solidFill>
                <a:latin typeface="Arial" charset="0"/>
                <a:ea typeface="宋体" pitchFamily="2" charset="-122"/>
              </a:rPr>
              <a:t> acceptance </a:t>
            </a:r>
            <a:r>
              <a:rPr lang="en-US" altLang="zh-CN" sz="1800" dirty="0" err="1">
                <a:solidFill>
                  <a:schemeClr val="tx1"/>
                </a:solidFill>
                <a:latin typeface="Arial" charset="0"/>
                <a:ea typeface="宋体" pitchFamily="2" charset="-122"/>
              </a:rPr>
              <a:t>setelah</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revisi</a:t>
            </a:r>
            <a:r>
              <a:rPr lang="en-US" altLang="zh-CN" sz="1800" dirty="0">
                <a:solidFill>
                  <a:schemeClr val="tx1"/>
                </a:solidFill>
                <a:latin typeface="Arial" charset="0"/>
                <a:ea typeface="宋体" pitchFamily="2" charset="-122"/>
              </a:rPr>
              <a:t>.</a:t>
            </a:r>
          </a:p>
          <a:p>
            <a:pPr marL="633413" lvl="1" indent="-342900" eaLnBrk="1" hangingPunct="1">
              <a:spcAft>
                <a:spcPts val="0"/>
              </a:spcAft>
              <a:buFont typeface="Arial" panose="020B0604020202020204" pitchFamily="34" charset="0"/>
              <a:buChar char="•"/>
              <a:defRPr/>
            </a:pPr>
            <a:r>
              <a:rPr lang="en-US" altLang="zh-CN" sz="1400" dirty="0" err="1">
                <a:solidFill>
                  <a:schemeClr val="tx1"/>
                </a:solidFill>
                <a:latin typeface="Arial" charset="0"/>
                <a:ea typeface="宋体" pitchFamily="2" charset="-122"/>
              </a:rPr>
              <a:t>Setiap</a:t>
            </a:r>
            <a:r>
              <a:rPr lang="en-US" altLang="zh-CN" sz="1400" dirty="0">
                <a:solidFill>
                  <a:schemeClr val="tx1"/>
                </a:solidFill>
                <a:latin typeface="Arial" charset="0"/>
                <a:ea typeface="宋体" pitchFamily="2" charset="-122"/>
              </a:rPr>
              <a:t> </a:t>
            </a:r>
            <a:r>
              <a:rPr lang="en-US" altLang="zh-CN" sz="1400" dirty="0" err="1">
                <a:solidFill>
                  <a:schemeClr val="tx1"/>
                </a:solidFill>
                <a:latin typeface="Arial" charset="0"/>
                <a:ea typeface="宋体" pitchFamily="2" charset="-122"/>
              </a:rPr>
              <a:t>revisi</a:t>
            </a:r>
            <a:r>
              <a:rPr lang="en-US" altLang="zh-CN" sz="1400" dirty="0">
                <a:solidFill>
                  <a:schemeClr val="tx1"/>
                </a:solidFill>
                <a:latin typeface="Arial" charset="0"/>
                <a:ea typeface="宋体" pitchFamily="2" charset="-122"/>
              </a:rPr>
              <a:t> minor </a:t>
            </a:r>
            <a:r>
              <a:rPr lang="en-US" altLang="zh-CN" sz="1400" dirty="0" err="1">
                <a:solidFill>
                  <a:schemeClr val="tx1"/>
                </a:solidFill>
                <a:latin typeface="Arial" charset="0"/>
                <a:ea typeface="宋体" pitchFamily="2" charset="-122"/>
              </a:rPr>
              <a:t>perlu</a:t>
            </a:r>
            <a:r>
              <a:rPr lang="en-US" altLang="zh-CN" sz="1400" dirty="0">
                <a:solidFill>
                  <a:schemeClr val="tx1"/>
                </a:solidFill>
                <a:latin typeface="Arial" charset="0"/>
                <a:ea typeface="宋体" pitchFamily="2" charset="-122"/>
              </a:rPr>
              <a:t> </a:t>
            </a:r>
            <a:r>
              <a:rPr lang="en-US" altLang="zh-CN" sz="1400" dirty="0" err="1">
                <a:solidFill>
                  <a:schemeClr val="tx1"/>
                </a:solidFill>
                <a:latin typeface="Arial" charset="0"/>
                <a:ea typeface="宋体" pitchFamily="2" charset="-122"/>
              </a:rPr>
              <a:t>diperhatikan</a:t>
            </a:r>
            <a:r>
              <a:rPr lang="en-US" altLang="zh-CN" sz="1400" dirty="0">
                <a:solidFill>
                  <a:schemeClr val="tx1"/>
                </a:solidFill>
                <a:latin typeface="Arial" charset="0"/>
                <a:ea typeface="宋体" pitchFamily="2" charset="-122"/>
              </a:rPr>
              <a:t> </a:t>
            </a:r>
            <a:r>
              <a:rPr lang="en-US" altLang="zh-CN" sz="1400" dirty="0" err="1">
                <a:solidFill>
                  <a:schemeClr val="tx1"/>
                </a:solidFill>
                <a:latin typeface="Arial" charset="0"/>
                <a:ea typeface="宋体" pitchFamily="2" charset="-122"/>
              </a:rPr>
              <a:t>dengan</a:t>
            </a:r>
            <a:r>
              <a:rPr lang="en-US" altLang="zh-CN" sz="1400" dirty="0">
                <a:solidFill>
                  <a:schemeClr val="tx1"/>
                </a:solidFill>
                <a:latin typeface="Arial" charset="0"/>
                <a:ea typeface="宋体" pitchFamily="2" charset="-122"/>
              </a:rPr>
              <a:t> </a:t>
            </a:r>
            <a:r>
              <a:rPr lang="en-US" altLang="zh-CN" sz="1400" dirty="0" err="1">
                <a:solidFill>
                  <a:schemeClr val="tx1"/>
                </a:solidFill>
                <a:latin typeface="Arial" charset="0"/>
                <a:ea typeface="宋体" pitchFamily="2" charset="-122"/>
              </a:rPr>
              <a:t>seksama</a:t>
            </a:r>
            <a:endParaRPr lang="en-US" altLang="zh-CN" sz="1400" dirty="0">
              <a:solidFill>
                <a:schemeClr val="tx1"/>
              </a:solidFill>
              <a:latin typeface="Arial" charset="0"/>
              <a:ea typeface="宋体" pitchFamily="2" charset="-122"/>
            </a:endParaRPr>
          </a:p>
          <a:p>
            <a:pPr eaLnBrk="1" hangingPunct="1">
              <a:spcAft>
                <a:spcPts val="0"/>
              </a:spcAft>
              <a:defRPr/>
            </a:pPr>
            <a:r>
              <a:rPr lang="en-US" altLang="zh-CN" sz="1800" dirty="0" err="1">
                <a:solidFill>
                  <a:schemeClr val="tx1"/>
                </a:solidFill>
                <a:latin typeface="Arial" charset="0"/>
                <a:ea typeface="宋体" pitchFamily="2" charset="-122"/>
              </a:rPr>
              <a:t>Revisi</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keseluruhan</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manuskrip</a:t>
            </a:r>
            <a:endParaRPr lang="en-US" altLang="zh-CN" sz="1800" dirty="0">
              <a:solidFill>
                <a:schemeClr val="tx1"/>
              </a:solidFill>
              <a:latin typeface="Arial" charset="0"/>
              <a:ea typeface="宋体" pitchFamily="2" charset="-122"/>
            </a:endParaRPr>
          </a:p>
          <a:p>
            <a:pPr marL="685800">
              <a:spcAft>
                <a:spcPts val="0"/>
              </a:spcAft>
              <a:buFont typeface="Arial" panose="020B0604020202020204" pitchFamily="34" charset="0"/>
              <a:buChar char="•"/>
            </a:pPr>
            <a:r>
              <a:rPr lang="en-US" altLang="zh-CN" sz="1400" dirty="0" err="1">
                <a:solidFill>
                  <a:schemeClr val="tx1"/>
                </a:solidFill>
                <a:latin typeface="Arial" charset="0"/>
                <a:ea typeface="宋体" pitchFamily="2" charset="-122"/>
              </a:rPr>
              <a:t>Bukan</a:t>
            </a:r>
            <a:r>
              <a:rPr lang="en-US" altLang="zh-CN" sz="1400" dirty="0">
                <a:solidFill>
                  <a:schemeClr val="tx1"/>
                </a:solidFill>
                <a:latin typeface="Arial" charset="0"/>
                <a:ea typeface="宋体" pitchFamily="2" charset="-122"/>
              </a:rPr>
              <a:t> </a:t>
            </a:r>
            <a:r>
              <a:rPr lang="en-US" altLang="zh-CN" sz="1400" dirty="0" err="1">
                <a:solidFill>
                  <a:schemeClr val="tx1"/>
                </a:solidFill>
                <a:latin typeface="Arial" charset="0"/>
                <a:ea typeface="宋体" pitchFamily="2" charset="-122"/>
              </a:rPr>
              <a:t>cuma</a:t>
            </a:r>
            <a:r>
              <a:rPr lang="en-US" altLang="zh-CN" sz="1400" dirty="0">
                <a:solidFill>
                  <a:schemeClr val="tx1"/>
                </a:solidFill>
                <a:latin typeface="Arial" charset="0"/>
                <a:ea typeface="宋体" pitchFamily="2" charset="-122"/>
              </a:rPr>
              <a:t> yang </a:t>
            </a:r>
            <a:r>
              <a:rPr lang="en-US" altLang="zh-CN" sz="1400" dirty="0" err="1">
                <a:solidFill>
                  <a:schemeClr val="tx1"/>
                </a:solidFill>
                <a:latin typeface="Arial" charset="0"/>
                <a:ea typeface="宋体" pitchFamily="2" charset="-122"/>
              </a:rPr>
              <a:t>ditunjukkan</a:t>
            </a:r>
            <a:r>
              <a:rPr lang="en-US" altLang="zh-CN" sz="1400" dirty="0">
                <a:solidFill>
                  <a:schemeClr val="tx1"/>
                </a:solidFill>
                <a:latin typeface="Arial" charset="0"/>
                <a:ea typeface="宋体" pitchFamily="2" charset="-122"/>
              </a:rPr>
              <a:t> </a:t>
            </a:r>
            <a:r>
              <a:rPr lang="en-US" altLang="zh-CN" sz="1400" dirty="0" err="1">
                <a:solidFill>
                  <a:schemeClr val="tx1"/>
                </a:solidFill>
                <a:latin typeface="Arial" charset="0"/>
                <a:ea typeface="宋体" pitchFamily="2" charset="-122"/>
              </a:rPr>
              <a:t>oleh</a:t>
            </a:r>
            <a:r>
              <a:rPr lang="en-US" altLang="zh-CN" sz="1400" dirty="0">
                <a:solidFill>
                  <a:schemeClr val="tx1"/>
                </a:solidFill>
                <a:latin typeface="Arial" charset="0"/>
                <a:ea typeface="宋体" pitchFamily="2" charset="-122"/>
              </a:rPr>
              <a:t> reviewer</a:t>
            </a:r>
          </a:p>
          <a:p>
            <a:pPr>
              <a:spcAft>
                <a:spcPts val="0"/>
              </a:spcAft>
            </a:pPr>
            <a:r>
              <a:rPr lang="en-US" altLang="zh-CN" sz="1800" dirty="0">
                <a:solidFill>
                  <a:schemeClr val="tx1"/>
                </a:solidFill>
                <a:latin typeface="Arial" charset="0"/>
                <a:ea typeface="宋体" pitchFamily="2" charset="-122"/>
              </a:rPr>
              <a:t>Cut and paste each </a:t>
            </a:r>
            <a:r>
              <a:rPr lang="en-US" altLang="zh-CN" sz="1800" dirty="0" err="1">
                <a:solidFill>
                  <a:schemeClr val="tx1"/>
                </a:solidFill>
                <a:latin typeface="Arial" charset="0"/>
                <a:ea typeface="宋体" pitchFamily="2" charset="-122"/>
              </a:rPr>
              <a:t>setiap</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komentar</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Jawabnya</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dibawahny</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secara</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langsung</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Jangan</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melupakan</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poin</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apapun</a:t>
            </a:r>
            <a:r>
              <a:rPr lang="en-US" altLang="zh-CN" sz="1800" dirty="0">
                <a:solidFill>
                  <a:schemeClr val="tx1"/>
                </a:solidFill>
                <a:latin typeface="Arial" charset="0"/>
                <a:ea typeface="宋体" pitchFamily="2" charset="-122"/>
              </a:rPr>
              <a:t>.</a:t>
            </a:r>
          </a:p>
          <a:p>
            <a:pPr>
              <a:spcAft>
                <a:spcPts val="0"/>
              </a:spcAft>
            </a:pPr>
            <a:r>
              <a:rPr lang="en-US" altLang="zh-CN" sz="1800" dirty="0" err="1">
                <a:solidFill>
                  <a:schemeClr val="tx1"/>
                </a:solidFill>
                <a:latin typeface="Arial" charset="0"/>
                <a:ea typeface="宋体" pitchFamily="2" charset="-122"/>
              </a:rPr>
              <a:t>Nyatakan</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secara</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spesifik</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perubahan</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apa</a:t>
            </a:r>
            <a:r>
              <a:rPr lang="en-US" altLang="zh-CN" sz="1800" dirty="0">
                <a:solidFill>
                  <a:schemeClr val="tx1"/>
                </a:solidFill>
                <a:latin typeface="Arial" charset="0"/>
                <a:ea typeface="宋体" pitchFamily="2" charset="-122"/>
              </a:rPr>
              <a:t> yang </a:t>
            </a:r>
            <a:r>
              <a:rPr lang="en-US" altLang="zh-CN" sz="1800" dirty="0" err="1">
                <a:solidFill>
                  <a:schemeClr val="tx1"/>
                </a:solidFill>
                <a:latin typeface="Arial" charset="0"/>
                <a:ea typeface="宋体" pitchFamily="2" charset="-122"/>
              </a:rPr>
              <a:t>telah</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dilakukan</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Tunjukkan</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halaman</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dan</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baris</a:t>
            </a:r>
            <a:endParaRPr lang="en-US" altLang="zh-CN" sz="1800" dirty="0">
              <a:solidFill>
                <a:schemeClr val="tx1"/>
              </a:solidFill>
              <a:latin typeface="Arial" charset="0"/>
              <a:ea typeface="宋体" pitchFamily="2" charset="-122"/>
            </a:endParaRPr>
          </a:p>
          <a:p>
            <a:pPr>
              <a:spcAft>
                <a:spcPts val="0"/>
              </a:spcAft>
            </a:pPr>
            <a:r>
              <a:rPr lang="en-US" altLang="zh-CN" sz="1800" dirty="0" err="1">
                <a:solidFill>
                  <a:schemeClr val="tx1"/>
                </a:solidFill>
                <a:latin typeface="Arial" charset="0"/>
                <a:ea typeface="宋体" pitchFamily="2" charset="-122"/>
              </a:rPr>
              <a:t>Berikan</a:t>
            </a:r>
            <a:r>
              <a:rPr lang="en-US" altLang="zh-CN" sz="1800" dirty="0">
                <a:solidFill>
                  <a:schemeClr val="tx1"/>
                </a:solidFill>
                <a:latin typeface="Arial" charset="0"/>
                <a:ea typeface="宋体" pitchFamily="2" charset="-122"/>
              </a:rPr>
              <a:t> response scientific </a:t>
            </a:r>
            <a:r>
              <a:rPr lang="en-US" altLang="zh-CN" sz="1800" dirty="0" err="1">
                <a:solidFill>
                  <a:schemeClr val="tx1"/>
                </a:solidFill>
                <a:latin typeface="Arial" charset="0"/>
                <a:ea typeface="宋体" pitchFamily="2" charset="-122"/>
              </a:rPr>
              <a:t>terhadap</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komen</a:t>
            </a:r>
            <a:r>
              <a:rPr lang="en-US" altLang="zh-CN" sz="1800" dirty="0">
                <a:solidFill>
                  <a:schemeClr val="tx1"/>
                </a:solidFill>
                <a:latin typeface="Arial" charset="0"/>
                <a:ea typeface="宋体" pitchFamily="2" charset="-122"/>
              </a:rPr>
              <a:t> yang </a:t>
            </a:r>
            <a:r>
              <a:rPr lang="en-US" altLang="zh-CN" sz="1800" dirty="0" err="1">
                <a:solidFill>
                  <a:schemeClr val="tx1"/>
                </a:solidFill>
                <a:latin typeface="Arial" charset="0"/>
                <a:ea typeface="宋体" pitchFamily="2" charset="-122"/>
              </a:rPr>
              <a:t>diterima</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penolakan</a:t>
            </a:r>
            <a:r>
              <a:rPr lang="en-US" altLang="zh-CN" sz="1800" dirty="0">
                <a:solidFill>
                  <a:schemeClr val="tx1"/>
                </a:solidFill>
                <a:latin typeface="Arial" charset="0"/>
                <a:ea typeface="宋体" pitchFamily="2" charset="-122"/>
              </a:rPr>
              <a:t> yang </a:t>
            </a:r>
            <a:r>
              <a:rPr lang="en-US" altLang="zh-CN" sz="1800" dirty="0" err="1">
                <a:solidFill>
                  <a:schemeClr val="tx1"/>
                </a:solidFill>
                <a:latin typeface="Arial" charset="0"/>
                <a:ea typeface="宋体" pitchFamily="2" charset="-122"/>
              </a:rPr>
              <a:t>menyakinkan</a:t>
            </a:r>
            <a:r>
              <a:rPr lang="en-US" altLang="zh-CN" sz="1800" dirty="0">
                <a:solidFill>
                  <a:schemeClr val="tx1"/>
                </a:solidFill>
                <a:latin typeface="Arial" charset="0"/>
                <a:ea typeface="宋体" pitchFamily="2" charset="-122"/>
              </a:rPr>
              <a:t>, solid and </a:t>
            </a:r>
            <a:r>
              <a:rPr lang="en-US" altLang="zh-CN" sz="1800" dirty="0" err="1">
                <a:solidFill>
                  <a:schemeClr val="tx1"/>
                </a:solidFill>
                <a:latin typeface="Arial" charset="0"/>
                <a:ea typeface="宋体" pitchFamily="2" charset="-122"/>
              </a:rPr>
              <a:t>sopan</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terhadap</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poin</a:t>
            </a:r>
            <a:r>
              <a:rPr lang="en-US" altLang="zh-CN" sz="1800" dirty="0">
                <a:solidFill>
                  <a:schemeClr val="tx1"/>
                </a:solidFill>
                <a:latin typeface="Arial" charset="0"/>
                <a:ea typeface="宋体" pitchFamily="2" charset="-122"/>
              </a:rPr>
              <a:t> yang </a:t>
            </a:r>
            <a:r>
              <a:rPr lang="en-US" altLang="zh-CN" sz="1800" dirty="0" err="1">
                <a:solidFill>
                  <a:schemeClr val="tx1"/>
                </a:solidFill>
                <a:latin typeface="Arial" charset="0"/>
                <a:ea typeface="宋体" pitchFamily="2" charset="-122"/>
              </a:rPr>
              <a:t>kita</a:t>
            </a:r>
            <a:r>
              <a:rPr lang="en-US" altLang="zh-CN" sz="1800" dirty="0">
                <a:solidFill>
                  <a:schemeClr val="tx1"/>
                </a:solidFill>
                <a:latin typeface="Arial" charset="0"/>
                <a:ea typeface="宋体" pitchFamily="2" charset="-122"/>
              </a:rPr>
              <a:t> </a:t>
            </a:r>
            <a:r>
              <a:rPr lang="en-US" altLang="zh-CN" sz="1800" dirty="0" err="1">
                <a:solidFill>
                  <a:schemeClr val="tx1"/>
                </a:solidFill>
                <a:latin typeface="Arial" charset="0"/>
                <a:ea typeface="宋体" pitchFamily="2" charset="-122"/>
              </a:rPr>
              <a:t>anggap</a:t>
            </a:r>
            <a:r>
              <a:rPr lang="en-US" altLang="zh-CN" sz="1800" dirty="0">
                <a:solidFill>
                  <a:schemeClr val="tx1"/>
                </a:solidFill>
                <a:latin typeface="Arial" charset="0"/>
                <a:ea typeface="宋体" pitchFamily="2" charset="-122"/>
              </a:rPr>
              <a:t> reviewer salah.</a:t>
            </a:r>
            <a:endParaRPr lang="en-US" sz="1800" dirty="0">
              <a:solidFill>
                <a:schemeClr val="tx1"/>
              </a:solidFill>
              <a:latin typeface="Arial" charset="0"/>
              <a:ea typeface="宋体" pitchFamily="2" charset="-122"/>
            </a:endParaRPr>
          </a:p>
        </p:txBody>
      </p:sp>
      <p:sp>
        <p:nvSpPr>
          <p:cNvPr id="4" name="Slide Number Placeholder 3">
            <a:extLst>
              <a:ext uri="{FF2B5EF4-FFF2-40B4-BE49-F238E27FC236}">
                <a16:creationId xmlns:a16="http://schemas.microsoft.com/office/drawing/2014/main" id="{716F2612-37C1-46E3-A382-171C8BA1BB41}"/>
              </a:ext>
            </a:extLst>
          </p:cNvPr>
          <p:cNvSpPr>
            <a:spLocks noGrp="1"/>
          </p:cNvSpPr>
          <p:nvPr>
            <p:ph type="sldNum" idx="12"/>
          </p:nvPr>
        </p:nvSpPr>
        <p:spPr/>
        <p:txBody>
          <a:bodyPr/>
          <a:lstStyle/>
          <a:p>
            <a:pPr lvl="0">
              <a:spcBef>
                <a:spcPts val="0"/>
              </a:spcBef>
              <a:buNone/>
            </a:pPr>
            <a:fld id="{00000000-1234-1234-1234-123412341234}" type="slidenum">
              <a:rPr lang="en" smtClean="0"/>
              <a:t>66</a:t>
            </a:fld>
            <a:endParaRPr lang="en"/>
          </a:p>
        </p:txBody>
      </p:sp>
    </p:spTree>
    <p:extLst>
      <p:ext uri="{BB962C8B-B14F-4D97-AF65-F5344CB8AC3E}">
        <p14:creationId xmlns:p14="http://schemas.microsoft.com/office/powerpoint/2010/main" val="33028709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E515-92EF-45B7-9676-678A7C8D4713}"/>
              </a:ext>
            </a:extLst>
          </p:cNvPr>
          <p:cNvSpPr>
            <a:spLocks noGrp="1"/>
          </p:cNvSpPr>
          <p:nvPr>
            <p:ph type="title"/>
          </p:nvPr>
        </p:nvSpPr>
        <p:spPr/>
        <p:txBody>
          <a:bodyPr/>
          <a:lstStyle/>
          <a:p>
            <a:r>
              <a:rPr lang="en-US" dirty="0"/>
              <a:t>Rejected</a:t>
            </a:r>
          </a:p>
        </p:txBody>
      </p:sp>
      <p:sp>
        <p:nvSpPr>
          <p:cNvPr id="3" name="Text Placeholder 2">
            <a:extLst>
              <a:ext uri="{FF2B5EF4-FFF2-40B4-BE49-F238E27FC236}">
                <a16:creationId xmlns:a16="http://schemas.microsoft.com/office/drawing/2014/main" id="{D048A57E-96DC-4881-A19C-44FA34B0EC1A}"/>
              </a:ext>
            </a:extLst>
          </p:cNvPr>
          <p:cNvSpPr>
            <a:spLocks noGrp="1"/>
          </p:cNvSpPr>
          <p:nvPr>
            <p:ph type="body" idx="1"/>
          </p:nvPr>
        </p:nvSpPr>
        <p:spPr>
          <a:xfrm>
            <a:off x="481765" y="1230364"/>
            <a:ext cx="8288161" cy="3913135"/>
          </a:xfrm>
        </p:spPr>
        <p:txBody>
          <a:bodyPr/>
          <a:lstStyle/>
          <a:p>
            <a:pPr>
              <a:spcAft>
                <a:spcPts val="0"/>
              </a:spcAft>
            </a:pPr>
            <a:r>
              <a:rPr lang="en-US" sz="2200" dirty="0">
                <a:solidFill>
                  <a:schemeClr val="tx1"/>
                </a:solidFill>
                <a:latin typeface="Arial" panose="020B0604020202020204" pitchFamily="34" charset="0"/>
                <a:cs typeface="Arial" panose="020B0604020202020204" pitchFamily="34" charset="0"/>
              </a:rPr>
              <a:t>N</a:t>
            </a:r>
            <a:r>
              <a:rPr lang="id-ID" sz="2200" dirty="0">
                <a:solidFill>
                  <a:schemeClr val="tx1"/>
                </a:solidFill>
                <a:latin typeface="Arial" panose="020B0604020202020204" pitchFamily="34" charset="0"/>
                <a:cs typeface="Arial" panose="020B0604020202020204" pitchFamily="34" charset="0"/>
              </a:rPr>
              <a:t>o novelty</a:t>
            </a:r>
            <a:r>
              <a:rPr lang="en-US" sz="2200" dirty="0">
                <a:solidFill>
                  <a:schemeClr val="tx1"/>
                </a:solidFill>
                <a:latin typeface="Arial" panose="020B0604020202020204" pitchFamily="34" charset="0"/>
                <a:cs typeface="Arial" panose="020B0604020202020204" pitchFamily="34" charset="0"/>
              </a:rPr>
              <a:t> or originality (</a:t>
            </a:r>
            <a:r>
              <a:rPr lang="en-US" sz="2200" dirty="0" err="1">
                <a:solidFill>
                  <a:schemeClr val="tx1"/>
                </a:solidFill>
                <a:latin typeface="Arial" panose="020B0604020202020204" pitchFamily="34" charset="0"/>
                <a:cs typeface="Arial" panose="020B0604020202020204" pitchFamily="34" charset="0"/>
              </a:rPr>
              <a:t>tidak</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ada</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kebaharuan</a:t>
            </a:r>
            <a:r>
              <a:rPr lang="en-US" sz="2200" dirty="0">
                <a:solidFill>
                  <a:schemeClr val="tx1"/>
                </a:solidFill>
                <a:latin typeface="Arial" panose="020B0604020202020204" pitchFamily="34" charset="0"/>
                <a:cs typeface="Arial" panose="020B0604020202020204" pitchFamily="34" charset="0"/>
              </a:rPr>
              <a:t>)</a:t>
            </a:r>
          </a:p>
          <a:p>
            <a:pPr>
              <a:spcAft>
                <a:spcPts val="0"/>
              </a:spcAft>
            </a:pPr>
            <a:r>
              <a:rPr lang="en-US" sz="2200" dirty="0" err="1">
                <a:solidFill>
                  <a:schemeClr val="tx1"/>
                </a:solidFill>
                <a:latin typeface="Arial" panose="020B0604020202020204" pitchFamily="34" charset="0"/>
                <a:cs typeface="Arial" panose="020B0604020202020204" pitchFamily="34" charset="0"/>
              </a:rPr>
              <a:t>Makalah</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diluar</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ruang</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lingkup</a:t>
            </a:r>
            <a:r>
              <a:rPr lang="en-US" sz="2200" dirty="0">
                <a:solidFill>
                  <a:schemeClr val="tx1"/>
                </a:solidFill>
                <a:latin typeface="Arial" panose="020B0604020202020204" pitchFamily="34" charset="0"/>
                <a:cs typeface="Arial" panose="020B0604020202020204" pitchFamily="34" charset="0"/>
              </a:rPr>
              <a:t> (out of scope)</a:t>
            </a:r>
          </a:p>
          <a:p>
            <a:pPr>
              <a:spcAft>
                <a:spcPts val="0"/>
              </a:spcAft>
            </a:pPr>
            <a:r>
              <a:rPr lang="en-US" sz="2200" dirty="0" err="1">
                <a:solidFill>
                  <a:schemeClr val="tx1"/>
                </a:solidFill>
                <a:latin typeface="Arial" panose="020B0604020202020204" pitchFamily="34" charset="0"/>
                <a:cs typeface="Arial" panose="020B0604020202020204" pitchFamily="34" charset="0"/>
              </a:rPr>
              <a:t>Motivasi</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dan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hasil</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tidak</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jelas</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dan</a:t>
            </a:r>
            <a:r>
              <a:rPr lang="en-US" sz="2200" dirty="0">
                <a:solidFill>
                  <a:schemeClr val="tx1"/>
                </a:solidFill>
                <a:latin typeface="Arial" panose="020B0604020202020204" pitchFamily="34" charset="0"/>
                <a:cs typeface="Arial" panose="020B0604020202020204" pitchFamily="34" charset="0"/>
              </a:rPr>
              <a:t>/</a:t>
            </a:r>
            <a:r>
              <a:rPr lang="en-US" sz="2200" dirty="0" err="1">
                <a:solidFill>
                  <a:schemeClr val="tx1"/>
                </a:solidFill>
                <a:latin typeface="Arial" panose="020B0604020202020204" pitchFamily="34" charset="0"/>
                <a:cs typeface="Arial" panose="020B0604020202020204" pitchFamily="34" charset="0"/>
              </a:rPr>
              <a:t>atau</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tidak</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penting</a:t>
            </a:r>
            <a:endParaRPr lang="en-US" sz="2200" dirty="0">
              <a:solidFill>
                <a:schemeClr val="tx1"/>
              </a:solidFill>
              <a:latin typeface="Arial" panose="020B0604020202020204" pitchFamily="34" charset="0"/>
              <a:cs typeface="Arial" panose="020B0604020202020204" pitchFamily="34" charset="0"/>
            </a:endParaRPr>
          </a:p>
          <a:p>
            <a:pPr>
              <a:spcAft>
                <a:spcPts val="0"/>
              </a:spcAft>
            </a:pPr>
            <a:r>
              <a:rPr lang="en-US" sz="2200" dirty="0">
                <a:solidFill>
                  <a:schemeClr val="tx1"/>
                </a:solidFill>
                <a:latin typeface="Arial" panose="020B0604020202020204" pitchFamily="34" charset="0"/>
                <a:cs typeface="Arial" panose="020B0604020202020204" pitchFamily="34" charset="0"/>
              </a:rPr>
              <a:t>Kesimpulan yang salah </a:t>
            </a:r>
            <a:r>
              <a:rPr lang="en-US" sz="2200" dirty="0" err="1">
                <a:solidFill>
                  <a:schemeClr val="tx1"/>
                </a:solidFill>
                <a:latin typeface="Arial" panose="020B0604020202020204" pitchFamily="34" charset="0"/>
                <a:cs typeface="Arial" panose="020B0604020202020204" pitchFamily="34" charset="0"/>
              </a:rPr>
              <a:t>atau</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tidak</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dapat</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diterima</a:t>
            </a:r>
            <a:endParaRPr lang="en-US" sz="2200" dirty="0">
              <a:solidFill>
                <a:schemeClr val="tx1"/>
              </a:solidFill>
              <a:latin typeface="Arial" panose="020B0604020202020204" pitchFamily="34" charset="0"/>
              <a:cs typeface="Arial" panose="020B0604020202020204" pitchFamily="34" charset="0"/>
            </a:endParaRPr>
          </a:p>
          <a:p>
            <a:pPr>
              <a:spcAft>
                <a:spcPts val="0"/>
              </a:spcAft>
            </a:pPr>
            <a:r>
              <a:rPr lang="en-US" sz="2200" dirty="0" err="1">
                <a:solidFill>
                  <a:schemeClr val="tx1"/>
                </a:solidFill>
                <a:latin typeface="Arial" panose="020B0604020202020204" pitchFamily="34" charset="0"/>
                <a:cs typeface="Arial" panose="020B0604020202020204" pitchFamily="34" charset="0"/>
              </a:rPr>
              <a:t>Tidak</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mengikuti</a:t>
            </a:r>
            <a:r>
              <a:rPr lang="en-US" sz="2200" dirty="0">
                <a:solidFill>
                  <a:schemeClr val="tx1"/>
                </a:solidFill>
                <a:latin typeface="Arial" panose="020B0604020202020204" pitchFamily="34" charset="0"/>
                <a:cs typeface="Arial" panose="020B0604020202020204" pitchFamily="34" charset="0"/>
              </a:rPr>
              <a:t> format/</a:t>
            </a:r>
            <a:r>
              <a:rPr lang="en-US" sz="2200" dirty="0" err="1">
                <a:solidFill>
                  <a:schemeClr val="tx1"/>
                </a:solidFill>
                <a:latin typeface="Arial" panose="020B0604020202020204" pitchFamily="34" charset="0"/>
                <a:cs typeface="Arial" panose="020B0604020202020204" pitchFamily="34" charset="0"/>
              </a:rPr>
              <a:t>panduan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penulisan</a:t>
            </a:r>
            <a:endParaRPr lang="en-US" sz="2200" dirty="0">
              <a:solidFill>
                <a:schemeClr val="tx1"/>
              </a:solidFill>
              <a:latin typeface="Arial" panose="020B0604020202020204" pitchFamily="34" charset="0"/>
              <a:cs typeface="Arial" panose="020B0604020202020204" pitchFamily="34" charset="0"/>
            </a:endParaRPr>
          </a:p>
          <a:p>
            <a:pPr>
              <a:spcAft>
                <a:spcPts val="0"/>
              </a:spcAft>
            </a:pPr>
            <a:r>
              <a:rPr lang="en-US" sz="2200" dirty="0">
                <a:solidFill>
                  <a:schemeClr val="tx1"/>
                </a:solidFill>
                <a:latin typeface="Arial" panose="020B0604020202020204" pitchFamily="34" charset="0"/>
                <a:cs typeface="Arial" panose="020B0604020202020204" pitchFamily="34" charset="0"/>
              </a:rPr>
              <a:t>Bahasa </a:t>
            </a:r>
            <a:r>
              <a:rPr lang="en-US" sz="2200" dirty="0" err="1">
                <a:solidFill>
                  <a:schemeClr val="tx1"/>
                </a:solidFill>
                <a:latin typeface="Arial" panose="020B0604020202020204" pitchFamily="34" charset="0"/>
                <a:cs typeface="Arial" panose="020B0604020202020204" pitchFamily="34" charset="0"/>
              </a:rPr>
              <a:t>inggris</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tidak</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cukup</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baik</a:t>
            </a:r>
            <a:r>
              <a:rPr lang="en-US" sz="2200" dirty="0">
                <a:solidFill>
                  <a:schemeClr val="tx1"/>
                </a:solidFill>
                <a:latin typeface="Arial" panose="020B0604020202020204" pitchFamily="34" charset="0"/>
                <a:cs typeface="Arial" panose="020B0604020202020204" pitchFamily="34" charset="0"/>
              </a:rPr>
              <a:t> (inadequate) </a:t>
            </a:r>
          </a:p>
          <a:p>
            <a:pPr>
              <a:spcAft>
                <a:spcPts val="0"/>
              </a:spcAft>
            </a:pPr>
            <a:r>
              <a:rPr lang="en-US" sz="2200" dirty="0" err="1">
                <a:solidFill>
                  <a:schemeClr val="tx1"/>
                </a:solidFill>
                <a:latin typeface="Arial" panose="020B0604020202020204" pitchFamily="34" charset="0"/>
                <a:cs typeface="Arial" panose="020B0604020202020204" pitchFamily="34" charset="0"/>
              </a:rPr>
              <a:t>Presentasi</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tidak</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jelas</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atau</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tidak</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menarik</a:t>
            </a:r>
            <a:endParaRPr lang="en-US" sz="2200" dirty="0">
              <a:solidFill>
                <a:schemeClr val="tx1"/>
              </a:solidFill>
              <a:latin typeface="Arial" panose="020B0604020202020204" pitchFamily="34" charset="0"/>
              <a:cs typeface="Arial" panose="020B0604020202020204" pitchFamily="34" charset="0"/>
            </a:endParaRPr>
          </a:p>
          <a:p>
            <a:pPr>
              <a:spcAft>
                <a:spcPts val="0"/>
              </a:spcAft>
            </a:pPr>
            <a:r>
              <a:rPr lang="en-US" sz="2200" dirty="0" err="1">
                <a:solidFill>
                  <a:schemeClr val="tx1"/>
                </a:solidFill>
                <a:latin typeface="Arial" panose="020B0604020202020204" pitchFamily="34" charset="0"/>
                <a:cs typeface="Arial" panose="020B0604020202020204" pitchFamily="34" charset="0"/>
              </a:rPr>
              <a:t>Indikasi</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jelas</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adanya</a:t>
            </a:r>
            <a:r>
              <a:rPr lang="en-US" sz="2200" dirty="0">
                <a:solidFill>
                  <a:schemeClr val="tx1"/>
                </a:solidFill>
                <a:latin typeface="Arial" panose="020B0604020202020204" pitchFamily="34" charset="0"/>
                <a:cs typeface="Arial" panose="020B0604020202020204" pitchFamily="34" charset="0"/>
              </a:rPr>
              <a:t> scientific misconduct (plagiarism,..)</a:t>
            </a:r>
          </a:p>
          <a:p>
            <a:pPr>
              <a:spcAft>
                <a:spcPts val="0"/>
              </a:spcAft>
            </a:pPr>
            <a:r>
              <a:rPr lang="en-US" sz="2200" dirty="0">
                <a:solidFill>
                  <a:schemeClr val="tx1"/>
                </a:solidFill>
                <a:latin typeface="Arial" panose="020B0604020202020204" pitchFamily="34" charset="0"/>
                <a:cs typeface="Arial" panose="020B0604020202020204" pitchFamily="34" charset="0"/>
              </a:rPr>
              <a:t>Response Inadequate </a:t>
            </a:r>
            <a:r>
              <a:rPr lang="en-US" sz="2200" dirty="0" err="1">
                <a:solidFill>
                  <a:schemeClr val="tx1"/>
                </a:solidFill>
                <a:latin typeface="Arial" panose="020B0604020202020204" pitchFamily="34" charset="0"/>
                <a:cs typeface="Arial" panose="020B0604020202020204" pitchFamily="34" charset="0"/>
              </a:rPr>
              <a:t>kepada</a:t>
            </a:r>
            <a:r>
              <a:rPr lang="en-US" sz="2200" dirty="0">
                <a:solidFill>
                  <a:schemeClr val="tx1"/>
                </a:solidFill>
                <a:latin typeface="Arial" panose="020B0604020202020204" pitchFamily="34" charset="0"/>
                <a:cs typeface="Arial" panose="020B0604020202020204" pitchFamily="34" charset="0"/>
              </a:rPr>
              <a:t> reviewers </a:t>
            </a:r>
            <a:r>
              <a:rPr lang="en-US" sz="2200" dirty="0" err="1">
                <a:solidFill>
                  <a:schemeClr val="tx1"/>
                </a:solidFill>
                <a:latin typeface="Arial" panose="020B0604020202020204" pitchFamily="34" charset="0"/>
                <a:cs typeface="Arial" panose="020B0604020202020204" pitchFamily="34" charset="0"/>
              </a:rPr>
              <a:t>termasuk</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ke</a:t>
            </a:r>
            <a:r>
              <a:rPr lang="en-US" sz="2200" dirty="0">
                <a:solidFill>
                  <a:schemeClr val="tx1"/>
                </a:solidFill>
                <a:latin typeface="Arial" panose="020B0604020202020204" pitchFamily="34" charset="0"/>
                <a:cs typeface="Arial" panose="020B0604020202020204" pitchFamily="34" charset="0"/>
              </a:rPr>
              <a:t> editor</a:t>
            </a:r>
          </a:p>
          <a:p>
            <a:pPr>
              <a:spcAft>
                <a:spcPts val="0"/>
              </a:spcAft>
            </a:pPr>
            <a:r>
              <a:rPr lang="en-US" sz="2200" dirty="0">
                <a:solidFill>
                  <a:schemeClr val="tx1"/>
                </a:solidFill>
                <a:latin typeface="Arial" panose="020B0604020202020204" pitchFamily="34" charset="0"/>
                <a:cs typeface="Arial" panose="020B0604020202020204" pitchFamily="34" charset="0"/>
              </a:rPr>
              <a:t>Resubmission of </a:t>
            </a:r>
            <a:r>
              <a:rPr lang="en-US" sz="2200" dirty="0" err="1">
                <a:solidFill>
                  <a:schemeClr val="tx1"/>
                </a:solidFill>
                <a:latin typeface="Arial" panose="020B0604020202020204" pitchFamily="34" charset="0"/>
                <a:cs typeface="Arial" panose="020B0604020202020204" pitchFamily="34" charset="0"/>
              </a:rPr>
              <a:t>makalah</a:t>
            </a:r>
            <a:r>
              <a:rPr lang="en-US" sz="2200" dirty="0">
                <a:solidFill>
                  <a:schemeClr val="tx1"/>
                </a:solidFill>
                <a:latin typeface="Arial" panose="020B0604020202020204" pitchFamily="34" charset="0"/>
                <a:cs typeface="Arial" panose="020B0604020202020204" pitchFamily="34" charset="0"/>
              </a:rPr>
              <a:t> yang </a:t>
            </a:r>
            <a:r>
              <a:rPr lang="en-US" sz="2200" dirty="0" err="1">
                <a:solidFill>
                  <a:schemeClr val="tx1"/>
                </a:solidFill>
                <a:latin typeface="Arial" panose="020B0604020202020204" pitchFamily="34" charset="0"/>
                <a:cs typeface="Arial" panose="020B0604020202020204" pitchFamily="34" charset="0"/>
              </a:rPr>
              <a:t>telah</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disubmit</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tanpa</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revisi</a:t>
            </a:r>
            <a:endParaRPr lang="en-US" sz="2200" dirty="0">
              <a:solidFill>
                <a:schemeClr val="tx1"/>
              </a:solidFill>
              <a:latin typeface="Arial" panose="020B0604020202020204" pitchFamily="34" charset="0"/>
              <a:cs typeface="Arial" panose="020B0604020202020204" pitchFamily="34" charset="0"/>
            </a:endParaRPr>
          </a:p>
          <a:p>
            <a:pPr>
              <a:spcAft>
                <a:spcPts val="0"/>
              </a:spcAft>
            </a:pPr>
            <a:r>
              <a:rPr lang="en-US" sz="2200" dirty="0" err="1">
                <a:solidFill>
                  <a:schemeClr val="tx1"/>
                </a:solidFill>
                <a:latin typeface="Arial" panose="020B0604020202020204" pitchFamily="34" charset="0"/>
                <a:cs typeface="Arial" panose="020B0604020202020204" pitchFamily="34" charset="0"/>
              </a:rPr>
              <a:t>Menulis</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pada</a:t>
            </a:r>
            <a:r>
              <a:rPr lang="en-US" sz="2200" dirty="0">
                <a:solidFill>
                  <a:schemeClr val="tx1"/>
                </a:solidFill>
                <a:latin typeface="Arial" panose="020B0604020202020204" pitchFamily="34" charset="0"/>
                <a:cs typeface="Arial" panose="020B0604020202020204" pitchFamily="34" charset="0"/>
              </a:rPr>
              <a:t> non-reputable journal</a:t>
            </a:r>
          </a:p>
          <a:p>
            <a:pPr>
              <a:spcAft>
                <a:spcPts val="0"/>
              </a:spcAft>
            </a:pPr>
            <a:endParaRPr lang="en-US" sz="2200" dirty="0">
              <a:solidFill>
                <a:schemeClr val="tx1"/>
              </a:solidFill>
            </a:endParaRPr>
          </a:p>
        </p:txBody>
      </p:sp>
      <p:sp>
        <p:nvSpPr>
          <p:cNvPr id="4" name="Slide Number Placeholder 3">
            <a:extLst>
              <a:ext uri="{FF2B5EF4-FFF2-40B4-BE49-F238E27FC236}">
                <a16:creationId xmlns:a16="http://schemas.microsoft.com/office/drawing/2014/main" id="{9A59DA59-0B95-48C1-BD76-9DD8BCE77A5D}"/>
              </a:ext>
            </a:extLst>
          </p:cNvPr>
          <p:cNvSpPr>
            <a:spLocks noGrp="1"/>
          </p:cNvSpPr>
          <p:nvPr>
            <p:ph type="sldNum" idx="12"/>
          </p:nvPr>
        </p:nvSpPr>
        <p:spPr/>
        <p:txBody>
          <a:bodyPr/>
          <a:lstStyle/>
          <a:p>
            <a:pPr lvl="0">
              <a:spcBef>
                <a:spcPts val="0"/>
              </a:spcBef>
              <a:buNone/>
            </a:pPr>
            <a:fld id="{00000000-1234-1234-1234-123412341234}" type="slidenum">
              <a:rPr lang="en" smtClean="0"/>
              <a:t>67</a:t>
            </a:fld>
            <a:endParaRPr lang="en"/>
          </a:p>
        </p:txBody>
      </p:sp>
    </p:spTree>
    <p:extLst>
      <p:ext uri="{BB962C8B-B14F-4D97-AF65-F5344CB8AC3E}">
        <p14:creationId xmlns:p14="http://schemas.microsoft.com/office/powerpoint/2010/main" val="36950746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B34EC-3B5C-4244-954E-B95C13084404}"/>
              </a:ext>
            </a:extLst>
          </p:cNvPr>
          <p:cNvSpPr>
            <a:spLocks noGrp="1"/>
          </p:cNvSpPr>
          <p:nvPr>
            <p:ph type="title"/>
          </p:nvPr>
        </p:nvSpPr>
        <p:spPr/>
        <p:txBody>
          <a:bodyPr/>
          <a:lstStyle/>
          <a:p>
            <a:r>
              <a:rPr lang="en-US" dirty="0"/>
              <a:t>Appeal?</a:t>
            </a:r>
          </a:p>
        </p:txBody>
      </p:sp>
      <p:sp>
        <p:nvSpPr>
          <p:cNvPr id="4" name="Slide Number Placeholder 3">
            <a:extLst>
              <a:ext uri="{FF2B5EF4-FFF2-40B4-BE49-F238E27FC236}">
                <a16:creationId xmlns:a16="http://schemas.microsoft.com/office/drawing/2014/main" id="{931CE8C0-86FE-4CA3-993D-1BA7940DFEAF}"/>
              </a:ext>
            </a:extLst>
          </p:cNvPr>
          <p:cNvSpPr>
            <a:spLocks noGrp="1"/>
          </p:cNvSpPr>
          <p:nvPr>
            <p:ph type="sldNum" idx="12"/>
          </p:nvPr>
        </p:nvSpPr>
        <p:spPr/>
        <p:txBody>
          <a:bodyPr/>
          <a:lstStyle/>
          <a:p>
            <a:pPr lvl="0">
              <a:spcBef>
                <a:spcPts val="0"/>
              </a:spcBef>
              <a:buNone/>
            </a:pPr>
            <a:fld id="{00000000-1234-1234-1234-123412341234}" type="slidenum">
              <a:rPr lang="en" smtClean="0"/>
              <a:t>68</a:t>
            </a:fld>
            <a:endParaRPr lang="en"/>
          </a:p>
        </p:txBody>
      </p:sp>
      <p:sp>
        <p:nvSpPr>
          <p:cNvPr id="5" name="Rectangle 4">
            <a:extLst>
              <a:ext uri="{FF2B5EF4-FFF2-40B4-BE49-F238E27FC236}">
                <a16:creationId xmlns:a16="http://schemas.microsoft.com/office/drawing/2014/main" id="{4DB857B6-D6BA-4091-BF60-3043CDB5FD4B}"/>
              </a:ext>
            </a:extLst>
          </p:cNvPr>
          <p:cNvSpPr>
            <a:spLocks noGrp="1" noChangeArrowheads="1"/>
          </p:cNvSpPr>
          <p:nvPr/>
        </p:nvSpPr>
        <p:spPr>
          <a:xfrm>
            <a:off x="302018" y="1351700"/>
            <a:ext cx="3744416" cy="3600400"/>
          </a:xfrm>
          <a:prstGeom prst="rect">
            <a:avLst/>
          </a:prstGeom>
          <a:noFill/>
          <a:ln>
            <a:solidFill>
              <a:schemeClr val="accent1"/>
            </a:solidFill>
          </a:ln>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lnSpc>
                <a:spcPct val="120000"/>
              </a:lnSpc>
              <a:spcBef>
                <a:spcPts val="0"/>
              </a:spcBef>
              <a:buNone/>
              <a:defRPr/>
            </a:pPr>
            <a:r>
              <a:rPr lang="en-US" b="1" dirty="0" err="1">
                <a:solidFill>
                  <a:srgbClr val="0070C0"/>
                </a:solidFill>
              </a:rPr>
              <a:t>Biasanya</a:t>
            </a:r>
            <a:r>
              <a:rPr lang="en-US" b="1" dirty="0">
                <a:solidFill>
                  <a:srgbClr val="0070C0"/>
                </a:solidFill>
              </a:rPr>
              <a:t>, </a:t>
            </a:r>
            <a:r>
              <a:rPr lang="en-US" b="1" dirty="0" err="1">
                <a:solidFill>
                  <a:srgbClr val="0070C0"/>
                </a:solidFill>
              </a:rPr>
              <a:t>Tidak</a:t>
            </a:r>
            <a:endParaRPr lang="en-US" b="1" dirty="0">
              <a:solidFill>
                <a:srgbClr val="0070C0"/>
              </a:solidFill>
            </a:endParaRPr>
          </a:p>
          <a:p>
            <a:pPr marL="0" indent="0" algn="ctr">
              <a:lnSpc>
                <a:spcPct val="120000"/>
              </a:lnSpc>
              <a:spcBef>
                <a:spcPts val="0"/>
              </a:spcBef>
              <a:buNone/>
              <a:defRPr/>
            </a:pPr>
            <a:endParaRPr lang="en-US" b="1" dirty="0">
              <a:solidFill>
                <a:schemeClr val="tx2">
                  <a:lumMod val="75000"/>
                </a:schemeClr>
              </a:solidFill>
            </a:endParaRPr>
          </a:p>
          <a:p>
            <a:pPr marL="0" indent="0" algn="ctr">
              <a:lnSpc>
                <a:spcPct val="120000"/>
              </a:lnSpc>
              <a:spcBef>
                <a:spcPts val="0"/>
              </a:spcBef>
              <a:buNone/>
              <a:defRPr/>
            </a:pPr>
            <a:r>
              <a:rPr lang="en-US" dirty="0" err="1"/>
              <a:t>Resiko</a:t>
            </a:r>
            <a:r>
              <a:rPr lang="en-US" dirty="0"/>
              <a:t> </a:t>
            </a:r>
            <a:r>
              <a:rPr lang="en-US" dirty="0" err="1"/>
              <a:t>waktu</a:t>
            </a:r>
            <a:r>
              <a:rPr lang="en-US" dirty="0"/>
              <a:t> yang </a:t>
            </a:r>
            <a:r>
              <a:rPr lang="en-US" dirty="0" err="1"/>
              <a:t>lebih</a:t>
            </a:r>
            <a:r>
              <a:rPr lang="en-US" dirty="0"/>
              <a:t> lama </a:t>
            </a:r>
            <a:r>
              <a:rPr lang="en-US" dirty="0" err="1"/>
              <a:t>hingga</a:t>
            </a:r>
            <a:r>
              <a:rPr lang="en-US" dirty="0"/>
              <a:t> </a:t>
            </a:r>
            <a:r>
              <a:rPr lang="en-US" dirty="0" err="1"/>
              <a:t>publikasi</a:t>
            </a:r>
            <a:endParaRPr lang="en-US" dirty="0"/>
          </a:p>
          <a:p>
            <a:pPr marL="0" indent="0" algn="ctr">
              <a:lnSpc>
                <a:spcPct val="120000"/>
              </a:lnSpc>
              <a:spcBef>
                <a:spcPts val="0"/>
              </a:spcBef>
              <a:buNone/>
              <a:defRPr/>
            </a:pPr>
            <a:endParaRPr lang="en-US" dirty="0"/>
          </a:p>
          <a:p>
            <a:pPr marL="0" indent="0" algn="ctr">
              <a:lnSpc>
                <a:spcPct val="120000"/>
              </a:lnSpc>
              <a:spcBef>
                <a:spcPts val="0"/>
              </a:spcBef>
              <a:buNone/>
              <a:defRPr/>
            </a:pPr>
            <a:r>
              <a:rPr lang="en-US" dirty="0" err="1"/>
              <a:t>Kritik</a:t>
            </a:r>
            <a:r>
              <a:rPr lang="en-US" dirty="0"/>
              <a:t> </a:t>
            </a:r>
            <a:r>
              <a:rPr lang="en-US" dirty="0" err="1"/>
              <a:t>dan</a:t>
            </a:r>
            <a:r>
              <a:rPr lang="en-US" dirty="0"/>
              <a:t> </a:t>
            </a:r>
            <a:r>
              <a:rPr lang="en-US" dirty="0" err="1"/>
              <a:t>koreksi</a:t>
            </a:r>
            <a:r>
              <a:rPr lang="en-US" dirty="0"/>
              <a:t> bias </a:t>
            </a:r>
            <a:r>
              <a:rPr lang="en-US" dirty="0" err="1"/>
              <a:t>jadi</a:t>
            </a:r>
            <a:r>
              <a:rPr lang="en-US" dirty="0"/>
              <a:t> valid</a:t>
            </a:r>
          </a:p>
        </p:txBody>
      </p:sp>
      <p:sp>
        <p:nvSpPr>
          <p:cNvPr id="6" name="TextBox 5">
            <a:extLst>
              <a:ext uri="{FF2B5EF4-FFF2-40B4-BE49-F238E27FC236}">
                <a16:creationId xmlns:a16="http://schemas.microsoft.com/office/drawing/2014/main" id="{6F1621F5-5C57-4098-8DD1-3DA4ADAF0BDD}"/>
              </a:ext>
            </a:extLst>
          </p:cNvPr>
          <p:cNvSpPr txBox="1">
            <a:spLocks noChangeArrowheads="1"/>
          </p:cNvSpPr>
          <p:nvPr/>
        </p:nvSpPr>
        <p:spPr bwMode="auto">
          <a:xfrm>
            <a:off x="4694506" y="1351700"/>
            <a:ext cx="3960440" cy="3600400"/>
          </a:xfrm>
          <a:prstGeom prst="rect">
            <a:avLst/>
          </a:prstGeom>
          <a:noFill/>
          <a:ln>
            <a:solidFill>
              <a:schemeClr val="accent1"/>
            </a:solidFill>
          </a:ln>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eaLnBrk="1" hangingPunct="1"/>
            <a:r>
              <a:rPr lang="en-US" sz="2200" b="1" dirty="0" err="1">
                <a:solidFill>
                  <a:srgbClr val="0070C0"/>
                </a:solidFill>
              </a:rPr>
              <a:t>Kadang-kadang</a:t>
            </a:r>
            <a:r>
              <a:rPr lang="en-US" sz="2200" b="1" dirty="0">
                <a:solidFill>
                  <a:srgbClr val="0070C0"/>
                </a:solidFill>
                <a:latin typeface="+mn-lt"/>
              </a:rPr>
              <a:t>, </a:t>
            </a:r>
            <a:r>
              <a:rPr lang="en-US" sz="2200" b="1" dirty="0" err="1">
                <a:solidFill>
                  <a:srgbClr val="0070C0"/>
                </a:solidFill>
                <a:latin typeface="+mn-lt"/>
              </a:rPr>
              <a:t>Ya</a:t>
            </a:r>
            <a:endParaRPr lang="en-US" sz="2200" b="1" dirty="0">
              <a:solidFill>
                <a:srgbClr val="0070C0"/>
              </a:solidFill>
              <a:latin typeface="+mn-lt"/>
            </a:endParaRPr>
          </a:p>
          <a:p>
            <a:pPr marL="0" indent="0" algn="ctr" eaLnBrk="1" hangingPunct="1"/>
            <a:endParaRPr lang="en-US" sz="2200" b="1" dirty="0">
              <a:solidFill>
                <a:schemeClr val="tx2">
                  <a:lumMod val="75000"/>
                </a:schemeClr>
              </a:solidFill>
              <a:latin typeface="+mn-lt"/>
            </a:endParaRPr>
          </a:p>
          <a:p>
            <a:pPr marL="0" indent="0" algn="ctr" eaLnBrk="1" hangingPunct="1"/>
            <a:endParaRPr lang="en-US" sz="2200" b="1" dirty="0">
              <a:solidFill>
                <a:schemeClr val="tx2">
                  <a:lumMod val="75000"/>
                </a:schemeClr>
              </a:solidFill>
              <a:latin typeface="+mn-lt"/>
            </a:endParaRPr>
          </a:p>
          <a:p>
            <a:pPr marL="0" indent="0" algn="ctr" eaLnBrk="1" hangingPunct="1"/>
            <a:r>
              <a:rPr lang="en-US" sz="2200" dirty="0">
                <a:latin typeface="+mn-lt"/>
              </a:rPr>
              <a:t>Importance / impact / novelty </a:t>
            </a:r>
            <a:r>
              <a:rPr lang="en-US" sz="2200" dirty="0" err="1">
                <a:latin typeface="+mn-lt"/>
              </a:rPr>
              <a:t>diluput</a:t>
            </a:r>
            <a:r>
              <a:rPr lang="en-US" sz="2200" dirty="0">
                <a:latin typeface="+mn-lt"/>
              </a:rPr>
              <a:t> </a:t>
            </a:r>
            <a:r>
              <a:rPr lang="en-US" sz="2200" dirty="0" err="1">
                <a:latin typeface="+mn-lt"/>
              </a:rPr>
              <a:t>oleh</a:t>
            </a:r>
            <a:r>
              <a:rPr lang="en-US" sz="2200" dirty="0">
                <a:latin typeface="+mn-lt"/>
              </a:rPr>
              <a:t> editor/reviewer</a:t>
            </a:r>
          </a:p>
          <a:p>
            <a:pPr marL="0" indent="0" algn="ctr" eaLnBrk="1" hangingPunct="1"/>
            <a:endParaRPr lang="en-US" sz="2200" dirty="0">
              <a:latin typeface="+mn-lt"/>
            </a:endParaRPr>
          </a:p>
          <a:p>
            <a:pPr marL="0" indent="0" algn="ctr" eaLnBrk="1" hangingPunct="1"/>
            <a:r>
              <a:rPr lang="en-US" sz="2200" dirty="0" err="1">
                <a:latin typeface="+mn-lt"/>
              </a:rPr>
              <a:t>Kesalahan</a:t>
            </a:r>
            <a:r>
              <a:rPr lang="en-US" sz="2200" dirty="0">
                <a:latin typeface="+mn-lt"/>
              </a:rPr>
              <a:t> </a:t>
            </a:r>
            <a:r>
              <a:rPr lang="en-US" sz="2200" dirty="0" err="1">
                <a:latin typeface="+mn-lt"/>
              </a:rPr>
              <a:t>fakta</a:t>
            </a:r>
            <a:r>
              <a:rPr lang="en-US" sz="2200" dirty="0">
                <a:latin typeface="+mn-lt"/>
              </a:rPr>
              <a:t> </a:t>
            </a:r>
            <a:r>
              <a:rPr lang="en-US" sz="2200" dirty="0" err="1">
                <a:latin typeface="+mn-lt"/>
              </a:rPr>
              <a:t>pada</a:t>
            </a:r>
            <a:r>
              <a:rPr lang="en-US" sz="2200" dirty="0">
                <a:latin typeface="+mn-lt"/>
              </a:rPr>
              <a:t> </a:t>
            </a:r>
            <a:r>
              <a:rPr lang="en-US" sz="2200" dirty="0" err="1">
                <a:latin typeface="+mn-lt"/>
              </a:rPr>
              <a:t>laporan</a:t>
            </a:r>
            <a:r>
              <a:rPr lang="en-US" sz="2200" dirty="0">
                <a:latin typeface="+mn-lt"/>
              </a:rPr>
              <a:t> reviewer</a:t>
            </a:r>
            <a:endParaRPr lang="en-US" sz="2200" dirty="0">
              <a:latin typeface="Calibri" pitchFamily="34" charset="0"/>
            </a:endParaRPr>
          </a:p>
        </p:txBody>
      </p:sp>
    </p:spTree>
    <p:extLst>
      <p:ext uri="{BB962C8B-B14F-4D97-AF65-F5344CB8AC3E}">
        <p14:creationId xmlns:p14="http://schemas.microsoft.com/office/powerpoint/2010/main" val="40192174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6ED50-CB8E-4FBC-A277-66309444143B}"/>
              </a:ext>
            </a:extLst>
          </p:cNvPr>
          <p:cNvSpPr>
            <a:spLocks noGrp="1"/>
          </p:cNvSpPr>
          <p:nvPr>
            <p:ph type="title"/>
          </p:nvPr>
        </p:nvSpPr>
        <p:spPr/>
        <p:txBody>
          <a:bodyPr/>
          <a:lstStyle/>
          <a:p>
            <a:r>
              <a:rPr lang="en-US" dirty="0"/>
              <a:t>Google Scholar</a:t>
            </a:r>
          </a:p>
        </p:txBody>
      </p:sp>
      <p:sp>
        <p:nvSpPr>
          <p:cNvPr id="3" name="Text Placeholder 2">
            <a:extLst>
              <a:ext uri="{FF2B5EF4-FFF2-40B4-BE49-F238E27FC236}">
                <a16:creationId xmlns:a16="http://schemas.microsoft.com/office/drawing/2014/main" id="{6661A0B7-7BB2-49C3-9EBE-64D7E9B2E70C}"/>
              </a:ext>
            </a:extLst>
          </p:cNvPr>
          <p:cNvSpPr>
            <a:spLocks noGrp="1"/>
          </p:cNvSpPr>
          <p:nvPr>
            <p:ph type="body" idx="1"/>
          </p:nvPr>
        </p:nvSpPr>
        <p:spPr>
          <a:xfrm>
            <a:off x="176822" y="1387733"/>
            <a:ext cx="5694042" cy="3564367"/>
          </a:xfrm>
        </p:spPr>
        <p:txBody>
          <a:bodyPr/>
          <a:lstStyle/>
          <a:p>
            <a:pPr eaLnBrk="1" hangingPunct="1">
              <a:spcAft>
                <a:spcPts val="600"/>
              </a:spcAft>
              <a:defRPr/>
            </a:pPr>
            <a:r>
              <a:rPr lang="en-US" altLang="zh-CN" sz="2000" dirty="0" err="1">
                <a:solidFill>
                  <a:schemeClr val="tx1"/>
                </a:solidFill>
                <a:latin typeface="Arial" charset="0"/>
                <a:ea typeface="宋体" pitchFamily="2" charset="-122"/>
              </a:rPr>
              <a:t>Merupakan</a:t>
            </a:r>
            <a:r>
              <a:rPr lang="en-US" altLang="zh-CN" sz="2000" dirty="0">
                <a:solidFill>
                  <a:schemeClr val="tx1"/>
                </a:solidFill>
                <a:latin typeface="Arial" charset="0"/>
                <a:ea typeface="宋体" pitchFamily="2" charset="-122"/>
              </a:rPr>
              <a:t> </a:t>
            </a:r>
            <a:r>
              <a:rPr lang="en-US" altLang="zh-CN" sz="2000" dirty="0" err="1">
                <a:solidFill>
                  <a:schemeClr val="tx1"/>
                </a:solidFill>
                <a:latin typeface="Arial" charset="0"/>
                <a:ea typeface="宋体" pitchFamily="2" charset="-122"/>
              </a:rPr>
              <a:t>mesin</a:t>
            </a:r>
            <a:r>
              <a:rPr lang="en-US" altLang="zh-CN" sz="2000" dirty="0">
                <a:solidFill>
                  <a:schemeClr val="tx1"/>
                </a:solidFill>
                <a:latin typeface="Arial" charset="0"/>
                <a:ea typeface="宋体" pitchFamily="2" charset="-122"/>
              </a:rPr>
              <a:t> </a:t>
            </a:r>
            <a:r>
              <a:rPr lang="en-US" altLang="zh-CN" sz="2000" dirty="0" err="1">
                <a:solidFill>
                  <a:schemeClr val="tx1"/>
                </a:solidFill>
                <a:latin typeface="Arial" charset="0"/>
                <a:ea typeface="宋体" pitchFamily="2" charset="-122"/>
              </a:rPr>
              <a:t>pencari</a:t>
            </a:r>
            <a:r>
              <a:rPr lang="en-US" altLang="zh-CN" sz="2000" dirty="0">
                <a:solidFill>
                  <a:schemeClr val="tx1"/>
                </a:solidFill>
                <a:latin typeface="Arial" charset="0"/>
                <a:ea typeface="宋体" pitchFamily="2" charset="-122"/>
              </a:rPr>
              <a:t> </a:t>
            </a:r>
            <a:r>
              <a:rPr lang="en-US" altLang="zh-CN" sz="2000" dirty="0" err="1">
                <a:solidFill>
                  <a:schemeClr val="tx1"/>
                </a:solidFill>
                <a:latin typeface="Arial" charset="0"/>
                <a:ea typeface="宋体" pitchFamily="2" charset="-122"/>
              </a:rPr>
              <a:t>khusus</a:t>
            </a:r>
            <a:r>
              <a:rPr lang="en-US" altLang="zh-CN" sz="2000" dirty="0">
                <a:solidFill>
                  <a:schemeClr val="tx1"/>
                </a:solidFill>
                <a:latin typeface="Arial" charset="0"/>
                <a:ea typeface="宋体" pitchFamily="2" charset="-122"/>
              </a:rPr>
              <a:t> </a:t>
            </a:r>
            <a:r>
              <a:rPr lang="en-US" altLang="zh-CN" sz="2000" dirty="0" err="1">
                <a:solidFill>
                  <a:schemeClr val="tx1"/>
                </a:solidFill>
                <a:latin typeface="Arial" charset="0"/>
                <a:ea typeface="宋体" pitchFamily="2" charset="-122"/>
              </a:rPr>
              <a:t>literatur</a:t>
            </a:r>
            <a:r>
              <a:rPr lang="en-US" altLang="zh-CN" sz="2000" dirty="0">
                <a:solidFill>
                  <a:schemeClr val="tx1"/>
                </a:solidFill>
                <a:latin typeface="Arial" charset="0"/>
                <a:ea typeface="宋体" pitchFamily="2" charset="-122"/>
              </a:rPr>
              <a:t> </a:t>
            </a:r>
            <a:r>
              <a:rPr lang="en-US" altLang="zh-CN" sz="2000" dirty="0" err="1">
                <a:solidFill>
                  <a:schemeClr val="tx1"/>
                </a:solidFill>
                <a:latin typeface="Arial" charset="0"/>
                <a:ea typeface="宋体" pitchFamily="2" charset="-122"/>
              </a:rPr>
              <a:t>ilmiah</a:t>
            </a:r>
            <a:endParaRPr lang="en-US" altLang="zh-CN" sz="2000" dirty="0">
              <a:solidFill>
                <a:schemeClr val="tx1"/>
              </a:solidFill>
              <a:latin typeface="Arial" charset="0"/>
              <a:ea typeface="宋体" pitchFamily="2" charset="-122"/>
            </a:endParaRPr>
          </a:p>
          <a:p>
            <a:pPr eaLnBrk="1" hangingPunct="1">
              <a:spcAft>
                <a:spcPts val="600"/>
              </a:spcAft>
              <a:defRPr/>
            </a:pPr>
            <a:r>
              <a:rPr lang="en-US" altLang="zh-CN" sz="2000" dirty="0" err="1">
                <a:solidFill>
                  <a:schemeClr val="tx1"/>
                </a:solidFill>
                <a:latin typeface="Arial" charset="0"/>
                <a:ea typeface="宋体" pitchFamily="2" charset="-122"/>
              </a:rPr>
              <a:t>Dapat</a:t>
            </a:r>
            <a:r>
              <a:rPr lang="en-US" altLang="zh-CN" sz="2000" dirty="0">
                <a:solidFill>
                  <a:schemeClr val="tx1"/>
                </a:solidFill>
                <a:latin typeface="Arial" charset="0"/>
                <a:ea typeface="宋体" pitchFamily="2" charset="-122"/>
              </a:rPr>
              <a:t> </a:t>
            </a:r>
            <a:r>
              <a:rPr lang="en-US" altLang="zh-CN" sz="2000" dirty="0" err="1">
                <a:solidFill>
                  <a:schemeClr val="tx1"/>
                </a:solidFill>
                <a:latin typeface="Arial" charset="0"/>
                <a:ea typeface="宋体" pitchFamily="2" charset="-122"/>
              </a:rPr>
              <a:t>diakses</a:t>
            </a:r>
            <a:r>
              <a:rPr lang="en-US" altLang="zh-CN" sz="2000" dirty="0">
                <a:solidFill>
                  <a:schemeClr val="tx1"/>
                </a:solidFill>
                <a:latin typeface="Arial" charset="0"/>
                <a:ea typeface="宋体" pitchFamily="2" charset="-122"/>
              </a:rPr>
              <a:t> </a:t>
            </a:r>
            <a:r>
              <a:rPr lang="en-US" altLang="zh-CN" sz="2000" dirty="0" err="1">
                <a:solidFill>
                  <a:schemeClr val="tx1"/>
                </a:solidFill>
                <a:latin typeface="Arial" charset="0"/>
                <a:ea typeface="宋体" pitchFamily="2" charset="-122"/>
              </a:rPr>
              <a:t>pada</a:t>
            </a:r>
            <a:r>
              <a:rPr lang="en-US" altLang="zh-CN" sz="2000" dirty="0">
                <a:solidFill>
                  <a:schemeClr val="tx1"/>
                </a:solidFill>
                <a:latin typeface="Arial" charset="0"/>
                <a:ea typeface="宋体" pitchFamily="2" charset="-122"/>
              </a:rPr>
              <a:t> </a:t>
            </a:r>
            <a:r>
              <a:rPr lang="en-US" altLang="zh-CN" sz="2000" dirty="0">
                <a:solidFill>
                  <a:schemeClr val="tx1"/>
                </a:solidFill>
                <a:latin typeface="Arial" charset="0"/>
                <a:ea typeface="宋体" pitchFamily="2" charset="-122"/>
                <a:hlinkClick r:id="rId2"/>
              </a:rPr>
              <a:t>http://scholar.google.com</a:t>
            </a:r>
            <a:endParaRPr lang="en-US" altLang="zh-CN" sz="2000" dirty="0">
              <a:solidFill>
                <a:schemeClr val="tx1"/>
              </a:solidFill>
              <a:latin typeface="Arial" charset="0"/>
              <a:ea typeface="宋体" pitchFamily="2" charset="-122"/>
            </a:endParaRPr>
          </a:p>
          <a:p>
            <a:pPr eaLnBrk="1" hangingPunct="1">
              <a:spcAft>
                <a:spcPts val="600"/>
              </a:spcAft>
              <a:defRPr/>
            </a:pPr>
            <a:r>
              <a:rPr lang="en-US" sz="2000" dirty="0">
                <a:solidFill>
                  <a:schemeClr val="tx1"/>
                </a:solidFill>
                <a:latin typeface="Arial" charset="0"/>
                <a:ea typeface="宋体" pitchFamily="2" charset="-122"/>
              </a:rPr>
              <a:t>Salah </a:t>
            </a:r>
            <a:r>
              <a:rPr lang="en-US" sz="2000" dirty="0" err="1">
                <a:solidFill>
                  <a:schemeClr val="tx1"/>
                </a:solidFill>
                <a:latin typeface="Arial" charset="0"/>
                <a:ea typeface="宋体" pitchFamily="2" charset="-122"/>
              </a:rPr>
              <a:t>satu</a:t>
            </a:r>
            <a:r>
              <a:rPr lang="en-US" sz="2000" dirty="0">
                <a:solidFill>
                  <a:schemeClr val="tx1"/>
                </a:solidFill>
                <a:latin typeface="Arial" charset="0"/>
                <a:ea typeface="宋体" pitchFamily="2" charset="-122"/>
              </a:rPr>
              <a:t> </a:t>
            </a:r>
            <a:r>
              <a:rPr lang="en-US" sz="2000" dirty="0" err="1">
                <a:solidFill>
                  <a:schemeClr val="tx1"/>
                </a:solidFill>
                <a:latin typeface="Arial" charset="0"/>
                <a:ea typeface="宋体" pitchFamily="2" charset="-122"/>
              </a:rPr>
              <a:t>penyedia</a:t>
            </a:r>
            <a:r>
              <a:rPr lang="en-US" sz="2000" dirty="0">
                <a:solidFill>
                  <a:schemeClr val="tx1"/>
                </a:solidFill>
                <a:latin typeface="Arial" charset="0"/>
                <a:ea typeface="宋体" pitchFamily="2" charset="-122"/>
              </a:rPr>
              <a:t> </a:t>
            </a:r>
            <a:r>
              <a:rPr lang="en-US" sz="2000" dirty="0" err="1">
                <a:solidFill>
                  <a:schemeClr val="tx1"/>
                </a:solidFill>
                <a:latin typeface="Arial" charset="0"/>
                <a:ea typeface="宋体" pitchFamily="2" charset="-122"/>
              </a:rPr>
              <a:t>jasa</a:t>
            </a:r>
            <a:r>
              <a:rPr lang="en-US" sz="2000" dirty="0">
                <a:solidFill>
                  <a:schemeClr val="tx1"/>
                </a:solidFill>
                <a:latin typeface="Arial" charset="0"/>
                <a:ea typeface="宋体" pitchFamily="2" charset="-122"/>
              </a:rPr>
              <a:t> </a:t>
            </a:r>
            <a:r>
              <a:rPr lang="en-US" sz="2000" dirty="0" err="1">
                <a:solidFill>
                  <a:schemeClr val="tx1"/>
                </a:solidFill>
                <a:latin typeface="Arial" charset="0"/>
                <a:ea typeface="宋体" pitchFamily="2" charset="-122"/>
              </a:rPr>
              <a:t>sitasi</a:t>
            </a:r>
            <a:r>
              <a:rPr lang="en-US" sz="2000" dirty="0">
                <a:solidFill>
                  <a:schemeClr val="tx1"/>
                </a:solidFill>
                <a:latin typeface="Arial" charset="0"/>
                <a:ea typeface="宋体" pitchFamily="2" charset="-122"/>
              </a:rPr>
              <a:t> yang paling </a:t>
            </a:r>
            <a:r>
              <a:rPr lang="en-US" sz="2000" dirty="0" err="1">
                <a:solidFill>
                  <a:schemeClr val="tx1"/>
                </a:solidFill>
                <a:latin typeface="Arial" charset="0"/>
                <a:ea typeface="宋体" pitchFamily="2" charset="-122"/>
              </a:rPr>
              <a:t>dikenal</a:t>
            </a:r>
            <a:r>
              <a:rPr lang="en-US" sz="2000" dirty="0">
                <a:solidFill>
                  <a:schemeClr val="tx1"/>
                </a:solidFill>
                <a:latin typeface="Arial" charset="0"/>
                <a:ea typeface="宋体" pitchFamily="2" charset="-122"/>
              </a:rPr>
              <a:t> (google citation index)</a:t>
            </a:r>
          </a:p>
          <a:p>
            <a:pPr eaLnBrk="1" hangingPunct="1">
              <a:spcAft>
                <a:spcPts val="600"/>
              </a:spcAft>
              <a:defRPr/>
            </a:pPr>
            <a:r>
              <a:rPr lang="en-US" sz="2000" dirty="0" err="1">
                <a:solidFill>
                  <a:schemeClr val="tx1"/>
                </a:solidFill>
                <a:latin typeface="Arial" charset="0"/>
                <a:ea typeface="宋体" pitchFamily="2" charset="-122"/>
              </a:rPr>
              <a:t>Diluncurkan</a:t>
            </a:r>
            <a:r>
              <a:rPr lang="en-US" sz="2000" dirty="0">
                <a:solidFill>
                  <a:schemeClr val="tx1"/>
                </a:solidFill>
                <a:latin typeface="Arial" charset="0"/>
                <a:ea typeface="宋体" pitchFamily="2" charset="-122"/>
              </a:rPr>
              <a:t> </a:t>
            </a:r>
            <a:r>
              <a:rPr lang="en-US" sz="2000" dirty="0" err="1">
                <a:solidFill>
                  <a:schemeClr val="tx1"/>
                </a:solidFill>
                <a:latin typeface="Arial" charset="0"/>
                <a:ea typeface="宋体" pitchFamily="2" charset="-122"/>
              </a:rPr>
              <a:t>pada</a:t>
            </a:r>
            <a:r>
              <a:rPr lang="en-US" sz="2000" dirty="0">
                <a:solidFill>
                  <a:schemeClr val="tx1"/>
                </a:solidFill>
                <a:latin typeface="Arial" charset="0"/>
                <a:ea typeface="宋体" pitchFamily="2" charset="-122"/>
              </a:rPr>
              <a:t> </a:t>
            </a:r>
            <a:r>
              <a:rPr lang="en-US" sz="2000" dirty="0" err="1">
                <a:solidFill>
                  <a:schemeClr val="tx1"/>
                </a:solidFill>
                <a:latin typeface="Arial" charset="0"/>
                <a:ea typeface="宋体" pitchFamily="2" charset="-122"/>
              </a:rPr>
              <a:t>bulan</a:t>
            </a:r>
            <a:r>
              <a:rPr lang="en-US" sz="2000" dirty="0">
                <a:solidFill>
                  <a:schemeClr val="tx1"/>
                </a:solidFill>
                <a:latin typeface="Arial" charset="0"/>
                <a:ea typeface="宋体" pitchFamily="2" charset="-122"/>
              </a:rPr>
              <a:t> November 2004</a:t>
            </a:r>
          </a:p>
          <a:p>
            <a:pPr eaLnBrk="1" hangingPunct="1">
              <a:spcAft>
                <a:spcPts val="600"/>
              </a:spcAft>
              <a:defRPr/>
            </a:pPr>
            <a:r>
              <a:rPr lang="en-US" sz="2000" dirty="0" err="1">
                <a:solidFill>
                  <a:schemeClr val="tx1"/>
                </a:solidFill>
                <a:latin typeface="Arial" charset="0"/>
                <a:ea typeface="宋体" pitchFamily="2" charset="-122"/>
              </a:rPr>
              <a:t>Diasosiasikan</a:t>
            </a:r>
            <a:r>
              <a:rPr lang="en-US" sz="2000" dirty="0">
                <a:solidFill>
                  <a:schemeClr val="tx1"/>
                </a:solidFill>
                <a:latin typeface="Arial" charset="0"/>
                <a:ea typeface="宋体" pitchFamily="2" charset="-122"/>
              </a:rPr>
              <a:t> </a:t>
            </a:r>
            <a:r>
              <a:rPr lang="en-US" sz="2000" dirty="0" err="1">
                <a:solidFill>
                  <a:schemeClr val="tx1"/>
                </a:solidFill>
                <a:latin typeface="Arial" charset="0"/>
                <a:ea typeface="宋体" pitchFamily="2" charset="-122"/>
              </a:rPr>
              <a:t>dengan</a:t>
            </a:r>
            <a:r>
              <a:rPr lang="en-US" sz="2000" dirty="0">
                <a:solidFill>
                  <a:schemeClr val="tx1"/>
                </a:solidFill>
                <a:latin typeface="Arial" charset="0"/>
                <a:ea typeface="宋体" pitchFamily="2" charset="-122"/>
              </a:rPr>
              <a:t> </a:t>
            </a:r>
            <a:r>
              <a:rPr lang="en-US" sz="2000" dirty="0" err="1">
                <a:solidFill>
                  <a:schemeClr val="tx1"/>
                </a:solidFill>
                <a:latin typeface="Arial" charset="0"/>
                <a:ea typeface="宋体" pitchFamily="2" charset="-122"/>
              </a:rPr>
              <a:t>akun</a:t>
            </a:r>
            <a:r>
              <a:rPr lang="en-US" sz="2000" dirty="0">
                <a:solidFill>
                  <a:schemeClr val="tx1"/>
                </a:solidFill>
                <a:latin typeface="Arial" charset="0"/>
                <a:ea typeface="宋体" pitchFamily="2" charset="-122"/>
              </a:rPr>
              <a:t> </a:t>
            </a:r>
            <a:r>
              <a:rPr lang="en-US" sz="2000" dirty="0" err="1">
                <a:solidFill>
                  <a:schemeClr val="tx1"/>
                </a:solidFill>
                <a:latin typeface="Arial" charset="0"/>
                <a:ea typeface="宋体" pitchFamily="2" charset="-122"/>
              </a:rPr>
              <a:t>gmail</a:t>
            </a:r>
            <a:endParaRPr lang="en-US" sz="2000" dirty="0">
              <a:solidFill>
                <a:schemeClr val="tx1"/>
              </a:solidFill>
              <a:latin typeface="Arial" charset="0"/>
              <a:ea typeface="宋体" pitchFamily="2" charset="-122"/>
            </a:endParaRPr>
          </a:p>
          <a:p>
            <a:pPr eaLnBrk="1" hangingPunct="1">
              <a:spcAft>
                <a:spcPts val="600"/>
              </a:spcAft>
              <a:defRPr/>
            </a:pPr>
            <a:r>
              <a:rPr lang="en-US" sz="2000" dirty="0" err="1">
                <a:solidFill>
                  <a:schemeClr val="tx1"/>
                </a:solidFill>
                <a:latin typeface="Arial" charset="0"/>
                <a:ea typeface="宋体" pitchFamily="2" charset="-122"/>
              </a:rPr>
              <a:t>Menjadi</a:t>
            </a:r>
            <a:r>
              <a:rPr lang="en-US" sz="2000" dirty="0">
                <a:solidFill>
                  <a:schemeClr val="tx1"/>
                </a:solidFill>
                <a:latin typeface="Arial" charset="0"/>
                <a:ea typeface="宋体" pitchFamily="2" charset="-122"/>
              </a:rPr>
              <a:t> salah </a:t>
            </a:r>
            <a:r>
              <a:rPr lang="en-US" sz="2000" dirty="0" err="1">
                <a:solidFill>
                  <a:schemeClr val="tx1"/>
                </a:solidFill>
                <a:latin typeface="Arial" charset="0"/>
                <a:ea typeface="宋体" pitchFamily="2" charset="-122"/>
              </a:rPr>
              <a:t>satu</a:t>
            </a:r>
            <a:r>
              <a:rPr lang="en-US" sz="2000" dirty="0">
                <a:solidFill>
                  <a:schemeClr val="tx1"/>
                </a:solidFill>
                <a:latin typeface="Arial" charset="0"/>
                <a:ea typeface="宋体" pitchFamily="2" charset="-122"/>
              </a:rPr>
              <a:t> parameter </a:t>
            </a:r>
            <a:r>
              <a:rPr lang="en-US" sz="2000" dirty="0" err="1">
                <a:solidFill>
                  <a:schemeClr val="tx1"/>
                </a:solidFill>
                <a:latin typeface="Arial" charset="0"/>
                <a:ea typeface="宋体" pitchFamily="2" charset="-122"/>
              </a:rPr>
              <a:t>penilai</a:t>
            </a:r>
            <a:r>
              <a:rPr lang="en-US" sz="2000" dirty="0">
                <a:solidFill>
                  <a:schemeClr val="tx1"/>
                </a:solidFill>
                <a:latin typeface="Arial" charset="0"/>
                <a:ea typeface="宋体" pitchFamily="2" charset="-122"/>
              </a:rPr>
              <a:t> </a:t>
            </a:r>
            <a:r>
              <a:rPr lang="en-US" sz="2000" dirty="0" err="1">
                <a:solidFill>
                  <a:schemeClr val="tx1"/>
                </a:solidFill>
                <a:latin typeface="Arial" charset="0"/>
                <a:ea typeface="宋体" pitchFamily="2" charset="-122"/>
              </a:rPr>
              <a:t>rangking</a:t>
            </a:r>
            <a:r>
              <a:rPr lang="en-US" sz="2000" dirty="0">
                <a:solidFill>
                  <a:schemeClr val="tx1"/>
                </a:solidFill>
                <a:latin typeface="Arial" charset="0"/>
                <a:ea typeface="宋体" pitchFamily="2" charset="-122"/>
              </a:rPr>
              <a:t> </a:t>
            </a:r>
            <a:r>
              <a:rPr lang="en-US" sz="2000" dirty="0" err="1">
                <a:solidFill>
                  <a:schemeClr val="tx1"/>
                </a:solidFill>
                <a:latin typeface="Arial" charset="0"/>
                <a:ea typeface="宋体" pitchFamily="2" charset="-122"/>
              </a:rPr>
              <a:t>peneliti</a:t>
            </a:r>
            <a:r>
              <a:rPr lang="en-US" sz="2000" dirty="0">
                <a:solidFill>
                  <a:schemeClr val="tx1"/>
                </a:solidFill>
                <a:latin typeface="Arial" charset="0"/>
                <a:ea typeface="宋体" pitchFamily="2" charset="-122"/>
              </a:rPr>
              <a:t>/</a:t>
            </a:r>
            <a:r>
              <a:rPr lang="en-US" sz="2000" dirty="0" err="1">
                <a:solidFill>
                  <a:schemeClr val="tx1"/>
                </a:solidFill>
                <a:latin typeface="Arial" charset="0"/>
                <a:ea typeface="宋体" pitchFamily="2" charset="-122"/>
              </a:rPr>
              <a:t>dosen</a:t>
            </a:r>
            <a:r>
              <a:rPr lang="en-US" sz="2000" dirty="0">
                <a:solidFill>
                  <a:schemeClr val="tx1"/>
                </a:solidFill>
                <a:latin typeface="Arial" charset="0"/>
                <a:ea typeface="宋体" pitchFamily="2" charset="-122"/>
              </a:rPr>
              <a:t> </a:t>
            </a:r>
            <a:r>
              <a:rPr lang="en-US" sz="2000" dirty="0" err="1">
                <a:solidFill>
                  <a:schemeClr val="tx1"/>
                </a:solidFill>
                <a:latin typeface="Arial" charset="0"/>
                <a:ea typeface="宋体" pitchFamily="2" charset="-122"/>
              </a:rPr>
              <a:t>versi</a:t>
            </a:r>
            <a:r>
              <a:rPr lang="en-US" sz="2000" dirty="0">
                <a:solidFill>
                  <a:schemeClr val="tx1"/>
                </a:solidFill>
                <a:latin typeface="Arial" charset="0"/>
                <a:ea typeface="宋体" pitchFamily="2" charset="-122"/>
              </a:rPr>
              <a:t> Webometrics, SINTA (</a:t>
            </a:r>
            <a:r>
              <a:rPr lang="en-US" sz="2000" dirty="0" err="1">
                <a:solidFill>
                  <a:schemeClr val="tx1"/>
                </a:solidFill>
                <a:latin typeface="Arial" charset="0"/>
                <a:ea typeface="宋体" pitchFamily="2" charset="-122"/>
              </a:rPr>
              <a:t>ristekdikti</a:t>
            </a:r>
            <a:r>
              <a:rPr lang="en-US" sz="2000" dirty="0">
                <a:solidFill>
                  <a:schemeClr val="tx1"/>
                </a:solidFill>
                <a:latin typeface="Arial" charset="0"/>
                <a:ea typeface="宋体" pitchFamily="2" charset="-122"/>
              </a:rPr>
              <a:t>) </a:t>
            </a:r>
            <a:r>
              <a:rPr lang="en-US" sz="2000" dirty="0" err="1">
                <a:solidFill>
                  <a:schemeClr val="tx1"/>
                </a:solidFill>
                <a:latin typeface="Arial" charset="0"/>
                <a:ea typeface="宋体" pitchFamily="2" charset="-122"/>
              </a:rPr>
              <a:t>dan</a:t>
            </a:r>
            <a:r>
              <a:rPr lang="en-US" sz="2000" dirty="0">
                <a:solidFill>
                  <a:schemeClr val="tx1"/>
                </a:solidFill>
                <a:latin typeface="Arial" charset="0"/>
                <a:ea typeface="宋体" pitchFamily="2" charset="-122"/>
              </a:rPr>
              <a:t> </a:t>
            </a:r>
            <a:r>
              <a:rPr lang="en-US" sz="2000" dirty="0" err="1">
                <a:solidFill>
                  <a:schemeClr val="tx1"/>
                </a:solidFill>
                <a:latin typeface="Arial" charset="0"/>
                <a:ea typeface="宋体" pitchFamily="2" charset="-122"/>
              </a:rPr>
              <a:t>lainnya</a:t>
            </a:r>
            <a:endParaRPr lang="en-US" sz="2000" dirty="0">
              <a:solidFill>
                <a:schemeClr val="tx1"/>
              </a:solidFill>
              <a:latin typeface="Arial" charset="0"/>
              <a:ea typeface="宋体" pitchFamily="2" charset="-122"/>
            </a:endParaRPr>
          </a:p>
        </p:txBody>
      </p:sp>
      <p:sp>
        <p:nvSpPr>
          <p:cNvPr id="4" name="Slide Number Placeholder 3">
            <a:extLst>
              <a:ext uri="{FF2B5EF4-FFF2-40B4-BE49-F238E27FC236}">
                <a16:creationId xmlns:a16="http://schemas.microsoft.com/office/drawing/2014/main" id="{716F2612-37C1-46E3-A382-171C8BA1BB41}"/>
              </a:ext>
            </a:extLst>
          </p:cNvPr>
          <p:cNvSpPr>
            <a:spLocks noGrp="1"/>
          </p:cNvSpPr>
          <p:nvPr>
            <p:ph type="sldNum" idx="12"/>
          </p:nvPr>
        </p:nvSpPr>
        <p:spPr/>
        <p:txBody>
          <a:bodyPr/>
          <a:lstStyle/>
          <a:p>
            <a:pPr lvl="0">
              <a:spcBef>
                <a:spcPts val="0"/>
              </a:spcBef>
              <a:buNone/>
            </a:pPr>
            <a:fld id="{00000000-1234-1234-1234-123412341234}" type="slidenum">
              <a:rPr lang="en" smtClean="0"/>
              <a:t>69</a:t>
            </a:fld>
            <a:endParaRPr lang="en"/>
          </a:p>
        </p:txBody>
      </p:sp>
      <p:pic>
        <p:nvPicPr>
          <p:cNvPr id="6" name="Picture 5">
            <a:extLst>
              <a:ext uri="{FF2B5EF4-FFF2-40B4-BE49-F238E27FC236}">
                <a16:creationId xmlns:a16="http://schemas.microsoft.com/office/drawing/2014/main" id="{6CBD1914-99A2-47B0-9A0D-454BDC74BDBB}"/>
              </a:ext>
            </a:extLst>
          </p:cNvPr>
          <p:cNvPicPr>
            <a:picLocks noChangeAspect="1"/>
          </p:cNvPicPr>
          <p:nvPr/>
        </p:nvPicPr>
        <p:blipFill>
          <a:blip r:embed="rId3"/>
          <a:stretch>
            <a:fillRect/>
          </a:stretch>
        </p:blipFill>
        <p:spPr>
          <a:xfrm>
            <a:off x="5870864" y="1900318"/>
            <a:ext cx="3106883" cy="2068933"/>
          </a:xfrm>
          <a:prstGeom prst="rect">
            <a:avLst/>
          </a:prstGeom>
        </p:spPr>
      </p:pic>
    </p:spTree>
    <p:extLst>
      <p:ext uri="{BB962C8B-B14F-4D97-AF65-F5344CB8AC3E}">
        <p14:creationId xmlns:p14="http://schemas.microsoft.com/office/powerpoint/2010/main" val="90142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433B3-E851-4172-9EF8-1B20DAD9627D}"/>
              </a:ext>
            </a:extLst>
          </p:cNvPr>
          <p:cNvSpPr>
            <a:spLocks noGrp="1"/>
          </p:cNvSpPr>
          <p:nvPr>
            <p:ph type="title"/>
          </p:nvPr>
        </p:nvSpPr>
        <p:spPr/>
        <p:txBody>
          <a:bodyPr/>
          <a:lstStyle/>
          <a:p>
            <a:r>
              <a:rPr lang="en-US" dirty="0"/>
              <a:t>EPI Journal of Engineering (EPIJE)</a:t>
            </a:r>
          </a:p>
        </p:txBody>
      </p:sp>
      <p:sp>
        <p:nvSpPr>
          <p:cNvPr id="3" name="Text Placeholder 2">
            <a:extLst>
              <a:ext uri="{FF2B5EF4-FFF2-40B4-BE49-F238E27FC236}">
                <a16:creationId xmlns:a16="http://schemas.microsoft.com/office/drawing/2014/main" id="{A04C15AA-DA8C-4AE0-B5B0-250C31ECEF9E}"/>
              </a:ext>
            </a:extLst>
          </p:cNvPr>
          <p:cNvSpPr>
            <a:spLocks noGrp="1"/>
          </p:cNvSpPr>
          <p:nvPr>
            <p:ph type="body" idx="1"/>
          </p:nvPr>
        </p:nvSpPr>
        <p:spPr>
          <a:xfrm>
            <a:off x="814276" y="1327350"/>
            <a:ext cx="5492400" cy="3145500"/>
          </a:xfrm>
        </p:spPr>
        <p:txBody>
          <a:bodyPr/>
          <a:lstStyle/>
          <a:p>
            <a:r>
              <a:rPr lang="en-US" dirty="0" err="1"/>
              <a:t>Edisi</a:t>
            </a:r>
            <a:r>
              <a:rPr lang="en-US" dirty="0"/>
              <a:t> </a:t>
            </a:r>
            <a:r>
              <a:rPr lang="en-US" dirty="0" err="1"/>
              <a:t>pertama</a:t>
            </a:r>
            <a:r>
              <a:rPr lang="en-US" dirty="0"/>
              <a:t> </a:t>
            </a:r>
            <a:r>
              <a:rPr lang="en-US" dirty="0" err="1"/>
              <a:t>akan</a:t>
            </a:r>
            <a:r>
              <a:rPr lang="en-US" dirty="0"/>
              <a:t> </a:t>
            </a:r>
            <a:r>
              <a:rPr lang="en-US" dirty="0" err="1"/>
              <a:t>diterbitkan</a:t>
            </a:r>
            <a:r>
              <a:rPr lang="en-US" dirty="0"/>
              <a:t> </a:t>
            </a:r>
            <a:r>
              <a:rPr lang="en-US" dirty="0" err="1"/>
              <a:t>pada</a:t>
            </a:r>
            <a:r>
              <a:rPr lang="en-US" dirty="0"/>
              <a:t> Feb 2018</a:t>
            </a:r>
          </a:p>
          <a:p>
            <a:r>
              <a:rPr lang="en-US" dirty="0" err="1"/>
              <a:t>Makalah</a:t>
            </a:r>
            <a:r>
              <a:rPr lang="en-US" dirty="0"/>
              <a:t> </a:t>
            </a:r>
            <a:r>
              <a:rPr lang="en-US" dirty="0" err="1"/>
              <a:t>berbahasa</a:t>
            </a:r>
            <a:r>
              <a:rPr lang="en-US" dirty="0"/>
              <a:t> </a:t>
            </a:r>
            <a:r>
              <a:rPr lang="en-US" dirty="0" err="1"/>
              <a:t>Inggris</a:t>
            </a:r>
            <a:endParaRPr lang="en-US" dirty="0"/>
          </a:p>
          <a:p>
            <a:r>
              <a:rPr lang="en-US" dirty="0" err="1"/>
              <a:t>Terbit</a:t>
            </a:r>
            <a:r>
              <a:rPr lang="en-US" dirty="0"/>
              <a:t> 2 kali </a:t>
            </a:r>
            <a:r>
              <a:rPr lang="en-US" dirty="0" err="1"/>
              <a:t>setahun</a:t>
            </a:r>
            <a:r>
              <a:rPr lang="en-US" dirty="0"/>
              <a:t> (Feb </a:t>
            </a:r>
            <a:r>
              <a:rPr lang="en-US" dirty="0" err="1"/>
              <a:t>dan</a:t>
            </a:r>
            <a:r>
              <a:rPr lang="en-US" dirty="0"/>
              <a:t> </a:t>
            </a:r>
            <a:r>
              <a:rPr lang="en-US" dirty="0" err="1"/>
              <a:t>Agustus</a:t>
            </a:r>
            <a:r>
              <a:rPr lang="en-US" dirty="0"/>
              <a:t>)</a:t>
            </a:r>
          </a:p>
          <a:p>
            <a:r>
              <a:rPr lang="en-US" dirty="0"/>
              <a:t>Di </a:t>
            </a:r>
            <a:r>
              <a:rPr lang="en-US" dirty="0" err="1"/>
              <a:t>dukung</a:t>
            </a:r>
            <a:r>
              <a:rPr lang="en-US" dirty="0"/>
              <a:t> Prof. Narita (JICA Advisor) </a:t>
            </a:r>
            <a:r>
              <a:rPr lang="en-US" dirty="0" err="1"/>
              <a:t>sebagai</a:t>
            </a:r>
            <a:r>
              <a:rPr lang="en-US" dirty="0"/>
              <a:t> Assoc. Editor</a:t>
            </a:r>
          </a:p>
          <a:p>
            <a:endParaRPr lang="en-US" dirty="0"/>
          </a:p>
        </p:txBody>
      </p:sp>
      <p:sp>
        <p:nvSpPr>
          <p:cNvPr id="4" name="Slide Number Placeholder 3">
            <a:extLst>
              <a:ext uri="{FF2B5EF4-FFF2-40B4-BE49-F238E27FC236}">
                <a16:creationId xmlns:a16="http://schemas.microsoft.com/office/drawing/2014/main" id="{E933DEAF-CD10-406D-BF1D-B3740A51FA64}"/>
              </a:ext>
            </a:extLst>
          </p:cNvPr>
          <p:cNvSpPr>
            <a:spLocks noGrp="1"/>
          </p:cNvSpPr>
          <p:nvPr>
            <p:ph type="sldNum" idx="12"/>
          </p:nvPr>
        </p:nvSpPr>
        <p:spPr/>
        <p:txBody>
          <a:bodyPr/>
          <a:lstStyle/>
          <a:p>
            <a:pPr lvl="0">
              <a:spcBef>
                <a:spcPts val="0"/>
              </a:spcBef>
              <a:buNone/>
            </a:pPr>
            <a:fld id="{00000000-1234-1234-1234-123412341234}" type="slidenum">
              <a:rPr lang="en" smtClean="0"/>
              <a:t>7</a:t>
            </a:fld>
            <a:endParaRPr lang="en"/>
          </a:p>
        </p:txBody>
      </p:sp>
      <p:pic>
        <p:nvPicPr>
          <p:cNvPr id="6" name="Picture 5">
            <a:extLst>
              <a:ext uri="{FF2B5EF4-FFF2-40B4-BE49-F238E27FC236}">
                <a16:creationId xmlns:a16="http://schemas.microsoft.com/office/drawing/2014/main" id="{7CC1A95C-2E1D-445B-A4CF-EDA34F43FCD5}"/>
              </a:ext>
            </a:extLst>
          </p:cNvPr>
          <p:cNvPicPr>
            <a:picLocks noChangeAspect="1"/>
          </p:cNvPicPr>
          <p:nvPr/>
        </p:nvPicPr>
        <p:blipFill>
          <a:blip r:embed="rId2"/>
          <a:stretch>
            <a:fillRect/>
          </a:stretch>
        </p:blipFill>
        <p:spPr>
          <a:xfrm>
            <a:off x="6441757" y="1327350"/>
            <a:ext cx="2182698" cy="3088706"/>
          </a:xfrm>
          <a:prstGeom prst="rect">
            <a:avLst/>
          </a:prstGeom>
        </p:spPr>
      </p:pic>
    </p:spTree>
    <p:extLst>
      <p:ext uri="{BB962C8B-B14F-4D97-AF65-F5344CB8AC3E}">
        <p14:creationId xmlns:p14="http://schemas.microsoft.com/office/powerpoint/2010/main" val="10347181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D68F-846E-4D5C-89AC-91188DBB5271}"/>
              </a:ext>
            </a:extLst>
          </p:cNvPr>
          <p:cNvSpPr>
            <a:spLocks noGrp="1"/>
          </p:cNvSpPr>
          <p:nvPr>
            <p:ph type="title"/>
          </p:nvPr>
        </p:nvSpPr>
        <p:spPr>
          <a:xfrm>
            <a:off x="477982" y="392575"/>
            <a:ext cx="5828693" cy="766200"/>
          </a:xfrm>
        </p:spPr>
        <p:txBody>
          <a:bodyPr/>
          <a:lstStyle/>
          <a:p>
            <a:r>
              <a:rPr lang="en-US" dirty="0"/>
              <a:t>SINTA-Science and Technology Index (1)</a:t>
            </a:r>
          </a:p>
        </p:txBody>
      </p:sp>
      <p:sp>
        <p:nvSpPr>
          <p:cNvPr id="3" name="Text Placeholder 2">
            <a:extLst>
              <a:ext uri="{FF2B5EF4-FFF2-40B4-BE49-F238E27FC236}">
                <a16:creationId xmlns:a16="http://schemas.microsoft.com/office/drawing/2014/main" id="{968AED32-00DC-4333-898B-72A785087B03}"/>
              </a:ext>
            </a:extLst>
          </p:cNvPr>
          <p:cNvSpPr>
            <a:spLocks noGrp="1"/>
          </p:cNvSpPr>
          <p:nvPr>
            <p:ph type="body" idx="1"/>
          </p:nvPr>
        </p:nvSpPr>
        <p:spPr>
          <a:xfrm>
            <a:off x="477982" y="1327350"/>
            <a:ext cx="8024995" cy="3816150"/>
          </a:xfrm>
        </p:spPr>
        <p:txBody>
          <a:bodyPr/>
          <a:lstStyle/>
          <a:p>
            <a:pPr>
              <a:spcAft>
                <a:spcPts val="0"/>
              </a:spcAft>
            </a:pPr>
            <a:r>
              <a:rPr lang="en-US" sz="2000" dirty="0"/>
              <a:t>M</a:t>
            </a:r>
            <a:r>
              <a:rPr lang="id-ID" sz="2000" dirty="0"/>
              <a:t>erupakan portal yang berisi tentang pengukuran kinerja Ilmu Pengetahuan dan Teknologi yang meliputi antara lain kinerja peneliti/penulis/author, kinerja jurnal, kinerja institusi Iptek untuk mendorong budaya publikasi ilmiah</a:t>
            </a:r>
            <a:endParaRPr lang="en-US" sz="2000" dirty="0"/>
          </a:p>
          <a:p>
            <a:pPr lvl="0">
              <a:spcAft>
                <a:spcPts val="0"/>
              </a:spcAft>
            </a:pPr>
            <a:r>
              <a:rPr lang="en-US" sz="2000" dirty="0"/>
              <a:t>Yang </a:t>
            </a:r>
            <a:r>
              <a:rPr lang="id-ID" sz="2000" dirty="0"/>
              <a:t>perlu dipersiapkan terlebih dahulu :</a:t>
            </a:r>
          </a:p>
          <a:p>
            <a:pPr lvl="0">
              <a:spcAft>
                <a:spcPts val="0"/>
              </a:spcAft>
              <a:buNone/>
            </a:pPr>
            <a:r>
              <a:rPr lang="id-ID" sz="2000" dirty="0"/>
              <a:t>	1.  Akun E-mail (</a:t>
            </a:r>
            <a:r>
              <a:rPr lang="en-US" sz="2000" dirty="0" err="1"/>
              <a:t>sebaiknya</a:t>
            </a:r>
            <a:r>
              <a:rPr lang="en-US" sz="2000" dirty="0"/>
              <a:t> unhas.ac.id</a:t>
            </a:r>
            <a:r>
              <a:rPr lang="id-ID" sz="2000" dirty="0"/>
              <a:t>)</a:t>
            </a:r>
          </a:p>
          <a:p>
            <a:pPr lvl="0">
              <a:spcAft>
                <a:spcPts val="0"/>
              </a:spcAft>
              <a:buNone/>
            </a:pPr>
            <a:r>
              <a:rPr lang="id-ID" sz="2000" dirty="0"/>
              <a:t>	2.  NIDN</a:t>
            </a:r>
          </a:p>
          <a:p>
            <a:pPr lvl="0">
              <a:spcAft>
                <a:spcPts val="0"/>
              </a:spcAft>
              <a:buNone/>
            </a:pPr>
            <a:r>
              <a:rPr lang="id-ID" sz="2000" dirty="0"/>
              <a:t>	3.  Google Scholar URL</a:t>
            </a:r>
          </a:p>
          <a:p>
            <a:pPr lvl="0">
              <a:spcAft>
                <a:spcPts val="0"/>
              </a:spcAft>
              <a:buNone/>
            </a:pPr>
            <a:r>
              <a:rPr lang="id-ID" sz="2000" dirty="0"/>
              <a:t>	4.  No KTP</a:t>
            </a:r>
          </a:p>
          <a:p>
            <a:pPr lvl="0">
              <a:spcAft>
                <a:spcPts val="0"/>
              </a:spcAft>
              <a:buNone/>
            </a:pPr>
            <a:r>
              <a:rPr lang="id-ID" sz="2000" dirty="0"/>
              <a:t>	5. Inasti ID (</a:t>
            </a:r>
            <a:r>
              <a:rPr lang="en-US" sz="2000" dirty="0"/>
              <a:t>Indonesia Science and Technology Index</a:t>
            </a:r>
            <a:r>
              <a:rPr lang="id-ID" sz="2000" dirty="0"/>
              <a:t>)</a:t>
            </a:r>
          </a:p>
          <a:p>
            <a:pPr lvl="0">
              <a:spcAft>
                <a:spcPts val="0"/>
              </a:spcAft>
              <a:buNone/>
            </a:pPr>
            <a:r>
              <a:rPr lang="id-ID" sz="2000" dirty="0"/>
              <a:t>	6.  Scopus Author ID</a:t>
            </a:r>
          </a:p>
          <a:p>
            <a:pPr lvl="0">
              <a:spcAft>
                <a:spcPts val="0"/>
              </a:spcAft>
              <a:buNone/>
            </a:pPr>
            <a:r>
              <a:rPr lang="id-ID" sz="2000" dirty="0"/>
              <a:t>	7.  IPI Author ID (The Indonesian Publication Index)</a:t>
            </a:r>
          </a:p>
          <a:p>
            <a:pPr>
              <a:spcAft>
                <a:spcPts val="0"/>
              </a:spcAft>
            </a:pPr>
            <a:endParaRPr lang="en-US" sz="2000" dirty="0"/>
          </a:p>
        </p:txBody>
      </p:sp>
      <p:sp>
        <p:nvSpPr>
          <p:cNvPr id="4" name="Slide Number Placeholder 3">
            <a:extLst>
              <a:ext uri="{FF2B5EF4-FFF2-40B4-BE49-F238E27FC236}">
                <a16:creationId xmlns:a16="http://schemas.microsoft.com/office/drawing/2014/main" id="{A37E27D6-68E4-4EB8-9A11-4BF1D05E53C9}"/>
              </a:ext>
            </a:extLst>
          </p:cNvPr>
          <p:cNvSpPr>
            <a:spLocks noGrp="1"/>
          </p:cNvSpPr>
          <p:nvPr>
            <p:ph type="sldNum" idx="12"/>
          </p:nvPr>
        </p:nvSpPr>
        <p:spPr/>
        <p:txBody>
          <a:bodyPr/>
          <a:lstStyle/>
          <a:p>
            <a:pPr lvl="0">
              <a:spcBef>
                <a:spcPts val="0"/>
              </a:spcBef>
              <a:buNone/>
            </a:pPr>
            <a:fld id="{00000000-1234-1234-1234-123412341234}" type="slidenum">
              <a:rPr lang="en" smtClean="0"/>
              <a:t>70</a:t>
            </a:fld>
            <a:endParaRPr lang="en"/>
          </a:p>
        </p:txBody>
      </p:sp>
      <p:pic>
        <p:nvPicPr>
          <p:cNvPr id="5" name="Picture 4">
            <a:extLst>
              <a:ext uri="{FF2B5EF4-FFF2-40B4-BE49-F238E27FC236}">
                <a16:creationId xmlns:a16="http://schemas.microsoft.com/office/drawing/2014/main" id="{96837A55-2C85-4B72-8BA2-9C10D8BCF7FA}"/>
              </a:ext>
            </a:extLst>
          </p:cNvPr>
          <p:cNvPicPr>
            <a:picLocks noChangeAspect="1"/>
          </p:cNvPicPr>
          <p:nvPr/>
        </p:nvPicPr>
        <p:blipFill>
          <a:blip r:embed="rId2"/>
          <a:stretch>
            <a:fillRect/>
          </a:stretch>
        </p:blipFill>
        <p:spPr>
          <a:xfrm>
            <a:off x="6930736" y="465689"/>
            <a:ext cx="2039584" cy="777373"/>
          </a:xfrm>
          <a:prstGeom prst="rect">
            <a:avLst/>
          </a:prstGeom>
        </p:spPr>
      </p:pic>
      <p:sp>
        <p:nvSpPr>
          <p:cNvPr id="6" name="Right Brace 5">
            <a:extLst>
              <a:ext uri="{FF2B5EF4-FFF2-40B4-BE49-F238E27FC236}">
                <a16:creationId xmlns:a16="http://schemas.microsoft.com/office/drawing/2014/main" id="{E7CA7253-D17D-4877-8BB7-A740B7AF7B66}"/>
              </a:ext>
            </a:extLst>
          </p:cNvPr>
          <p:cNvSpPr/>
          <p:nvPr/>
        </p:nvSpPr>
        <p:spPr>
          <a:xfrm>
            <a:off x="4956463" y="3044537"/>
            <a:ext cx="374073" cy="99752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F0D543DA-BB0E-4B70-8017-359080A7B320}"/>
              </a:ext>
            </a:extLst>
          </p:cNvPr>
          <p:cNvSpPr txBox="1"/>
          <p:nvPr/>
        </p:nvSpPr>
        <p:spPr>
          <a:xfrm>
            <a:off x="5330536" y="3266598"/>
            <a:ext cx="824265" cy="400110"/>
          </a:xfrm>
          <a:prstGeom prst="rect">
            <a:avLst/>
          </a:prstGeom>
          <a:noFill/>
        </p:spPr>
        <p:txBody>
          <a:bodyPr wrap="none" rtlCol="0">
            <a:spAutoFit/>
          </a:bodyPr>
          <a:lstStyle/>
          <a:p>
            <a:r>
              <a:rPr lang="en-US" sz="2000" b="1" dirty="0" err="1">
                <a:solidFill>
                  <a:srgbClr val="FF0000"/>
                </a:solidFill>
              </a:rPr>
              <a:t>wajib</a:t>
            </a:r>
            <a:endParaRPr lang="en-US" sz="2000" b="1" dirty="0">
              <a:solidFill>
                <a:srgbClr val="FF0000"/>
              </a:solidFill>
            </a:endParaRPr>
          </a:p>
        </p:txBody>
      </p:sp>
    </p:spTree>
    <p:extLst>
      <p:ext uri="{BB962C8B-B14F-4D97-AF65-F5344CB8AC3E}">
        <p14:creationId xmlns:p14="http://schemas.microsoft.com/office/powerpoint/2010/main" val="42652805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E131E-D981-4D96-A6F2-1454359AAD9D}"/>
              </a:ext>
            </a:extLst>
          </p:cNvPr>
          <p:cNvSpPr>
            <a:spLocks noGrp="1"/>
          </p:cNvSpPr>
          <p:nvPr>
            <p:ph type="title"/>
          </p:nvPr>
        </p:nvSpPr>
        <p:spPr>
          <a:xfrm>
            <a:off x="488373" y="392575"/>
            <a:ext cx="5818302" cy="766200"/>
          </a:xfrm>
        </p:spPr>
        <p:txBody>
          <a:bodyPr/>
          <a:lstStyle/>
          <a:p>
            <a:r>
              <a:rPr lang="en-US" dirty="0"/>
              <a:t>SINTA-Science and Technology Index (2)</a:t>
            </a:r>
          </a:p>
        </p:txBody>
      </p:sp>
      <p:sp>
        <p:nvSpPr>
          <p:cNvPr id="3" name="Text Placeholder 2">
            <a:extLst>
              <a:ext uri="{FF2B5EF4-FFF2-40B4-BE49-F238E27FC236}">
                <a16:creationId xmlns:a16="http://schemas.microsoft.com/office/drawing/2014/main" id="{4B318E06-CECA-4874-B324-3F2F96861355}"/>
              </a:ext>
            </a:extLst>
          </p:cNvPr>
          <p:cNvSpPr>
            <a:spLocks noGrp="1"/>
          </p:cNvSpPr>
          <p:nvPr>
            <p:ph type="body" idx="1"/>
          </p:nvPr>
        </p:nvSpPr>
        <p:spPr>
          <a:xfrm>
            <a:off x="814275" y="1327350"/>
            <a:ext cx="6511316" cy="3145500"/>
          </a:xfrm>
        </p:spPr>
        <p:txBody>
          <a:bodyPr/>
          <a:lstStyle/>
          <a:p>
            <a:pPr lvl="0"/>
            <a:r>
              <a:rPr lang="id-ID" dirty="0">
                <a:solidFill>
                  <a:srgbClr val="000000"/>
                </a:solidFill>
              </a:rPr>
              <a:t>S</a:t>
            </a:r>
            <a:r>
              <a:rPr lang="en-US" dirty="0" err="1">
                <a:solidFill>
                  <a:srgbClr val="000000"/>
                </a:solidFill>
              </a:rPr>
              <a:t>i</a:t>
            </a:r>
            <a:r>
              <a:rPr lang="id-ID" dirty="0">
                <a:solidFill>
                  <a:srgbClr val="000000"/>
                </a:solidFill>
              </a:rPr>
              <a:t>tus</a:t>
            </a:r>
            <a:r>
              <a:rPr lang="id-ID" dirty="0"/>
              <a:t>: http://sinta1.ristekdikti.go.id/</a:t>
            </a:r>
          </a:p>
          <a:p>
            <a:r>
              <a:rPr lang="en-US" dirty="0"/>
              <a:t>New Account Registration Form </a:t>
            </a:r>
            <a:r>
              <a:rPr lang="en-US" dirty="0">
                <a:sym typeface="Wingdings"/>
              </a:rPr>
              <a:t> Register</a:t>
            </a:r>
          </a:p>
          <a:p>
            <a:r>
              <a:rPr lang="en-US" dirty="0">
                <a:sym typeface="Wingdings"/>
              </a:rPr>
              <a:t>Ada e-mail </a:t>
            </a:r>
            <a:r>
              <a:rPr lang="en-US" b="1" dirty="0"/>
              <a:t>SINTA Registration</a:t>
            </a:r>
            <a:r>
              <a:rPr lang="en-US" dirty="0">
                <a:sym typeface="Wingdings"/>
              </a:rPr>
              <a:t>, </a:t>
            </a:r>
            <a:r>
              <a:rPr lang="en-US" dirty="0" err="1">
                <a:sym typeface="Wingdings"/>
              </a:rPr>
              <a:t>buka</a:t>
            </a:r>
            <a:r>
              <a:rPr lang="en-US" dirty="0">
                <a:sym typeface="Wingdings"/>
              </a:rPr>
              <a:t> email</a:t>
            </a:r>
          </a:p>
          <a:p>
            <a:r>
              <a:rPr lang="en-US" dirty="0" err="1"/>
              <a:t>Klik</a:t>
            </a:r>
            <a:r>
              <a:rPr lang="en-US" dirty="0"/>
              <a:t> link </a:t>
            </a:r>
            <a:r>
              <a:rPr lang="en-US" dirty="0" err="1"/>
              <a:t>aktivasi</a:t>
            </a:r>
            <a:endParaRPr lang="en-US" dirty="0"/>
          </a:p>
          <a:p>
            <a:r>
              <a:rPr lang="en-US" dirty="0"/>
              <a:t>SINTA </a:t>
            </a:r>
            <a:r>
              <a:rPr lang="en-US" dirty="0" err="1"/>
              <a:t>sudah</a:t>
            </a:r>
            <a:r>
              <a:rPr lang="en-US" dirty="0"/>
              <a:t> </a:t>
            </a:r>
            <a:r>
              <a:rPr lang="en-US" dirty="0" err="1"/>
              <a:t>siap</a:t>
            </a:r>
            <a:r>
              <a:rPr lang="en-US" dirty="0"/>
              <a:t> </a:t>
            </a:r>
            <a:r>
              <a:rPr lang="en-US" dirty="0" err="1"/>
              <a:t>digunakan</a:t>
            </a:r>
            <a:endParaRPr lang="en-US" dirty="0"/>
          </a:p>
          <a:p>
            <a:r>
              <a:rPr lang="en-US" dirty="0">
                <a:sym typeface="Wingdings"/>
              </a:rPr>
              <a:t>Ada e-mail </a:t>
            </a:r>
            <a:r>
              <a:rPr lang="en-US" b="1" dirty="0"/>
              <a:t>SINTA Registration</a:t>
            </a:r>
            <a:r>
              <a:rPr lang="en-US" dirty="0">
                <a:sym typeface="Wingdings"/>
              </a:rPr>
              <a:t>, </a:t>
            </a:r>
            <a:r>
              <a:rPr lang="en-US" dirty="0" err="1">
                <a:sym typeface="Wingdings"/>
              </a:rPr>
              <a:t>buka</a:t>
            </a:r>
            <a:r>
              <a:rPr lang="en-US" dirty="0">
                <a:sym typeface="Wingdings"/>
              </a:rPr>
              <a:t> email</a:t>
            </a:r>
            <a:endParaRPr lang="en-US" dirty="0"/>
          </a:p>
        </p:txBody>
      </p:sp>
      <p:sp>
        <p:nvSpPr>
          <p:cNvPr id="4" name="Slide Number Placeholder 3">
            <a:extLst>
              <a:ext uri="{FF2B5EF4-FFF2-40B4-BE49-F238E27FC236}">
                <a16:creationId xmlns:a16="http://schemas.microsoft.com/office/drawing/2014/main" id="{5DE1E0AF-7713-4A9A-9BCF-12EC738328B9}"/>
              </a:ext>
            </a:extLst>
          </p:cNvPr>
          <p:cNvSpPr>
            <a:spLocks noGrp="1"/>
          </p:cNvSpPr>
          <p:nvPr>
            <p:ph type="sldNum" idx="12"/>
          </p:nvPr>
        </p:nvSpPr>
        <p:spPr/>
        <p:txBody>
          <a:bodyPr/>
          <a:lstStyle/>
          <a:p>
            <a:pPr lvl="0">
              <a:spcBef>
                <a:spcPts val="0"/>
              </a:spcBef>
              <a:buNone/>
            </a:pPr>
            <a:fld id="{00000000-1234-1234-1234-123412341234}" type="slidenum">
              <a:rPr lang="en" smtClean="0"/>
              <a:t>71</a:t>
            </a:fld>
            <a:endParaRPr lang="en"/>
          </a:p>
        </p:txBody>
      </p:sp>
      <p:pic>
        <p:nvPicPr>
          <p:cNvPr id="5" name="Picture 4">
            <a:extLst>
              <a:ext uri="{FF2B5EF4-FFF2-40B4-BE49-F238E27FC236}">
                <a16:creationId xmlns:a16="http://schemas.microsoft.com/office/drawing/2014/main" id="{C7B2D4CD-E685-4262-8070-4A70A961D647}"/>
              </a:ext>
            </a:extLst>
          </p:cNvPr>
          <p:cNvPicPr>
            <a:picLocks noChangeAspect="1"/>
          </p:cNvPicPr>
          <p:nvPr/>
        </p:nvPicPr>
        <p:blipFill>
          <a:blip r:embed="rId2"/>
          <a:stretch>
            <a:fillRect/>
          </a:stretch>
        </p:blipFill>
        <p:spPr>
          <a:xfrm>
            <a:off x="6930736" y="465689"/>
            <a:ext cx="2039584" cy="777373"/>
          </a:xfrm>
          <a:prstGeom prst="rect">
            <a:avLst/>
          </a:prstGeom>
        </p:spPr>
      </p:pic>
    </p:spTree>
    <p:extLst>
      <p:ext uri="{BB962C8B-B14F-4D97-AF65-F5344CB8AC3E}">
        <p14:creationId xmlns:p14="http://schemas.microsoft.com/office/powerpoint/2010/main" val="27603004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0D3736-A14C-4969-8370-7DC2ACB7320A}"/>
              </a:ext>
            </a:extLst>
          </p:cNvPr>
          <p:cNvSpPr>
            <a:spLocks noGrp="1"/>
          </p:cNvSpPr>
          <p:nvPr>
            <p:ph type="body" idx="1"/>
          </p:nvPr>
        </p:nvSpPr>
        <p:spPr/>
        <p:txBody>
          <a:bodyPr/>
          <a:lstStyle/>
          <a:p>
            <a:r>
              <a:rPr lang="en-US" dirty="0" err="1"/>
              <a:t>Indeks</a:t>
            </a:r>
            <a:r>
              <a:rPr lang="en-US" dirty="0"/>
              <a:t> </a:t>
            </a:r>
            <a:r>
              <a:rPr lang="en-US" dirty="0" err="1"/>
              <a:t>Sitasi</a:t>
            </a:r>
            <a:endParaRPr lang="en-US" dirty="0"/>
          </a:p>
        </p:txBody>
      </p:sp>
      <p:sp>
        <p:nvSpPr>
          <p:cNvPr id="3" name="Slide Number Placeholder 2">
            <a:extLst>
              <a:ext uri="{FF2B5EF4-FFF2-40B4-BE49-F238E27FC236}">
                <a16:creationId xmlns:a16="http://schemas.microsoft.com/office/drawing/2014/main" id="{07931BF6-EA86-412B-854F-259B3CC6FAC5}"/>
              </a:ext>
            </a:extLst>
          </p:cNvPr>
          <p:cNvSpPr>
            <a:spLocks noGrp="1"/>
          </p:cNvSpPr>
          <p:nvPr>
            <p:ph type="sldNum" idx="12"/>
          </p:nvPr>
        </p:nvSpPr>
        <p:spPr/>
        <p:txBody>
          <a:bodyPr/>
          <a:lstStyle/>
          <a:p>
            <a:pPr lvl="0" rtl="0">
              <a:spcBef>
                <a:spcPts val="0"/>
              </a:spcBef>
              <a:buNone/>
            </a:pPr>
            <a:fld id="{00000000-1234-1234-1234-123412341234}" type="slidenum">
              <a:rPr lang="en" smtClean="0"/>
              <a:t>72</a:t>
            </a:fld>
            <a:endParaRPr lang="en"/>
          </a:p>
        </p:txBody>
      </p:sp>
    </p:spTree>
    <p:extLst>
      <p:ext uri="{BB962C8B-B14F-4D97-AF65-F5344CB8AC3E}">
        <p14:creationId xmlns:p14="http://schemas.microsoft.com/office/powerpoint/2010/main" val="3433072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CEE42-2642-4966-9488-2BBE8872CDFC}"/>
              </a:ext>
            </a:extLst>
          </p:cNvPr>
          <p:cNvSpPr>
            <a:spLocks noGrp="1"/>
          </p:cNvSpPr>
          <p:nvPr>
            <p:ph type="title"/>
          </p:nvPr>
        </p:nvSpPr>
        <p:spPr/>
        <p:txBody>
          <a:bodyPr/>
          <a:lstStyle/>
          <a:p>
            <a:r>
              <a:rPr lang="en-US" dirty="0" err="1"/>
              <a:t>Konsep</a:t>
            </a:r>
            <a:r>
              <a:rPr lang="en-US" dirty="0"/>
              <a:t> </a:t>
            </a:r>
            <a:r>
              <a:rPr lang="en-US" dirty="0" err="1"/>
              <a:t>Sitasi</a:t>
            </a:r>
            <a:endParaRPr lang="en-US" dirty="0"/>
          </a:p>
        </p:txBody>
      </p:sp>
      <p:sp>
        <p:nvSpPr>
          <p:cNvPr id="3" name="Text Placeholder 2">
            <a:extLst>
              <a:ext uri="{FF2B5EF4-FFF2-40B4-BE49-F238E27FC236}">
                <a16:creationId xmlns:a16="http://schemas.microsoft.com/office/drawing/2014/main" id="{CD523391-A370-42FC-A3A4-02B71BF999E8}"/>
              </a:ext>
            </a:extLst>
          </p:cNvPr>
          <p:cNvSpPr>
            <a:spLocks noGrp="1"/>
          </p:cNvSpPr>
          <p:nvPr>
            <p:ph type="body" idx="1"/>
          </p:nvPr>
        </p:nvSpPr>
        <p:spPr/>
        <p:txBody>
          <a:bodyPr/>
          <a:lstStyle/>
          <a:p>
            <a:r>
              <a:rPr lang="en-US" dirty="0" err="1"/>
              <a:t>Sitasi</a:t>
            </a:r>
            <a:r>
              <a:rPr lang="en-US" dirty="0"/>
              <a:t> </a:t>
            </a:r>
            <a:r>
              <a:rPr lang="id-ID" dirty="0"/>
              <a:t>melambangkan </a:t>
            </a:r>
            <a:r>
              <a:rPr lang="en-US" dirty="0" err="1"/>
              <a:t>pengakuan</a:t>
            </a:r>
            <a:r>
              <a:rPr lang="en-US" dirty="0"/>
              <a:t> </a:t>
            </a:r>
            <a:r>
              <a:rPr lang="en-US" dirty="0" err="1"/>
              <a:t>dan</a:t>
            </a:r>
            <a:r>
              <a:rPr lang="en-US" dirty="0"/>
              <a:t> </a:t>
            </a:r>
            <a:r>
              <a:rPr lang="id-ID" dirty="0"/>
              <a:t>asosiasi konseptual </a:t>
            </a:r>
            <a:r>
              <a:rPr lang="en-US" dirty="0" err="1"/>
              <a:t>dari</a:t>
            </a:r>
            <a:r>
              <a:rPr lang="en-US" dirty="0"/>
              <a:t> ide </a:t>
            </a:r>
            <a:r>
              <a:rPr lang="id-ID" dirty="0"/>
              <a:t>ilmiah </a:t>
            </a:r>
            <a:r>
              <a:rPr lang="en-US" dirty="0"/>
              <a:t>yang </a:t>
            </a:r>
            <a:r>
              <a:rPr lang="en-US" dirty="0" err="1"/>
              <a:t>diterbitkan</a:t>
            </a:r>
            <a:r>
              <a:rPr lang="en-US" dirty="0"/>
              <a:t> </a:t>
            </a:r>
            <a:r>
              <a:rPr lang="en-US" dirty="0" err="1"/>
              <a:t>oleh</a:t>
            </a:r>
            <a:r>
              <a:rPr lang="en-US" dirty="0"/>
              <a:t> </a:t>
            </a:r>
            <a:r>
              <a:rPr lang="en-US" dirty="0" err="1"/>
              <a:t>seorang</a:t>
            </a:r>
            <a:r>
              <a:rPr lang="en-US" dirty="0"/>
              <a:t> </a:t>
            </a:r>
            <a:r>
              <a:rPr lang="id-ID" dirty="0"/>
              <a:t>penulis</a:t>
            </a:r>
            <a:endParaRPr lang="en-US" dirty="0"/>
          </a:p>
          <a:p>
            <a:r>
              <a:rPr lang="en-US" dirty="0" err="1"/>
              <a:t>Dengan</a:t>
            </a:r>
            <a:r>
              <a:rPr lang="en-US" dirty="0"/>
              <a:t> </a:t>
            </a:r>
            <a:r>
              <a:rPr lang="en-US" dirty="0" err="1"/>
              <a:t>menggunakan</a:t>
            </a:r>
            <a:r>
              <a:rPr lang="en-US" dirty="0"/>
              <a:t> </a:t>
            </a:r>
            <a:r>
              <a:rPr lang="en-US" dirty="0" err="1"/>
              <a:t>referensi</a:t>
            </a:r>
            <a:r>
              <a:rPr lang="en-US" dirty="0"/>
              <a:t> yang </a:t>
            </a:r>
            <a:r>
              <a:rPr lang="en-US" dirty="0" err="1"/>
              <a:t>dikutip</a:t>
            </a:r>
            <a:r>
              <a:rPr lang="en-US" dirty="0"/>
              <a:t> </a:t>
            </a:r>
            <a:r>
              <a:rPr lang="en-US" dirty="0" err="1"/>
              <a:t>dalam</a:t>
            </a:r>
            <a:r>
              <a:rPr lang="en-US" dirty="0"/>
              <a:t> </a:t>
            </a:r>
            <a:r>
              <a:rPr lang="en-US" dirty="0" err="1"/>
              <a:t>makalah</a:t>
            </a:r>
            <a:r>
              <a:rPr lang="en-US" dirty="0"/>
              <a:t>, </a:t>
            </a:r>
            <a:r>
              <a:rPr lang="en-US" dirty="0" err="1"/>
              <a:t>penulis</a:t>
            </a:r>
            <a:r>
              <a:rPr lang="en-US" dirty="0"/>
              <a:t> </a:t>
            </a:r>
            <a:r>
              <a:rPr lang="en-US" dirty="0" err="1"/>
              <a:t>membuat</a:t>
            </a:r>
            <a:r>
              <a:rPr lang="en-US" dirty="0"/>
              <a:t> </a:t>
            </a:r>
            <a:r>
              <a:rPr lang="en-US" dirty="0" err="1"/>
              <a:t>hubungan</a:t>
            </a:r>
            <a:r>
              <a:rPr lang="en-US" dirty="0"/>
              <a:t> </a:t>
            </a:r>
            <a:r>
              <a:rPr lang="en-US" dirty="0" err="1"/>
              <a:t>eksplisit</a:t>
            </a:r>
            <a:r>
              <a:rPr lang="en-US" dirty="0"/>
              <a:t> </a:t>
            </a:r>
            <a:r>
              <a:rPr lang="en-US" dirty="0" err="1"/>
              <a:t>antara</a:t>
            </a:r>
            <a:r>
              <a:rPr lang="en-US" dirty="0"/>
              <a:t> </a:t>
            </a:r>
            <a:r>
              <a:rPr lang="en-US" dirty="0" err="1"/>
              <a:t>penelitian</a:t>
            </a:r>
            <a:r>
              <a:rPr lang="en-US" dirty="0"/>
              <a:t> </a:t>
            </a:r>
            <a:r>
              <a:rPr lang="en-US" dirty="0" err="1"/>
              <a:t>mereka</a:t>
            </a:r>
            <a:r>
              <a:rPr lang="en-US" dirty="0"/>
              <a:t> </a:t>
            </a:r>
            <a:r>
              <a:rPr lang="en-US" dirty="0" err="1"/>
              <a:t>saat</a:t>
            </a:r>
            <a:r>
              <a:rPr lang="en-US" dirty="0"/>
              <a:t> </a:t>
            </a:r>
            <a:r>
              <a:rPr lang="en-US" dirty="0" err="1"/>
              <a:t>ini</a:t>
            </a:r>
            <a:r>
              <a:rPr lang="en-US" dirty="0"/>
              <a:t> </a:t>
            </a:r>
            <a:r>
              <a:rPr lang="en-US" dirty="0" err="1"/>
              <a:t>dengan</a:t>
            </a:r>
            <a:r>
              <a:rPr lang="en-US" dirty="0"/>
              <a:t> </a:t>
            </a:r>
            <a:r>
              <a:rPr lang="en-US" dirty="0" err="1"/>
              <a:t>pekerjaan</a:t>
            </a:r>
            <a:r>
              <a:rPr lang="en-US" dirty="0"/>
              <a:t> </a:t>
            </a:r>
            <a:r>
              <a:rPr lang="en-US" dirty="0" err="1"/>
              <a:t>sebelumnya</a:t>
            </a:r>
            <a:r>
              <a:rPr lang="en-US" dirty="0"/>
              <a:t> yang </a:t>
            </a:r>
            <a:r>
              <a:rPr lang="en-US" dirty="0" err="1"/>
              <a:t>ada</a:t>
            </a:r>
            <a:r>
              <a:rPr lang="en-US" dirty="0"/>
              <a:t> </a:t>
            </a:r>
            <a:r>
              <a:rPr lang="en-US" dirty="0" err="1"/>
              <a:t>dalam</a:t>
            </a:r>
            <a:r>
              <a:rPr lang="en-US" dirty="0"/>
              <a:t> </a:t>
            </a:r>
            <a:r>
              <a:rPr lang="en-US" dirty="0" err="1"/>
              <a:t>arsip</a:t>
            </a:r>
            <a:r>
              <a:rPr lang="en-US" dirty="0"/>
              <a:t> literature </a:t>
            </a:r>
            <a:r>
              <a:rPr lang="en-US" dirty="0" err="1"/>
              <a:t>ilmiah</a:t>
            </a:r>
            <a:endParaRPr lang="en-US" dirty="0"/>
          </a:p>
        </p:txBody>
      </p:sp>
      <p:sp>
        <p:nvSpPr>
          <p:cNvPr id="4" name="Slide Number Placeholder 3">
            <a:extLst>
              <a:ext uri="{FF2B5EF4-FFF2-40B4-BE49-F238E27FC236}">
                <a16:creationId xmlns:a16="http://schemas.microsoft.com/office/drawing/2014/main" id="{18A6F17D-EE70-439D-9ED8-DA9A11A17738}"/>
              </a:ext>
            </a:extLst>
          </p:cNvPr>
          <p:cNvSpPr>
            <a:spLocks noGrp="1"/>
          </p:cNvSpPr>
          <p:nvPr>
            <p:ph type="sldNum" idx="12"/>
          </p:nvPr>
        </p:nvSpPr>
        <p:spPr/>
        <p:txBody>
          <a:bodyPr/>
          <a:lstStyle/>
          <a:p>
            <a:pPr lvl="0">
              <a:spcBef>
                <a:spcPts val="0"/>
              </a:spcBef>
              <a:buNone/>
            </a:pPr>
            <a:fld id="{00000000-1234-1234-1234-123412341234}" type="slidenum">
              <a:rPr lang="en" smtClean="0"/>
              <a:t>73</a:t>
            </a:fld>
            <a:endParaRPr lang="en"/>
          </a:p>
        </p:txBody>
      </p:sp>
    </p:spTree>
    <p:extLst>
      <p:ext uri="{BB962C8B-B14F-4D97-AF65-F5344CB8AC3E}">
        <p14:creationId xmlns:p14="http://schemas.microsoft.com/office/powerpoint/2010/main" val="8527015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41713-A4FB-49A5-B7EB-A0F3FD3B5FC3}"/>
              </a:ext>
            </a:extLst>
          </p:cNvPr>
          <p:cNvSpPr>
            <a:spLocks noGrp="1"/>
          </p:cNvSpPr>
          <p:nvPr>
            <p:ph type="title"/>
          </p:nvPr>
        </p:nvSpPr>
        <p:spPr/>
        <p:txBody>
          <a:bodyPr/>
          <a:lstStyle/>
          <a:p>
            <a:r>
              <a:rPr lang="en-US" dirty="0" err="1"/>
              <a:t>Perbedaan</a:t>
            </a:r>
            <a:r>
              <a:rPr lang="en-US" dirty="0"/>
              <a:t> </a:t>
            </a:r>
            <a:r>
              <a:rPr lang="en-US" dirty="0" err="1"/>
              <a:t>Sitasi</a:t>
            </a:r>
            <a:r>
              <a:rPr lang="en-US" dirty="0"/>
              <a:t> </a:t>
            </a:r>
            <a:r>
              <a:rPr lang="en-US" dirty="0" err="1"/>
              <a:t>dan</a:t>
            </a:r>
            <a:r>
              <a:rPr lang="en-US" dirty="0"/>
              <a:t> </a:t>
            </a:r>
            <a:r>
              <a:rPr lang="en-US" dirty="0" err="1"/>
              <a:t>Referensi</a:t>
            </a:r>
            <a:endParaRPr lang="en-US" dirty="0"/>
          </a:p>
        </p:txBody>
      </p:sp>
      <p:sp>
        <p:nvSpPr>
          <p:cNvPr id="3" name="Text Placeholder 2">
            <a:extLst>
              <a:ext uri="{FF2B5EF4-FFF2-40B4-BE49-F238E27FC236}">
                <a16:creationId xmlns:a16="http://schemas.microsoft.com/office/drawing/2014/main" id="{147F7948-F0A0-4BED-8F79-E16A30D8F7D9}"/>
              </a:ext>
            </a:extLst>
          </p:cNvPr>
          <p:cNvSpPr>
            <a:spLocks noGrp="1"/>
          </p:cNvSpPr>
          <p:nvPr>
            <p:ph type="body" idx="1"/>
          </p:nvPr>
        </p:nvSpPr>
        <p:spPr>
          <a:xfrm>
            <a:off x="814275" y="1327350"/>
            <a:ext cx="7688702" cy="3816150"/>
          </a:xfrm>
        </p:spPr>
        <p:txBody>
          <a:bodyPr/>
          <a:lstStyle/>
          <a:p>
            <a:r>
              <a:rPr lang="en-US" sz="2000" dirty="0" err="1"/>
              <a:t>Jika</a:t>
            </a:r>
            <a:r>
              <a:rPr lang="en-US" sz="2000" dirty="0"/>
              <a:t> </a:t>
            </a:r>
            <a:r>
              <a:rPr lang="en-US" sz="2000" dirty="0" err="1"/>
              <a:t>makalah</a:t>
            </a:r>
            <a:r>
              <a:rPr lang="en-US" sz="2000" dirty="0"/>
              <a:t> A </a:t>
            </a:r>
            <a:r>
              <a:rPr lang="en-US" sz="2000" dirty="0" err="1"/>
              <a:t>berisi</a:t>
            </a:r>
            <a:r>
              <a:rPr lang="en-US" sz="2000" dirty="0"/>
              <a:t> </a:t>
            </a:r>
            <a:r>
              <a:rPr lang="en-US" sz="2000" dirty="0" err="1"/>
              <a:t>catatan</a:t>
            </a:r>
            <a:r>
              <a:rPr lang="en-US" sz="2000" dirty="0"/>
              <a:t> </a:t>
            </a:r>
            <a:r>
              <a:rPr lang="en-US" sz="2000" dirty="0" err="1"/>
              <a:t>bibliografi</a:t>
            </a:r>
            <a:r>
              <a:rPr lang="en-US" sz="2000" dirty="0"/>
              <a:t> </a:t>
            </a:r>
            <a:r>
              <a:rPr lang="en-US" sz="2000" dirty="0" err="1"/>
              <a:t>menggunakan</a:t>
            </a:r>
            <a:r>
              <a:rPr lang="en-US" sz="2000" dirty="0"/>
              <a:t> </a:t>
            </a:r>
            <a:r>
              <a:rPr lang="en-US" sz="2000" dirty="0" err="1"/>
              <a:t>dan</a:t>
            </a:r>
            <a:r>
              <a:rPr lang="en-US" sz="2000" dirty="0"/>
              <a:t> </a:t>
            </a:r>
            <a:r>
              <a:rPr lang="en-US" sz="2000" dirty="0" err="1"/>
              <a:t>mendeskprisikan</a:t>
            </a:r>
            <a:r>
              <a:rPr lang="en-US" sz="2000" dirty="0"/>
              <a:t> </a:t>
            </a:r>
            <a:r>
              <a:rPr lang="en-US" sz="2000" dirty="0" err="1"/>
              <a:t>makalah</a:t>
            </a:r>
            <a:r>
              <a:rPr lang="en-US" sz="2000" dirty="0"/>
              <a:t> B, </a:t>
            </a:r>
            <a:r>
              <a:rPr lang="en-US" sz="2000" dirty="0" err="1"/>
              <a:t>maka</a:t>
            </a:r>
            <a:endParaRPr lang="en-US" sz="2000" dirty="0"/>
          </a:p>
          <a:p>
            <a:pPr lvl="4"/>
            <a:r>
              <a:rPr lang="en-US" sz="2000" dirty="0" err="1"/>
              <a:t>Makalah</a:t>
            </a:r>
            <a:r>
              <a:rPr lang="en-US" sz="2000" dirty="0"/>
              <a:t> A </a:t>
            </a:r>
            <a:r>
              <a:rPr lang="en-US" sz="2000" dirty="0" err="1"/>
              <a:t>berisi</a:t>
            </a:r>
            <a:r>
              <a:rPr lang="en-US" sz="2000" dirty="0"/>
              <a:t> </a:t>
            </a:r>
            <a:r>
              <a:rPr lang="en-US" sz="2000" dirty="0" err="1"/>
              <a:t>sebuah</a:t>
            </a:r>
            <a:r>
              <a:rPr lang="en-US" sz="2000" dirty="0"/>
              <a:t> </a:t>
            </a:r>
            <a:r>
              <a:rPr lang="en-US" sz="2000" dirty="0" err="1"/>
              <a:t>referensi</a:t>
            </a:r>
            <a:r>
              <a:rPr lang="en-US" sz="2000" dirty="0"/>
              <a:t> </a:t>
            </a:r>
            <a:r>
              <a:rPr lang="en-US" sz="2000" dirty="0" err="1"/>
              <a:t>ke</a:t>
            </a:r>
            <a:r>
              <a:rPr lang="en-US" sz="2000" dirty="0"/>
              <a:t> B</a:t>
            </a:r>
          </a:p>
          <a:p>
            <a:pPr lvl="4"/>
            <a:r>
              <a:rPr lang="en-US" sz="2000" dirty="0" err="1"/>
              <a:t>Makalah</a:t>
            </a:r>
            <a:r>
              <a:rPr lang="en-US" sz="2000" dirty="0"/>
              <a:t> B </a:t>
            </a:r>
            <a:r>
              <a:rPr lang="en-US" sz="2000" dirty="0" err="1"/>
              <a:t>mempunyai</a:t>
            </a:r>
            <a:r>
              <a:rPr lang="en-US" sz="2000" dirty="0"/>
              <a:t> </a:t>
            </a:r>
            <a:r>
              <a:rPr lang="en-US" sz="2000" dirty="0" err="1"/>
              <a:t>sebuah</a:t>
            </a:r>
            <a:r>
              <a:rPr lang="en-US" sz="2000" dirty="0"/>
              <a:t> </a:t>
            </a:r>
            <a:r>
              <a:rPr lang="en-US" sz="2000" dirty="0" err="1"/>
              <a:t>sitasi</a:t>
            </a:r>
            <a:r>
              <a:rPr lang="en-US" sz="2000" dirty="0"/>
              <a:t> </a:t>
            </a:r>
            <a:r>
              <a:rPr lang="en-US" sz="2000" dirty="0" err="1"/>
              <a:t>dari</a:t>
            </a:r>
            <a:r>
              <a:rPr lang="en-US" sz="2000" dirty="0"/>
              <a:t> R</a:t>
            </a:r>
          </a:p>
          <a:p>
            <a:pPr marL="342900" lvl="4" indent="-342900">
              <a:buFont typeface="Wingdings" panose="05000000000000000000" pitchFamily="2" charset="2"/>
              <a:buChar char="§"/>
            </a:pPr>
            <a:r>
              <a:rPr lang="en-US" sz="2000" dirty="0" err="1"/>
              <a:t>Jumlah</a:t>
            </a:r>
            <a:r>
              <a:rPr lang="en-US" sz="2000" dirty="0"/>
              <a:t> </a:t>
            </a:r>
            <a:r>
              <a:rPr lang="en-US" sz="2000" dirty="0" err="1"/>
              <a:t>referensi</a:t>
            </a:r>
            <a:r>
              <a:rPr lang="en-US" sz="2000" dirty="0"/>
              <a:t> </a:t>
            </a:r>
            <a:r>
              <a:rPr lang="en-US" sz="2000" dirty="0" err="1"/>
              <a:t>sebuah</a:t>
            </a:r>
            <a:r>
              <a:rPr lang="en-US" sz="2000" dirty="0"/>
              <a:t> </a:t>
            </a:r>
            <a:r>
              <a:rPr lang="en-US" sz="2000" dirty="0" err="1"/>
              <a:t>makalah</a:t>
            </a:r>
            <a:r>
              <a:rPr lang="en-US" sz="2000" dirty="0"/>
              <a:t> </a:t>
            </a:r>
            <a:r>
              <a:rPr lang="en-US" sz="2000" dirty="0" err="1"/>
              <a:t>dihitung</a:t>
            </a:r>
            <a:r>
              <a:rPr lang="en-US" sz="2000" dirty="0"/>
              <a:t> </a:t>
            </a:r>
            <a:r>
              <a:rPr lang="en-US" sz="2000" dirty="0" err="1"/>
              <a:t>dari</a:t>
            </a:r>
            <a:r>
              <a:rPr lang="en-US" sz="2000" dirty="0"/>
              <a:t> </a:t>
            </a:r>
            <a:r>
              <a:rPr lang="en-US" sz="2000" dirty="0" err="1"/>
              <a:t>jumlah</a:t>
            </a:r>
            <a:r>
              <a:rPr lang="en-US" sz="2000" dirty="0"/>
              <a:t> item </a:t>
            </a:r>
            <a:r>
              <a:rPr lang="en-US" sz="2000" dirty="0" err="1"/>
              <a:t>pada</a:t>
            </a:r>
            <a:r>
              <a:rPr lang="en-US" sz="2000" dirty="0"/>
              <a:t> </a:t>
            </a:r>
            <a:r>
              <a:rPr lang="en-US" sz="2000" dirty="0" err="1"/>
              <a:t>bibliografinya</a:t>
            </a:r>
            <a:r>
              <a:rPr lang="en-US" sz="2000" dirty="0"/>
              <a:t> (endnotes, footnotes, </a:t>
            </a:r>
            <a:r>
              <a:rPr lang="en-US" sz="2000" dirty="0" err="1"/>
              <a:t>etc</a:t>
            </a:r>
            <a:r>
              <a:rPr lang="en-US" sz="2000" dirty="0"/>
              <a:t>)</a:t>
            </a:r>
          </a:p>
          <a:p>
            <a:pPr marL="342900" lvl="4" indent="-342900">
              <a:buFont typeface="Wingdings" panose="05000000000000000000" pitchFamily="2" charset="2"/>
              <a:buChar char="§"/>
            </a:pPr>
            <a:r>
              <a:rPr lang="en-US" sz="2000" dirty="0" err="1"/>
              <a:t>Jumlah</a:t>
            </a:r>
            <a:r>
              <a:rPr lang="en-US" sz="2000" dirty="0"/>
              <a:t> </a:t>
            </a:r>
            <a:r>
              <a:rPr lang="en-US" sz="2000" dirty="0" err="1"/>
              <a:t>sitasi</a:t>
            </a:r>
            <a:r>
              <a:rPr lang="en-US" sz="2000" dirty="0"/>
              <a:t> yang </a:t>
            </a:r>
            <a:r>
              <a:rPr lang="en-US" sz="2000" dirty="0" err="1"/>
              <a:t>dimiliki</a:t>
            </a:r>
            <a:r>
              <a:rPr lang="en-US" sz="2000" dirty="0"/>
              <a:t> </a:t>
            </a:r>
            <a:r>
              <a:rPr lang="en-US" sz="2000" dirty="0" err="1"/>
              <a:t>sebuah</a:t>
            </a:r>
            <a:r>
              <a:rPr lang="en-US" sz="2000" dirty="0"/>
              <a:t> </a:t>
            </a:r>
            <a:r>
              <a:rPr lang="en-US" sz="2000" dirty="0" err="1"/>
              <a:t>makalah</a:t>
            </a:r>
            <a:r>
              <a:rPr lang="en-US" sz="2000" dirty="0"/>
              <a:t> </a:t>
            </a:r>
            <a:r>
              <a:rPr lang="en-US" sz="2000" dirty="0" err="1"/>
              <a:t>dapat</a:t>
            </a:r>
            <a:r>
              <a:rPr lang="en-US" sz="2000" dirty="0"/>
              <a:t> </a:t>
            </a:r>
            <a:r>
              <a:rPr lang="en-US" sz="2000" dirty="0" err="1"/>
              <a:t>ditentukan</a:t>
            </a:r>
            <a:r>
              <a:rPr lang="en-US" sz="2000" dirty="0"/>
              <a:t> </a:t>
            </a:r>
            <a:r>
              <a:rPr lang="en-US" sz="2000" dirty="0" err="1"/>
              <a:t>dengan</a:t>
            </a:r>
            <a:r>
              <a:rPr lang="en-US" sz="2000" dirty="0"/>
              <a:t> </a:t>
            </a:r>
            <a:r>
              <a:rPr lang="en-US" sz="2000" dirty="0" err="1"/>
              <a:t>mencari</a:t>
            </a:r>
            <a:r>
              <a:rPr lang="en-US" sz="2000" dirty="0"/>
              <a:t> </a:t>
            </a:r>
            <a:r>
              <a:rPr lang="en-US" sz="2000" b="1" dirty="0" err="1"/>
              <a:t>indeks</a:t>
            </a:r>
            <a:r>
              <a:rPr lang="en-US" sz="2000" b="1" dirty="0"/>
              <a:t> </a:t>
            </a:r>
            <a:r>
              <a:rPr lang="en-US" sz="2000" b="1" dirty="0" err="1"/>
              <a:t>sitasi</a:t>
            </a:r>
            <a:r>
              <a:rPr lang="en-US" sz="2000" b="1" dirty="0"/>
              <a:t> </a:t>
            </a:r>
            <a:r>
              <a:rPr lang="en-US" sz="2000" dirty="0" err="1"/>
              <a:t>dan</a:t>
            </a:r>
            <a:r>
              <a:rPr lang="en-US" sz="2000" dirty="0"/>
              <a:t> </a:t>
            </a:r>
            <a:r>
              <a:rPr lang="en-US" sz="2000" dirty="0" err="1"/>
              <a:t>melihat</a:t>
            </a:r>
            <a:r>
              <a:rPr lang="en-US" sz="2000" dirty="0"/>
              <a:t> </a:t>
            </a:r>
            <a:r>
              <a:rPr lang="en-US" sz="2000" dirty="0" err="1"/>
              <a:t>berapa</a:t>
            </a:r>
            <a:r>
              <a:rPr lang="en-US" sz="2000" dirty="0"/>
              <a:t> </a:t>
            </a:r>
            <a:r>
              <a:rPr lang="en-US" sz="2000" dirty="0" err="1"/>
              <a:t>jumlah</a:t>
            </a:r>
            <a:r>
              <a:rPr lang="en-US" sz="2000" dirty="0"/>
              <a:t> paper lain yang </a:t>
            </a:r>
            <a:r>
              <a:rPr lang="en-US" sz="2000" dirty="0" err="1"/>
              <a:t>menyebutnya</a:t>
            </a:r>
            <a:endParaRPr lang="en-US" sz="2000" dirty="0"/>
          </a:p>
        </p:txBody>
      </p:sp>
      <p:sp>
        <p:nvSpPr>
          <p:cNvPr id="4" name="Slide Number Placeholder 3">
            <a:extLst>
              <a:ext uri="{FF2B5EF4-FFF2-40B4-BE49-F238E27FC236}">
                <a16:creationId xmlns:a16="http://schemas.microsoft.com/office/drawing/2014/main" id="{8B58E1E0-4EA7-40C4-9DCC-25317DE65653}"/>
              </a:ext>
            </a:extLst>
          </p:cNvPr>
          <p:cNvSpPr>
            <a:spLocks noGrp="1"/>
          </p:cNvSpPr>
          <p:nvPr>
            <p:ph type="sldNum" idx="12"/>
          </p:nvPr>
        </p:nvSpPr>
        <p:spPr/>
        <p:txBody>
          <a:bodyPr/>
          <a:lstStyle/>
          <a:p>
            <a:pPr lvl="0">
              <a:spcBef>
                <a:spcPts val="0"/>
              </a:spcBef>
              <a:buNone/>
            </a:pPr>
            <a:fld id="{00000000-1234-1234-1234-123412341234}" type="slidenum">
              <a:rPr lang="en" smtClean="0"/>
              <a:t>74</a:t>
            </a:fld>
            <a:endParaRPr lang="en"/>
          </a:p>
        </p:txBody>
      </p:sp>
    </p:spTree>
    <p:extLst>
      <p:ext uri="{BB962C8B-B14F-4D97-AF65-F5344CB8AC3E}">
        <p14:creationId xmlns:p14="http://schemas.microsoft.com/office/powerpoint/2010/main" val="17330792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1BE6-91FC-40C5-8ABE-9C9D03258F23}"/>
              </a:ext>
            </a:extLst>
          </p:cNvPr>
          <p:cNvSpPr>
            <a:spLocks noGrp="1"/>
          </p:cNvSpPr>
          <p:nvPr>
            <p:ph type="title"/>
          </p:nvPr>
        </p:nvSpPr>
        <p:spPr/>
        <p:txBody>
          <a:bodyPr/>
          <a:lstStyle/>
          <a:p>
            <a:r>
              <a:rPr lang="en-US" dirty="0" err="1"/>
              <a:t>Indeks</a:t>
            </a:r>
            <a:r>
              <a:rPr lang="en-US" dirty="0"/>
              <a:t> </a:t>
            </a:r>
            <a:r>
              <a:rPr lang="en-US" dirty="0" err="1"/>
              <a:t>Sitasi</a:t>
            </a:r>
            <a:endParaRPr lang="en-US" dirty="0"/>
          </a:p>
        </p:txBody>
      </p:sp>
      <p:sp>
        <p:nvSpPr>
          <p:cNvPr id="3" name="Text Placeholder 2">
            <a:extLst>
              <a:ext uri="{FF2B5EF4-FFF2-40B4-BE49-F238E27FC236}">
                <a16:creationId xmlns:a16="http://schemas.microsoft.com/office/drawing/2014/main" id="{BA3B70EC-1547-4494-8AFF-F9742C2DA09A}"/>
              </a:ext>
            </a:extLst>
          </p:cNvPr>
          <p:cNvSpPr>
            <a:spLocks noGrp="1"/>
          </p:cNvSpPr>
          <p:nvPr>
            <p:ph type="body" idx="1"/>
          </p:nvPr>
        </p:nvSpPr>
        <p:spPr>
          <a:xfrm>
            <a:off x="814275" y="1327350"/>
            <a:ext cx="7688702" cy="3624750"/>
          </a:xfrm>
        </p:spPr>
        <p:txBody>
          <a:bodyPr/>
          <a:lstStyle/>
          <a:p>
            <a:pPr>
              <a:spcAft>
                <a:spcPts val="600"/>
              </a:spcAft>
            </a:pPr>
            <a:r>
              <a:rPr lang="en-US" sz="2200" dirty="0" err="1"/>
              <a:t>Sebuah</a:t>
            </a:r>
            <a:r>
              <a:rPr lang="en-US" sz="2200" dirty="0"/>
              <a:t> </a:t>
            </a:r>
            <a:r>
              <a:rPr lang="en-US" sz="2200" dirty="0" err="1"/>
              <a:t>indeks</a:t>
            </a:r>
            <a:r>
              <a:rPr lang="en-US" sz="2200" dirty="0"/>
              <a:t> </a:t>
            </a:r>
            <a:r>
              <a:rPr lang="en-US" sz="2200" dirty="0" err="1"/>
              <a:t>sitasi</a:t>
            </a:r>
            <a:r>
              <a:rPr lang="en-US" sz="2200" dirty="0"/>
              <a:t> </a:t>
            </a:r>
            <a:r>
              <a:rPr lang="en-US" sz="2200" dirty="0" err="1"/>
              <a:t>mengindeks</a:t>
            </a:r>
            <a:r>
              <a:rPr lang="en-US" sz="2200" dirty="0"/>
              <a:t> </a:t>
            </a:r>
            <a:r>
              <a:rPr lang="en-US" sz="2200" dirty="0" err="1"/>
              <a:t>sitasi</a:t>
            </a:r>
            <a:r>
              <a:rPr lang="en-US" sz="2200" dirty="0"/>
              <a:t> </a:t>
            </a:r>
            <a:r>
              <a:rPr lang="en-US" sz="2200" dirty="0" err="1"/>
              <a:t>dari</a:t>
            </a:r>
            <a:r>
              <a:rPr lang="en-US" sz="2200" dirty="0"/>
              <a:t> </a:t>
            </a:r>
            <a:r>
              <a:rPr lang="en-US" sz="2200" dirty="0" err="1"/>
              <a:t>sebuah</a:t>
            </a:r>
            <a:r>
              <a:rPr lang="en-US" sz="2200" dirty="0"/>
              <a:t> </a:t>
            </a:r>
            <a:r>
              <a:rPr lang="en-US" sz="2200" dirty="0" err="1"/>
              <a:t>makalah</a:t>
            </a:r>
            <a:r>
              <a:rPr lang="en-US" sz="2200" dirty="0"/>
              <a:t> yang </a:t>
            </a:r>
            <a:r>
              <a:rPr lang="en-US" sz="2200" dirty="0" err="1"/>
              <a:t>menghubungkan</a:t>
            </a:r>
            <a:r>
              <a:rPr lang="en-US" sz="2200" dirty="0"/>
              <a:t> </a:t>
            </a:r>
            <a:r>
              <a:rPr lang="en-US" sz="2200" dirty="0" err="1"/>
              <a:t>makalah</a:t>
            </a:r>
            <a:r>
              <a:rPr lang="en-US" sz="2200" dirty="0"/>
              <a:t> </a:t>
            </a:r>
            <a:r>
              <a:rPr lang="en-US" sz="2200" dirty="0" err="1"/>
              <a:t>dengan</a:t>
            </a:r>
            <a:r>
              <a:rPr lang="en-US" sz="2200" dirty="0"/>
              <a:t> </a:t>
            </a:r>
            <a:r>
              <a:rPr lang="en-US" sz="2200" dirty="0" err="1"/>
              <a:t>hasil</a:t>
            </a:r>
            <a:r>
              <a:rPr lang="en-US" sz="2200" dirty="0"/>
              <a:t> </a:t>
            </a:r>
            <a:r>
              <a:rPr lang="en-US" sz="2200" dirty="0" err="1"/>
              <a:t>pekerjaan</a:t>
            </a:r>
            <a:r>
              <a:rPr lang="en-US" sz="2200" dirty="0"/>
              <a:t> yang </a:t>
            </a:r>
            <a:r>
              <a:rPr lang="en-US" sz="2200" dirty="0" err="1"/>
              <a:t>disitasi</a:t>
            </a:r>
            <a:endParaRPr lang="en-US" sz="2200" dirty="0"/>
          </a:p>
          <a:p>
            <a:pPr>
              <a:spcAft>
                <a:spcPts val="600"/>
              </a:spcAft>
            </a:pPr>
            <a:r>
              <a:rPr lang="en-US" sz="2200" dirty="0" err="1"/>
              <a:t>Awalnya</a:t>
            </a:r>
            <a:r>
              <a:rPr lang="en-US" sz="2200" dirty="0"/>
              <a:t> </a:t>
            </a:r>
            <a:r>
              <a:rPr lang="en-US" sz="2200" dirty="0" err="1"/>
              <a:t>didesain</a:t>
            </a:r>
            <a:r>
              <a:rPr lang="en-US" sz="2200" dirty="0"/>
              <a:t> </a:t>
            </a:r>
            <a:r>
              <a:rPr lang="en-US" sz="2200" dirty="0" err="1"/>
              <a:t>utamanya</a:t>
            </a:r>
            <a:r>
              <a:rPr lang="en-US" sz="2200" dirty="0"/>
              <a:t> </a:t>
            </a:r>
            <a:r>
              <a:rPr lang="en-US" sz="2200" dirty="0" err="1"/>
              <a:t>untuk</a:t>
            </a:r>
            <a:r>
              <a:rPr lang="en-US" sz="2200" dirty="0"/>
              <a:t> </a:t>
            </a:r>
            <a:r>
              <a:rPr lang="en-US" sz="2200" dirty="0" err="1"/>
              <a:t>pencarian</a:t>
            </a:r>
            <a:r>
              <a:rPr lang="en-US" sz="2200" dirty="0"/>
              <a:t> literature </a:t>
            </a:r>
            <a:r>
              <a:rPr lang="en-US" sz="2200" dirty="0" err="1"/>
              <a:t>untuk</a:t>
            </a:r>
            <a:r>
              <a:rPr lang="en-US" sz="2200" dirty="0"/>
              <a:t> </a:t>
            </a:r>
            <a:r>
              <a:rPr lang="en-US" sz="2200" dirty="0" err="1"/>
              <a:t>menemukan</a:t>
            </a:r>
            <a:r>
              <a:rPr lang="en-US" sz="2200" dirty="0"/>
              <a:t> </a:t>
            </a:r>
            <a:r>
              <a:rPr lang="en-US" sz="2200" dirty="0" err="1"/>
              <a:t>artikel</a:t>
            </a:r>
            <a:r>
              <a:rPr lang="en-US" sz="2200" dirty="0"/>
              <a:t> yang </a:t>
            </a:r>
            <a:r>
              <a:rPr lang="en-US" sz="2200" dirty="0" err="1"/>
              <a:t>mengutip</a:t>
            </a:r>
            <a:r>
              <a:rPr lang="en-US" sz="2200" dirty="0"/>
              <a:t> </a:t>
            </a:r>
            <a:r>
              <a:rPr lang="en-US" sz="2200" dirty="0" err="1"/>
              <a:t>sebuah</a:t>
            </a:r>
            <a:r>
              <a:rPr lang="en-US" sz="2200" dirty="0"/>
              <a:t> </a:t>
            </a:r>
            <a:r>
              <a:rPr lang="en-US" sz="2200" dirty="0" err="1"/>
              <a:t>artikel</a:t>
            </a:r>
            <a:r>
              <a:rPr lang="en-US" sz="2200" dirty="0"/>
              <a:t> </a:t>
            </a:r>
            <a:r>
              <a:rPr lang="en-US" sz="2200" dirty="0" err="1"/>
              <a:t>tertentu</a:t>
            </a:r>
            <a:endParaRPr lang="en-US" sz="2200" dirty="0"/>
          </a:p>
          <a:p>
            <a:pPr>
              <a:spcAft>
                <a:spcPts val="600"/>
              </a:spcAft>
            </a:pPr>
            <a:r>
              <a:rPr lang="en-US" sz="2200" dirty="0" err="1"/>
              <a:t>Ditemukan</a:t>
            </a:r>
            <a:r>
              <a:rPr lang="en-US" sz="2200" dirty="0"/>
              <a:t> </a:t>
            </a:r>
            <a:r>
              <a:rPr lang="en-US" sz="2200" dirty="0" err="1"/>
              <a:t>oleh</a:t>
            </a:r>
            <a:r>
              <a:rPr lang="en-US" sz="2200" dirty="0"/>
              <a:t> Dr. Eugene Garfield</a:t>
            </a:r>
          </a:p>
          <a:p>
            <a:pPr>
              <a:spcAft>
                <a:spcPts val="600"/>
              </a:spcAft>
            </a:pPr>
            <a:r>
              <a:rPr lang="en-US" sz="2200" dirty="0"/>
              <a:t>Perusahaan/</a:t>
            </a:r>
            <a:r>
              <a:rPr lang="en-US" sz="2200" dirty="0" err="1"/>
              <a:t>penyedia</a:t>
            </a:r>
            <a:r>
              <a:rPr lang="en-US" sz="2200" dirty="0"/>
              <a:t> </a:t>
            </a:r>
            <a:r>
              <a:rPr lang="en-US" sz="2200" dirty="0" err="1"/>
              <a:t>layanan</a:t>
            </a:r>
            <a:r>
              <a:rPr lang="en-US" sz="2200" dirty="0"/>
              <a:t> </a:t>
            </a:r>
            <a:r>
              <a:rPr lang="en-US" sz="2200" dirty="0" err="1"/>
              <a:t>pengindeksan</a:t>
            </a:r>
            <a:r>
              <a:rPr lang="en-US" sz="2200" dirty="0"/>
              <a:t>: ISI (Thomson and Reuter), Microsoft Academic Search, Scopus, Google Scholar, IPI, DOAJ, </a:t>
            </a:r>
            <a:r>
              <a:rPr lang="en-US" sz="2200" dirty="0" err="1"/>
              <a:t>CrossRef</a:t>
            </a:r>
            <a:r>
              <a:rPr lang="en-US" sz="2200" dirty="0"/>
              <a:t>, </a:t>
            </a:r>
            <a:r>
              <a:rPr lang="en-US" sz="2200" dirty="0" err="1"/>
              <a:t>dll</a:t>
            </a:r>
            <a:r>
              <a:rPr lang="en-US" sz="2200" dirty="0"/>
              <a:t>.</a:t>
            </a:r>
          </a:p>
        </p:txBody>
      </p:sp>
      <p:sp>
        <p:nvSpPr>
          <p:cNvPr id="4" name="Slide Number Placeholder 3">
            <a:extLst>
              <a:ext uri="{FF2B5EF4-FFF2-40B4-BE49-F238E27FC236}">
                <a16:creationId xmlns:a16="http://schemas.microsoft.com/office/drawing/2014/main" id="{402975F8-669B-465B-8CCA-449BA8EC9B58}"/>
              </a:ext>
            </a:extLst>
          </p:cNvPr>
          <p:cNvSpPr>
            <a:spLocks noGrp="1"/>
          </p:cNvSpPr>
          <p:nvPr>
            <p:ph type="sldNum" idx="12"/>
          </p:nvPr>
        </p:nvSpPr>
        <p:spPr/>
        <p:txBody>
          <a:bodyPr/>
          <a:lstStyle/>
          <a:p>
            <a:pPr lvl="0">
              <a:spcBef>
                <a:spcPts val="0"/>
              </a:spcBef>
              <a:buNone/>
            </a:pPr>
            <a:fld id="{00000000-1234-1234-1234-123412341234}" type="slidenum">
              <a:rPr lang="en" smtClean="0"/>
              <a:t>75</a:t>
            </a:fld>
            <a:endParaRPr lang="en"/>
          </a:p>
        </p:txBody>
      </p:sp>
    </p:spTree>
    <p:extLst>
      <p:ext uri="{BB962C8B-B14F-4D97-AF65-F5344CB8AC3E}">
        <p14:creationId xmlns:p14="http://schemas.microsoft.com/office/powerpoint/2010/main" val="8757261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CDD8-D126-433C-BA9A-188111AA3B7C}"/>
              </a:ext>
            </a:extLst>
          </p:cNvPr>
          <p:cNvSpPr>
            <a:spLocks noGrp="1"/>
          </p:cNvSpPr>
          <p:nvPr>
            <p:ph type="title"/>
          </p:nvPr>
        </p:nvSpPr>
        <p:spPr/>
        <p:txBody>
          <a:bodyPr/>
          <a:lstStyle/>
          <a:p>
            <a:r>
              <a:rPr lang="en-US" dirty="0"/>
              <a:t>H-</a:t>
            </a:r>
            <a:r>
              <a:rPr lang="en-US" dirty="0" err="1"/>
              <a:t>Indeks</a:t>
            </a:r>
            <a:endParaRPr lang="en-US" dirty="0"/>
          </a:p>
        </p:txBody>
      </p:sp>
      <p:sp>
        <p:nvSpPr>
          <p:cNvPr id="3" name="Text Placeholder 2">
            <a:extLst>
              <a:ext uri="{FF2B5EF4-FFF2-40B4-BE49-F238E27FC236}">
                <a16:creationId xmlns:a16="http://schemas.microsoft.com/office/drawing/2014/main" id="{F69A5200-5EC0-499A-931F-A940A77F3492}"/>
              </a:ext>
            </a:extLst>
          </p:cNvPr>
          <p:cNvSpPr>
            <a:spLocks noGrp="1"/>
          </p:cNvSpPr>
          <p:nvPr>
            <p:ph type="body" idx="1"/>
          </p:nvPr>
        </p:nvSpPr>
        <p:spPr>
          <a:xfrm>
            <a:off x="814275" y="1327349"/>
            <a:ext cx="7688702" cy="3733023"/>
          </a:xfrm>
        </p:spPr>
        <p:txBody>
          <a:bodyPr/>
          <a:lstStyle/>
          <a:p>
            <a:pPr>
              <a:spcAft>
                <a:spcPts val="600"/>
              </a:spcAft>
            </a:pPr>
            <a:r>
              <a:rPr lang="en-US" dirty="0" err="1"/>
              <a:t>Dikembangkan</a:t>
            </a:r>
            <a:r>
              <a:rPr lang="en-US" dirty="0"/>
              <a:t> </a:t>
            </a:r>
            <a:r>
              <a:rPr lang="en-US" dirty="0" err="1"/>
              <a:t>pada</a:t>
            </a:r>
            <a:r>
              <a:rPr lang="en-US" dirty="0"/>
              <a:t> </a:t>
            </a:r>
            <a:r>
              <a:rPr lang="en-US" dirty="0" err="1"/>
              <a:t>tahun</a:t>
            </a:r>
            <a:r>
              <a:rPr lang="en-US" dirty="0"/>
              <a:t> 2005 </a:t>
            </a:r>
            <a:r>
              <a:rPr lang="en-US" dirty="0" err="1"/>
              <a:t>oleh</a:t>
            </a:r>
            <a:r>
              <a:rPr lang="en-US" dirty="0"/>
              <a:t> Jorge Hirsch, </a:t>
            </a:r>
            <a:r>
              <a:rPr lang="en-US" dirty="0" err="1"/>
              <a:t>seorang</a:t>
            </a:r>
            <a:r>
              <a:rPr lang="en-US" dirty="0"/>
              <a:t> </a:t>
            </a:r>
            <a:r>
              <a:rPr lang="en-US" dirty="0" err="1"/>
              <a:t>fisikawan</a:t>
            </a:r>
            <a:r>
              <a:rPr lang="en-US" dirty="0"/>
              <a:t> </a:t>
            </a:r>
            <a:r>
              <a:rPr lang="en-US" dirty="0" err="1"/>
              <a:t>dan</a:t>
            </a:r>
            <a:r>
              <a:rPr lang="en-US" dirty="0"/>
              <a:t> </a:t>
            </a:r>
            <a:r>
              <a:rPr lang="en-US" dirty="0" err="1"/>
              <a:t>aktivis</a:t>
            </a:r>
            <a:r>
              <a:rPr lang="en-US" dirty="0"/>
              <a:t> </a:t>
            </a:r>
            <a:r>
              <a:rPr lang="en-US" dirty="0" err="1"/>
              <a:t>perdamaian</a:t>
            </a:r>
            <a:endParaRPr lang="en-US" dirty="0"/>
          </a:p>
          <a:p>
            <a:pPr>
              <a:spcAft>
                <a:spcPts val="600"/>
              </a:spcAft>
            </a:pPr>
            <a:r>
              <a:rPr lang="en-US" dirty="0" err="1"/>
              <a:t>Sebuah</a:t>
            </a:r>
            <a:r>
              <a:rPr lang="en-US" dirty="0"/>
              <a:t> </a:t>
            </a:r>
            <a:r>
              <a:rPr lang="en-US" dirty="0" err="1"/>
              <a:t>penulis</a:t>
            </a:r>
            <a:r>
              <a:rPr lang="en-US" dirty="0"/>
              <a:t> </a:t>
            </a:r>
            <a:r>
              <a:rPr lang="en-US" dirty="0" err="1"/>
              <a:t>mempunyai</a:t>
            </a:r>
            <a:r>
              <a:rPr lang="en-US" dirty="0"/>
              <a:t> </a:t>
            </a:r>
            <a:r>
              <a:rPr lang="en-US" dirty="0" err="1"/>
              <a:t>indeks</a:t>
            </a:r>
            <a:r>
              <a:rPr lang="en-US" dirty="0"/>
              <a:t> H </a:t>
            </a:r>
            <a:r>
              <a:rPr lang="en-US" dirty="0" err="1"/>
              <a:t>jika</a:t>
            </a:r>
            <a:r>
              <a:rPr lang="en-US" dirty="0"/>
              <a:t> </a:t>
            </a:r>
            <a:r>
              <a:rPr lang="en-US" dirty="0" err="1"/>
              <a:t>sejumlah</a:t>
            </a:r>
            <a:r>
              <a:rPr lang="en-US" dirty="0"/>
              <a:t> H </a:t>
            </a:r>
            <a:r>
              <a:rPr lang="en-US" dirty="0" err="1"/>
              <a:t>makalahnya</a:t>
            </a:r>
            <a:r>
              <a:rPr lang="en-US" dirty="0"/>
              <a:t> </a:t>
            </a:r>
            <a:r>
              <a:rPr lang="en-US" dirty="0" err="1"/>
              <a:t>mempunyai</a:t>
            </a:r>
            <a:r>
              <a:rPr lang="en-US" dirty="0"/>
              <a:t> </a:t>
            </a:r>
            <a:r>
              <a:rPr lang="en-US" dirty="0" err="1"/>
              <a:t>masing-masing</a:t>
            </a:r>
            <a:r>
              <a:rPr lang="en-US" dirty="0"/>
              <a:t> minimal H </a:t>
            </a:r>
            <a:r>
              <a:rPr lang="en-US" dirty="0" err="1"/>
              <a:t>sitasi</a:t>
            </a:r>
            <a:endParaRPr lang="en-US" dirty="0"/>
          </a:p>
          <a:p>
            <a:pPr>
              <a:spcAft>
                <a:spcPts val="600"/>
              </a:spcAft>
            </a:pPr>
            <a:r>
              <a:rPr lang="en-US" dirty="0" err="1"/>
              <a:t>Contoh</a:t>
            </a:r>
            <a:r>
              <a:rPr lang="en-US" dirty="0"/>
              <a:t> </a:t>
            </a:r>
            <a:r>
              <a:rPr lang="en-US" dirty="0" err="1"/>
              <a:t>Mukidi</a:t>
            </a:r>
            <a:r>
              <a:rPr lang="en-US" dirty="0"/>
              <a:t> </a:t>
            </a:r>
            <a:r>
              <a:rPr lang="en-US" dirty="0" err="1"/>
              <a:t>mempunyai</a:t>
            </a:r>
            <a:r>
              <a:rPr lang="en-US" dirty="0"/>
              <a:t> H-</a:t>
            </a:r>
            <a:r>
              <a:rPr lang="en-US" dirty="0" err="1"/>
              <a:t>Indeks</a:t>
            </a:r>
            <a:r>
              <a:rPr lang="en-US" dirty="0"/>
              <a:t> 20 </a:t>
            </a:r>
            <a:r>
              <a:rPr lang="en-US" dirty="0" err="1"/>
              <a:t>berarti</a:t>
            </a:r>
            <a:r>
              <a:rPr lang="en-US" dirty="0"/>
              <a:t> </a:t>
            </a:r>
            <a:r>
              <a:rPr lang="en-US" dirty="0" err="1"/>
              <a:t>Mukidi</a:t>
            </a:r>
            <a:r>
              <a:rPr lang="en-US" dirty="0"/>
              <a:t> </a:t>
            </a:r>
            <a:r>
              <a:rPr lang="en-US" dirty="0" err="1"/>
              <a:t>mempunyai</a:t>
            </a:r>
            <a:r>
              <a:rPr lang="en-US" dirty="0"/>
              <a:t> 20 </a:t>
            </a:r>
            <a:r>
              <a:rPr lang="en-US" dirty="0" err="1"/>
              <a:t>makalah</a:t>
            </a:r>
            <a:r>
              <a:rPr lang="en-US" dirty="0"/>
              <a:t> yang </a:t>
            </a:r>
            <a:r>
              <a:rPr lang="en-US" dirty="0" err="1"/>
              <a:t>masing-masing</a:t>
            </a:r>
            <a:r>
              <a:rPr lang="en-US" dirty="0"/>
              <a:t> </a:t>
            </a:r>
            <a:r>
              <a:rPr lang="en-US" dirty="0" err="1"/>
              <a:t>dari</a:t>
            </a:r>
            <a:r>
              <a:rPr lang="en-US" dirty="0"/>
              <a:t> </a:t>
            </a:r>
            <a:r>
              <a:rPr lang="en-US" dirty="0" err="1"/>
              <a:t>makalah</a:t>
            </a:r>
            <a:r>
              <a:rPr lang="en-US" dirty="0"/>
              <a:t> </a:t>
            </a:r>
            <a:r>
              <a:rPr lang="en-US" dirty="0" err="1"/>
              <a:t>tersebut</a:t>
            </a:r>
            <a:r>
              <a:rPr lang="en-US" dirty="0"/>
              <a:t> </a:t>
            </a:r>
            <a:r>
              <a:rPr lang="en-US" dirty="0" err="1"/>
              <a:t>mempunyai</a:t>
            </a:r>
            <a:r>
              <a:rPr lang="en-US" dirty="0"/>
              <a:t> minimal 20 </a:t>
            </a:r>
            <a:r>
              <a:rPr lang="en-US" dirty="0" err="1"/>
              <a:t>sitasi</a:t>
            </a:r>
            <a:endParaRPr lang="en-US" dirty="0"/>
          </a:p>
          <a:p>
            <a:pPr>
              <a:spcAft>
                <a:spcPts val="600"/>
              </a:spcAft>
            </a:pPr>
            <a:r>
              <a:rPr lang="en-US" dirty="0" err="1"/>
              <a:t>Tidak</a:t>
            </a:r>
            <a:r>
              <a:rPr lang="en-US" dirty="0"/>
              <a:t> </a:t>
            </a:r>
            <a:r>
              <a:rPr lang="en-US" dirty="0" err="1"/>
              <a:t>memperhitungkan</a:t>
            </a:r>
            <a:r>
              <a:rPr lang="en-US" dirty="0"/>
              <a:t> </a:t>
            </a:r>
            <a:r>
              <a:rPr lang="en-US" dirty="0" err="1"/>
              <a:t>jumlah</a:t>
            </a:r>
            <a:r>
              <a:rPr lang="en-US" dirty="0"/>
              <a:t> </a:t>
            </a:r>
            <a:r>
              <a:rPr lang="en-US" dirty="0" err="1"/>
              <a:t>dan</a:t>
            </a:r>
            <a:r>
              <a:rPr lang="en-US" dirty="0"/>
              <a:t> </a:t>
            </a:r>
            <a:r>
              <a:rPr lang="en-US" dirty="0" err="1"/>
              <a:t>urutan</a:t>
            </a:r>
            <a:r>
              <a:rPr lang="en-US" dirty="0"/>
              <a:t> </a:t>
            </a:r>
            <a:r>
              <a:rPr lang="en-US" dirty="0" err="1"/>
              <a:t>penulis</a:t>
            </a:r>
            <a:endParaRPr lang="en-US" dirty="0"/>
          </a:p>
          <a:p>
            <a:pPr>
              <a:spcAft>
                <a:spcPts val="600"/>
              </a:spcAft>
            </a:pPr>
            <a:r>
              <a:rPr lang="en-US" dirty="0" err="1"/>
              <a:t>Dapat</a:t>
            </a:r>
            <a:r>
              <a:rPr lang="en-US" dirty="0"/>
              <a:t> </a:t>
            </a:r>
            <a:r>
              <a:rPr lang="en-US" dirty="0" err="1"/>
              <a:t>diaplikasikan</a:t>
            </a:r>
            <a:r>
              <a:rPr lang="en-US" dirty="0"/>
              <a:t> </a:t>
            </a:r>
            <a:r>
              <a:rPr lang="en-US" dirty="0" err="1"/>
              <a:t>pada</a:t>
            </a:r>
            <a:r>
              <a:rPr lang="en-US" dirty="0"/>
              <a:t> level </a:t>
            </a:r>
            <a:r>
              <a:rPr lang="en-US" dirty="0" err="1"/>
              <a:t>institusi</a:t>
            </a:r>
            <a:endParaRPr lang="en-US" dirty="0"/>
          </a:p>
        </p:txBody>
      </p:sp>
      <p:sp>
        <p:nvSpPr>
          <p:cNvPr id="4" name="Slide Number Placeholder 3">
            <a:extLst>
              <a:ext uri="{FF2B5EF4-FFF2-40B4-BE49-F238E27FC236}">
                <a16:creationId xmlns:a16="http://schemas.microsoft.com/office/drawing/2014/main" id="{67835C9B-D4BB-4B95-8080-8999D4C8C078}"/>
              </a:ext>
            </a:extLst>
          </p:cNvPr>
          <p:cNvSpPr>
            <a:spLocks noGrp="1"/>
          </p:cNvSpPr>
          <p:nvPr>
            <p:ph type="sldNum" idx="12"/>
          </p:nvPr>
        </p:nvSpPr>
        <p:spPr/>
        <p:txBody>
          <a:bodyPr/>
          <a:lstStyle/>
          <a:p>
            <a:pPr lvl="0">
              <a:spcBef>
                <a:spcPts val="0"/>
              </a:spcBef>
              <a:buNone/>
            </a:pPr>
            <a:fld id="{00000000-1234-1234-1234-123412341234}" type="slidenum">
              <a:rPr lang="en" smtClean="0"/>
              <a:t>76</a:t>
            </a:fld>
            <a:endParaRPr lang="en"/>
          </a:p>
        </p:txBody>
      </p:sp>
    </p:spTree>
    <p:extLst>
      <p:ext uri="{BB962C8B-B14F-4D97-AF65-F5344CB8AC3E}">
        <p14:creationId xmlns:p14="http://schemas.microsoft.com/office/powerpoint/2010/main" val="3787088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EFB56-B2C6-42F5-BE12-36233EFB8407}"/>
              </a:ext>
            </a:extLst>
          </p:cNvPr>
          <p:cNvSpPr>
            <a:spLocks noGrp="1"/>
          </p:cNvSpPr>
          <p:nvPr>
            <p:ph type="title"/>
          </p:nvPr>
        </p:nvSpPr>
        <p:spPr/>
        <p:txBody>
          <a:bodyPr/>
          <a:lstStyle/>
          <a:p>
            <a:r>
              <a:rPr lang="en-US" dirty="0"/>
              <a:t>Quartile</a:t>
            </a:r>
          </a:p>
        </p:txBody>
      </p:sp>
      <p:sp>
        <p:nvSpPr>
          <p:cNvPr id="3" name="Text Placeholder 2">
            <a:extLst>
              <a:ext uri="{FF2B5EF4-FFF2-40B4-BE49-F238E27FC236}">
                <a16:creationId xmlns:a16="http://schemas.microsoft.com/office/drawing/2014/main" id="{F27E1FB9-97CA-4471-9B96-604991939817}"/>
              </a:ext>
            </a:extLst>
          </p:cNvPr>
          <p:cNvSpPr>
            <a:spLocks noGrp="1"/>
          </p:cNvSpPr>
          <p:nvPr>
            <p:ph type="body" idx="1"/>
          </p:nvPr>
        </p:nvSpPr>
        <p:spPr>
          <a:xfrm>
            <a:off x="814275" y="1327350"/>
            <a:ext cx="7955652" cy="3525206"/>
          </a:xfrm>
        </p:spPr>
        <p:txBody>
          <a:bodyPr/>
          <a:lstStyle/>
          <a:p>
            <a:pPr>
              <a:spcAft>
                <a:spcPts val="0"/>
              </a:spcAft>
            </a:pPr>
            <a:r>
              <a:rPr lang="en-US" sz="2200" dirty="0" err="1"/>
              <a:t>Berdasarkan</a:t>
            </a:r>
            <a:r>
              <a:rPr lang="en-US" sz="2200" dirty="0"/>
              <a:t> data </a:t>
            </a:r>
            <a:r>
              <a:rPr lang="en-US" sz="2200" dirty="0" err="1"/>
              <a:t>nilai</a:t>
            </a:r>
            <a:r>
              <a:rPr lang="en-US" sz="2200" dirty="0"/>
              <a:t> Impact Factor (IF), Journal Citation Report yang </a:t>
            </a:r>
            <a:r>
              <a:rPr lang="en-US" sz="2200" dirty="0" err="1"/>
              <a:t>diterbitkan</a:t>
            </a:r>
            <a:r>
              <a:rPr lang="en-US" sz="2200" dirty="0"/>
              <a:t> </a:t>
            </a:r>
            <a:r>
              <a:rPr lang="en-US" sz="2200" dirty="0" err="1"/>
              <a:t>oleh</a:t>
            </a:r>
            <a:r>
              <a:rPr lang="en-US" sz="2200" dirty="0"/>
              <a:t> Thomson Reuters </a:t>
            </a:r>
            <a:r>
              <a:rPr lang="en-US" sz="2200" dirty="0" err="1"/>
              <a:t>menentukan</a:t>
            </a:r>
            <a:r>
              <a:rPr lang="en-US" sz="2200" dirty="0"/>
              <a:t> </a:t>
            </a:r>
            <a:r>
              <a:rPr lang="en-US" sz="2200" dirty="0" err="1"/>
              <a:t>peringkat</a:t>
            </a:r>
            <a:r>
              <a:rPr lang="en-US" sz="2200" dirty="0"/>
              <a:t> </a:t>
            </a:r>
            <a:r>
              <a:rPr lang="en-US" sz="2200" dirty="0" err="1"/>
              <a:t>jurnal</a:t>
            </a:r>
            <a:r>
              <a:rPr lang="en-US" sz="2200" dirty="0"/>
              <a:t> </a:t>
            </a:r>
            <a:r>
              <a:rPr lang="en-US" sz="2200" dirty="0" err="1"/>
              <a:t>ilmu</a:t>
            </a:r>
            <a:r>
              <a:rPr lang="en-US" sz="2200" dirty="0"/>
              <a:t> </a:t>
            </a:r>
            <a:r>
              <a:rPr lang="en-US" sz="2200" dirty="0" err="1"/>
              <a:t>sains</a:t>
            </a:r>
            <a:r>
              <a:rPr lang="en-US" sz="2200" dirty="0"/>
              <a:t> </a:t>
            </a:r>
            <a:r>
              <a:rPr lang="en-US" sz="2200" dirty="0" err="1"/>
              <a:t>dan</a:t>
            </a:r>
            <a:r>
              <a:rPr lang="en-US" sz="2200" dirty="0"/>
              <a:t> social </a:t>
            </a:r>
            <a:r>
              <a:rPr lang="en-US" sz="2200" dirty="0" err="1"/>
              <a:t>pada</a:t>
            </a:r>
            <a:r>
              <a:rPr lang="en-US" sz="2200" dirty="0"/>
              <a:t> </a:t>
            </a:r>
            <a:r>
              <a:rPr lang="en-US" sz="2200" dirty="0" err="1"/>
              <a:t>sbuyek</a:t>
            </a:r>
            <a:r>
              <a:rPr lang="en-US" sz="2200" dirty="0"/>
              <a:t> yang </a:t>
            </a:r>
            <a:r>
              <a:rPr lang="en-US" sz="2200" dirty="0" err="1"/>
              <a:t>berhubungan</a:t>
            </a:r>
            <a:r>
              <a:rPr lang="en-US" sz="2200" dirty="0"/>
              <a:t> </a:t>
            </a:r>
            <a:r>
              <a:rPr lang="en-US" sz="2200" dirty="0" err="1"/>
              <a:t>untuk</a:t>
            </a:r>
            <a:r>
              <a:rPr lang="en-US" sz="2200" dirty="0"/>
              <a:t> </a:t>
            </a:r>
            <a:r>
              <a:rPr lang="en-US" sz="2200" dirty="0" err="1"/>
              <a:t>jurnal</a:t>
            </a:r>
            <a:r>
              <a:rPr lang="en-US" sz="2200" dirty="0"/>
              <a:t> </a:t>
            </a:r>
            <a:r>
              <a:rPr lang="en-US" sz="2200" dirty="0" err="1"/>
              <a:t>tersebut</a:t>
            </a:r>
            <a:r>
              <a:rPr lang="en-US" sz="2200" dirty="0"/>
              <a:t> (</a:t>
            </a:r>
            <a:r>
              <a:rPr lang="en-US" sz="2200" dirty="0" err="1"/>
              <a:t>dapat</a:t>
            </a:r>
            <a:r>
              <a:rPr lang="en-US" sz="2200" dirty="0"/>
              <a:t> </a:t>
            </a:r>
            <a:r>
              <a:rPr lang="en-US" sz="2200" dirty="0" err="1"/>
              <a:t>lebih</a:t>
            </a:r>
            <a:r>
              <a:rPr lang="en-US" sz="2200" dirty="0"/>
              <a:t> </a:t>
            </a:r>
            <a:r>
              <a:rPr lang="en-US" sz="2200" dirty="0" err="1"/>
              <a:t>dari</a:t>
            </a:r>
            <a:r>
              <a:rPr lang="en-US" sz="2200" dirty="0"/>
              <a:t> </a:t>
            </a:r>
            <a:r>
              <a:rPr lang="en-US" sz="2200" dirty="0" err="1"/>
              <a:t>satu</a:t>
            </a:r>
            <a:r>
              <a:rPr lang="en-US" sz="2200" dirty="0"/>
              <a:t> </a:t>
            </a:r>
            <a:r>
              <a:rPr lang="en-US" sz="2200" dirty="0" err="1"/>
              <a:t>subyek</a:t>
            </a:r>
            <a:r>
              <a:rPr lang="en-US" sz="2200" dirty="0"/>
              <a:t>)</a:t>
            </a:r>
          </a:p>
          <a:p>
            <a:pPr>
              <a:spcAft>
                <a:spcPts val="0"/>
              </a:spcAft>
            </a:pPr>
            <a:r>
              <a:rPr lang="en-US" sz="2200" dirty="0" err="1"/>
              <a:t>Peringkat</a:t>
            </a:r>
            <a:r>
              <a:rPr lang="en-US" sz="2200" dirty="0"/>
              <a:t> Quartile </a:t>
            </a:r>
            <a:r>
              <a:rPr lang="en-US" sz="2200" dirty="0" err="1"/>
              <a:t>diturunkan</a:t>
            </a:r>
            <a:r>
              <a:rPr lang="en-US" sz="2200" dirty="0"/>
              <a:t> </a:t>
            </a:r>
            <a:r>
              <a:rPr lang="en-US" sz="2200" dirty="0" err="1"/>
              <a:t>untuk</a:t>
            </a:r>
            <a:r>
              <a:rPr lang="en-US" sz="2200" dirty="0"/>
              <a:t> </a:t>
            </a:r>
            <a:r>
              <a:rPr lang="en-US" sz="2200" dirty="0" err="1"/>
              <a:t>setiap</a:t>
            </a:r>
            <a:r>
              <a:rPr lang="en-US" sz="2200" dirty="0"/>
              <a:t> </a:t>
            </a:r>
            <a:r>
              <a:rPr lang="en-US" sz="2200" dirty="0" err="1"/>
              <a:t>jurnal</a:t>
            </a:r>
            <a:r>
              <a:rPr lang="en-US" sz="2200" dirty="0"/>
              <a:t> </a:t>
            </a:r>
            <a:r>
              <a:rPr lang="en-US" sz="2200" dirty="0" err="1"/>
              <a:t>dalam</a:t>
            </a:r>
            <a:r>
              <a:rPr lang="en-US" sz="2200" dirty="0"/>
              <a:t> </a:t>
            </a:r>
            <a:r>
              <a:rPr lang="en-US" sz="2200" dirty="0" err="1"/>
              <a:t>setiap</a:t>
            </a:r>
            <a:r>
              <a:rPr lang="en-US" sz="2200" dirty="0"/>
              <a:t> </a:t>
            </a:r>
            <a:r>
              <a:rPr lang="en-US" sz="2200" dirty="0" err="1"/>
              <a:t>kategori</a:t>
            </a:r>
            <a:r>
              <a:rPr lang="en-US" sz="2200" dirty="0"/>
              <a:t> </a:t>
            </a:r>
            <a:r>
              <a:rPr lang="en-US" sz="2200" dirty="0" err="1"/>
              <a:t>subyek</a:t>
            </a:r>
            <a:r>
              <a:rPr lang="en-US" sz="2200" dirty="0"/>
              <a:t> </a:t>
            </a:r>
            <a:r>
              <a:rPr lang="en-US" sz="2200" dirty="0" err="1"/>
              <a:t>sesuai</a:t>
            </a:r>
            <a:r>
              <a:rPr lang="en-US" sz="2200" dirty="0"/>
              <a:t> </a:t>
            </a:r>
            <a:r>
              <a:rPr lang="en-US" sz="2200" dirty="0" err="1"/>
              <a:t>dengan</a:t>
            </a:r>
            <a:r>
              <a:rPr lang="en-US" sz="2200" dirty="0"/>
              <a:t> quartile </a:t>
            </a:r>
            <a:r>
              <a:rPr lang="en-US" sz="2200" dirty="0" err="1"/>
              <a:t>distribusi</a:t>
            </a:r>
            <a:r>
              <a:rPr lang="en-US" sz="2200" dirty="0"/>
              <a:t> IF </a:t>
            </a:r>
            <a:r>
              <a:rPr lang="en-US" sz="2200" dirty="0" err="1"/>
              <a:t>dari</a:t>
            </a:r>
            <a:r>
              <a:rPr lang="en-US" sz="2200" dirty="0"/>
              <a:t> </a:t>
            </a:r>
            <a:r>
              <a:rPr lang="en-US" sz="2200" dirty="0" err="1"/>
              <a:t>makalah</a:t>
            </a:r>
            <a:r>
              <a:rPr lang="en-US" sz="2200" dirty="0"/>
              <a:t> </a:t>
            </a:r>
            <a:r>
              <a:rPr lang="en-US" sz="2200" dirty="0" err="1"/>
              <a:t>untuk</a:t>
            </a:r>
            <a:r>
              <a:rPr lang="en-US" sz="2200" dirty="0"/>
              <a:t> </a:t>
            </a:r>
            <a:r>
              <a:rPr lang="en-US" sz="2200" dirty="0" err="1"/>
              <a:t>kategori</a:t>
            </a:r>
            <a:r>
              <a:rPr lang="en-US" sz="2200" dirty="0"/>
              <a:t> </a:t>
            </a:r>
            <a:r>
              <a:rPr lang="en-US" sz="2200" dirty="0" err="1"/>
              <a:t>tersebut</a:t>
            </a:r>
            <a:r>
              <a:rPr lang="en-US" sz="2200" dirty="0"/>
              <a:t>. </a:t>
            </a:r>
          </a:p>
          <a:p>
            <a:pPr>
              <a:spcAft>
                <a:spcPts val="0"/>
              </a:spcAft>
            </a:pPr>
            <a:r>
              <a:rPr lang="en-US" sz="2200" dirty="0"/>
              <a:t>Q1 </a:t>
            </a:r>
            <a:r>
              <a:rPr lang="en-US" sz="2200" dirty="0" err="1"/>
              <a:t>menunjukkan</a:t>
            </a:r>
            <a:r>
              <a:rPr lang="en-US" sz="2200" dirty="0"/>
              <a:t> 25% </a:t>
            </a:r>
            <a:r>
              <a:rPr lang="en-US" sz="2200" dirty="0" err="1"/>
              <a:t>distribusi</a:t>
            </a:r>
            <a:r>
              <a:rPr lang="en-US" sz="2200" dirty="0"/>
              <a:t> IF </a:t>
            </a:r>
            <a:r>
              <a:rPr lang="en-US" sz="2200" dirty="0" err="1"/>
              <a:t>teratas</a:t>
            </a:r>
            <a:r>
              <a:rPr lang="en-US" sz="2200" dirty="0"/>
              <a:t>, Q2 </a:t>
            </a:r>
            <a:r>
              <a:rPr lang="en-US" sz="2200" dirty="0" err="1"/>
              <a:t>untuk</a:t>
            </a:r>
            <a:r>
              <a:rPr lang="en-US" sz="2200" dirty="0"/>
              <a:t> </a:t>
            </a:r>
            <a:r>
              <a:rPr lang="en-US" sz="2200" dirty="0" err="1"/>
              <a:t>posisi</a:t>
            </a:r>
            <a:r>
              <a:rPr lang="en-US" sz="2200" dirty="0"/>
              <a:t> </a:t>
            </a:r>
            <a:r>
              <a:rPr lang="en-US" sz="2200" dirty="0" err="1"/>
              <a:t>tengah</a:t>
            </a:r>
            <a:r>
              <a:rPr lang="en-US" sz="2200" dirty="0"/>
              <a:t> </a:t>
            </a:r>
            <a:r>
              <a:rPr lang="en-US" sz="2200" dirty="0" err="1"/>
              <a:t>atas</a:t>
            </a:r>
            <a:r>
              <a:rPr lang="en-US" sz="2200" dirty="0"/>
              <a:t> (</a:t>
            </a:r>
            <a:r>
              <a:rPr lang="en-US" sz="2200" dirty="0" err="1"/>
              <a:t>urutan</a:t>
            </a:r>
            <a:r>
              <a:rPr lang="en-US" sz="2200" dirty="0"/>
              <a:t> 25-50%), Q3 </a:t>
            </a:r>
            <a:r>
              <a:rPr lang="en-US" sz="2200" dirty="0" err="1"/>
              <a:t>untuk</a:t>
            </a:r>
            <a:r>
              <a:rPr lang="en-US" sz="2200" dirty="0"/>
              <a:t> </a:t>
            </a:r>
            <a:r>
              <a:rPr lang="en-US" sz="2200" dirty="0" err="1"/>
              <a:t>posisi</a:t>
            </a:r>
            <a:r>
              <a:rPr lang="en-US" sz="2200" dirty="0"/>
              <a:t> </a:t>
            </a:r>
            <a:r>
              <a:rPr lang="en-US" sz="2200" dirty="0" err="1"/>
              <a:t>tengah</a:t>
            </a:r>
            <a:r>
              <a:rPr lang="en-US" sz="2200" dirty="0"/>
              <a:t> </a:t>
            </a:r>
            <a:r>
              <a:rPr lang="en-US" sz="2200" dirty="0" err="1"/>
              <a:t>bawah</a:t>
            </a:r>
            <a:r>
              <a:rPr lang="en-US" sz="2200" dirty="0"/>
              <a:t> (</a:t>
            </a:r>
            <a:r>
              <a:rPr lang="en-US" sz="2200" dirty="0" err="1"/>
              <a:t>urutan</a:t>
            </a:r>
            <a:r>
              <a:rPr lang="en-US" sz="2200" dirty="0"/>
              <a:t> 50-75%), </a:t>
            </a:r>
            <a:r>
              <a:rPr lang="en-US" sz="2200" dirty="0" err="1"/>
              <a:t>dan</a:t>
            </a:r>
            <a:r>
              <a:rPr lang="en-US" sz="2200" dirty="0"/>
              <a:t> Q4 </a:t>
            </a:r>
            <a:r>
              <a:rPr lang="en-US" sz="2200" dirty="0" err="1"/>
              <a:t>untuk</a:t>
            </a:r>
            <a:r>
              <a:rPr lang="en-US" sz="2200" dirty="0"/>
              <a:t> </a:t>
            </a:r>
            <a:r>
              <a:rPr lang="en-US" sz="2200" dirty="0" err="1"/>
              <a:t>posisi</a:t>
            </a:r>
            <a:r>
              <a:rPr lang="en-US" sz="2200" dirty="0"/>
              <a:t> </a:t>
            </a:r>
            <a:r>
              <a:rPr lang="en-US" sz="2200" dirty="0" err="1"/>
              <a:t>terbawah</a:t>
            </a:r>
            <a:r>
              <a:rPr lang="en-US" sz="2200" dirty="0"/>
              <a:t> (</a:t>
            </a:r>
            <a:r>
              <a:rPr lang="en-US" sz="2200" dirty="0" err="1"/>
              <a:t>urutan</a:t>
            </a:r>
            <a:r>
              <a:rPr lang="en-US" sz="2200" dirty="0"/>
              <a:t> 75-100% IF) </a:t>
            </a:r>
          </a:p>
        </p:txBody>
      </p:sp>
      <p:sp>
        <p:nvSpPr>
          <p:cNvPr id="4" name="Slide Number Placeholder 3">
            <a:extLst>
              <a:ext uri="{FF2B5EF4-FFF2-40B4-BE49-F238E27FC236}">
                <a16:creationId xmlns:a16="http://schemas.microsoft.com/office/drawing/2014/main" id="{8D71A2D6-84AC-49B2-9BEE-4A2D0E177CA4}"/>
              </a:ext>
            </a:extLst>
          </p:cNvPr>
          <p:cNvSpPr>
            <a:spLocks noGrp="1"/>
          </p:cNvSpPr>
          <p:nvPr>
            <p:ph type="sldNum" idx="12"/>
          </p:nvPr>
        </p:nvSpPr>
        <p:spPr/>
        <p:txBody>
          <a:bodyPr/>
          <a:lstStyle/>
          <a:p>
            <a:pPr lvl="0">
              <a:spcBef>
                <a:spcPts val="0"/>
              </a:spcBef>
              <a:buNone/>
            </a:pPr>
            <a:fld id="{00000000-1234-1234-1234-123412341234}" type="slidenum">
              <a:rPr lang="en" smtClean="0"/>
              <a:t>77</a:t>
            </a:fld>
            <a:endParaRPr lang="en"/>
          </a:p>
        </p:txBody>
      </p:sp>
    </p:spTree>
    <p:extLst>
      <p:ext uri="{BB962C8B-B14F-4D97-AF65-F5344CB8AC3E}">
        <p14:creationId xmlns:p14="http://schemas.microsoft.com/office/powerpoint/2010/main" val="26833373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94900-65F1-4113-B013-6AA5D62FBB76}"/>
              </a:ext>
            </a:extLst>
          </p:cNvPr>
          <p:cNvSpPr>
            <a:spLocks noGrp="1"/>
          </p:cNvSpPr>
          <p:nvPr>
            <p:ph type="title"/>
          </p:nvPr>
        </p:nvSpPr>
        <p:spPr/>
        <p:txBody>
          <a:bodyPr/>
          <a:lstStyle/>
          <a:p>
            <a:r>
              <a:rPr lang="en-US" dirty="0"/>
              <a:t>Scopus</a:t>
            </a:r>
          </a:p>
        </p:txBody>
      </p:sp>
      <p:sp>
        <p:nvSpPr>
          <p:cNvPr id="3" name="Text Placeholder 2">
            <a:extLst>
              <a:ext uri="{FF2B5EF4-FFF2-40B4-BE49-F238E27FC236}">
                <a16:creationId xmlns:a16="http://schemas.microsoft.com/office/drawing/2014/main" id="{3BB76CE4-778C-42E9-8DE3-5C79F9202472}"/>
              </a:ext>
            </a:extLst>
          </p:cNvPr>
          <p:cNvSpPr>
            <a:spLocks noGrp="1"/>
          </p:cNvSpPr>
          <p:nvPr>
            <p:ph type="body" idx="1"/>
          </p:nvPr>
        </p:nvSpPr>
        <p:spPr>
          <a:xfrm>
            <a:off x="197427" y="1491000"/>
            <a:ext cx="4426528" cy="3145500"/>
          </a:xfrm>
        </p:spPr>
        <p:txBody>
          <a:bodyPr/>
          <a:lstStyle/>
          <a:p>
            <a:r>
              <a:rPr lang="en-US" dirty="0" err="1"/>
              <a:t>Adalah</a:t>
            </a:r>
            <a:r>
              <a:rPr lang="en-US" dirty="0"/>
              <a:t> salah </a:t>
            </a:r>
            <a:r>
              <a:rPr lang="en-US" dirty="0" err="1"/>
              <a:t>satu</a:t>
            </a:r>
            <a:r>
              <a:rPr lang="en-US" dirty="0"/>
              <a:t> </a:t>
            </a:r>
            <a:r>
              <a:rPr lang="en-US" dirty="0" err="1"/>
              <a:t>layanan</a:t>
            </a:r>
            <a:r>
              <a:rPr lang="en-US" dirty="0"/>
              <a:t> database </a:t>
            </a:r>
            <a:r>
              <a:rPr lang="en-US" dirty="0" err="1"/>
              <a:t>bibliografi</a:t>
            </a:r>
            <a:r>
              <a:rPr lang="en-US" dirty="0"/>
              <a:t> </a:t>
            </a:r>
            <a:r>
              <a:rPr lang="en-US" dirty="0" err="1"/>
              <a:t>dari</a:t>
            </a:r>
            <a:r>
              <a:rPr lang="en-US" dirty="0"/>
              <a:t> Elsevier yang </a:t>
            </a:r>
            <a:r>
              <a:rPr lang="en-US" dirty="0" err="1"/>
              <a:t>berisi</a:t>
            </a:r>
            <a:r>
              <a:rPr lang="en-US" dirty="0"/>
              <a:t> </a:t>
            </a:r>
            <a:r>
              <a:rPr lang="en-US" dirty="0" err="1"/>
              <a:t>abstrak</a:t>
            </a:r>
            <a:r>
              <a:rPr lang="en-US" dirty="0"/>
              <a:t> </a:t>
            </a:r>
            <a:r>
              <a:rPr lang="en-US" dirty="0" err="1"/>
              <a:t>dan</a:t>
            </a:r>
            <a:r>
              <a:rPr lang="en-US" dirty="0"/>
              <a:t> </a:t>
            </a:r>
            <a:r>
              <a:rPr lang="en-US" dirty="0" err="1"/>
              <a:t>sitasi</a:t>
            </a:r>
            <a:r>
              <a:rPr lang="en-US" dirty="0"/>
              <a:t> </a:t>
            </a:r>
            <a:r>
              <a:rPr lang="en-US" dirty="0" err="1"/>
              <a:t>dari</a:t>
            </a:r>
            <a:r>
              <a:rPr lang="en-US" dirty="0"/>
              <a:t> </a:t>
            </a:r>
            <a:r>
              <a:rPr lang="en-US" dirty="0" err="1"/>
              <a:t>makalah</a:t>
            </a:r>
            <a:r>
              <a:rPr lang="en-US" dirty="0"/>
              <a:t> </a:t>
            </a:r>
            <a:r>
              <a:rPr lang="en-US" dirty="0" err="1"/>
              <a:t>ilmiah</a:t>
            </a:r>
            <a:r>
              <a:rPr lang="en-US" dirty="0"/>
              <a:t>.</a:t>
            </a:r>
          </a:p>
          <a:p>
            <a:r>
              <a:rPr lang="en-US" dirty="0" err="1"/>
              <a:t>Mencakup</a:t>
            </a:r>
            <a:r>
              <a:rPr lang="en-US" dirty="0"/>
              <a:t> </a:t>
            </a:r>
            <a:r>
              <a:rPr lang="en-US" dirty="0" err="1"/>
              <a:t>hampir</a:t>
            </a:r>
            <a:r>
              <a:rPr lang="en-US" dirty="0"/>
              <a:t> 21.000 </a:t>
            </a:r>
            <a:r>
              <a:rPr lang="en-US" dirty="0" err="1"/>
              <a:t>jurnal</a:t>
            </a:r>
            <a:r>
              <a:rPr lang="en-US" dirty="0"/>
              <a:t> </a:t>
            </a:r>
            <a:r>
              <a:rPr lang="en-US" dirty="0" err="1"/>
              <a:t>dari</a:t>
            </a:r>
            <a:r>
              <a:rPr lang="en-US" dirty="0"/>
              <a:t> </a:t>
            </a:r>
            <a:r>
              <a:rPr lang="en-US" dirty="0" err="1"/>
              <a:t>lebih</a:t>
            </a:r>
            <a:r>
              <a:rPr lang="en-US" dirty="0"/>
              <a:t> 5000 </a:t>
            </a:r>
            <a:r>
              <a:rPr lang="en-US" dirty="0" err="1"/>
              <a:t>penerbit</a:t>
            </a:r>
            <a:endParaRPr lang="en-US" dirty="0"/>
          </a:p>
          <a:p>
            <a:r>
              <a:rPr lang="en-US" dirty="0" err="1"/>
              <a:t>Akses</a:t>
            </a:r>
            <a:r>
              <a:rPr lang="en-US" dirty="0"/>
              <a:t> Scopus.com</a:t>
            </a:r>
          </a:p>
        </p:txBody>
      </p:sp>
      <p:sp>
        <p:nvSpPr>
          <p:cNvPr id="4" name="Slide Number Placeholder 3">
            <a:extLst>
              <a:ext uri="{FF2B5EF4-FFF2-40B4-BE49-F238E27FC236}">
                <a16:creationId xmlns:a16="http://schemas.microsoft.com/office/drawing/2014/main" id="{FEFE75D2-83B1-4C84-A8E5-EB65773EC961}"/>
              </a:ext>
            </a:extLst>
          </p:cNvPr>
          <p:cNvSpPr>
            <a:spLocks noGrp="1"/>
          </p:cNvSpPr>
          <p:nvPr>
            <p:ph type="sldNum" idx="12"/>
          </p:nvPr>
        </p:nvSpPr>
        <p:spPr/>
        <p:txBody>
          <a:bodyPr/>
          <a:lstStyle/>
          <a:p>
            <a:pPr lvl="0">
              <a:spcBef>
                <a:spcPts val="0"/>
              </a:spcBef>
              <a:buNone/>
            </a:pPr>
            <a:fld id="{00000000-1234-1234-1234-123412341234}" type="slidenum">
              <a:rPr lang="en" smtClean="0"/>
              <a:t>78</a:t>
            </a:fld>
            <a:endParaRPr lang="en"/>
          </a:p>
        </p:txBody>
      </p:sp>
      <p:pic>
        <p:nvPicPr>
          <p:cNvPr id="5" name="Picture 4">
            <a:extLst>
              <a:ext uri="{FF2B5EF4-FFF2-40B4-BE49-F238E27FC236}">
                <a16:creationId xmlns:a16="http://schemas.microsoft.com/office/drawing/2014/main" id="{8E5C287F-26F7-406E-B52A-F002A508F35B}"/>
              </a:ext>
            </a:extLst>
          </p:cNvPr>
          <p:cNvPicPr>
            <a:picLocks noChangeAspect="1" noChangeArrowheads="1"/>
          </p:cNvPicPr>
          <p:nvPr/>
        </p:nvPicPr>
        <p:blipFill>
          <a:blip r:embed="rId2"/>
          <a:srcRect/>
          <a:stretch>
            <a:fillRect/>
          </a:stretch>
        </p:blipFill>
        <p:spPr bwMode="auto">
          <a:xfrm>
            <a:off x="4506287" y="1491000"/>
            <a:ext cx="4507646" cy="2467936"/>
          </a:xfrm>
          <a:prstGeom prst="rect">
            <a:avLst/>
          </a:prstGeom>
          <a:noFill/>
          <a:ln w="9525">
            <a:noFill/>
            <a:miter lim="800000"/>
            <a:headEnd/>
            <a:tailEnd/>
          </a:ln>
          <a:effectLst/>
        </p:spPr>
      </p:pic>
    </p:spTree>
    <p:extLst>
      <p:ext uri="{BB962C8B-B14F-4D97-AF65-F5344CB8AC3E}">
        <p14:creationId xmlns:p14="http://schemas.microsoft.com/office/powerpoint/2010/main" val="32888119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EB479-2A5D-4A17-8F12-63FD790AE986}"/>
              </a:ext>
            </a:extLst>
          </p:cNvPr>
          <p:cNvSpPr>
            <a:spLocks noGrp="1"/>
          </p:cNvSpPr>
          <p:nvPr>
            <p:ph type="title"/>
          </p:nvPr>
        </p:nvSpPr>
        <p:spPr/>
        <p:txBody>
          <a:bodyPr/>
          <a:lstStyle/>
          <a:p>
            <a:r>
              <a:rPr lang="en-US" dirty="0"/>
              <a:t>ISI (Thomson Reuters)</a:t>
            </a:r>
          </a:p>
        </p:txBody>
      </p:sp>
      <p:sp>
        <p:nvSpPr>
          <p:cNvPr id="3" name="Text Placeholder 2">
            <a:extLst>
              <a:ext uri="{FF2B5EF4-FFF2-40B4-BE49-F238E27FC236}">
                <a16:creationId xmlns:a16="http://schemas.microsoft.com/office/drawing/2014/main" id="{90B2ACD9-F3B7-4746-AB9F-47515530900C}"/>
              </a:ext>
            </a:extLst>
          </p:cNvPr>
          <p:cNvSpPr>
            <a:spLocks noGrp="1"/>
          </p:cNvSpPr>
          <p:nvPr>
            <p:ph type="body" idx="1"/>
          </p:nvPr>
        </p:nvSpPr>
        <p:spPr>
          <a:xfrm>
            <a:off x="814275" y="1327350"/>
            <a:ext cx="7688702" cy="3816150"/>
          </a:xfrm>
        </p:spPr>
        <p:txBody>
          <a:bodyPr/>
          <a:lstStyle/>
          <a:p>
            <a:pPr>
              <a:spcAft>
                <a:spcPts val="0"/>
              </a:spcAft>
            </a:pPr>
            <a:r>
              <a:rPr lang="en-US" dirty="0" err="1"/>
              <a:t>Kepanjangan</a:t>
            </a:r>
            <a:r>
              <a:rPr lang="en-US" dirty="0"/>
              <a:t> </a:t>
            </a:r>
            <a:r>
              <a:rPr lang="en-US" dirty="0" err="1"/>
              <a:t>dari</a:t>
            </a:r>
            <a:r>
              <a:rPr lang="en-US" dirty="0"/>
              <a:t> Institute for Scientific Information (ISI), </a:t>
            </a:r>
            <a:r>
              <a:rPr lang="en-US" dirty="0" err="1"/>
              <a:t>didirikan</a:t>
            </a:r>
            <a:r>
              <a:rPr lang="en-US" dirty="0"/>
              <a:t> </a:t>
            </a:r>
            <a:r>
              <a:rPr lang="en-US" dirty="0" err="1"/>
              <a:t>oleh</a:t>
            </a:r>
            <a:r>
              <a:rPr lang="en-US" dirty="0"/>
              <a:t> Eugene Garfield </a:t>
            </a:r>
            <a:r>
              <a:rPr lang="en-US" dirty="0" err="1"/>
              <a:t>pada</a:t>
            </a:r>
            <a:r>
              <a:rPr lang="en-US" dirty="0"/>
              <a:t> </a:t>
            </a:r>
            <a:r>
              <a:rPr lang="en-US" dirty="0" err="1"/>
              <a:t>tahun</a:t>
            </a:r>
            <a:r>
              <a:rPr lang="en-US" dirty="0"/>
              <a:t> 1960</a:t>
            </a:r>
          </a:p>
          <a:p>
            <a:pPr>
              <a:spcAft>
                <a:spcPts val="0"/>
              </a:spcAft>
            </a:pPr>
            <a:r>
              <a:rPr lang="en-US" dirty="0" err="1"/>
              <a:t>Menyediakan</a:t>
            </a:r>
            <a:r>
              <a:rPr lang="en-US" dirty="0"/>
              <a:t> </a:t>
            </a:r>
            <a:r>
              <a:rPr lang="en-US" dirty="0" err="1"/>
              <a:t>layanan</a:t>
            </a:r>
            <a:r>
              <a:rPr lang="en-US" dirty="0"/>
              <a:t> </a:t>
            </a:r>
            <a:r>
              <a:rPr lang="en-US" dirty="0" err="1"/>
              <a:t>bibliografi</a:t>
            </a:r>
            <a:r>
              <a:rPr lang="en-US" dirty="0"/>
              <a:t> </a:t>
            </a:r>
            <a:r>
              <a:rPr lang="en-US" dirty="0" err="1"/>
              <a:t>khususnya</a:t>
            </a:r>
            <a:r>
              <a:rPr lang="en-US" dirty="0"/>
              <a:t> </a:t>
            </a:r>
            <a:r>
              <a:rPr lang="en-US" dirty="0" err="1"/>
              <a:t>indeks</a:t>
            </a:r>
            <a:r>
              <a:rPr lang="en-US" dirty="0"/>
              <a:t> </a:t>
            </a:r>
            <a:r>
              <a:rPr lang="en-US" dirty="0" err="1"/>
              <a:t>dan</a:t>
            </a:r>
            <a:r>
              <a:rPr lang="en-US" dirty="0"/>
              <a:t> analysis </a:t>
            </a:r>
            <a:r>
              <a:rPr lang="en-US" dirty="0" err="1"/>
              <a:t>sitasi</a:t>
            </a:r>
            <a:endParaRPr lang="en-US" dirty="0"/>
          </a:p>
          <a:p>
            <a:pPr>
              <a:spcAft>
                <a:spcPts val="0"/>
              </a:spcAft>
            </a:pPr>
            <a:r>
              <a:rPr lang="en-US" dirty="0" err="1"/>
              <a:t>Jenis</a:t>
            </a:r>
            <a:r>
              <a:rPr lang="en-US" dirty="0"/>
              <a:t> </a:t>
            </a:r>
            <a:r>
              <a:rPr lang="en-US" dirty="0" err="1"/>
              <a:t>layanan</a:t>
            </a:r>
            <a:r>
              <a:rPr lang="en-US" dirty="0"/>
              <a:t> </a:t>
            </a:r>
          </a:p>
          <a:p>
            <a:pPr marL="747713">
              <a:spcAft>
                <a:spcPts val="0"/>
              </a:spcAft>
              <a:buFont typeface="Symbol" panose="05050102010706020507" pitchFamily="18" charset="2"/>
              <a:buChar char=""/>
            </a:pPr>
            <a:r>
              <a:rPr lang="en-US" dirty="0"/>
              <a:t>Science Citation Index (SCI)</a:t>
            </a:r>
          </a:p>
          <a:p>
            <a:pPr marL="747713">
              <a:spcAft>
                <a:spcPts val="0"/>
              </a:spcAft>
              <a:buFont typeface="Symbol" panose="05050102010706020507" pitchFamily="18" charset="2"/>
              <a:buChar char=""/>
            </a:pPr>
            <a:r>
              <a:rPr lang="en-US" dirty="0"/>
              <a:t>Social Sciences Citation Index (SSCI)</a:t>
            </a:r>
          </a:p>
          <a:p>
            <a:pPr marL="747713">
              <a:spcAft>
                <a:spcPts val="0"/>
              </a:spcAft>
              <a:buFont typeface="Symbol" panose="05050102010706020507" pitchFamily="18" charset="2"/>
              <a:buChar char=""/>
            </a:pPr>
            <a:r>
              <a:rPr lang="en-US" dirty="0"/>
              <a:t>Arts and Humanities Citation Index (AHCI)</a:t>
            </a:r>
          </a:p>
          <a:p>
            <a:pPr>
              <a:spcAft>
                <a:spcPts val="0"/>
              </a:spcAft>
            </a:pPr>
            <a:r>
              <a:rPr lang="en-US" dirty="0" err="1"/>
              <a:t>Semua</a:t>
            </a:r>
            <a:r>
              <a:rPr lang="en-US" dirty="0"/>
              <a:t> </a:t>
            </a:r>
            <a:r>
              <a:rPr lang="en-US" dirty="0" err="1"/>
              <a:t>layanan</a:t>
            </a:r>
            <a:r>
              <a:rPr lang="en-US" dirty="0"/>
              <a:t> </a:t>
            </a:r>
            <a:r>
              <a:rPr lang="en-US" dirty="0" err="1"/>
              <a:t>tersedia</a:t>
            </a:r>
            <a:r>
              <a:rPr lang="en-US" dirty="0"/>
              <a:t> </a:t>
            </a:r>
            <a:r>
              <a:rPr lang="en-US" dirty="0" err="1"/>
              <a:t>pada</a:t>
            </a:r>
            <a:r>
              <a:rPr lang="en-US" dirty="0"/>
              <a:t> </a:t>
            </a:r>
            <a:r>
              <a:rPr lang="en-US" dirty="0" err="1"/>
              <a:t>layanan</a:t>
            </a:r>
            <a:r>
              <a:rPr lang="en-US" dirty="0"/>
              <a:t> database </a:t>
            </a:r>
            <a:r>
              <a:rPr lang="en-US" b="1" dirty="0"/>
              <a:t>Web of Knowledge</a:t>
            </a:r>
          </a:p>
        </p:txBody>
      </p:sp>
      <p:sp>
        <p:nvSpPr>
          <p:cNvPr id="4" name="Slide Number Placeholder 3">
            <a:extLst>
              <a:ext uri="{FF2B5EF4-FFF2-40B4-BE49-F238E27FC236}">
                <a16:creationId xmlns:a16="http://schemas.microsoft.com/office/drawing/2014/main" id="{CA27F592-687C-4D5E-90C2-FE3E94C69326}"/>
              </a:ext>
            </a:extLst>
          </p:cNvPr>
          <p:cNvSpPr>
            <a:spLocks noGrp="1"/>
          </p:cNvSpPr>
          <p:nvPr>
            <p:ph type="sldNum" idx="12"/>
          </p:nvPr>
        </p:nvSpPr>
        <p:spPr/>
        <p:txBody>
          <a:bodyPr/>
          <a:lstStyle/>
          <a:p>
            <a:pPr lvl="0">
              <a:spcBef>
                <a:spcPts val="0"/>
              </a:spcBef>
              <a:buNone/>
            </a:pPr>
            <a:fld id="{00000000-1234-1234-1234-123412341234}" type="slidenum">
              <a:rPr lang="en" smtClean="0"/>
              <a:t>79</a:t>
            </a:fld>
            <a:endParaRPr lang="en"/>
          </a:p>
        </p:txBody>
      </p:sp>
    </p:spTree>
    <p:extLst>
      <p:ext uri="{BB962C8B-B14F-4D97-AF65-F5344CB8AC3E}">
        <p14:creationId xmlns:p14="http://schemas.microsoft.com/office/powerpoint/2010/main" val="3134070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829775" y="1202000"/>
            <a:ext cx="5090700" cy="2745000"/>
          </a:xfrm>
          <a:prstGeom prst="rect">
            <a:avLst/>
          </a:prstGeom>
        </p:spPr>
        <p:txBody>
          <a:bodyPr wrap="square" lIns="91425" tIns="91425" rIns="91425" bIns="91425" anchor="ctr" anchorCtr="0">
            <a:noAutofit/>
          </a:bodyPr>
          <a:lstStyle/>
          <a:p>
            <a:pPr lvl="0">
              <a:spcBef>
                <a:spcPts val="0"/>
              </a:spcBef>
              <a:buNone/>
            </a:pPr>
            <a:r>
              <a:rPr lang="en-US" dirty="0" err="1"/>
              <a:t>Mengapa</a:t>
            </a:r>
            <a:r>
              <a:rPr lang="en-US" dirty="0"/>
              <a:t> </a:t>
            </a:r>
            <a:r>
              <a:rPr lang="en-US" dirty="0" err="1"/>
              <a:t>Menulis</a:t>
            </a:r>
            <a:r>
              <a:rPr lang="en-US" dirty="0"/>
              <a:t>?</a:t>
            </a:r>
            <a:endParaRPr lang="en" dirty="0"/>
          </a:p>
        </p:txBody>
      </p:sp>
      <p:sp>
        <p:nvSpPr>
          <p:cNvPr id="230" name="Shape 230"/>
          <p:cNvSpPr txBox="1">
            <a:spLocks noGrp="1"/>
          </p:cNvSpPr>
          <p:nvPr>
            <p:ph type="sldNum" idx="4294967295"/>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8</a:t>
            </a:fld>
            <a:endParaRPr lang="en"/>
          </a:p>
        </p:txBody>
      </p:sp>
      <p:sp>
        <p:nvSpPr>
          <p:cNvPr id="231" name="Shape 231"/>
          <p:cNvSpPr txBox="1">
            <a:spLocks noGrp="1"/>
          </p:cNvSpPr>
          <p:nvPr>
            <p:ph type="sldNum" idx="12"/>
          </p:nvPr>
        </p:nvSpPr>
        <p:spPr>
          <a:xfrm>
            <a:off x="7618000" y="4636500"/>
            <a:ext cx="1487400" cy="315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8</a:t>
            </a:fld>
            <a:endParaRPr lang="en"/>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910C-C158-44AA-929E-D034001910D4}"/>
              </a:ext>
            </a:extLst>
          </p:cNvPr>
          <p:cNvSpPr>
            <a:spLocks noGrp="1"/>
          </p:cNvSpPr>
          <p:nvPr>
            <p:ph type="title"/>
          </p:nvPr>
        </p:nvSpPr>
        <p:spPr/>
        <p:txBody>
          <a:bodyPr/>
          <a:lstStyle/>
          <a:p>
            <a:r>
              <a:rPr lang="en-US" dirty="0" err="1"/>
              <a:t>Scimago</a:t>
            </a:r>
            <a:endParaRPr lang="en-US" dirty="0"/>
          </a:p>
        </p:txBody>
      </p:sp>
      <p:sp>
        <p:nvSpPr>
          <p:cNvPr id="3" name="Text Placeholder 2">
            <a:extLst>
              <a:ext uri="{FF2B5EF4-FFF2-40B4-BE49-F238E27FC236}">
                <a16:creationId xmlns:a16="http://schemas.microsoft.com/office/drawing/2014/main" id="{9EADBB8D-7200-410F-B6B7-87351EED2F01}"/>
              </a:ext>
            </a:extLst>
          </p:cNvPr>
          <p:cNvSpPr>
            <a:spLocks noGrp="1"/>
          </p:cNvSpPr>
          <p:nvPr>
            <p:ph type="body" idx="1"/>
          </p:nvPr>
        </p:nvSpPr>
        <p:spPr/>
        <p:txBody>
          <a:bodyPr/>
          <a:lstStyle/>
          <a:p>
            <a:r>
              <a:rPr lang="en-US" b="1" dirty="0" err="1"/>
              <a:t>SCImago</a:t>
            </a:r>
            <a:r>
              <a:rPr lang="en-US" b="1" dirty="0"/>
              <a:t> Journal &amp; Country Rank</a:t>
            </a:r>
            <a:r>
              <a:rPr lang="en-US" dirty="0"/>
              <a:t> is a portal that includes the journals and country scientific indicators developed from the information contained in the </a:t>
            </a:r>
            <a:r>
              <a:rPr lang="en-US" dirty="0">
                <a:hlinkClick r:id="rId2"/>
              </a:rPr>
              <a:t>Scopus®</a:t>
            </a:r>
            <a:r>
              <a:rPr lang="en-US" dirty="0"/>
              <a:t> database (</a:t>
            </a:r>
            <a:r>
              <a:rPr lang="en-US" dirty="0">
                <a:hlinkClick r:id="rId3"/>
              </a:rPr>
              <a:t>Elsevier B.V.</a:t>
            </a:r>
            <a:r>
              <a:rPr lang="en-US" dirty="0"/>
              <a:t>). </a:t>
            </a:r>
            <a:r>
              <a:rPr lang="en-US" b="1" dirty="0"/>
              <a:t>These indicators can be used to assess and analyze scientific domains. </a:t>
            </a:r>
            <a:endParaRPr lang="hu-HU" b="1" dirty="0"/>
          </a:p>
          <a:p>
            <a:r>
              <a:rPr lang="en-US" dirty="0"/>
              <a:t>This indicator shows the visibility of the journals contained in the </a:t>
            </a:r>
            <a:r>
              <a:rPr lang="en-US" dirty="0">
                <a:hlinkClick r:id="rId2"/>
              </a:rPr>
              <a:t>Scopus®</a:t>
            </a:r>
            <a:r>
              <a:rPr lang="en-US" dirty="0"/>
              <a:t> database from 1996. </a:t>
            </a:r>
            <a:endParaRPr lang="hu-HU" dirty="0"/>
          </a:p>
          <a:p>
            <a:endParaRPr lang="en-US" dirty="0"/>
          </a:p>
        </p:txBody>
      </p:sp>
      <p:sp>
        <p:nvSpPr>
          <p:cNvPr id="4" name="Slide Number Placeholder 3">
            <a:extLst>
              <a:ext uri="{FF2B5EF4-FFF2-40B4-BE49-F238E27FC236}">
                <a16:creationId xmlns:a16="http://schemas.microsoft.com/office/drawing/2014/main" id="{F7173C5C-F066-435A-8752-9E3C1AEEE6F7}"/>
              </a:ext>
            </a:extLst>
          </p:cNvPr>
          <p:cNvSpPr>
            <a:spLocks noGrp="1"/>
          </p:cNvSpPr>
          <p:nvPr>
            <p:ph type="sldNum" idx="12"/>
          </p:nvPr>
        </p:nvSpPr>
        <p:spPr/>
        <p:txBody>
          <a:bodyPr/>
          <a:lstStyle/>
          <a:p>
            <a:pPr lvl="0">
              <a:spcBef>
                <a:spcPts val="0"/>
              </a:spcBef>
              <a:buNone/>
            </a:pPr>
            <a:fld id="{00000000-1234-1234-1234-123412341234}" type="slidenum">
              <a:rPr lang="en" smtClean="0"/>
              <a:t>80</a:t>
            </a:fld>
            <a:endParaRPr lang="en"/>
          </a:p>
        </p:txBody>
      </p:sp>
    </p:spTree>
    <p:extLst>
      <p:ext uri="{BB962C8B-B14F-4D97-AF65-F5344CB8AC3E}">
        <p14:creationId xmlns:p14="http://schemas.microsoft.com/office/powerpoint/2010/main" val="366243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2D401-6DB4-4517-9A4E-93694D9170AD}"/>
              </a:ext>
            </a:extLst>
          </p:cNvPr>
          <p:cNvSpPr>
            <a:spLocks noGrp="1"/>
          </p:cNvSpPr>
          <p:nvPr>
            <p:ph type="title"/>
          </p:nvPr>
        </p:nvSpPr>
        <p:spPr/>
        <p:txBody>
          <a:bodyPr/>
          <a:lstStyle/>
          <a:p>
            <a:r>
              <a:rPr lang="en-US" dirty="0"/>
              <a:t>Quotes</a:t>
            </a:r>
          </a:p>
        </p:txBody>
      </p:sp>
      <p:sp>
        <p:nvSpPr>
          <p:cNvPr id="3" name="Text Placeholder 2">
            <a:extLst>
              <a:ext uri="{FF2B5EF4-FFF2-40B4-BE49-F238E27FC236}">
                <a16:creationId xmlns:a16="http://schemas.microsoft.com/office/drawing/2014/main" id="{4ECBACC9-2E77-4C36-A6BE-2D55C416DBFD}"/>
              </a:ext>
            </a:extLst>
          </p:cNvPr>
          <p:cNvSpPr>
            <a:spLocks noGrp="1"/>
          </p:cNvSpPr>
          <p:nvPr>
            <p:ph type="body" idx="1"/>
          </p:nvPr>
        </p:nvSpPr>
        <p:spPr>
          <a:xfrm>
            <a:off x="607993" y="4148731"/>
            <a:ext cx="3108123" cy="997561"/>
          </a:xfrm>
        </p:spPr>
        <p:txBody>
          <a:bodyPr/>
          <a:lstStyle/>
          <a:p>
            <a:pPr marL="0" indent="0">
              <a:buNone/>
            </a:pPr>
            <a:r>
              <a:rPr lang="en-US" dirty="0"/>
              <a:t>“Publish or perish”</a:t>
            </a:r>
          </a:p>
          <a:p>
            <a:pPr marL="0" indent="0" algn="r">
              <a:buNone/>
            </a:pPr>
            <a:r>
              <a:rPr lang="en-US" dirty="0"/>
              <a:t>(</a:t>
            </a:r>
            <a:r>
              <a:rPr lang="en-US" i="1" dirty="0"/>
              <a:t>Anonymous</a:t>
            </a:r>
            <a:r>
              <a:rPr lang="en-US" dirty="0"/>
              <a:t>)</a:t>
            </a:r>
          </a:p>
        </p:txBody>
      </p:sp>
      <p:sp>
        <p:nvSpPr>
          <p:cNvPr id="4" name="Slide Number Placeholder 3">
            <a:extLst>
              <a:ext uri="{FF2B5EF4-FFF2-40B4-BE49-F238E27FC236}">
                <a16:creationId xmlns:a16="http://schemas.microsoft.com/office/drawing/2014/main" id="{E6A0E5F3-FD75-4D5C-8CA9-1F28BE4577DA}"/>
              </a:ext>
            </a:extLst>
          </p:cNvPr>
          <p:cNvSpPr>
            <a:spLocks noGrp="1"/>
          </p:cNvSpPr>
          <p:nvPr>
            <p:ph type="sldNum" idx="12"/>
          </p:nvPr>
        </p:nvSpPr>
        <p:spPr/>
        <p:txBody>
          <a:bodyPr/>
          <a:lstStyle/>
          <a:p>
            <a:pPr lvl="0">
              <a:spcBef>
                <a:spcPts val="0"/>
              </a:spcBef>
              <a:buNone/>
            </a:pPr>
            <a:fld id="{00000000-1234-1234-1234-123412341234}" type="slidenum">
              <a:rPr lang="en" smtClean="0"/>
              <a:t>9</a:t>
            </a:fld>
            <a:endParaRPr lang="en"/>
          </a:p>
        </p:txBody>
      </p:sp>
      <p:sp>
        <p:nvSpPr>
          <p:cNvPr id="5" name="Text Placeholder 2">
            <a:extLst>
              <a:ext uri="{FF2B5EF4-FFF2-40B4-BE49-F238E27FC236}">
                <a16:creationId xmlns:a16="http://schemas.microsoft.com/office/drawing/2014/main" id="{103A5FD4-A751-491E-B2B6-0B1CBCD25A8A}"/>
              </a:ext>
            </a:extLst>
          </p:cNvPr>
          <p:cNvSpPr txBox="1">
            <a:spLocks/>
          </p:cNvSpPr>
          <p:nvPr/>
        </p:nvSpPr>
        <p:spPr>
          <a:xfrm>
            <a:off x="452352" y="1273964"/>
            <a:ext cx="7165648" cy="1936164"/>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342900" marR="0" lvl="0" indent="-342900" algn="l" rtl="0">
              <a:lnSpc>
                <a:spcPct val="100000"/>
              </a:lnSpc>
              <a:spcBef>
                <a:spcPts val="0"/>
              </a:spcBef>
              <a:spcAft>
                <a:spcPts val="1000"/>
              </a:spcAft>
              <a:buClr>
                <a:srgbClr val="C7D3E6"/>
              </a:buClr>
              <a:buSzPct val="100000"/>
              <a:buFont typeface="Wingdings" panose="05000000000000000000" pitchFamily="2" charset="2"/>
              <a:buChar char="§"/>
              <a:defRPr sz="2400" b="0" i="0" u="none" strike="noStrike" cap="none">
                <a:solidFill>
                  <a:srgbClr val="263248"/>
                </a:solidFill>
                <a:latin typeface="Roboto Condensed Light"/>
                <a:ea typeface="Roboto Condensed Light"/>
                <a:cs typeface="Roboto Condensed Light"/>
                <a:sym typeface="Roboto Condensed Light"/>
              </a:defRPr>
            </a:lvl1pPr>
            <a:lvl2pPr marR="0" lvl="1"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R="0" lvl="2"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R="0" lvl="3"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R="0" lvl="4"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R="0" lvl="5"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R="0" lvl="6"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R="0" lvl="7"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R="0" lvl="8"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buNone/>
            </a:pPr>
            <a:r>
              <a:rPr lang="en-US" dirty="0"/>
              <a:t>“A paper is an organized description of hypotheses, data and conclusions, intended to instruct the reader. </a:t>
            </a:r>
            <a:r>
              <a:rPr lang="en-US" dirty="0">
                <a:solidFill>
                  <a:srgbClr val="C00000"/>
                </a:solidFill>
              </a:rPr>
              <a:t>If your research does not generate papers</a:t>
            </a:r>
            <a:r>
              <a:rPr lang="en-US" dirty="0"/>
              <a:t>, it might just as well not have been done”</a:t>
            </a:r>
            <a:br>
              <a:rPr lang="en-US" dirty="0"/>
            </a:br>
            <a:r>
              <a:rPr lang="en-US" dirty="0"/>
              <a:t>					        </a:t>
            </a:r>
            <a:r>
              <a:rPr lang="en-US" sz="2000" i="1" dirty="0"/>
              <a:t>(</a:t>
            </a:r>
            <a:r>
              <a:rPr lang="en-US" sz="2000" i="1" dirty="0" err="1"/>
              <a:t>Whitesides</a:t>
            </a:r>
            <a:r>
              <a:rPr lang="en-US" sz="2000" i="1" dirty="0"/>
              <a:t>, 2004)</a:t>
            </a:r>
            <a:endParaRPr lang="en-US" sz="2800" i="1" dirty="0"/>
          </a:p>
          <a:p>
            <a:pPr marL="0" indent="0" algn="r">
              <a:buFont typeface="Wingdings" panose="05000000000000000000" pitchFamily="2" charset="2"/>
              <a:buNone/>
            </a:pPr>
            <a:endParaRPr lang="en-US" dirty="0"/>
          </a:p>
        </p:txBody>
      </p:sp>
      <p:sp>
        <p:nvSpPr>
          <p:cNvPr id="7" name="Text Placeholder 2">
            <a:extLst>
              <a:ext uri="{FF2B5EF4-FFF2-40B4-BE49-F238E27FC236}">
                <a16:creationId xmlns:a16="http://schemas.microsoft.com/office/drawing/2014/main" id="{4010BA34-0402-4054-BC50-61FA3334EF59}"/>
              </a:ext>
            </a:extLst>
          </p:cNvPr>
          <p:cNvSpPr txBox="1">
            <a:spLocks/>
          </p:cNvSpPr>
          <p:nvPr/>
        </p:nvSpPr>
        <p:spPr>
          <a:xfrm>
            <a:off x="512869" y="3210128"/>
            <a:ext cx="6705054" cy="997561"/>
          </a:xfrm>
          <a:prstGeom prst="rect">
            <a:avLst/>
          </a:prstGeom>
          <a:noFill/>
          <a:ln>
            <a:noFill/>
          </a:ln>
        </p:spPr>
        <p:txBody>
          <a:bodyPr wrap="square" lIns="91425" tIns="91425" rIns="91425" bIns="91425" anchor="t" anchorCtr="0"/>
          <a:lstStyle>
            <a:defPPr marR="0" lvl="0" algn="l" rtl="0">
              <a:lnSpc>
                <a:spcPct val="100000"/>
              </a:lnSpc>
              <a:spcBef>
                <a:spcPts val="0"/>
              </a:spcBef>
              <a:spcAft>
                <a:spcPts val="0"/>
              </a:spcAft>
            </a:defPPr>
            <a:lvl1pPr marL="342900" marR="0" lvl="0" indent="-342900" algn="l" rtl="0">
              <a:lnSpc>
                <a:spcPct val="100000"/>
              </a:lnSpc>
              <a:spcBef>
                <a:spcPts val="0"/>
              </a:spcBef>
              <a:spcAft>
                <a:spcPts val="1000"/>
              </a:spcAft>
              <a:buClr>
                <a:srgbClr val="C7D3E6"/>
              </a:buClr>
              <a:buSzPct val="100000"/>
              <a:buFont typeface="Wingdings" panose="05000000000000000000" pitchFamily="2" charset="2"/>
              <a:buChar char="§"/>
              <a:defRPr sz="2400" b="0" i="0" u="none" strike="noStrike" cap="none">
                <a:solidFill>
                  <a:srgbClr val="263248"/>
                </a:solidFill>
                <a:latin typeface="Roboto Condensed Light"/>
                <a:ea typeface="Roboto Condensed Light"/>
                <a:cs typeface="Roboto Condensed Light"/>
                <a:sym typeface="Roboto Condensed Light"/>
              </a:defRPr>
            </a:lvl1pPr>
            <a:lvl2pPr marR="0" lvl="1"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2pPr>
            <a:lvl3pPr marR="0" lvl="2"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3pPr>
            <a:lvl4pPr marR="0" lvl="3"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4pPr>
            <a:lvl5pPr marR="0" lvl="4"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5pPr>
            <a:lvl6pPr marR="0" lvl="5"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6pPr>
            <a:lvl7pPr marR="0" lvl="6"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7pPr>
            <a:lvl8pPr marR="0" lvl="7"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8pPr>
            <a:lvl9pPr marR="0" lvl="8" algn="l" rtl="0">
              <a:lnSpc>
                <a:spcPct val="100000"/>
              </a:lnSpc>
              <a:spcBef>
                <a:spcPts val="0"/>
              </a:spcBef>
              <a:spcAft>
                <a:spcPts val="1000"/>
              </a:spcAft>
              <a:buClr>
                <a:srgbClr val="C7D3E6"/>
              </a:buClr>
              <a:buSzPct val="100000"/>
              <a:buFont typeface="Roboto Condensed Light"/>
              <a:buChar char="▻"/>
              <a:defRPr sz="2400" b="0" i="0" u="none" strike="noStrike" cap="none">
                <a:solidFill>
                  <a:srgbClr val="263248"/>
                </a:solidFill>
                <a:latin typeface="Roboto Condensed Light"/>
                <a:ea typeface="Roboto Condensed Light"/>
                <a:cs typeface="Roboto Condensed Light"/>
                <a:sym typeface="Roboto Condensed Light"/>
              </a:defRPr>
            </a:lvl9pPr>
          </a:lstStyle>
          <a:p>
            <a:pPr marL="0" indent="0">
              <a:buNone/>
            </a:pPr>
            <a:r>
              <a:rPr lang="en-US" dirty="0"/>
              <a:t>“If it wasn’t published, </a:t>
            </a:r>
            <a:r>
              <a:rPr lang="en-US" dirty="0">
                <a:solidFill>
                  <a:srgbClr val="C00000"/>
                </a:solidFill>
              </a:rPr>
              <a:t>it wasn’t done</a:t>
            </a:r>
            <a:r>
              <a:rPr lang="en-US" dirty="0"/>
              <a:t>”</a:t>
            </a:r>
            <a:br>
              <a:rPr lang="en-US" dirty="0"/>
            </a:br>
            <a:r>
              <a:rPr lang="en-US" dirty="0"/>
              <a:t>					          </a:t>
            </a:r>
            <a:r>
              <a:rPr lang="en-US" sz="2000" i="1" dirty="0"/>
              <a:t>(Miller 1993)</a:t>
            </a:r>
          </a:p>
        </p:txBody>
      </p:sp>
    </p:spTree>
    <p:extLst>
      <p:ext uri="{BB962C8B-B14F-4D97-AF65-F5344CB8AC3E}">
        <p14:creationId xmlns:p14="http://schemas.microsoft.com/office/powerpoint/2010/main" val="4024852858"/>
      </p:ext>
    </p:extLst>
  </p:cSld>
  <p:clrMapOvr>
    <a:masterClrMapping/>
  </p:clrMapOvr>
</p:sld>
</file>

<file path=ppt/theme/theme1.xml><?xml version="1.0" encoding="utf-8"?>
<a:theme xmlns:a="http://schemas.openxmlformats.org/drawingml/2006/main" name="Saler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1115</TotalTime>
  <Words>4055</Words>
  <Application>Microsoft Office PowerPoint</Application>
  <PresentationFormat>On-screen Show (16:9)</PresentationFormat>
  <Paragraphs>604</Paragraphs>
  <Slides>80</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80</vt:i4>
      </vt:variant>
    </vt:vector>
  </HeadingPairs>
  <TitlesOfParts>
    <vt:vector size="93" baseType="lpstr">
      <vt:lpstr>Wingdings 2</vt:lpstr>
      <vt:lpstr>Arvo</vt:lpstr>
      <vt:lpstr>Wingdings</vt:lpstr>
      <vt:lpstr>Roboto</vt:lpstr>
      <vt:lpstr>Arial</vt:lpstr>
      <vt:lpstr>Roboto Condensed</vt:lpstr>
      <vt:lpstr>Roboto Condensed Light</vt:lpstr>
      <vt:lpstr>SimSun</vt:lpstr>
      <vt:lpstr>Symbol</vt:lpstr>
      <vt:lpstr>Calibri</vt:lpstr>
      <vt:lpstr>SimSun</vt:lpstr>
      <vt:lpstr>Wingdings 3</vt:lpstr>
      <vt:lpstr>Salerio template</vt:lpstr>
      <vt:lpstr>Publikasi Jurnal Internasional</vt:lpstr>
      <vt:lpstr>Materi</vt:lpstr>
      <vt:lpstr>PowerPoint Presentation</vt:lpstr>
      <vt:lpstr>Divisi Publikasi COT</vt:lpstr>
      <vt:lpstr>Jurnal Penelitian Enjiniring (JPE)</vt:lpstr>
      <vt:lpstr>Jurnal Penelitian Enjiniring (JPE)</vt:lpstr>
      <vt:lpstr>EPI Journal of Engineering (EPIJE)</vt:lpstr>
      <vt:lpstr>PowerPoint Presentation</vt:lpstr>
      <vt:lpstr>Quotes</vt:lpstr>
      <vt:lpstr>Menulis itu untuk…</vt:lpstr>
      <vt:lpstr>Apa yang dapat ditulis?</vt:lpstr>
      <vt:lpstr>PowerPoint Presentation</vt:lpstr>
      <vt:lpstr>Prinsip klasifikasi</vt:lpstr>
      <vt:lpstr>Berdasarkan isi jurnal</vt:lpstr>
      <vt:lpstr>Berdasarkan media publikasi</vt:lpstr>
      <vt:lpstr>Berdasarkan RistekDikti (1)</vt:lpstr>
      <vt:lpstr>Berdasarkan RistekDikti (2)</vt:lpstr>
      <vt:lpstr>Berdasarkan Insentif Reward UNHAS</vt:lpstr>
      <vt:lpstr>PowerPoint Presentation</vt:lpstr>
      <vt:lpstr>Panduan Umum</vt:lpstr>
      <vt:lpstr>Bagian-Bagian Artikel</vt:lpstr>
      <vt:lpstr>Judul</vt:lpstr>
      <vt:lpstr>Nama Penulis</vt:lpstr>
      <vt:lpstr>Lembaga dan Alamat</vt:lpstr>
      <vt:lpstr>Abstrak</vt:lpstr>
      <vt:lpstr>Keywords</vt:lpstr>
      <vt:lpstr>Pendahuluan</vt:lpstr>
      <vt:lpstr>Metode Penelitian</vt:lpstr>
      <vt:lpstr>Hasil dan Pembahasan</vt:lpstr>
      <vt:lpstr>Kesimpulan dan Saran</vt:lpstr>
      <vt:lpstr>Ucapan Terima Kasih (Acknowledgement)</vt:lpstr>
      <vt:lpstr>Daftar Pustaka</vt:lpstr>
      <vt:lpstr>Contoh Daftar Pustaka</vt:lpstr>
      <vt:lpstr>PowerPoint Presentation</vt:lpstr>
      <vt:lpstr>Etika</vt:lpstr>
      <vt:lpstr>KetidakPatutan (Misconduct)</vt:lpstr>
      <vt:lpstr>Definisi Pelanggaran Etika</vt:lpstr>
      <vt:lpstr>Definisi Plagiarisme</vt:lpstr>
      <vt:lpstr>Efek Plagiarism</vt:lpstr>
      <vt:lpstr>Jenis Plagiarisme</vt:lpstr>
      <vt:lpstr>Cara menghindari plagiarism</vt:lpstr>
      <vt:lpstr>Contoh Kutipan Langsung</vt:lpstr>
      <vt:lpstr>Kutipan dengan Footnote</vt:lpstr>
      <vt:lpstr>Paraphrase</vt:lpstr>
      <vt:lpstr>Contoh paraphrase</vt:lpstr>
      <vt:lpstr>Penelusuran Plagiarism Online</vt:lpstr>
      <vt:lpstr>PowerPoint Presentation</vt:lpstr>
      <vt:lpstr>PowerPoint Presentation</vt:lpstr>
      <vt:lpstr>Proses Publikasi</vt:lpstr>
      <vt:lpstr>Makna Penelitian</vt:lpstr>
      <vt:lpstr>Kriteria Makalah yang Baik</vt:lpstr>
      <vt:lpstr>Kriteria Jurnal yang Baik</vt:lpstr>
      <vt:lpstr>Memilih Jurnal</vt:lpstr>
      <vt:lpstr>Langkah Pemilihan Jurnal</vt:lpstr>
      <vt:lpstr>Proses Publikasi Jurnal</vt:lpstr>
      <vt:lpstr>Submission Timeline</vt:lpstr>
      <vt:lpstr>Prosedur Umum Pengiriman Jurnal</vt:lpstr>
      <vt:lpstr>Jurnal Bereputasi</vt:lpstr>
      <vt:lpstr>Impact Factor</vt:lpstr>
      <vt:lpstr>Definisi Peer Review</vt:lpstr>
      <vt:lpstr>Peer Review</vt:lpstr>
      <vt:lpstr>Darimana Peer Reviewer?</vt:lpstr>
      <vt:lpstr>Tugas Peer Reviewer</vt:lpstr>
      <vt:lpstr>Jenis Review</vt:lpstr>
      <vt:lpstr>Kemungkinan Hasil Review</vt:lpstr>
      <vt:lpstr>Revisi</vt:lpstr>
      <vt:lpstr>Rejected</vt:lpstr>
      <vt:lpstr>Appeal?</vt:lpstr>
      <vt:lpstr>Google Scholar</vt:lpstr>
      <vt:lpstr>SINTA-Science and Technology Index (1)</vt:lpstr>
      <vt:lpstr>SINTA-Science and Technology Index (2)</vt:lpstr>
      <vt:lpstr>PowerPoint Presentation</vt:lpstr>
      <vt:lpstr>Konsep Sitasi</vt:lpstr>
      <vt:lpstr>Perbedaan Sitasi dan Referensi</vt:lpstr>
      <vt:lpstr>Indeks Sitasi</vt:lpstr>
      <vt:lpstr>H-Indeks</vt:lpstr>
      <vt:lpstr>Quartile</vt:lpstr>
      <vt:lpstr>Scopus</vt:lpstr>
      <vt:lpstr>ISI (Thomson Reuters)</vt:lpstr>
      <vt:lpstr>Scimago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Publikasi Ilmiah</dc:title>
  <dc:creator>Owner</dc:creator>
  <cp:lastModifiedBy>Owner</cp:lastModifiedBy>
  <cp:revision>79</cp:revision>
  <dcterms:modified xsi:type="dcterms:W3CDTF">2017-09-17T04:24:23Z</dcterms:modified>
</cp:coreProperties>
</file>