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338" r:id="rId2"/>
    <p:sldId id="356" r:id="rId3"/>
    <p:sldId id="346" r:id="rId4"/>
    <p:sldId id="358" r:id="rId5"/>
    <p:sldId id="359" r:id="rId6"/>
    <p:sldId id="360" r:id="rId7"/>
    <p:sldId id="361" r:id="rId8"/>
    <p:sldId id="362" r:id="rId9"/>
    <p:sldId id="363" r:id="rId10"/>
    <p:sldId id="364" r:id="rId11"/>
    <p:sldId id="357" r:id="rId12"/>
    <p:sldId id="365" r:id="rId13"/>
    <p:sldId id="371" r:id="rId14"/>
    <p:sldId id="366" r:id="rId15"/>
    <p:sldId id="367" r:id="rId16"/>
    <p:sldId id="369" r:id="rId17"/>
    <p:sldId id="370" r:id="rId18"/>
    <p:sldId id="348" r:id="rId19"/>
    <p:sldId id="345" r:id="rId20"/>
  </p:sldIdLst>
  <p:sldSz cx="10058400" cy="73152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621">
          <p15:clr>
            <a:srgbClr val="A4A3A4"/>
          </p15:clr>
        </p15:guide>
        <p15:guide id="2" orient="horz" pos="720">
          <p15:clr>
            <a:srgbClr val="A4A3A4"/>
          </p15:clr>
        </p15:guide>
        <p15:guide id="3" orient="horz" pos="240">
          <p15:clr>
            <a:srgbClr val="A4A3A4"/>
          </p15:clr>
        </p15:guide>
        <p15:guide id="4" pos="168">
          <p15:clr>
            <a:srgbClr val="A4A3A4"/>
          </p15:clr>
        </p15:guide>
        <p15:guide id="5" pos="6165">
          <p15:clr>
            <a:srgbClr val="A4A3A4"/>
          </p15:clr>
        </p15:guide>
        <p15:guide id="6" pos="3824">
          <p15:clr>
            <a:srgbClr val="A4A3A4"/>
          </p15:clr>
        </p15:guide>
        <p15:guide id="7" pos="29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475E"/>
    <a:srgbClr val="31859C"/>
    <a:srgbClr val="00A098"/>
    <a:srgbClr val="D0D8E8"/>
    <a:srgbClr val="91003A"/>
    <a:srgbClr val="91003E"/>
    <a:srgbClr val="720031"/>
    <a:srgbClr val="A30047"/>
    <a:srgbClr val="3636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77" autoAdjust="0"/>
    <p:restoredTop sz="93730" autoAdjust="0"/>
  </p:normalViewPr>
  <p:slideViewPr>
    <p:cSldViewPr snapToGrid="0" snapToObjects="1" showGuides="1">
      <p:cViewPr>
        <p:scale>
          <a:sx n="70" d="100"/>
          <a:sy n="70" d="100"/>
        </p:scale>
        <p:origin x="1656" y="504"/>
      </p:cViewPr>
      <p:guideLst>
        <p:guide orient="horz" pos="3621"/>
        <p:guide orient="horz" pos="720"/>
        <p:guide orient="horz" pos="240"/>
        <p:guide pos="168"/>
        <p:guide pos="6165"/>
        <p:guide pos="3824"/>
        <p:guide pos="29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FE3E64-229B-405E-8B32-4AD89AB2C33A}" type="doc">
      <dgm:prSet loTypeId="urn:microsoft.com/office/officeart/2005/8/layout/target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E83048E-01BF-43DB-A8C4-D7AD678A0B15}">
      <dgm:prSet phldrT="[Text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smtClean="0"/>
            <a:t>PP60/2008 Sistem Pengendalian Intern Pemerintah</a:t>
          </a:r>
          <a:endParaRPr lang="en-US"/>
        </a:p>
      </dgm:t>
    </dgm:pt>
    <dgm:pt modelId="{3FC7F04E-68B7-4924-872E-AF5BF6BC81B8}" type="parTrans" cxnId="{6D6762E8-94CF-4D30-9391-C28194852B23}">
      <dgm:prSet/>
      <dgm:spPr/>
      <dgm:t>
        <a:bodyPr/>
        <a:lstStyle/>
        <a:p>
          <a:endParaRPr lang="en-US"/>
        </a:p>
      </dgm:t>
    </dgm:pt>
    <dgm:pt modelId="{D07225E3-7E73-456E-9D71-FDDEFAB9BBB4}" type="sibTrans" cxnId="{6D6762E8-94CF-4D30-9391-C28194852B23}">
      <dgm:prSet/>
      <dgm:spPr/>
      <dgm:t>
        <a:bodyPr/>
        <a:lstStyle/>
        <a:p>
          <a:endParaRPr lang="en-US"/>
        </a:p>
      </dgm:t>
    </dgm:pt>
    <dgm:pt modelId="{435E38AA-4966-4F27-8D39-E48724814B8A}">
      <dgm:prSet phldrT="[Text]" custT="1"/>
      <dgm:spPr/>
      <dgm:t>
        <a:bodyPr/>
        <a:lstStyle/>
        <a:p>
          <a:r>
            <a:rPr lang="en-US" sz="2500" smtClean="0">
              <a:solidFill>
                <a:schemeClr val="tx1"/>
              </a:solidFill>
            </a:rPr>
            <a:t>Tata Kelola Teknologi Informasi, </a:t>
          </a:r>
        </a:p>
        <a:p>
          <a:r>
            <a:rPr lang="en-US" sz="2500" smtClean="0">
              <a:solidFill>
                <a:schemeClr val="tx1"/>
              </a:solidFill>
            </a:rPr>
            <a:t>PUTK-TIK Nas + KEPI-TIK v1.2.1</a:t>
          </a:r>
          <a:endParaRPr lang="en-US" sz="2500">
            <a:solidFill>
              <a:schemeClr val="tx1"/>
            </a:solidFill>
          </a:endParaRPr>
        </a:p>
      </dgm:t>
    </dgm:pt>
    <dgm:pt modelId="{BFB9A5B1-CDD5-4519-903E-140B24DE8AE6}" type="parTrans" cxnId="{77B9ACDB-CD54-4BB3-AA85-C63A96A0AF7B}">
      <dgm:prSet/>
      <dgm:spPr/>
      <dgm:t>
        <a:bodyPr/>
        <a:lstStyle/>
        <a:p>
          <a:endParaRPr lang="en-US"/>
        </a:p>
      </dgm:t>
    </dgm:pt>
    <dgm:pt modelId="{015E7AAF-376B-4589-9D90-B9B98DC2C671}" type="sibTrans" cxnId="{77B9ACDB-CD54-4BB3-AA85-C63A96A0AF7B}">
      <dgm:prSet/>
      <dgm:spPr/>
      <dgm:t>
        <a:bodyPr/>
        <a:lstStyle/>
        <a:p>
          <a:endParaRPr lang="en-US"/>
        </a:p>
      </dgm:t>
    </dgm:pt>
    <dgm:pt modelId="{EA8EE0F6-8CBF-42D4-900F-1FB1DC138A3B}">
      <dgm:prSet phldrT="[Text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sz="2800" b="0" smtClean="0">
              <a:solidFill>
                <a:schemeClr val="tx1"/>
              </a:solidFill>
            </a:rPr>
            <a:t>Best Practice (Operasional)</a:t>
          </a:r>
          <a:r>
            <a:rPr lang="en-US" sz="3000" smtClean="0"/>
            <a:t>	</a:t>
          </a:r>
          <a:endParaRPr lang="en-US" sz="3000"/>
        </a:p>
      </dgm:t>
    </dgm:pt>
    <dgm:pt modelId="{4B8D5404-25EF-4A49-93D7-91AEC7ED7874}" type="parTrans" cxnId="{B48F7C37-4B5D-457C-B251-2C46786CE7B3}">
      <dgm:prSet/>
      <dgm:spPr/>
      <dgm:t>
        <a:bodyPr/>
        <a:lstStyle/>
        <a:p>
          <a:endParaRPr lang="en-US"/>
        </a:p>
      </dgm:t>
    </dgm:pt>
    <dgm:pt modelId="{ABC73FEA-8F58-4FA0-B4DC-82755E257784}" type="sibTrans" cxnId="{B48F7C37-4B5D-457C-B251-2C46786CE7B3}">
      <dgm:prSet/>
      <dgm:spPr/>
      <dgm:t>
        <a:bodyPr/>
        <a:lstStyle/>
        <a:p>
          <a:endParaRPr lang="en-US"/>
        </a:p>
      </dgm:t>
    </dgm:pt>
    <dgm:pt modelId="{34662D91-772B-47C0-B94A-CA85EB238FAC}">
      <dgm:prSet phldrT="[Text]"/>
      <dgm:spPr/>
      <dgm:t>
        <a:bodyPr/>
        <a:lstStyle/>
        <a:p>
          <a:r>
            <a:rPr lang="en-US" smtClean="0"/>
            <a:t>SNI ISO 20000-1 Manajemen Layanan Teknologi Informasi</a:t>
          </a:r>
          <a:endParaRPr lang="en-US"/>
        </a:p>
      </dgm:t>
    </dgm:pt>
    <dgm:pt modelId="{74522570-1337-4E12-A6D5-87AED79341A0}" type="parTrans" cxnId="{59FB20C3-5BF5-4550-B73B-FFF399CA7BD3}">
      <dgm:prSet/>
      <dgm:spPr/>
      <dgm:t>
        <a:bodyPr/>
        <a:lstStyle/>
        <a:p>
          <a:endParaRPr lang="en-US"/>
        </a:p>
      </dgm:t>
    </dgm:pt>
    <dgm:pt modelId="{7F591956-9D81-4D63-80B3-5F2D19C85715}" type="sibTrans" cxnId="{59FB20C3-5BF5-4550-B73B-FFF399CA7BD3}">
      <dgm:prSet/>
      <dgm:spPr/>
      <dgm:t>
        <a:bodyPr/>
        <a:lstStyle/>
        <a:p>
          <a:endParaRPr lang="en-US"/>
        </a:p>
      </dgm:t>
    </dgm:pt>
    <dgm:pt modelId="{81E5B491-89B5-48B9-AE19-3A6F3CEDAC1A}">
      <dgm:prSet phldrT="[Text]"/>
      <dgm:spPr/>
      <dgm:t>
        <a:bodyPr/>
        <a:lstStyle/>
        <a:p>
          <a:r>
            <a:rPr lang="en-US" smtClean="0"/>
            <a:t>SNI ISO/IEC 27001 Sistem Manajemen Keamanan Informasi</a:t>
          </a:r>
          <a:endParaRPr lang="en-US"/>
        </a:p>
      </dgm:t>
    </dgm:pt>
    <dgm:pt modelId="{832B7537-5AD1-422A-9E1D-D59FE9603B62}" type="parTrans" cxnId="{5D0D47CE-7619-44CC-87A7-64F99E2645BB}">
      <dgm:prSet/>
      <dgm:spPr/>
      <dgm:t>
        <a:bodyPr/>
        <a:lstStyle/>
        <a:p>
          <a:endParaRPr lang="en-US"/>
        </a:p>
      </dgm:t>
    </dgm:pt>
    <dgm:pt modelId="{76B5498E-2874-4FE1-81AC-077967F74441}" type="sibTrans" cxnId="{5D0D47CE-7619-44CC-87A7-64F99E2645BB}">
      <dgm:prSet/>
      <dgm:spPr/>
      <dgm:t>
        <a:bodyPr/>
        <a:lstStyle/>
        <a:p>
          <a:endParaRPr lang="en-US"/>
        </a:p>
      </dgm:t>
    </dgm:pt>
    <dgm:pt modelId="{F89319F9-B738-4E5F-95D7-1A81E4CD7233}" type="pres">
      <dgm:prSet presAssocID="{10FE3E64-229B-405E-8B32-4AD89AB2C33A}" presName="Name0" presStyleCnt="0">
        <dgm:presLayoutVars>
          <dgm:chMax val="3"/>
          <dgm:chPref val="1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52352C5F-2F68-41CD-89D6-BCB5D7136F53}" type="pres">
      <dgm:prSet presAssocID="{10FE3E64-229B-405E-8B32-4AD89AB2C33A}" presName="outerBox" presStyleCnt="0"/>
      <dgm:spPr/>
    </dgm:pt>
    <dgm:pt modelId="{3B7BD3DD-D134-4CA1-8AC8-9BA865B1EA83}" type="pres">
      <dgm:prSet presAssocID="{10FE3E64-229B-405E-8B32-4AD89AB2C33A}" presName="outerBoxParent" presStyleLbl="node1" presStyleIdx="0" presStyleCnt="3"/>
      <dgm:spPr/>
      <dgm:t>
        <a:bodyPr/>
        <a:lstStyle/>
        <a:p>
          <a:endParaRPr lang="en-US"/>
        </a:p>
      </dgm:t>
    </dgm:pt>
    <dgm:pt modelId="{7C73E4AA-3958-4968-8F57-60E8DD8D7C5A}" type="pres">
      <dgm:prSet presAssocID="{10FE3E64-229B-405E-8B32-4AD89AB2C33A}" presName="outerBoxChildren" presStyleCnt="0"/>
      <dgm:spPr/>
    </dgm:pt>
    <dgm:pt modelId="{9BAB9D0F-AA57-4DDC-9945-4B3CE6740785}" type="pres">
      <dgm:prSet presAssocID="{10FE3E64-229B-405E-8B32-4AD89AB2C33A}" presName="middleBox" presStyleCnt="0"/>
      <dgm:spPr/>
    </dgm:pt>
    <dgm:pt modelId="{BF1F6122-F6D7-4E2E-B8FC-DB164072A082}" type="pres">
      <dgm:prSet presAssocID="{10FE3E64-229B-405E-8B32-4AD89AB2C33A}" presName="middleBoxParent" presStyleLbl="node1" presStyleIdx="1" presStyleCnt="3"/>
      <dgm:spPr/>
      <dgm:t>
        <a:bodyPr/>
        <a:lstStyle/>
        <a:p>
          <a:endParaRPr lang="en-US"/>
        </a:p>
      </dgm:t>
    </dgm:pt>
    <dgm:pt modelId="{D1029507-9D32-4E23-962B-C6E504B2D886}" type="pres">
      <dgm:prSet presAssocID="{10FE3E64-229B-405E-8B32-4AD89AB2C33A}" presName="middleBoxChildren" presStyleCnt="0"/>
      <dgm:spPr/>
    </dgm:pt>
    <dgm:pt modelId="{CBB0648D-50A3-4349-8C01-AC83661D67CE}" type="pres">
      <dgm:prSet presAssocID="{10FE3E64-229B-405E-8B32-4AD89AB2C33A}" presName="centerBox" presStyleCnt="0"/>
      <dgm:spPr/>
    </dgm:pt>
    <dgm:pt modelId="{969186ED-7EA5-463E-B35A-E68D489DC846}" type="pres">
      <dgm:prSet presAssocID="{10FE3E64-229B-405E-8B32-4AD89AB2C33A}" presName="centerBoxParent" presStyleLbl="node1" presStyleIdx="2" presStyleCnt="3"/>
      <dgm:spPr/>
      <dgm:t>
        <a:bodyPr/>
        <a:lstStyle/>
        <a:p>
          <a:endParaRPr lang="en-US"/>
        </a:p>
      </dgm:t>
    </dgm:pt>
    <dgm:pt modelId="{77B14B47-1C10-4DF9-951C-CD85E0905F5B}" type="pres">
      <dgm:prSet presAssocID="{10FE3E64-229B-405E-8B32-4AD89AB2C33A}" presName="centerBoxChildren" presStyleCnt="0"/>
      <dgm:spPr/>
    </dgm:pt>
    <dgm:pt modelId="{C4383E6D-64EA-49C5-A49B-2B1ED8DD085C}" type="pres">
      <dgm:prSet presAssocID="{34662D91-772B-47C0-B94A-CA85EB238FAC}" presName="cChild" presStyleLbl="fgAcc1" presStyleIdx="0" presStyleCnt="2" custScaleY="1350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D3A8FC-F014-42AB-BB60-C5D3B515D065}" type="pres">
      <dgm:prSet presAssocID="{7F591956-9D81-4D63-80B3-5F2D19C85715}" presName="centerSibTrans" presStyleCnt="0"/>
      <dgm:spPr/>
    </dgm:pt>
    <dgm:pt modelId="{13677970-53CE-4535-A3D4-4BC313BB0415}" type="pres">
      <dgm:prSet presAssocID="{81E5B491-89B5-48B9-AE19-3A6F3CEDAC1A}" presName="cChild" presStyleLbl="fgAcc1" presStyleIdx="1" presStyleCnt="2" custScaleY="1350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2A453A0-D4B6-4756-B596-41B6E63F73F7}" type="presOf" srcId="{EA8EE0F6-8CBF-42D4-900F-1FB1DC138A3B}" destId="{969186ED-7EA5-463E-B35A-E68D489DC846}" srcOrd="0" destOrd="0" presId="urn:microsoft.com/office/officeart/2005/8/layout/target2"/>
    <dgm:cxn modelId="{6D6762E8-94CF-4D30-9391-C28194852B23}" srcId="{10FE3E64-229B-405E-8B32-4AD89AB2C33A}" destId="{6E83048E-01BF-43DB-A8C4-D7AD678A0B15}" srcOrd="0" destOrd="0" parTransId="{3FC7F04E-68B7-4924-872E-AF5BF6BC81B8}" sibTransId="{D07225E3-7E73-456E-9D71-FDDEFAB9BBB4}"/>
    <dgm:cxn modelId="{77B9ACDB-CD54-4BB3-AA85-C63A96A0AF7B}" srcId="{10FE3E64-229B-405E-8B32-4AD89AB2C33A}" destId="{435E38AA-4966-4F27-8D39-E48724814B8A}" srcOrd="1" destOrd="0" parTransId="{BFB9A5B1-CDD5-4519-903E-140B24DE8AE6}" sibTransId="{015E7AAF-376B-4589-9D90-B9B98DC2C671}"/>
    <dgm:cxn modelId="{1DF8E0D3-EBF7-49B5-A345-7C790BA220E4}" type="presOf" srcId="{81E5B491-89B5-48B9-AE19-3A6F3CEDAC1A}" destId="{13677970-53CE-4535-A3D4-4BC313BB0415}" srcOrd="0" destOrd="0" presId="urn:microsoft.com/office/officeart/2005/8/layout/target2"/>
    <dgm:cxn modelId="{DF143815-75E6-44C2-9DCF-157DF76F35A5}" type="presOf" srcId="{435E38AA-4966-4F27-8D39-E48724814B8A}" destId="{BF1F6122-F6D7-4E2E-B8FC-DB164072A082}" srcOrd="0" destOrd="0" presId="urn:microsoft.com/office/officeart/2005/8/layout/target2"/>
    <dgm:cxn modelId="{B48F7C37-4B5D-457C-B251-2C46786CE7B3}" srcId="{10FE3E64-229B-405E-8B32-4AD89AB2C33A}" destId="{EA8EE0F6-8CBF-42D4-900F-1FB1DC138A3B}" srcOrd="2" destOrd="0" parTransId="{4B8D5404-25EF-4A49-93D7-91AEC7ED7874}" sibTransId="{ABC73FEA-8F58-4FA0-B4DC-82755E257784}"/>
    <dgm:cxn modelId="{5D0D47CE-7619-44CC-87A7-64F99E2645BB}" srcId="{EA8EE0F6-8CBF-42D4-900F-1FB1DC138A3B}" destId="{81E5B491-89B5-48B9-AE19-3A6F3CEDAC1A}" srcOrd="1" destOrd="0" parTransId="{832B7537-5AD1-422A-9E1D-D59FE9603B62}" sibTransId="{76B5498E-2874-4FE1-81AC-077967F74441}"/>
    <dgm:cxn modelId="{72849EF8-9939-4EB8-B497-984B58985900}" type="presOf" srcId="{34662D91-772B-47C0-B94A-CA85EB238FAC}" destId="{C4383E6D-64EA-49C5-A49B-2B1ED8DD085C}" srcOrd="0" destOrd="0" presId="urn:microsoft.com/office/officeart/2005/8/layout/target2"/>
    <dgm:cxn modelId="{7855EE2B-23CA-463C-850A-D8D1445D9AA2}" type="presOf" srcId="{10FE3E64-229B-405E-8B32-4AD89AB2C33A}" destId="{F89319F9-B738-4E5F-95D7-1A81E4CD7233}" srcOrd="0" destOrd="0" presId="urn:microsoft.com/office/officeart/2005/8/layout/target2"/>
    <dgm:cxn modelId="{9E1E9CEC-0F86-405B-B372-CF72F440C202}" type="presOf" srcId="{6E83048E-01BF-43DB-A8C4-D7AD678A0B15}" destId="{3B7BD3DD-D134-4CA1-8AC8-9BA865B1EA83}" srcOrd="0" destOrd="0" presId="urn:microsoft.com/office/officeart/2005/8/layout/target2"/>
    <dgm:cxn modelId="{59FB20C3-5BF5-4550-B73B-FFF399CA7BD3}" srcId="{EA8EE0F6-8CBF-42D4-900F-1FB1DC138A3B}" destId="{34662D91-772B-47C0-B94A-CA85EB238FAC}" srcOrd="0" destOrd="0" parTransId="{74522570-1337-4E12-A6D5-87AED79341A0}" sibTransId="{7F591956-9D81-4D63-80B3-5F2D19C85715}"/>
    <dgm:cxn modelId="{3C2AB663-5A2B-4A2F-9C0F-7C10192B1764}" type="presParOf" srcId="{F89319F9-B738-4E5F-95D7-1A81E4CD7233}" destId="{52352C5F-2F68-41CD-89D6-BCB5D7136F53}" srcOrd="0" destOrd="0" presId="urn:microsoft.com/office/officeart/2005/8/layout/target2"/>
    <dgm:cxn modelId="{C0BF96D6-0156-496C-98F6-96B8A8AF0BBC}" type="presParOf" srcId="{52352C5F-2F68-41CD-89D6-BCB5D7136F53}" destId="{3B7BD3DD-D134-4CA1-8AC8-9BA865B1EA83}" srcOrd="0" destOrd="0" presId="urn:microsoft.com/office/officeart/2005/8/layout/target2"/>
    <dgm:cxn modelId="{018DFC7E-F6B5-4D47-8D15-03D213C26A8E}" type="presParOf" srcId="{52352C5F-2F68-41CD-89D6-BCB5D7136F53}" destId="{7C73E4AA-3958-4968-8F57-60E8DD8D7C5A}" srcOrd="1" destOrd="0" presId="urn:microsoft.com/office/officeart/2005/8/layout/target2"/>
    <dgm:cxn modelId="{E42192B9-8285-4836-B5E6-FBE2B1B8EBA5}" type="presParOf" srcId="{F89319F9-B738-4E5F-95D7-1A81E4CD7233}" destId="{9BAB9D0F-AA57-4DDC-9945-4B3CE6740785}" srcOrd="1" destOrd="0" presId="urn:microsoft.com/office/officeart/2005/8/layout/target2"/>
    <dgm:cxn modelId="{A4071E8D-1360-4FCB-AF85-7B13EC07A669}" type="presParOf" srcId="{9BAB9D0F-AA57-4DDC-9945-4B3CE6740785}" destId="{BF1F6122-F6D7-4E2E-B8FC-DB164072A082}" srcOrd="0" destOrd="0" presId="urn:microsoft.com/office/officeart/2005/8/layout/target2"/>
    <dgm:cxn modelId="{4AE59291-BEBA-43BA-AB89-C5CDB536D895}" type="presParOf" srcId="{9BAB9D0F-AA57-4DDC-9945-4B3CE6740785}" destId="{D1029507-9D32-4E23-962B-C6E504B2D886}" srcOrd="1" destOrd="0" presId="urn:microsoft.com/office/officeart/2005/8/layout/target2"/>
    <dgm:cxn modelId="{95862914-8E8D-4666-913D-7F1740C879D7}" type="presParOf" srcId="{F89319F9-B738-4E5F-95D7-1A81E4CD7233}" destId="{CBB0648D-50A3-4349-8C01-AC83661D67CE}" srcOrd="2" destOrd="0" presId="urn:microsoft.com/office/officeart/2005/8/layout/target2"/>
    <dgm:cxn modelId="{90865E19-FF08-464A-AA7B-2541F56324E9}" type="presParOf" srcId="{CBB0648D-50A3-4349-8C01-AC83661D67CE}" destId="{969186ED-7EA5-463E-B35A-E68D489DC846}" srcOrd="0" destOrd="0" presId="urn:microsoft.com/office/officeart/2005/8/layout/target2"/>
    <dgm:cxn modelId="{9BF78D5D-8194-4177-AE3B-2B8F61A50959}" type="presParOf" srcId="{CBB0648D-50A3-4349-8C01-AC83661D67CE}" destId="{77B14B47-1C10-4DF9-951C-CD85E0905F5B}" srcOrd="1" destOrd="0" presId="urn:microsoft.com/office/officeart/2005/8/layout/target2"/>
    <dgm:cxn modelId="{9B2658D1-267C-4950-B1EF-42E4DEAB4CC3}" type="presParOf" srcId="{77B14B47-1C10-4DF9-951C-CD85E0905F5B}" destId="{C4383E6D-64EA-49C5-A49B-2B1ED8DD085C}" srcOrd="0" destOrd="0" presId="urn:microsoft.com/office/officeart/2005/8/layout/target2"/>
    <dgm:cxn modelId="{53D7678E-68F7-47AC-94F9-6D1A1B20014C}" type="presParOf" srcId="{77B14B47-1C10-4DF9-951C-CD85E0905F5B}" destId="{92D3A8FC-F014-42AB-BB60-C5D3B515D065}" srcOrd="1" destOrd="0" presId="urn:microsoft.com/office/officeart/2005/8/layout/target2"/>
    <dgm:cxn modelId="{F1A6F9BA-7AFC-4C0F-824A-DC0C133CDA3C}" type="presParOf" srcId="{77B14B47-1C10-4DF9-951C-CD85E0905F5B}" destId="{13677970-53CE-4535-A3D4-4BC313BB0415}" srcOrd="2" destOrd="0" presId="urn:microsoft.com/office/officeart/2005/8/layout/targe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7BD3DD-D134-4CA1-8AC8-9BA865B1EA83}">
      <dsp:nvSpPr>
        <dsp:cNvPr id="0" name=""/>
        <dsp:cNvSpPr/>
      </dsp:nvSpPr>
      <dsp:spPr>
        <a:xfrm>
          <a:off x="0" y="0"/>
          <a:ext cx="8778240" cy="5640494"/>
        </a:xfrm>
        <a:prstGeom prst="roundRect">
          <a:avLst>
            <a:gd name="adj" fmla="val 8500"/>
          </a:avLst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437765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smtClean="0"/>
            <a:t>PP60/2008 Sistem Pengendalian Intern Pemerintah</a:t>
          </a:r>
          <a:endParaRPr lang="en-US" sz="3200" kern="1200"/>
        </a:p>
      </dsp:txBody>
      <dsp:txXfrm>
        <a:off x="140424" y="140424"/>
        <a:ext cx="8497392" cy="5359646"/>
      </dsp:txXfrm>
    </dsp:sp>
    <dsp:sp modelId="{BF1F6122-F6D7-4E2E-B8FC-DB164072A082}">
      <dsp:nvSpPr>
        <dsp:cNvPr id="0" name=""/>
        <dsp:cNvSpPr/>
      </dsp:nvSpPr>
      <dsp:spPr>
        <a:xfrm>
          <a:off x="219456" y="1410123"/>
          <a:ext cx="8339328" cy="3948345"/>
        </a:xfrm>
        <a:prstGeom prst="roundRect">
          <a:avLst>
            <a:gd name="adj" fmla="val 10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250720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smtClean="0">
              <a:solidFill>
                <a:schemeClr val="tx1"/>
              </a:solidFill>
            </a:rPr>
            <a:t>Tata Kelola Teknologi Informasi, </a:t>
          </a:r>
        </a:p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smtClean="0">
              <a:solidFill>
                <a:schemeClr val="tx1"/>
              </a:solidFill>
            </a:rPr>
            <a:t>PUTK-TIK Nas + KEPI-TIK v1.2.1</a:t>
          </a:r>
          <a:endParaRPr lang="en-US" sz="2500" kern="1200">
            <a:solidFill>
              <a:schemeClr val="tx1"/>
            </a:solidFill>
          </a:endParaRPr>
        </a:p>
      </dsp:txBody>
      <dsp:txXfrm>
        <a:off x="340881" y="1531548"/>
        <a:ext cx="8096478" cy="3705495"/>
      </dsp:txXfrm>
    </dsp:sp>
    <dsp:sp modelId="{969186ED-7EA5-463E-B35A-E68D489DC846}">
      <dsp:nvSpPr>
        <dsp:cNvPr id="0" name=""/>
        <dsp:cNvSpPr/>
      </dsp:nvSpPr>
      <dsp:spPr>
        <a:xfrm>
          <a:off x="438912" y="2820247"/>
          <a:ext cx="7900416" cy="2256197"/>
        </a:xfrm>
        <a:prstGeom prst="roundRect">
          <a:avLst>
            <a:gd name="adj" fmla="val 10500"/>
          </a:avLst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273498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0" kern="1200" smtClean="0">
              <a:solidFill>
                <a:schemeClr val="tx1"/>
              </a:solidFill>
            </a:rPr>
            <a:t>Best Practice (Operasional)</a:t>
          </a:r>
          <a:r>
            <a:rPr lang="en-US" sz="3000" kern="1200" smtClean="0"/>
            <a:t>	</a:t>
          </a:r>
          <a:endParaRPr lang="en-US" sz="3000" kern="1200"/>
        </a:p>
      </dsp:txBody>
      <dsp:txXfrm>
        <a:off x="508298" y="2889633"/>
        <a:ext cx="7761644" cy="2117425"/>
      </dsp:txXfrm>
    </dsp:sp>
    <dsp:sp modelId="{C4383E6D-64EA-49C5-A49B-2B1ED8DD085C}">
      <dsp:nvSpPr>
        <dsp:cNvPr id="0" name=""/>
        <dsp:cNvSpPr/>
      </dsp:nvSpPr>
      <dsp:spPr>
        <a:xfrm>
          <a:off x="636422" y="3657601"/>
          <a:ext cx="3719714" cy="1371157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smtClean="0"/>
            <a:t>SNI ISO 20000-1 Manajemen Layanan Teknologi Informasi</a:t>
          </a:r>
          <a:endParaRPr lang="en-US" sz="2500" kern="1200"/>
        </a:p>
      </dsp:txBody>
      <dsp:txXfrm>
        <a:off x="678590" y="3699769"/>
        <a:ext cx="3635378" cy="1286821"/>
      </dsp:txXfrm>
    </dsp:sp>
    <dsp:sp modelId="{13677970-53CE-4535-A3D4-4BC313BB0415}">
      <dsp:nvSpPr>
        <dsp:cNvPr id="0" name=""/>
        <dsp:cNvSpPr/>
      </dsp:nvSpPr>
      <dsp:spPr>
        <a:xfrm>
          <a:off x="4421395" y="3657601"/>
          <a:ext cx="3719714" cy="1371157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smtClean="0"/>
            <a:t>SNI ISO/IEC 27001 Sistem Manajemen Keamanan Informasi</a:t>
          </a:r>
          <a:endParaRPr lang="en-US" sz="2500" kern="1200"/>
        </a:p>
      </dsp:txBody>
      <dsp:txXfrm>
        <a:off x="4463563" y="3699769"/>
        <a:ext cx="3635378" cy="12868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2">
  <dgm:title val=""/>
  <dgm:desc val=""/>
  <dgm:catLst>
    <dgm:cat type="relationship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chMax val="3"/>
      <dgm:chPref val="1"/>
      <dgm:dir/>
      <dgm:animLvl val="lvl"/>
      <dgm:resizeHandles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 ch" ptType="node node" st="1 1" cnt="1 0" func="cnt" op="gt" val="0">
            <dgm:choose name="Name5">
              <dgm:if name="Name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395"/>
                  <dgm:constr type="t" for="ch" forName="centerBox" refType="h" fact="0.5"/>
                  <dgm:constr type="w" for="ch" forName="centerBox" refType="w" fact="0.5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22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8">
            <dgm:choose name="Name9">
              <dgm:if name="Name1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26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if>
      <dgm:else name="Name12">
        <dgm:choose name="Name13">
          <dgm:if name="Name14" axis="ch ch" ptType="node node" st="1 1" cnt="1 0" func="cnt" op="gt" val="0">
            <dgm:choose name="Name15">
              <dgm:if name="Name1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18">
            <dgm:choose name="Name19">
              <dgm:if name="Name2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2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else>
    </dgm:choose>
    <dgm:ruleLst/>
    <dgm:choose name="Name22">
      <dgm:if name="Name23" axis="root ch" ptType="all node" st="1 1" cnt="0 0" func="cnt" op="gte" val="1">
        <dgm:layoutNode name="outerBox" styleLbl="node1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24">
            <dgm:if name="Name25" axis="root ch" ptType="all node" st="1 1" cnt="0 0" func="cnt" op="gt" val="1">
              <dgm:choose name="Name26">
                <dgm:if name="Name27" func="var" arg="dir" op="equ" val="norm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0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if>
                <dgm:else name="Name28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8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else>
              </dgm:choose>
            </dgm:if>
            <dgm:else name="Name29">
              <dgm:constrLst>
                <dgm:constr type="l" for="ch" forName="outerBoxParent"/>
                <dgm:constr type="t" for="ch" forName="outerBoxParent"/>
                <dgm:constr type="w" for="ch" forName="outerBoxParent" refType="w"/>
                <dgm:constr type="h" for="ch" forName="outerBoxParent" refType="h"/>
                <dgm:constr type="bMarg" for="ch" forName="outerBoxParent" refType="h" fact="1.75"/>
                <dgm:constr type="l" for="ch" forName="outerBoxChildren" refType="w" fact="0.025"/>
                <dgm:constr type="t" for="ch" forName="outerBoxChildren" refType="h" fact="0.45"/>
                <dgm:constr type="w" for="ch" forName="outerBoxChildren" refType="w" fact="0.95"/>
                <dgm:constr type="h" for="ch" forName="outerBoxChildren" refType="h" fact="0.45"/>
              </dgm:constrLst>
            </dgm:else>
          </dgm:choose>
          <dgm:ruleLst/>
          <dgm:layoutNode name="ou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085"/>
              </dgm:adjLst>
            </dgm:shape>
            <dgm:presOf axis="ch" ptType="node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outerBoxChildren">
            <dgm:choose name="Name30">
              <dgm:if name="Name31" axis="root ch" ptType="all node" st="1 1" cnt="0 0" func="cnt" op="gt" val="1">
                <dgm:alg type="lin">
                  <dgm:param type="linDir" val="fromT"/>
                  <dgm:param type="vertAlign" val="t"/>
                </dgm:alg>
              </dgm:if>
              <dgm:else name="Name32">
                <dgm:choose name="Name33">
                  <dgm:if name="Name34" func="var" arg="dir" op="equ" val="norm">
                    <dgm:alg type="lin">
                      <dgm:param type="horzAlign" val="l"/>
                    </dgm:alg>
                  </dgm:if>
                  <dgm:else name="Name35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oChild" refType="w"/>
              <dgm:constr type="h" for="ch" forName="oChild" refType="h"/>
            </dgm:constrLst>
            <dgm:ruleLst/>
            <dgm:forEach name="Name36" axis="ch ch" ptType="node node" st="1 1" cnt="1 0">
              <dgm:layoutNode name="o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37" axis="followSib" ptType="sibTrans" cnt="1">
                <dgm:layoutNode name="outer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38"/>
    </dgm:choose>
    <dgm:choose name="Name39">
      <dgm:if name="Name40" axis="root ch" ptType="all node" st="1 1" cnt="0 0" func="cnt" op="gte" val="2">
        <dgm:layoutNode name="middle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41">
            <dgm:if name="Name42" axis="root ch" ptType="all node" st="1 1" cnt="0 0" func="cnt" op="gt" val="2">
              <dgm:choose name="Name43">
                <dgm:if name="Name44" func="var" arg="dir" op="equ" val="norm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02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if>
                <dgm:else name="Name45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77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else>
              </dgm:choose>
            </dgm:if>
            <dgm:else name="Name46">
              <dgm:constrLst>
                <dgm:constr type="l" for="ch" forName="middleBoxParent"/>
                <dgm:constr type="t" for="ch" forName="middleBoxParent"/>
                <dgm:constr type="w" for="ch" forName="middleBoxParent" refType="w"/>
                <dgm:constr type="h" for="ch" forName="middleBoxParent" refType="h"/>
                <dgm:constr type="bMarg" for="ch" forName="middleBoxParent" refType="h" fact="1.8"/>
                <dgm:constr type="l" for="ch" forName="middleBoxChildren" refType="w" fact="0.025"/>
                <dgm:constr type="t" for="ch" forName="middleBoxChildren" refType="h" fact="0.45"/>
                <dgm:constr type="w" for="ch" forName="middleBoxChildren" refType="w" fact="0.95"/>
                <dgm:constr type="h" for="ch" forName="middleBoxChildren" refType="h" fact="0.45"/>
              </dgm:constrLst>
            </dgm:else>
          </dgm:choose>
          <dgm:ruleLst/>
          <dgm:layoutNode name="middle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2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middleBoxChildren">
            <dgm:choose name="Name47">
              <dgm:if name="Name48" axis="root ch" ptType="all node" st="1 1" cnt="0 0" func="cnt" op="gt" val="2">
                <dgm:alg type="lin">
                  <dgm:param type="linDir" val="fromT"/>
                  <dgm:param type="vertAlign" val="t"/>
                </dgm:alg>
              </dgm:if>
              <dgm:else name="Name49">
                <dgm:choose name="Name50">
                  <dgm:if name="Name51" func="var" arg="dir" op="equ" val="norm">
                    <dgm:alg type="lin">
                      <dgm:param type="horzAlign" val="l"/>
                    </dgm:alg>
                  </dgm:if>
                  <dgm:else name="Name52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mChild" refType="w"/>
              <dgm:constr type="h" for="ch" forName="mChild" refType="h"/>
            </dgm:constrLst>
            <dgm:ruleLst/>
            <dgm:forEach name="Name53" axis="ch ch" ptType="node node" st="2 1" cnt="1 0">
              <dgm:layoutNode name="m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54" axis="followSib" ptType="sibTrans" cnt="1">
                <dgm:layoutNode name="middle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55"/>
    </dgm:choose>
    <dgm:choose name="Name56">
      <dgm:if name="Name57" axis="root ch" ptType="all node" st="1 1" cnt="0 0" func="cnt" op="gte" val="3">
        <dgm:layoutNode name="center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58">
            <dgm:if name="Name59" axis="ch ch" ptType="node node" st="3 1" cnt="1 0" func="cnt" op="gt" val="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  <dgm:constr type="bMarg" for="ch" forName="centerBoxParent" refType="h" fact="1.6"/>
                <dgm:constr type="l" for="ch" forName="centerBoxChildren" refType="w" fact="0.025"/>
                <dgm:constr type="t" for="ch" forName="centerBoxChildren" refType="h" fact="0.45"/>
                <dgm:constr type="w" for="ch" forName="centerBoxChildren" refType="w" fact="0.95"/>
                <dgm:constr type="h" for="ch" forName="centerBoxChildren" refType="h" fact="0.45"/>
              </dgm:constrLst>
            </dgm:if>
            <dgm:else name="Name6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</dgm:constrLst>
            </dgm:else>
          </dgm:choose>
          <dgm:ruleLst/>
          <dgm:layoutNode name="cen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3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choose name="Name61">
            <dgm:if name="Name62" axis="ch ch" ptType="node node" st="3 1" cnt="1 0" func="cnt" op="gt" val="0">
              <dgm:layoutNode name="centerBoxChildren">
                <dgm:choose name="Name63">
                  <dgm:if name="Name64" func="var" arg="dir" op="equ" val="norm">
                    <dgm:alg type="lin">
                      <dgm:param type="horzAlign" val="l"/>
                    </dgm:alg>
                  </dgm:if>
                  <dgm:else name="Name65">
                    <dgm:alg type="lin">
                      <dgm:param type="linDir" val="fromR"/>
                      <dgm:param type="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cChild" refType="w"/>
                  <dgm:constr type="h" for="ch" forName="cChild" refType="h"/>
                </dgm:constrLst>
                <dgm:ruleLst/>
                <dgm:forEach name="Name66" axis="ch ch" ptType="node node" st="3 1" cnt="1 0">
                  <dgm:layoutNode name="cChild" styleLbl="fgAcc1">
                    <dgm:varLst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05"/>
                      </dgm:adjLst>
                    </dgm:shape>
                    <dgm:presOf axis="desOrSelf" ptType="node"/>
                    <dgm:constrLst>
                      <dgm:constr type="tMarg" refType="primFontSz" fact="0.3"/>
                      <dgm:constr type="bMarg" refType="primFontSz" fact="0.3"/>
                      <dgm:constr type="lMarg" refType="primFontSz" fact="0.3"/>
                      <dgm:constr type="rMarg" refType="primFontSz" fact="0.3"/>
                    </dgm:constrLst>
                    <dgm:ruleLst>
                      <dgm:rule type="primFontSz" val="5" fact="NaN" max="NaN"/>
                    </dgm:ruleLst>
                  </dgm:layoutNode>
                  <dgm:forEach name="Name67" axis="followSib" ptType="sibTrans" cnt="1">
                    <dgm:layoutNode name="centerSibTrans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userA"/>
                        <dgm:constr type="w" refType="userA" fact="0.015"/>
                        <dgm:constr type="h" refType="userA" fact="0.015"/>
                      </dgm:constrLst>
                      <dgm:ruleLst/>
                    </dgm:layoutNode>
                  </dgm:forEach>
                </dgm:forEach>
              </dgm:layoutNode>
            </dgm:if>
            <dgm:else name="Name68"/>
          </dgm:choose>
        </dgm:layoutNode>
      </dgm:if>
      <dgm:else name="Name6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>
                <a:latin typeface="Arial"/>
              </a:defRPr>
            </a:lvl1pPr>
          </a:lstStyle>
          <a:p>
            <a:fld id="{B7C3B46F-C042-4830-8C68-A11960D1BED8}" type="datetimeFigureOut">
              <a:rPr lang="en-US" smtClean="0"/>
              <a:pPr/>
              <a:t>11/25/2014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696913"/>
            <a:ext cx="479425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>
                <a:latin typeface="Arial"/>
              </a:defRPr>
            </a:lvl1pPr>
          </a:lstStyle>
          <a:p>
            <a:fld id="{CFF3337D-22A2-45EC-8A85-B044891C08A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4327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3337D-22A2-45EC-8A85-B044891C08AA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1772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3337D-22A2-45EC-8A85-B044891C08AA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9437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3337D-22A2-45EC-8A85-B044891C08AA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8873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DD9F511A-4BCA-41D9-BB82-2C057D38AB62}" type="slidenum">
              <a:rPr lang="en-US" altLang="id-ID" sz="1300"/>
              <a:pPr/>
              <a:t>12</a:t>
            </a:fld>
            <a:endParaRPr lang="en-US" altLang="id-ID" sz="1300"/>
          </a:p>
        </p:txBody>
      </p:sp>
      <p:sp>
        <p:nvSpPr>
          <p:cNvPr id="153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d-ID" altLang="id-ID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08361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7EA420-F045-4D58-8BFC-7BAD54B0D86A}" type="slidenum">
              <a:rPr lang="en-US" altLang="id-ID" smtClean="0"/>
              <a:pPr/>
              <a:t>13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39366451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7EA420-F045-4D58-8BFC-7BAD54B0D86A}" type="slidenum">
              <a:rPr lang="en-US" altLang="id-ID" smtClean="0"/>
              <a:pPr/>
              <a:t>14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24583703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7EA420-F045-4D58-8BFC-7BAD54B0D86A}" type="slidenum">
              <a:rPr lang="en-US" altLang="id-ID" smtClean="0"/>
              <a:pPr/>
              <a:t>15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28187485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869263-6138-4C51-BEEF-6B8E2225F25F}" type="slidenum">
              <a:rPr lang="nb-NO" smtClean="0"/>
              <a:pPr/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301763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B8FFBB-B924-4131-A798-607ADB2ADBA4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5916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3337D-22A2-45EC-8A85-B044891C08AA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2587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8075" y="696913"/>
            <a:ext cx="479425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3337D-22A2-45EC-8A85-B044891C08AA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01450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3337D-22A2-45EC-8A85-B044891C08AA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57553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3337D-22A2-45EC-8A85-B044891C08AA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9815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3337D-22A2-45EC-8A85-B044891C08AA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57589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3337D-22A2-45EC-8A85-B044891C08AA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9119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3337D-22A2-45EC-8A85-B044891C08AA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35364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3337D-22A2-45EC-8A85-B044891C08AA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58393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3337D-22A2-45EC-8A85-B044891C08AA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9125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3337D-22A2-45EC-8A85-B044891C08AA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3916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IS_CSX_PPT_background_042114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0058400" cy="731329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502919" y="4119399"/>
            <a:ext cx="8549640" cy="1778772"/>
          </a:xfrm>
        </p:spPr>
        <p:txBody>
          <a:bodyPr anchor="b" anchorCtr="0"/>
          <a:lstStyle>
            <a:lvl1pPr algn="l">
              <a:defRPr sz="6600" b="1" cap="all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502919" y="6240224"/>
            <a:ext cx="8549640" cy="462460"/>
          </a:xfrm>
        </p:spPr>
        <p:txBody>
          <a:bodyPr anchor="t" anchorCtr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0058400" cy="39406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6702684"/>
            <a:ext cx="10058400" cy="6108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CSX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544" y="237069"/>
            <a:ext cx="960408" cy="785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256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Interstitia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S_CSX_PPT_04_Charts_042114.png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98" y="3"/>
            <a:ext cx="10073596" cy="7328747"/>
          </a:xfrm>
          <a:prstGeom prst="rect">
            <a:avLst/>
          </a:prstGeom>
        </p:spPr>
      </p:pic>
      <p:grpSp>
        <p:nvGrpSpPr>
          <p:cNvPr id="10" name="Group 9"/>
          <p:cNvGrpSpPr/>
          <p:nvPr userDrawn="1"/>
        </p:nvGrpSpPr>
        <p:grpSpPr>
          <a:xfrm>
            <a:off x="-53" y="6529797"/>
            <a:ext cx="10058505" cy="786187"/>
            <a:chOff x="-53" y="6529797"/>
            <a:chExt cx="10058505" cy="786187"/>
          </a:xfrm>
        </p:grpSpPr>
        <p:pic>
          <p:nvPicPr>
            <p:cNvPr id="11" name="Picture 10" descr="IS_CSX_PPT_Template_Lines.pn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529797"/>
              <a:ext cx="10058400" cy="452854"/>
            </a:xfrm>
            <a:prstGeom prst="rect">
              <a:avLst/>
            </a:prstGeom>
            <a:solidFill>
              <a:srgbClr val="C0504D">
                <a:alpha val="0"/>
              </a:srgbClr>
            </a:solidFill>
          </p:spPr>
        </p:pic>
        <p:sp>
          <p:nvSpPr>
            <p:cNvPr id="12" name="Rectangle 11"/>
            <p:cNvSpPr>
              <a:spLocks noChangeAspect="1"/>
            </p:cNvSpPr>
            <p:nvPr userDrawn="1"/>
          </p:nvSpPr>
          <p:spPr>
            <a:xfrm>
              <a:off x="-53" y="6730023"/>
              <a:ext cx="10058505" cy="5859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 descr="CSX.png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3091" y="6787511"/>
              <a:ext cx="752393" cy="476113"/>
            </a:xfrm>
            <a:prstGeom prst="rect">
              <a:avLst/>
            </a:prstGeom>
          </p:spPr>
        </p:pic>
        <p:pic>
          <p:nvPicPr>
            <p:cNvPr id="14" name="Picture 13" descr="isaca_logo.png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90358" y="6864352"/>
              <a:ext cx="980694" cy="33680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375110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Interstitia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009" y="0"/>
            <a:ext cx="13053145" cy="731520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-65009" y="4090058"/>
            <a:ext cx="9851947" cy="2102465"/>
          </a:xfrm>
          <a:prstGeom prst="rect">
            <a:avLst/>
          </a:prstGeom>
          <a:gradFill>
            <a:gsLst>
              <a:gs pos="0">
                <a:srgbClr val="0A475E"/>
              </a:gs>
              <a:gs pos="100000">
                <a:srgbClr val="00A098"/>
              </a:gs>
            </a:gsLst>
            <a:lin ang="1104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IS_CSX_PPT_ISACA_LOGO_Whit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4751" y="5298495"/>
            <a:ext cx="1597981" cy="548640"/>
          </a:xfrm>
          <a:prstGeom prst="rect">
            <a:avLst/>
          </a:prstGeom>
        </p:spPr>
      </p:pic>
      <p:pic>
        <p:nvPicPr>
          <p:cNvPr id="16" name="Picture 15" descr="CSX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71" y="315732"/>
            <a:ext cx="1231189" cy="779095"/>
          </a:xfrm>
          <a:prstGeom prst="rect">
            <a:avLst/>
          </a:prstGeom>
        </p:spPr>
      </p:pic>
      <p:sp>
        <p:nvSpPr>
          <p:cNvPr id="13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-18341" y="3827355"/>
            <a:ext cx="7165858" cy="2031325"/>
          </a:xfr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292608" tIns="292608" rIns="274320" bIns="822960" rtlCol="0" anchor="t" anchorCtr="0">
            <a:spAutoFit/>
          </a:bodyPr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sz="3600" b="1" kern="1200" cap="all" dirty="0" smtClean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lvl="0"/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text styles</a:t>
            </a:r>
          </a:p>
        </p:txBody>
      </p:sp>
    </p:spTree>
    <p:extLst>
      <p:ext uri="{BB962C8B-B14F-4D97-AF65-F5344CB8AC3E}">
        <p14:creationId xmlns:p14="http://schemas.microsoft.com/office/powerpoint/2010/main" val="2281831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Interstitia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009" y="0"/>
            <a:ext cx="13053145" cy="73152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-65009" y="4090058"/>
            <a:ext cx="9851947" cy="2102465"/>
          </a:xfrm>
          <a:prstGeom prst="rect">
            <a:avLst/>
          </a:prstGeom>
          <a:gradFill>
            <a:gsLst>
              <a:gs pos="0">
                <a:srgbClr val="0A475E"/>
              </a:gs>
              <a:gs pos="100000">
                <a:srgbClr val="00A098"/>
              </a:gs>
            </a:gsLst>
            <a:lin ang="1104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-18341" y="3827355"/>
            <a:ext cx="7165858" cy="2031325"/>
          </a:xfr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292608" tIns="292608" rIns="274320" bIns="822960" rtlCol="0" anchor="t" anchorCtr="0">
            <a:spAutoFit/>
          </a:bodyPr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sz="3600" b="1" kern="1200" cap="all" dirty="0" smtClean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lvl="0"/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text styles</a:t>
            </a:r>
          </a:p>
        </p:txBody>
      </p:sp>
      <p:pic>
        <p:nvPicPr>
          <p:cNvPr id="7" name="Picture 6" descr="CSX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173" y="307555"/>
            <a:ext cx="1538987" cy="973868"/>
          </a:xfrm>
          <a:prstGeom prst="rect">
            <a:avLst/>
          </a:prstGeom>
        </p:spPr>
      </p:pic>
      <p:pic>
        <p:nvPicPr>
          <p:cNvPr id="11" name="Picture 10" descr="IS_CSX_PPT_ISACA_LOGO_White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4751" y="5298495"/>
            <a:ext cx="1597981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204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826"/>
          <a:stretch/>
        </p:blipFill>
        <p:spPr>
          <a:xfrm>
            <a:off x="-41920" y="-27091"/>
            <a:ext cx="13167360" cy="1119721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55825" y="255611"/>
            <a:ext cx="4512470" cy="620683"/>
          </a:xfrm>
        </p:spPr>
        <p:txBody>
          <a:bodyPr wrap="square" lIns="91440" tIns="91440" rIns="91440" bIns="91440">
            <a:spAutoFit/>
          </a:bodyPr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/>
            </a:lvl1pPr>
          </a:lstStyle>
          <a:p>
            <a:r>
              <a:rPr lang="en-US" sz="3400" dirty="0" smtClean="0">
                <a:solidFill>
                  <a:schemeClr val="accent5">
                    <a:lumMod val="75000"/>
                  </a:schemeClr>
                </a:solidFill>
                <a:cs typeface="Arial"/>
              </a:rPr>
              <a:t>THIS IS A HEADLINE </a:t>
            </a:r>
            <a:endParaRPr lang="en-US" sz="3400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-53" y="6529797"/>
            <a:ext cx="10058505" cy="786187"/>
            <a:chOff x="-53" y="6529797"/>
            <a:chExt cx="10058505" cy="786187"/>
          </a:xfrm>
        </p:grpSpPr>
        <p:pic>
          <p:nvPicPr>
            <p:cNvPr id="10" name="Picture 9" descr="IS_CSX_PPT_Template_Lines.pn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529797"/>
              <a:ext cx="10058400" cy="452854"/>
            </a:xfrm>
            <a:prstGeom prst="rect">
              <a:avLst/>
            </a:prstGeom>
            <a:solidFill>
              <a:srgbClr val="C0504D">
                <a:alpha val="0"/>
              </a:srgbClr>
            </a:solidFill>
          </p:spPr>
        </p:pic>
        <p:sp>
          <p:nvSpPr>
            <p:cNvPr id="15" name="Rectangle 14"/>
            <p:cNvSpPr>
              <a:spLocks noChangeAspect="1"/>
            </p:cNvSpPr>
            <p:nvPr userDrawn="1"/>
          </p:nvSpPr>
          <p:spPr>
            <a:xfrm>
              <a:off x="-53" y="6730023"/>
              <a:ext cx="10058505" cy="5859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15" descr="CSX.png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3091" y="6787511"/>
              <a:ext cx="752393" cy="476113"/>
            </a:xfrm>
            <a:prstGeom prst="rect">
              <a:avLst/>
            </a:prstGeom>
          </p:spPr>
        </p:pic>
        <p:pic>
          <p:nvPicPr>
            <p:cNvPr id="17" name="Picture 16" descr="isaca_logo.png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90358" y="6864352"/>
              <a:ext cx="980694" cy="33680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05763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-53" y="6529797"/>
            <a:ext cx="10058505" cy="786187"/>
            <a:chOff x="-53" y="6529797"/>
            <a:chExt cx="10058505" cy="786187"/>
          </a:xfrm>
        </p:grpSpPr>
        <p:pic>
          <p:nvPicPr>
            <p:cNvPr id="8" name="Picture 7" descr="IS_CSX_PPT_Template_Lines.png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529797"/>
              <a:ext cx="10058400" cy="452854"/>
            </a:xfrm>
            <a:prstGeom prst="rect">
              <a:avLst/>
            </a:prstGeom>
            <a:solidFill>
              <a:srgbClr val="C0504D">
                <a:alpha val="0"/>
              </a:srgbClr>
            </a:solidFill>
          </p:spPr>
        </p:pic>
        <p:sp>
          <p:nvSpPr>
            <p:cNvPr id="9" name="Rectangle 8"/>
            <p:cNvSpPr>
              <a:spLocks noChangeAspect="1"/>
            </p:cNvSpPr>
            <p:nvPr userDrawn="1"/>
          </p:nvSpPr>
          <p:spPr>
            <a:xfrm>
              <a:off x="-53" y="6730023"/>
              <a:ext cx="10058505" cy="5859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 descr="CSX.pn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3091" y="6787511"/>
              <a:ext cx="752393" cy="476113"/>
            </a:xfrm>
            <a:prstGeom prst="rect">
              <a:avLst/>
            </a:prstGeom>
          </p:spPr>
        </p:pic>
        <p:pic>
          <p:nvPicPr>
            <p:cNvPr id="11" name="Picture 10" descr="isaca_logo.png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90358" y="6864352"/>
              <a:ext cx="980694" cy="33680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311601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IS_CSX_PPT_backgroundv2_042114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0058400" cy="73132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86858" y="5898171"/>
            <a:ext cx="1018213" cy="4581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986" y="4119399"/>
            <a:ext cx="8549640" cy="1778772"/>
          </a:xfrm>
        </p:spPr>
        <p:txBody>
          <a:bodyPr anchor="b" anchorCtr="0"/>
          <a:lstStyle>
            <a:lvl1pPr algn="l">
              <a:defRPr sz="6600" b="1" cap="all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986" y="6050571"/>
            <a:ext cx="8549640" cy="462460"/>
          </a:xfrm>
        </p:spPr>
        <p:txBody>
          <a:bodyPr anchor="t" anchorCtr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2" name="Picture 11" descr="CSX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544" y="237069"/>
            <a:ext cx="960408" cy="785567"/>
          </a:xfrm>
          <a:prstGeom prst="rect">
            <a:avLst/>
          </a:prstGeom>
        </p:spPr>
      </p:pic>
      <p:pic>
        <p:nvPicPr>
          <p:cNvPr id="14" name="Picture 13" descr="footer_lines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0" y="6731001"/>
            <a:ext cx="10050540" cy="582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256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er +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0003622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Header +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ooter_lines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0" y="6731001"/>
            <a:ext cx="10050540" cy="5825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514350" indent="-514350">
              <a:buFont typeface="+mj-lt"/>
              <a:buAutoNum type="arabicPeriod"/>
              <a:defRPr sz="3200" b="1"/>
            </a:lvl1pPr>
            <a:lvl2pPr marL="461963" indent="0">
              <a:spcBef>
                <a:spcPts val="300"/>
              </a:spcBef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173397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er + 2 Column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1" y="1706884"/>
            <a:ext cx="4313890" cy="4827694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5241590" y="1706884"/>
            <a:ext cx="4313890" cy="4827694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84723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3 Column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1" y="1706884"/>
            <a:ext cx="2778862" cy="4827694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0"/>
          </p:nvPr>
        </p:nvSpPr>
        <p:spPr>
          <a:xfrm>
            <a:off x="3639770" y="1706884"/>
            <a:ext cx="2778862" cy="4827694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1"/>
          </p:nvPr>
        </p:nvSpPr>
        <p:spPr>
          <a:xfrm>
            <a:off x="6776618" y="1706884"/>
            <a:ext cx="2778862" cy="4827694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059606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nterstitia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3909" y="-928270"/>
            <a:ext cx="12262104" cy="8932025"/>
          </a:xfrm>
          <a:prstGeom prst="rect">
            <a:avLst/>
          </a:prstGeom>
        </p:spPr>
      </p:pic>
      <p:grpSp>
        <p:nvGrpSpPr>
          <p:cNvPr id="5" name="Group 4"/>
          <p:cNvGrpSpPr/>
          <p:nvPr userDrawn="1"/>
        </p:nvGrpSpPr>
        <p:grpSpPr>
          <a:xfrm>
            <a:off x="-53" y="6529797"/>
            <a:ext cx="10058505" cy="786187"/>
            <a:chOff x="-53" y="6529797"/>
            <a:chExt cx="10058505" cy="786187"/>
          </a:xfrm>
        </p:grpSpPr>
        <p:pic>
          <p:nvPicPr>
            <p:cNvPr id="4" name="Picture 3" descr="IS_CSX_PPT_Template_Lines.pn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529797"/>
              <a:ext cx="10058400" cy="452854"/>
            </a:xfrm>
            <a:prstGeom prst="rect">
              <a:avLst/>
            </a:prstGeom>
            <a:solidFill>
              <a:srgbClr val="C0504D">
                <a:alpha val="0"/>
              </a:srgbClr>
            </a:solidFill>
          </p:spPr>
        </p:pic>
        <p:sp>
          <p:nvSpPr>
            <p:cNvPr id="3" name="Rectangle 2"/>
            <p:cNvSpPr>
              <a:spLocks noChangeAspect="1"/>
            </p:cNvSpPr>
            <p:nvPr userDrawn="1"/>
          </p:nvSpPr>
          <p:spPr>
            <a:xfrm>
              <a:off x="-53" y="6730023"/>
              <a:ext cx="10058505" cy="5859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 descr="CSX.png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3091" y="6787511"/>
              <a:ext cx="752393" cy="476113"/>
            </a:xfrm>
            <a:prstGeom prst="rect">
              <a:avLst/>
            </a:prstGeom>
          </p:spPr>
        </p:pic>
        <p:pic>
          <p:nvPicPr>
            <p:cNvPr id="8" name="Picture 7" descr="isaca_logo.png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90358" y="6864352"/>
              <a:ext cx="980694" cy="33680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93416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Interstitia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S_CSX_PPT_04_Chartsandlines_042114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80" y="1900"/>
            <a:ext cx="10114502" cy="7326849"/>
          </a:xfrm>
          <a:prstGeom prst="rect">
            <a:avLst/>
          </a:prstGeom>
        </p:spPr>
      </p:pic>
      <p:sp>
        <p:nvSpPr>
          <p:cNvPr id="13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-18340" y="535831"/>
            <a:ext cx="4527459" cy="2174954"/>
          </a:xfr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292608" tIns="292608" rIns="274320" bIns="822960" rtlCol="0" anchor="t" anchorCtr="0">
            <a:spAutoFit/>
          </a:bodyPr>
          <a:lstStyle>
            <a:lvl1pPr marL="0"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2800" b="1" kern="1200" cap="all" dirty="0" smtClean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Rectangle 3"/>
          <p:cNvSpPr>
            <a:spLocks noChangeAspect="1"/>
          </p:cNvSpPr>
          <p:nvPr userDrawn="1"/>
        </p:nvSpPr>
        <p:spPr>
          <a:xfrm>
            <a:off x="-53" y="6730023"/>
            <a:ext cx="10058505" cy="58596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70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Interstitia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3"/>
            <a:ext cx="10123669" cy="7333488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-41920" y="4090058"/>
            <a:ext cx="9021112" cy="2102465"/>
          </a:xfrm>
          <a:prstGeom prst="rect">
            <a:avLst/>
          </a:prstGeom>
          <a:gradFill>
            <a:gsLst>
              <a:gs pos="0">
                <a:srgbClr val="0A475E"/>
              </a:gs>
              <a:gs pos="100000">
                <a:srgbClr val="00A098"/>
              </a:gs>
            </a:gsLst>
            <a:lin ang="1104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IS_CSX_PPT_ISACA_LOGO_Whit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1941" y="5298495"/>
            <a:ext cx="1597981" cy="548640"/>
          </a:xfrm>
          <a:prstGeom prst="rect">
            <a:avLst/>
          </a:prstGeom>
        </p:spPr>
      </p:pic>
      <p:sp>
        <p:nvSpPr>
          <p:cNvPr id="11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-18339" y="4090058"/>
            <a:ext cx="6809529" cy="1089529"/>
          </a:xfr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40" tIns="91440" rIns="91440" bIns="91440" rtlCol="0" anchor="t" anchorCtr="0">
            <a:spAutoFit/>
          </a:bodyPr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sz="3600" b="1" kern="1200" cap="all" dirty="0" smtClean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pPr lvl="0"/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text styles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-18339" y="5319229"/>
            <a:ext cx="6809529" cy="364202"/>
          </a:xfr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40" tIns="91440" rIns="91440" bIns="91440" rtlCol="0" anchor="t" anchorCtr="0">
            <a:spAutoFit/>
          </a:bodyPr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sz="1400" b="1" kern="1200" cap="all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PRESENTER NAME</a:t>
            </a:r>
          </a:p>
        </p:txBody>
      </p:sp>
      <p:pic>
        <p:nvPicPr>
          <p:cNvPr id="8" name="Picture 7" descr="CSX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173" y="307555"/>
            <a:ext cx="1538987" cy="973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831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514776"/>
            <a:ext cx="9052560" cy="75861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1" y="1706884"/>
            <a:ext cx="7543276" cy="482769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2504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70" r:id="rId2"/>
    <p:sldLayoutId id="2147483650" r:id="rId3"/>
    <p:sldLayoutId id="2147483662" r:id="rId4"/>
    <p:sldLayoutId id="2147483659" r:id="rId5"/>
    <p:sldLayoutId id="2147483660" r:id="rId6"/>
    <p:sldLayoutId id="2147483671" r:id="rId7"/>
    <p:sldLayoutId id="2147483673" r:id="rId8"/>
    <p:sldLayoutId id="2147483675" r:id="rId9"/>
    <p:sldLayoutId id="2147483679" r:id="rId10"/>
    <p:sldLayoutId id="2147483677" r:id="rId11"/>
    <p:sldLayoutId id="2147483678" r:id="rId12"/>
    <p:sldLayoutId id="2147483654" r:id="rId13"/>
    <p:sldLayoutId id="2147483655" r:id="rId14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latinLnBrk="0" hangingPunct="1">
        <a:lnSpc>
          <a:spcPct val="80000"/>
        </a:lnSpc>
        <a:spcBef>
          <a:spcPct val="0"/>
        </a:spcBef>
        <a:buNone/>
        <a:defRPr sz="2400" b="1" kern="1200" cap="all">
          <a:solidFill>
            <a:schemeClr val="accent5">
              <a:lumMod val="75000"/>
            </a:schemeClr>
          </a:solidFill>
          <a:latin typeface="Arial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ct val="90000"/>
        </a:lnSpc>
        <a:spcBef>
          <a:spcPts val="2400"/>
        </a:spcBef>
        <a:buFont typeface="Arial"/>
        <a:buNone/>
        <a:defRPr sz="2000" b="1" kern="1200">
          <a:solidFill>
            <a:schemeClr val="tx1">
              <a:lumMod val="50000"/>
              <a:lumOff val="50000"/>
            </a:schemeClr>
          </a:solidFill>
          <a:latin typeface="Arial"/>
          <a:ea typeface="+mn-ea"/>
          <a:cs typeface="+mn-cs"/>
        </a:defRPr>
      </a:lvl1pPr>
      <a:lvl2pPr marL="0" indent="0" algn="l" defTabSz="457200" rtl="0" eaLnBrk="1" latinLnBrk="0" hangingPunct="1">
        <a:lnSpc>
          <a:spcPct val="90000"/>
        </a:lnSpc>
        <a:spcBef>
          <a:spcPts val="900"/>
        </a:spcBef>
        <a:buClr>
          <a:schemeClr val="accent6"/>
        </a:buClr>
        <a:buFont typeface="Wingdings" charset="2"/>
        <a:buNone/>
        <a:defRPr sz="1600" kern="1200" baseline="0">
          <a:solidFill>
            <a:schemeClr val="tx1">
              <a:lumMod val="50000"/>
              <a:lumOff val="50000"/>
            </a:schemeClr>
          </a:solidFill>
          <a:latin typeface="Arial"/>
          <a:ea typeface="+mn-ea"/>
          <a:cs typeface="+mn-cs"/>
        </a:defRPr>
      </a:lvl2pPr>
      <a:lvl3pPr marL="119063" indent="-119063" algn="l" defTabSz="457200" rtl="0" eaLnBrk="1" latinLnBrk="0" hangingPunct="1">
        <a:lnSpc>
          <a:spcPct val="90000"/>
        </a:lnSpc>
        <a:spcBef>
          <a:spcPts val="600"/>
        </a:spcBef>
        <a:buClr>
          <a:schemeClr val="accent6"/>
        </a:buClr>
        <a:buFont typeface="Wingdings" charset="2"/>
        <a:buChar char="§"/>
        <a:defRPr sz="1200" kern="1200" baseline="0">
          <a:solidFill>
            <a:schemeClr val="tx1">
              <a:lumMod val="50000"/>
              <a:lumOff val="50000"/>
            </a:schemeClr>
          </a:solidFill>
          <a:latin typeface="Arial"/>
          <a:ea typeface="+mn-ea"/>
          <a:cs typeface="+mn-cs"/>
        </a:defRPr>
      </a:lvl3pPr>
      <a:lvl4pPr marL="137160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97678" y="4350169"/>
            <a:ext cx="8634088" cy="1588127"/>
          </a:xfrm>
        </p:spPr>
        <p:txBody>
          <a:bodyPr lIns="91440" tIns="91440" rIns="91440" bIns="91440" anchor="ctr" anchorCtr="0"/>
          <a:lstStyle/>
          <a:p>
            <a:pPr>
              <a:lnSpc>
                <a:spcPct val="90000"/>
              </a:lnSpc>
            </a:pPr>
            <a:r>
              <a:rPr lang="en-US" sz="3200" dirty="0"/>
              <a:t>Cybersecurity Governance, Risk and Standard</a:t>
            </a:r>
            <a:endParaRPr lang="id-ID" sz="1800" b="0" smtClean="0"/>
          </a:p>
          <a:p>
            <a:r>
              <a:rPr lang="en-US" sz="1400" dirty="0"/>
              <a:t>Sarwono Sutikno, Dr.Eng., CISA, CISSP</a:t>
            </a:r>
            <a:r>
              <a:rPr lang="en-US" sz="1400"/>
              <a:t>, </a:t>
            </a:r>
            <a:r>
              <a:rPr lang="en-US" sz="1400" smtClean="0"/>
              <a:t>CISM</a:t>
            </a:r>
            <a:endParaRPr lang="id-ID" sz="1400" smtClean="0"/>
          </a:p>
          <a:p>
            <a:endParaRPr lang="id-ID" sz="1400"/>
          </a:p>
          <a:p>
            <a:r>
              <a:rPr lang="id-ID" sz="1400" smtClean="0"/>
              <a:t>Keynote speech – MICEEI 2014 – makasar 26-30 Nov 2014</a:t>
            </a:r>
            <a:fld id="{A70E3F82-3297-4322-87B1-E6E07F679D42}" type="slidenum">
              <a:rPr lang="id-ID" sz="1400" smtClean="0"/>
              <a:t>1</a:t>
            </a:fld>
            <a:endParaRPr lang="id-ID" sz="1400" dirty="0"/>
          </a:p>
        </p:txBody>
      </p:sp>
    </p:spTree>
    <p:extLst>
      <p:ext uri="{BB962C8B-B14F-4D97-AF65-F5344CB8AC3E}">
        <p14:creationId xmlns:p14="http://schemas.microsoft.com/office/powerpoint/2010/main" val="39149161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02920" y="-460584"/>
            <a:ext cx="9052560" cy="758613"/>
          </a:xfrm>
        </p:spPr>
        <p:txBody>
          <a:bodyPr/>
          <a:lstStyle/>
          <a:p>
            <a:r>
              <a:rPr lang="id-ID" smtClean="0"/>
              <a:t>Cobit 5 for information security enabler</a:t>
            </a:r>
            <a:endParaRPr lang="id-ID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881" y="130390"/>
            <a:ext cx="9202919" cy="6347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27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id-ID" smtClean="0"/>
              <a:t>Internal control (COSO 2013)</a:t>
            </a:r>
            <a:endParaRPr lang="id-ID"/>
          </a:p>
        </p:txBody>
      </p:sp>
      <p:sp>
        <p:nvSpPr>
          <p:cNvPr id="3" name="Rectangle 2"/>
          <p:cNvSpPr/>
          <p:nvPr/>
        </p:nvSpPr>
        <p:spPr>
          <a:xfrm>
            <a:off x="933450" y="1809750"/>
            <a:ext cx="767715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>
                <a:latin typeface="TimesNewRoman"/>
              </a:rPr>
              <a:t>Internal control is defined as follows:</a:t>
            </a:r>
          </a:p>
          <a:p>
            <a:r>
              <a:rPr lang="en-US" i="1">
                <a:latin typeface="TimesNewRoman,Italic"/>
              </a:rPr>
              <a:t>Internal control is a process, </a:t>
            </a:r>
            <a:r>
              <a:rPr lang="en-US" b="1" i="1">
                <a:latin typeface="TimesNewRoman,Italic"/>
              </a:rPr>
              <a:t>effected by an entity’s board of directors, management, and other personnel</a:t>
            </a:r>
            <a:r>
              <a:rPr lang="en-US" i="1">
                <a:latin typeface="TimesNewRoman,Italic"/>
              </a:rPr>
              <a:t>, designed to provide reasonable assurance regarding the achievement of objectives relating to operations, reporting, and compliance.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457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4"/>
          <p:cNvSpPr>
            <a:spLocks noChangeArrowheads="1"/>
          </p:cNvSpPr>
          <p:nvPr/>
        </p:nvSpPr>
        <p:spPr bwMode="auto">
          <a:xfrm>
            <a:off x="6260254" y="3251200"/>
            <a:ext cx="3483186" cy="146304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/>
          <a:lstStyle/>
          <a:p>
            <a:pPr algn="ctr" eaLnBrk="1" hangingPunct="1">
              <a:defRPr/>
            </a:pPr>
            <a:r>
              <a:rPr lang="en-US" sz="5120">
                <a:ea typeface="ＭＳ Ｐゴシック" pitchFamily="34" charset="-128"/>
              </a:rPr>
              <a:t>COBIT</a:t>
            </a:r>
            <a:endParaRPr lang="en-US" sz="1920">
              <a:ea typeface="ＭＳ Ｐゴシック" pitchFamily="34" charset="-128"/>
            </a:endParaRPr>
          </a:p>
        </p:txBody>
      </p:sp>
      <p:sp>
        <p:nvSpPr>
          <p:cNvPr id="17" name="Oval 10"/>
          <p:cNvSpPr>
            <a:spLocks noChangeArrowheads="1"/>
          </p:cNvSpPr>
          <p:nvPr/>
        </p:nvSpPr>
        <p:spPr bwMode="auto">
          <a:xfrm>
            <a:off x="6979920" y="4226560"/>
            <a:ext cx="2926080" cy="56896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/>
          <a:lstStyle/>
          <a:p>
            <a:pPr algn="ctr" eaLnBrk="1" hangingPunct="1">
              <a:defRPr/>
            </a:pPr>
            <a:r>
              <a:rPr lang="id-ID" sz="2987" smtClean="0">
                <a:ea typeface="ＭＳ Ｐゴシック" pitchFamily="34" charset="-128"/>
              </a:rPr>
              <a:t>SNI </a:t>
            </a:r>
            <a:r>
              <a:rPr lang="en-US" sz="2987" smtClean="0">
                <a:ea typeface="ＭＳ Ｐゴシック" pitchFamily="34" charset="-128"/>
              </a:rPr>
              <a:t>ISO </a:t>
            </a:r>
            <a:r>
              <a:rPr lang="en-US" sz="2987">
                <a:ea typeface="ＭＳ Ｐゴシック" pitchFamily="34" charset="-128"/>
              </a:rPr>
              <a:t>38500</a:t>
            </a:r>
            <a:endParaRPr lang="en-US" sz="3840">
              <a:ea typeface="ＭＳ Ｐゴシック" pitchFamily="34" charset="-128"/>
            </a:endParaRPr>
          </a:p>
        </p:txBody>
      </p:sp>
      <p:sp>
        <p:nvSpPr>
          <p:cNvPr id="16" name="Oval 10"/>
          <p:cNvSpPr>
            <a:spLocks noChangeArrowheads="1"/>
          </p:cNvSpPr>
          <p:nvPr/>
        </p:nvSpPr>
        <p:spPr bwMode="auto">
          <a:xfrm>
            <a:off x="6410960" y="2113280"/>
            <a:ext cx="3413760" cy="1219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id-ID" sz="2133">
                <a:latin typeface="Arial Black" panose="020B0A04020102020204" pitchFamily="34" charset="0"/>
              </a:rPr>
              <a:t>Internal Control </a:t>
            </a:r>
          </a:p>
          <a:p>
            <a:pPr algn="ctr" eaLnBrk="1" hangingPunct="1"/>
            <a:r>
              <a:rPr lang="en-US" altLang="id-ID" sz="2133">
                <a:latin typeface="Arial Black" panose="020B0A04020102020204" pitchFamily="34" charset="0"/>
              </a:rPr>
              <a:t>Framework COSO</a:t>
            </a:r>
            <a:endParaRPr lang="en-US" altLang="id-ID" sz="4267">
              <a:latin typeface="Arial Black" panose="020B0A04020102020204" pitchFamily="34" charset="0"/>
            </a:endParaRPr>
          </a:p>
        </p:txBody>
      </p:sp>
      <p:sp>
        <p:nvSpPr>
          <p:cNvPr id="7173" name="Rectangle 4"/>
          <p:cNvSpPr>
            <a:spLocks noGrp="1" noChangeArrowheads="1"/>
          </p:cNvSpPr>
          <p:nvPr>
            <p:ph type="title"/>
          </p:nvPr>
        </p:nvSpPr>
        <p:spPr>
          <a:xfrm>
            <a:off x="355824" y="255611"/>
            <a:ext cx="7166205" cy="1021818"/>
          </a:xfrm>
        </p:spPr>
        <p:txBody>
          <a:bodyPr/>
          <a:lstStyle/>
          <a:p>
            <a:r>
              <a:rPr lang="en-US" altLang="id-ID" smtClean="0"/>
              <a:t>Hubungan antar Kerangka</a:t>
            </a:r>
          </a:p>
        </p:txBody>
      </p:sp>
      <p:sp>
        <p:nvSpPr>
          <p:cNvPr id="7174" name="Line 5"/>
          <p:cNvSpPr>
            <a:spLocks noChangeShapeType="1"/>
          </p:cNvSpPr>
          <p:nvPr/>
        </p:nvSpPr>
        <p:spPr bwMode="auto">
          <a:xfrm>
            <a:off x="1371600" y="4795520"/>
            <a:ext cx="788416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 sz="1920"/>
          </a:p>
        </p:txBody>
      </p:sp>
      <p:sp>
        <p:nvSpPr>
          <p:cNvPr id="7175" name="Line 6"/>
          <p:cNvSpPr>
            <a:spLocks noChangeShapeType="1"/>
          </p:cNvSpPr>
          <p:nvPr/>
        </p:nvSpPr>
        <p:spPr bwMode="auto">
          <a:xfrm>
            <a:off x="1371600" y="3291840"/>
            <a:ext cx="788416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 sz="1920"/>
          </a:p>
        </p:txBody>
      </p:sp>
      <p:sp>
        <p:nvSpPr>
          <p:cNvPr id="442377" name="Oval 9"/>
          <p:cNvSpPr>
            <a:spLocks noChangeArrowheads="1"/>
          </p:cNvSpPr>
          <p:nvPr/>
        </p:nvSpPr>
        <p:spPr bwMode="auto">
          <a:xfrm>
            <a:off x="1290320" y="1962574"/>
            <a:ext cx="6096000" cy="14630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pPr algn="ctr" eaLnBrk="1" hangingPunct="1">
              <a:defRPr/>
            </a:pPr>
            <a:r>
              <a:rPr lang="en-US" sz="2987">
                <a:latin typeface="Arial Black" pitchFamily="34" charset="0"/>
                <a:ea typeface="ＭＳ Ｐゴシック" pitchFamily="34" charset="-128"/>
              </a:rPr>
              <a:t>PP60/2008 </a:t>
            </a:r>
          </a:p>
          <a:p>
            <a:pPr algn="ctr" eaLnBrk="1" hangingPunct="1">
              <a:defRPr/>
            </a:pPr>
            <a:r>
              <a:rPr lang="en-US" sz="2453">
                <a:ea typeface="ＭＳ Ｐゴシック" pitchFamily="34" charset="-128"/>
              </a:rPr>
              <a:t>Sistem Pengendalian Intern Pemerintah</a:t>
            </a:r>
          </a:p>
        </p:txBody>
      </p:sp>
      <p:sp>
        <p:nvSpPr>
          <p:cNvPr id="442379" name="Text Box 11"/>
          <p:cNvSpPr txBox="1">
            <a:spLocks noChangeArrowheads="1"/>
          </p:cNvSpPr>
          <p:nvPr/>
        </p:nvSpPr>
        <p:spPr bwMode="auto">
          <a:xfrm rot="-5400000">
            <a:off x="52150" y="2347794"/>
            <a:ext cx="1406154" cy="387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id-ID" sz="1920">
                <a:latin typeface="Britannic Bold" panose="020B0903060703020204" pitchFamily="34" charset="0"/>
              </a:rPr>
              <a:t>Tata Kelola</a:t>
            </a:r>
          </a:p>
        </p:txBody>
      </p:sp>
      <p:sp>
        <p:nvSpPr>
          <p:cNvPr id="442380" name="Text Box 12"/>
          <p:cNvSpPr txBox="1">
            <a:spLocks noChangeArrowheads="1"/>
          </p:cNvSpPr>
          <p:nvPr/>
        </p:nvSpPr>
        <p:spPr bwMode="auto">
          <a:xfrm rot="-5400000">
            <a:off x="169229" y="3876875"/>
            <a:ext cx="1685077" cy="387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id-ID" sz="1920">
                <a:latin typeface="Britannic Bold" panose="020B0903060703020204" pitchFamily="34" charset="0"/>
              </a:rPr>
              <a:t>Tata Kelola TI</a:t>
            </a:r>
          </a:p>
        </p:txBody>
      </p:sp>
      <p:sp>
        <p:nvSpPr>
          <p:cNvPr id="442381" name="Text Box 13"/>
          <p:cNvSpPr txBox="1">
            <a:spLocks noChangeArrowheads="1"/>
          </p:cNvSpPr>
          <p:nvPr/>
        </p:nvSpPr>
        <p:spPr bwMode="auto">
          <a:xfrm rot="-5400000">
            <a:off x="-95281" y="5424582"/>
            <a:ext cx="1702710" cy="387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id-ID" sz="1920">
                <a:latin typeface="Britannic Bold" panose="020B0903060703020204" pitchFamily="34" charset="0"/>
              </a:rPr>
              <a:t>Manajemen TI</a:t>
            </a:r>
          </a:p>
        </p:txBody>
      </p:sp>
      <p:sp>
        <p:nvSpPr>
          <p:cNvPr id="442382" name="Oval 14"/>
          <p:cNvSpPr>
            <a:spLocks noChangeArrowheads="1"/>
          </p:cNvSpPr>
          <p:nvPr/>
        </p:nvSpPr>
        <p:spPr bwMode="auto">
          <a:xfrm>
            <a:off x="1127760" y="3088640"/>
            <a:ext cx="5852160" cy="178816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/>
          <a:lstStyle/>
          <a:p>
            <a:pPr algn="ctr" eaLnBrk="1" hangingPunct="1">
              <a:defRPr/>
            </a:pPr>
            <a:r>
              <a:rPr lang="en-US" sz="2453">
                <a:ea typeface="ＭＳ Ｐゴシック" pitchFamily="34" charset="-128"/>
              </a:rPr>
              <a:t>Panduan Umum Tata Kelola TIK Nas</a:t>
            </a:r>
            <a:endParaRPr lang="en-US" sz="2133">
              <a:ea typeface="ＭＳ Ｐゴシック" pitchFamily="34" charset="-128"/>
            </a:endParaRPr>
          </a:p>
          <a:p>
            <a:pPr algn="ctr" eaLnBrk="1" hangingPunct="1">
              <a:defRPr/>
            </a:pPr>
            <a:r>
              <a:rPr lang="en-US" sz="2133">
                <a:ea typeface="ＭＳ Ｐゴシック" pitchFamily="34" charset="-128"/>
              </a:rPr>
              <a:t>+</a:t>
            </a:r>
          </a:p>
          <a:p>
            <a:pPr algn="ctr" eaLnBrk="1" hangingPunct="1">
              <a:defRPr/>
            </a:pPr>
            <a:r>
              <a:rPr lang="en-US" sz="2133">
                <a:ea typeface="ＭＳ Ｐゴシック" pitchFamily="34" charset="-128"/>
              </a:rPr>
              <a:t>Kuesioner Evaluasi Pengendalian Intern TIK</a:t>
            </a:r>
            <a:endParaRPr lang="en-US" sz="2453">
              <a:ea typeface="ＭＳ Ｐゴシック" pitchFamily="34" charset="-128"/>
            </a:endParaRPr>
          </a:p>
        </p:txBody>
      </p:sp>
      <p:sp>
        <p:nvSpPr>
          <p:cNvPr id="442375" name="Oval 7"/>
          <p:cNvSpPr>
            <a:spLocks noChangeArrowheads="1"/>
          </p:cNvSpPr>
          <p:nvPr/>
        </p:nvSpPr>
        <p:spPr bwMode="auto">
          <a:xfrm>
            <a:off x="4622800" y="4632960"/>
            <a:ext cx="4064000" cy="1100667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/>
          <a:lstStyle/>
          <a:p>
            <a:pPr algn="ctr" eaLnBrk="1" hangingPunct="1">
              <a:defRPr/>
            </a:pPr>
            <a:r>
              <a:rPr lang="en-US" sz="3413">
                <a:ea typeface="ＭＳ Ｐゴシック" pitchFamily="34" charset="-128"/>
              </a:rPr>
              <a:t>SNI ISO 27001</a:t>
            </a:r>
          </a:p>
        </p:txBody>
      </p:sp>
      <p:sp>
        <p:nvSpPr>
          <p:cNvPr id="442378" name="Oval 10"/>
          <p:cNvSpPr>
            <a:spLocks noChangeArrowheads="1"/>
          </p:cNvSpPr>
          <p:nvPr/>
        </p:nvSpPr>
        <p:spPr bwMode="auto">
          <a:xfrm>
            <a:off x="1127760" y="4632960"/>
            <a:ext cx="4064000" cy="1219200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/>
          <a:lstStyle/>
          <a:p>
            <a:pPr algn="ctr" eaLnBrk="1" hangingPunct="1">
              <a:defRPr/>
            </a:pPr>
            <a:r>
              <a:rPr lang="en-US" sz="3413">
                <a:ea typeface="ＭＳ Ｐゴシック" charset="-128"/>
              </a:rPr>
              <a:t>SNI ISO 20000</a:t>
            </a:r>
            <a:endParaRPr lang="en-US" sz="576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52012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7" grpId="0" animBg="1"/>
      <p:bldP spid="16" grpId="0" animBg="1"/>
      <p:bldP spid="442377" grpId="0" animBg="1"/>
      <p:bldP spid="442379" grpId="0"/>
      <p:bldP spid="442380" grpId="0"/>
      <p:bldP spid="442381" grpId="0"/>
      <p:bldP spid="442382" grpId="0" animBg="1"/>
      <p:bldP spid="442375" grpId="0" animBg="1"/>
      <p:bldP spid="44237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77520" y="243840"/>
            <a:ext cx="9265920" cy="1056640"/>
          </a:xfrm>
        </p:spPr>
        <p:txBody>
          <a:bodyPr/>
          <a:lstStyle/>
          <a:p>
            <a:r>
              <a:rPr lang="en-US" altLang="id-ID" sz="3200"/>
              <a:t>Peraturan Pemerintah RI no </a:t>
            </a:r>
            <a:r>
              <a:rPr lang="en-US" altLang="id-ID" sz="3200"/>
              <a:t>60/2008 </a:t>
            </a:r>
            <a:r>
              <a:rPr lang="en-US" altLang="id-ID" sz="3200" smtClean="0"/>
              <a:t>SPIP </a:t>
            </a:r>
            <a:endParaRPr lang="en-US" altLang="id-ID" sz="3200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1115908"/>
            <a:ext cx="7396480" cy="6063826"/>
          </a:xfrm>
          <a:prstGeom prst="rect">
            <a:avLst/>
          </a:prstGeom>
          <a:noFill/>
          <a:ln w="19050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35418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102"/>
          <p:cNvGrpSpPr>
            <a:grpSpLocks/>
          </p:cNvGrpSpPr>
          <p:nvPr/>
        </p:nvGrpSpPr>
        <p:grpSpPr bwMode="auto">
          <a:xfrm>
            <a:off x="1596814" y="975360"/>
            <a:ext cx="5789506" cy="6096000"/>
            <a:chOff x="1354739" y="914400"/>
            <a:chExt cx="5139437" cy="5486400"/>
          </a:xfrm>
        </p:grpSpPr>
        <p:sp>
          <p:nvSpPr>
            <p:cNvPr id="87" name="Cube 86"/>
            <p:cNvSpPr/>
            <p:nvPr/>
          </p:nvSpPr>
          <p:spPr>
            <a:xfrm>
              <a:off x="2438545" y="914400"/>
              <a:ext cx="1067271" cy="1066800"/>
            </a:xfrm>
            <a:prstGeom prst="cub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920"/>
            </a:p>
          </p:txBody>
        </p:sp>
        <p:sp>
          <p:nvSpPr>
            <p:cNvPr id="86" name="Cube 85"/>
            <p:cNvSpPr/>
            <p:nvPr/>
          </p:nvSpPr>
          <p:spPr>
            <a:xfrm>
              <a:off x="2058236" y="1295400"/>
              <a:ext cx="1065768" cy="1066800"/>
            </a:xfrm>
            <a:prstGeom prst="cub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920"/>
            </a:p>
          </p:txBody>
        </p:sp>
        <p:sp>
          <p:nvSpPr>
            <p:cNvPr id="82" name="Cube 81"/>
            <p:cNvSpPr/>
            <p:nvPr/>
          </p:nvSpPr>
          <p:spPr>
            <a:xfrm>
              <a:off x="1676424" y="5334000"/>
              <a:ext cx="1067271" cy="1066800"/>
            </a:xfrm>
            <a:prstGeom prst="cube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920"/>
            </a:p>
          </p:txBody>
        </p:sp>
        <p:sp>
          <p:nvSpPr>
            <p:cNvPr id="83" name="Cube 82"/>
            <p:cNvSpPr/>
            <p:nvPr/>
          </p:nvSpPr>
          <p:spPr>
            <a:xfrm>
              <a:off x="1676424" y="4419600"/>
              <a:ext cx="1067271" cy="1066800"/>
            </a:xfrm>
            <a:prstGeom prst="cub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920"/>
            </a:p>
          </p:txBody>
        </p:sp>
        <p:sp>
          <p:nvSpPr>
            <p:cNvPr id="89" name="Cube 88"/>
            <p:cNvSpPr/>
            <p:nvPr/>
          </p:nvSpPr>
          <p:spPr>
            <a:xfrm>
              <a:off x="1676424" y="3505200"/>
              <a:ext cx="1067271" cy="1066800"/>
            </a:xfrm>
            <a:prstGeom prst="cub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920"/>
            </a:p>
          </p:txBody>
        </p:sp>
        <p:sp>
          <p:nvSpPr>
            <p:cNvPr id="88" name="Cube 87"/>
            <p:cNvSpPr/>
            <p:nvPr/>
          </p:nvSpPr>
          <p:spPr>
            <a:xfrm>
              <a:off x="1676424" y="2590800"/>
              <a:ext cx="1067271" cy="1066800"/>
            </a:xfrm>
            <a:prstGeom prst="cub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920"/>
            </a:p>
          </p:txBody>
        </p:sp>
        <p:grpSp>
          <p:nvGrpSpPr>
            <p:cNvPr id="8202" name="Group 91"/>
            <p:cNvGrpSpPr>
              <a:grpSpLocks/>
            </p:cNvGrpSpPr>
            <p:nvPr/>
          </p:nvGrpSpPr>
          <p:grpSpPr bwMode="auto">
            <a:xfrm>
              <a:off x="2590800" y="4572000"/>
              <a:ext cx="3657600" cy="1828800"/>
              <a:chOff x="2590800" y="4572000"/>
              <a:chExt cx="3657600" cy="1828800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3352800" y="4572000"/>
                <a:ext cx="2895600" cy="1066800"/>
                <a:chOff x="2514600" y="4343400"/>
                <a:chExt cx="2895600" cy="1066800"/>
              </a:xfrm>
              <a:solidFill>
                <a:schemeClr val="accent1">
                  <a:lumMod val="50000"/>
                </a:schemeClr>
              </a:solidFill>
            </p:grpSpPr>
            <p:sp>
              <p:nvSpPr>
                <p:cNvPr id="4" name="Cube 3"/>
                <p:cNvSpPr/>
                <p:nvPr/>
              </p:nvSpPr>
              <p:spPr>
                <a:xfrm>
                  <a:off x="2514600" y="4343400"/>
                  <a:ext cx="1066800" cy="106680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920"/>
                </a:p>
              </p:txBody>
            </p:sp>
            <p:sp>
              <p:nvSpPr>
                <p:cNvPr id="5" name="Cube 4"/>
                <p:cNvSpPr/>
                <p:nvPr/>
              </p:nvSpPr>
              <p:spPr>
                <a:xfrm>
                  <a:off x="3429000" y="4343400"/>
                  <a:ext cx="1066800" cy="106680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920"/>
                </a:p>
              </p:txBody>
            </p:sp>
            <p:sp>
              <p:nvSpPr>
                <p:cNvPr id="6" name="Cube 5"/>
                <p:cNvSpPr/>
                <p:nvPr/>
              </p:nvSpPr>
              <p:spPr>
                <a:xfrm>
                  <a:off x="4343400" y="4343400"/>
                  <a:ext cx="1066800" cy="106680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920"/>
                </a:p>
              </p:txBody>
            </p:sp>
          </p:grpSp>
          <p:grpSp>
            <p:nvGrpSpPr>
              <p:cNvPr id="8" name="Group 7"/>
              <p:cNvGrpSpPr/>
              <p:nvPr/>
            </p:nvGrpSpPr>
            <p:grpSpPr>
              <a:xfrm>
                <a:off x="2971800" y="4953000"/>
                <a:ext cx="2895600" cy="1066800"/>
                <a:chOff x="2514600" y="4343400"/>
                <a:chExt cx="2895600" cy="1066800"/>
              </a:xfrm>
              <a:solidFill>
                <a:schemeClr val="accent1">
                  <a:lumMod val="50000"/>
                </a:schemeClr>
              </a:solidFill>
            </p:grpSpPr>
            <p:sp>
              <p:nvSpPr>
                <p:cNvPr id="9" name="Cube 8"/>
                <p:cNvSpPr/>
                <p:nvPr/>
              </p:nvSpPr>
              <p:spPr>
                <a:xfrm>
                  <a:off x="2514600" y="4343400"/>
                  <a:ext cx="1066800" cy="106680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920"/>
                </a:p>
              </p:txBody>
            </p:sp>
            <p:sp>
              <p:nvSpPr>
                <p:cNvPr id="10" name="Cube 9"/>
                <p:cNvSpPr/>
                <p:nvPr/>
              </p:nvSpPr>
              <p:spPr>
                <a:xfrm>
                  <a:off x="3429000" y="4343400"/>
                  <a:ext cx="1066800" cy="106680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920"/>
                </a:p>
              </p:txBody>
            </p:sp>
            <p:sp>
              <p:nvSpPr>
                <p:cNvPr id="11" name="Cube 10"/>
                <p:cNvSpPr/>
                <p:nvPr/>
              </p:nvSpPr>
              <p:spPr>
                <a:xfrm>
                  <a:off x="4343400" y="4343400"/>
                  <a:ext cx="1066800" cy="106680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920"/>
                </a:p>
              </p:txBody>
            </p:sp>
          </p:grpSp>
          <p:grpSp>
            <p:nvGrpSpPr>
              <p:cNvPr id="8244" name="Group 90"/>
              <p:cNvGrpSpPr>
                <a:grpSpLocks/>
              </p:cNvGrpSpPr>
              <p:nvPr/>
            </p:nvGrpSpPr>
            <p:grpSpPr bwMode="auto">
              <a:xfrm>
                <a:off x="2590800" y="5334000"/>
                <a:ext cx="2895600" cy="1066800"/>
                <a:chOff x="2590800" y="5334000"/>
                <a:chExt cx="2895600" cy="1066800"/>
              </a:xfrm>
            </p:grpSpPr>
            <p:sp>
              <p:nvSpPr>
                <p:cNvPr id="13" name="Cube 12"/>
                <p:cNvSpPr/>
                <p:nvPr/>
              </p:nvSpPr>
              <p:spPr>
                <a:xfrm>
                  <a:off x="2590368" y="5334000"/>
                  <a:ext cx="1067271" cy="1066800"/>
                </a:xfrm>
                <a:prstGeom prst="cube">
                  <a:avLst/>
                </a:prstGeom>
                <a:solidFill>
                  <a:schemeClr val="accent1">
                    <a:lumMod val="5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920"/>
                </a:p>
              </p:txBody>
            </p:sp>
            <p:sp>
              <p:nvSpPr>
                <p:cNvPr id="14" name="Cube 13"/>
                <p:cNvSpPr/>
                <p:nvPr/>
              </p:nvSpPr>
              <p:spPr>
                <a:xfrm>
                  <a:off x="3504313" y="5334000"/>
                  <a:ext cx="1067271" cy="1066800"/>
                </a:xfrm>
                <a:prstGeom prst="cube">
                  <a:avLst/>
                </a:prstGeom>
                <a:solidFill>
                  <a:schemeClr val="accent1">
                    <a:lumMod val="5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920"/>
                </a:p>
              </p:txBody>
            </p:sp>
            <p:sp>
              <p:nvSpPr>
                <p:cNvPr id="15" name="Cube 14"/>
                <p:cNvSpPr/>
                <p:nvPr/>
              </p:nvSpPr>
              <p:spPr>
                <a:xfrm>
                  <a:off x="4418258" y="5334000"/>
                  <a:ext cx="1065768" cy="1066800"/>
                </a:xfrm>
                <a:prstGeom prst="cube">
                  <a:avLst/>
                </a:prstGeom>
                <a:solidFill>
                  <a:schemeClr val="accent1">
                    <a:lumMod val="5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920"/>
                </a:p>
              </p:txBody>
            </p:sp>
          </p:grpSp>
        </p:grpSp>
        <p:grpSp>
          <p:nvGrpSpPr>
            <p:cNvPr id="8203" name="Group 93"/>
            <p:cNvGrpSpPr>
              <a:grpSpLocks/>
            </p:cNvGrpSpPr>
            <p:nvPr/>
          </p:nvGrpSpPr>
          <p:grpSpPr bwMode="auto">
            <a:xfrm>
              <a:off x="2590800" y="3657600"/>
              <a:ext cx="3657600" cy="1828800"/>
              <a:chOff x="2590800" y="3657600"/>
              <a:chExt cx="3657600" cy="1828800"/>
            </a:xfrm>
          </p:grpSpPr>
          <p:grpSp>
            <p:nvGrpSpPr>
              <p:cNvPr id="17" name="Group 6"/>
              <p:cNvGrpSpPr/>
              <p:nvPr/>
            </p:nvGrpSpPr>
            <p:grpSpPr>
              <a:xfrm>
                <a:off x="3352800" y="3657600"/>
                <a:ext cx="2895600" cy="1066800"/>
                <a:chOff x="2514600" y="4343400"/>
                <a:chExt cx="2895600" cy="1066800"/>
              </a:xfrm>
              <a:solidFill>
                <a:schemeClr val="accent1">
                  <a:lumMod val="75000"/>
                </a:schemeClr>
              </a:solidFill>
            </p:grpSpPr>
            <p:sp>
              <p:nvSpPr>
                <p:cNvPr id="27" name="Cube 3"/>
                <p:cNvSpPr/>
                <p:nvPr/>
              </p:nvSpPr>
              <p:spPr>
                <a:xfrm>
                  <a:off x="2514600" y="4343400"/>
                  <a:ext cx="1066800" cy="106680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920"/>
                </a:p>
              </p:txBody>
            </p:sp>
            <p:sp>
              <p:nvSpPr>
                <p:cNvPr id="28" name="Cube 4"/>
                <p:cNvSpPr/>
                <p:nvPr/>
              </p:nvSpPr>
              <p:spPr>
                <a:xfrm>
                  <a:off x="3429000" y="4343400"/>
                  <a:ext cx="1066800" cy="106680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920"/>
                </a:p>
              </p:txBody>
            </p:sp>
            <p:sp>
              <p:nvSpPr>
                <p:cNvPr id="29" name="Cube 5"/>
                <p:cNvSpPr/>
                <p:nvPr/>
              </p:nvSpPr>
              <p:spPr>
                <a:xfrm>
                  <a:off x="4343400" y="4343400"/>
                  <a:ext cx="1066800" cy="106680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920"/>
                </a:p>
              </p:txBody>
            </p:sp>
          </p:grpSp>
          <p:grpSp>
            <p:nvGrpSpPr>
              <p:cNvPr id="18" name="Group 7"/>
              <p:cNvGrpSpPr/>
              <p:nvPr/>
            </p:nvGrpSpPr>
            <p:grpSpPr>
              <a:xfrm>
                <a:off x="2971800" y="4038600"/>
                <a:ext cx="2895600" cy="1066800"/>
                <a:chOff x="2514600" y="4343400"/>
                <a:chExt cx="2895600" cy="1066800"/>
              </a:xfrm>
              <a:solidFill>
                <a:schemeClr val="accent1">
                  <a:lumMod val="75000"/>
                </a:schemeClr>
              </a:solidFill>
            </p:grpSpPr>
            <p:sp>
              <p:nvSpPr>
                <p:cNvPr id="24" name="Cube 23"/>
                <p:cNvSpPr/>
                <p:nvPr/>
              </p:nvSpPr>
              <p:spPr>
                <a:xfrm>
                  <a:off x="2514600" y="4343400"/>
                  <a:ext cx="1066800" cy="106680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920"/>
                </a:p>
              </p:txBody>
            </p:sp>
            <p:sp>
              <p:nvSpPr>
                <p:cNvPr id="25" name="Cube 24"/>
                <p:cNvSpPr/>
                <p:nvPr/>
              </p:nvSpPr>
              <p:spPr>
                <a:xfrm>
                  <a:off x="3429000" y="4343400"/>
                  <a:ext cx="1066800" cy="106680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920"/>
                </a:p>
              </p:txBody>
            </p:sp>
            <p:sp>
              <p:nvSpPr>
                <p:cNvPr id="26" name="Cube 25"/>
                <p:cNvSpPr/>
                <p:nvPr/>
              </p:nvSpPr>
              <p:spPr>
                <a:xfrm>
                  <a:off x="4343400" y="4343400"/>
                  <a:ext cx="1066800" cy="106680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920"/>
                </a:p>
              </p:txBody>
            </p:sp>
          </p:grpSp>
          <p:grpSp>
            <p:nvGrpSpPr>
              <p:cNvPr id="8238" name="Group 92"/>
              <p:cNvGrpSpPr>
                <a:grpSpLocks/>
              </p:cNvGrpSpPr>
              <p:nvPr/>
            </p:nvGrpSpPr>
            <p:grpSpPr bwMode="auto">
              <a:xfrm>
                <a:off x="2590800" y="4419600"/>
                <a:ext cx="2895600" cy="1066800"/>
                <a:chOff x="2590800" y="4419600"/>
                <a:chExt cx="2895600" cy="1066800"/>
              </a:xfrm>
            </p:grpSpPr>
            <p:sp>
              <p:nvSpPr>
                <p:cNvPr id="21" name="Cube 20"/>
                <p:cNvSpPr/>
                <p:nvPr/>
              </p:nvSpPr>
              <p:spPr>
                <a:xfrm>
                  <a:off x="2590368" y="4419600"/>
                  <a:ext cx="1067271" cy="1066800"/>
                </a:xfrm>
                <a:prstGeom prst="cube">
                  <a:avLst/>
                </a:prstGeom>
                <a:solidFill>
                  <a:schemeClr val="accent1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920"/>
                </a:p>
              </p:txBody>
            </p:sp>
            <p:sp>
              <p:nvSpPr>
                <p:cNvPr id="22" name="Cube 21"/>
                <p:cNvSpPr/>
                <p:nvPr/>
              </p:nvSpPr>
              <p:spPr>
                <a:xfrm>
                  <a:off x="3504313" y="4419600"/>
                  <a:ext cx="1067271" cy="1066800"/>
                </a:xfrm>
                <a:prstGeom prst="cube">
                  <a:avLst/>
                </a:prstGeom>
                <a:solidFill>
                  <a:schemeClr val="accent1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920"/>
                </a:p>
              </p:txBody>
            </p:sp>
            <p:sp>
              <p:nvSpPr>
                <p:cNvPr id="23" name="Cube 22"/>
                <p:cNvSpPr/>
                <p:nvPr/>
              </p:nvSpPr>
              <p:spPr>
                <a:xfrm>
                  <a:off x="4418258" y="4419600"/>
                  <a:ext cx="1065768" cy="1066800"/>
                </a:xfrm>
                <a:prstGeom prst="cube">
                  <a:avLst/>
                </a:prstGeom>
                <a:solidFill>
                  <a:schemeClr val="accent1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920"/>
                </a:p>
              </p:txBody>
            </p:sp>
          </p:grpSp>
        </p:grpSp>
        <p:grpSp>
          <p:nvGrpSpPr>
            <p:cNvPr id="8204" name="Group 95"/>
            <p:cNvGrpSpPr>
              <a:grpSpLocks/>
            </p:cNvGrpSpPr>
            <p:nvPr/>
          </p:nvGrpSpPr>
          <p:grpSpPr bwMode="auto">
            <a:xfrm>
              <a:off x="2590800" y="2743200"/>
              <a:ext cx="3657600" cy="1828800"/>
              <a:chOff x="2590800" y="2743200"/>
              <a:chExt cx="3657600" cy="1828800"/>
            </a:xfrm>
          </p:grpSpPr>
          <p:grpSp>
            <p:nvGrpSpPr>
              <p:cNvPr id="30" name="Group 6"/>
              <p:cNvGrpSpPr/>
              <p:nvPr/>
            </p:nvGrpSpPr>
            <p:grpSpPr>
              <a:xfrm>
                <a:off x="3352800" y="2743200"/>
                <a:ext cx="2895600" cy="1066800"/>
                <a:chOff x="2514600" y="4343400"/>
                <a:chExt cx="2895600" cy="1066800"/>
              </a:xfrm>
              <a:solidFill>
                <a:schemeClr val="accent1">
                  <a:lumMod val="60000"/>
                  <a:lumOff val="40000"/>
                </a:schemeClr>
              </a:solidFill>
            </p:grpSpPr>
            <p:sp>
              <p:nvSpPr>
                <p:cNvPr id="40" name="Cube 3"/>
                <p:cNvSpPr/>
                <p:nvPr/>
              </p:nvSpPr>
              <p:spPr>
                <a:xfrm>
                  <a:off x="2514600" y="4343400"/>
                  <a:ext cx="1066800" cy="1066800"/>
                </a:xfrm>
                <a:prstGeom prst="cub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920"/>
                </a:p>
              </p:txBody>
            </p:sp>
            <p:sp>
              <p:nvSpPr>
                <p:cNvPr id="41" name="Cube 4"/>
                <p:cNvSpPr/>
                <p:nvPr/>
              </p:nvSpPr>
              <p:spPr>
                <a:xfrm>
                  <a:off x="3429000" y="4343400"/>
                  <a:ext cx="1066800" cy="1066800"/>
                </a:xfrm>
                <a:prstGeom prst="cub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920"/>
                </a:p>
              </p:txBody>
            </p:sp>
            <p:sp>
              <p:nvSpPr>
                <p:cNvPr id="42" name="Cube 5"/>
                <p:cNvSpPr/>
                <p:nvPr/>
              </p:nvSpPr>
              <p:spPr>
                <a:xfrm>
                  <a:off x="4343400" y="4343400"/>
                  <a:ext cx="1066800" cy="1066800"/>
                </a:xfrm>
                <a:prstGeom prst="cub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920"/>
                </a:p>
              </p:txBody>
            </p:sp>
          </p:grpSp>
          <p:grpSp>
            <p:nvGrpSpPr>
              <p:cNvPr id="31" name="Group 7"/>
              <p:cNvGrpSpPr/>
              <p:nvPr/>
            </p:nvGrpSpPr>
            <p:grpSpPr>
              <a:xfrm>
                <a:off x="2971800" y="3124200"/>
                <a:ext cx="2895600" cy="1066800"/>
                <a:chOff x="2514600" y="4343400"/>
                <a:chExt cx="2895600" cy="1066800"/>
              </a:xfrm>
              <a:solidFill>
                <a:schemeClr val="accent1">
                  <a:lumMod val="60000"/>
                  <a:lumOff val="40000"/>
                </a:schemeClr>
              </a:solidFill>
            </p:grpSpPr>
            <p:sp>
              <p:nvSpPr>
                <p:cNvPr id="37" name="Cube 36"/>
                <p:cNvSpPr/>
                <p:nvPr/>
              </p:nvSpPr>
              <p:spPr>
                <a:xfrm>
                  <a:off x="2514600" y="4343400"/>
                  <a:ext cx="1066800" cy="1066800"/>
                </a:xfrm>
                <a:prstGeom prst="cub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920"/>
                </a:p>
              </p:txBody>
            </p:sp>
            <p:sp>
              <p:nvSpPr>
                <p:cNvPr id="38" name="Cube 37"/>
                <p:cNvSpPr/>
                <p:nvPr/>
              </p:nvSpPr>
              <p:spPr>
                <a:xfrm>
                  <a:off x="3429000" y="4343400"/>
                  <a:ext cx="1066800" cy="1066800"/>
                </a:xfrm>
                <a:prstGeom prst="cub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920"/>
                </a:p>
              </p:txBody>
            </p:sp>
            <p:sp>
              <p:nvSpPr>
                <p:cNvPr id="39" name="Cube 38"/>
                <p:cNvSpPr/>
                <p:nvPr/>
              </p:nvSpPr>
              <p:spPr>
                <a:xfrm>
                  <a:off x="4343400" y="4343400"/>
                  <a:ext cx="1066800" cy="1066800"/>
                </a:xfrm>
                <a:prstGeom prst="cub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920"/>
                </a:p>
              </p:txBody>
            </p:sp>
          </p:grpSp>
          <p:grpSp>
            <p:nvGrpSpPr>
              <p:cNvPr id="8232" name="Group 94"/>
              <p:cNvGrpSpPr>
                <a:grpSpLocks/>
              </p:cNvGrpSpPr>
              <p:nvPr/>
            </p:nvGrpSpPr>
            <p:grpSpPr bwMode="auto">
              <a:xfrm>
                <a:off x="2590800" y="3505200"/>
                <a:ext cx="2895600" cy="1066800"/>
                <a:chOff x="2590800" y="3505200"/>
                <a:chExt cx="2895600" cy="1066800"/>
              </a:xfrm>
            </p:grpSpPr>
            <p:sp>
              <p:nvSpPr>
                <p:cNvPr id="34" name="Cube 33"/>
                <p:cNvSpPr/>
                <p:nvPr/>
              </p:nvSpPr>
              <p:spPr>
                <a:xfrm>
                  <a:off x="2590368" y="3505200"/>
                  <a:ext cx="1067271" cy="1066800"/>
                </a:xfrm>
                <a:prstGeom prst="cub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920"/>
                </a:p>
              </p:txBody>
            </p:sp>
            <p:sp>
              <p:nvSpPr>
                <p:cNvPr id="35" name="Cube 34"/>
                <p:cNvSpPr/>
                <p:nvPr/>
              </p:nvSpPr>
              <p:spPr>
                <a:xfrm>
                  <a:off x="3504313" y="3505200"/>
                  <a:ext cx="1067271" cy="1066800"/>
                </a:xfrm>
                <a:prstGeom prst="cub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920"/>
                </a:p>
              </p:txBody>
            </p:sp>
            <p:sp>
              <p:nvSpPr>
                <p:cNvPr id="36" name="Cube 35"/>
                <p:cNvSpPr/>
                <p:nvPr/>
              </p:nvSpPr>
              <p:spPr>
                <a:xfrm>
                  <a:off x="4418258" y="3505200"/>
                  <a:ext cx="1065768" cy="1066800"/>
                </a:xfrm>
                <a:prstGeom prst="cub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920"/>
                </a:p>
              </p:txBody>
            </p:sp>
          </p:grpSp>
        </p:grpSp>
        <p:grpSp>
          <p:nvGrpSpPr>
            <p:cNvPr id="8205" name="Group 97"/>
            <p:cNvGrpSpPr>
              <a:grpSpLocks/>
            </p:cNvGrpSpPr>
            <p:nvPr/>
          </p:nvGrpSpPr>
          <p:grpSpPr bwMode="auto">
            <a:xfrm>
              <a:off x="2590800" y="1828800"/>
              <a:ext cx="3657600" cy="1828800"/>
              <a:chOff x="2590800" y="1828800"/>
              <a:chExt cx="3657600" cy="1828800"/>
            </a:xfrm>
          </p:grpSpPr>
          <p:grpSp>
            <p:nvGrpSpPr>
              <p:cNvPr id="43" name="Group 6"/>
              <p:cNvGrpSpPr/>
              <p:nvPr/>
            </p:nvGrpSpPr>
            <p:grpSpPr>
              <a:xfrm>
                <a:off x="3352800" y="1828800"/>
                <a:ext cx="2895600" cy="1066800"/>
                <a:chOff x="2514600" y="4343400"/>
                <a:chExt cx="2895600" cy="1066800"/>
              </a:xfrm>
              <a:solidFill>
                <a:schemeClr val="accent1">
                  <a:lumMod val="40000"/>
                  <a:lumOff val="60000"/>
                </a:schemeClr>
              </a:solidFill>
            </p:grpSpPr>
            <p:sp>
              <p:nvSpPr>
                <p:cNvPr id="53" name="Cube 3"/>
                <p:cNvSpPr/>
                <p:nvPr/>
              </p:nvSpPr>
              <p:spPr>
                <a:xfrm>
                  <a:off x="2514600" y="4343400"/>
                  <a:ext cx="1066800" cy="1066800"/>
                </a:xfrm>
                <a:prstGeom prst="cub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920"/>
                </a:p>
              </p:txBody>
            </p:sp>
            <p:sp>
              <p:nvSpPr>
                <p:cNvPr id="54" name="Cube 4"/>
                <p:cNvSpPr/>
                <p:nvPr/>
              </p:nvSpPr>
              <p:spPr>
                <a:xfrm>
                  <a:off x="3429000" y="4343400"/>
                  <a:ext cx="1066800" cy="1066800"/>
                </a:xfrm>
                <a:prstGeom prst="cub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920"/>
                </a:p>
              </p:txBody>
            </p:sp>
            <p:sp>
              <p:nvSpPr>
                <p:cNvPr id="55" name="Cube 5"/>
                <p:cNvSpPr/>
                <p:nvPr/>
              </p:nvSpPr>
              <p:spPr>
                <a:xfrm>
                  <a:off x="4343400" y="4343400"/>
                  <a:ext cx="1066800" cy="1066800"/>
                </a:xfrm>
                <a:prstGeom prst="cub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920"/>
                </a:p>
              </p:txBody>
            </p:sp>
          </p:grpSp>
          <p:grpSp>
            <p:nvGrpSpPr>
              <p:cNvPr id="44" name="Group 7"/>
              <p:cNvGrpSpPr/>
              <p:nvPr/>
            </p:nvGrpSpPr>
            <p:grpSpPr>
              <a:xfrm>
                <a:off x="2971800" y="2209800"/>
                <a:ext cx="2895600" cy="1066800"/>
                <a:chOff x="2514600" y="4343400"/>
                <a:chExt cx="2895600" cy="1066800"/>
              </a:xfrm>
              <a:solidFill>
                <a:schemeClr val="accent1">
                  <a:lumMod val="40000"/>
                  <a:lumOff val="60000"/>
                </a:schemeClr>
              </a:solidFill>
            </p:grpSpPr>
            <p:sp>
              <p:nvSpPr>
                <p:cNvPr id="50" name="Cube 49"/>
                <p:cNvSpPr/>
                <p:nvPr/>
              </p:nvSpPr>
              <p:spPr>
                <a:xfrm>
                  <a:off x="2514600" y="4343400"/>
                  <a:ext cx="1066800" cy="1066800"/>
                </a:xfrm>
                <a:prstGeom prst="cub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920"/>
                </a:p>
              </p:txBody>
            </p:sp>
            <p:sp>
              <p:nvSpPr>
                <p:cNvPr id="51" name="Cube 50"/>
                <p:cNvSpPr/>
                <p:nvPr/>
              </p:nvSpPr>
              <p:spPr>
                <a:xfrm>
                  <a:off x="3429000" y="4343400"/>
                  <a:ext cx="1066800" cy="1066800"/>
                </a:xfrm>
                <a:prstGeom prst="cub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920"/>
                </a:p>
              </p:txBody>
            </p:sp>
            <p:sp>
              <p:nvSpPr>
                <p:cNvPr id="52" name="Cube 51"/>
                <p:cNvSpPr/>
                <p:nvPr/>
              </p:nvSpPr>
              <p:spPr>
                <a:xfrm>
                  <a:off x="4343400" y="4343400"/>
                  <a:ext cx="1066800" cy="1066800"/>
                </a:xfrm>
                <a:prstGeom prst="cub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920"/>
                </a:p>
              </p:txBody>
            </p:sp>
          </p:grpSp>
          <p:grpSp>
            <p:nvGrpSpPr>
              <p:cNvPr id="8226" name="Group 96"/>
              <p:cNvGrpSpPr>
                <a:grpSpLocks/>
              </p:cNvGrpSpPr>
              <p:nvPr/>
            </p:nvGrpSpPr>
            <p:grpSpPr bwMode="auto">
              <a:xfrm>
                <a:off x="2590800" y="2590800"/>
                <a:ext cx="2895600" cy="1066800"/>
                <a:chOff x="2590800" y="2590800"/>
                <a:chExt cx="2895600" cy="1066800"/>
              </a:xfrm>
            </p:grpSpPr>
            <p:sp>
              <p:nvSpPr>
                <p:cNvPr id="47" name="Cube 46"/>
                <p:cNvSpPr/>
                <p:nvPr/>
              </p:nvSpPr>
              <p:spPr>
                <a:xfrm>
                  <a:off x="2590368" y="2590800"/>
                  <a:ext cx="1067271" cy="1066800"/>
                </a:xfrm>
                <a:prstGeom prst="cube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920"/>
                </a:p>
              </p:txBody>
            </p:sp>
            <p:sp>
              <p:nvSpPr>
                <p:cNvPr id="48" name="Cube 47"/>
                <p:cNvSpPr/>
                <p:nvPr/>
              </p:nvSpPr>
              <p:spPr>
                <a:xfrm>
                  <a:off x="3504313" y="2590800"/>
                  <a:ext cx="1067271" cy="1066800"/>
                </a:xfrm>
                <a:prstGeom prst="cube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920"/>
                </a:p>
              </p:txBody>
            </p:sp>
            <p:sp>
              <p:nvSpPr>
                <p:cNvPr id="49" name="Cube 48"/>
                <p:cNvSpPr/>
                <p:nvPr/>
              </p:nvSpPr>
              <p:spPr>
                <a:xfrm>
                  <a:off x="4418258" y="2590800"/>
                  <a:ext cx="1065768" cy="1066800"/>
                </a:xfrm>
                <a:prstGeom prst="cube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920"/>
                </a:p>
              </p:txBody>
            </p:sp>
          </p:grpSp>
        </p:grpSp>
        <p:grpSp>
          <p:nvGrpSpPr>
            <p:cNvPr id="46" name="Group 6"/>
            <p:cNvGrpSpPr/>
            <p:nvPr/>
          </p:nvGrpSpPr>
          <p:grpSpPr>
            <a:xfrm>
              <a:off x="3352800" y="914400"/>
              <a:ext cx="2895600" cy="1066800"/>
              <a:chOff x="2514600" y="4343400"/>
              <a:chExt cx="2895600" cy="1066800"/>
            </a:xfrm>
            <a:solidFill>
              <a:schemeClr val="accent1">
                <a:lumMod val="20000"/>
                <a:lumOff val="80000"/>
              </a:schemeClr>
            </a:solidFill>
          </p:grpSpPr>
          <p:sp>
            <p:nvSpPr>
              <p:cNvPr id="66" name="Cube 3"/>
              <p:cNvSpPr/>
              <p:nvPr/>
            </p:nvSpPr>
            <p:spPr>
              <a:xfrm>
                <a:off x="2514600" y="4343400"/>
                <a:ext cx="1066800" cy="1066800"/>
              </a:xfrm>
              <a:prstGeom prst="cub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920"/>
              </a:p>
            </p:txBody>
          </p:sp>
          <p:sp>
            <p:nvSpPr>
              <p:cNvPr id="67" name="Cube 4"/>
              <p:cNvSpPr/>
              <p:nvPr/>
            </p:nvSpPr>
            <p:spPr>
              <a:xfrm>
                <a:off x="3429000" y="4343400"/>
                <a:ext cx="1066800" cy="1066800"/>
              </a:xfrm>
              <a:prstGeom prst="cub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920"/>
              </a:p>
            </p:txBody>
          </p:sp>
          <p:sp>
            <p:nvSpPr>
              <p:cNvPr id="68" name="Cube 5"/>
              <p:cNvSpPr/>
              <p:nvPr/>
            </p:nvSpPr>
            <p:spPr>
              <a:xfrm>
                <a:off x="4343400" y="4343400"/>
                <a:ext cx="1066800" cy="1066800"/>
              </a:xfrm>
              <a:prstGeom prst="cub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920"/>
              </a:p>
            </p:txBody>
          </p:sp>
        </p:grpSp>
        <p:grpSp>
          <p:nvGrpSpPr>
            <p:cNvPr id="56" name="Group 7"/>
            <p:cNvGrpSpPr/>
            <p:nvPr/>
          </p:nvGrpSpPr>
          <p:grpSpPr>
            <a:xfrm>
              <a:off x="2971800" y="1295400"/>
              <a:ext cx="2895600" cy="1066800"/>
              <a:chOff x="2514600" y="4343400"/>
              <a:chExt cx="2895600" cy="1066800"/>
            </a:xfrm>
            <a:solidFill>
              <a:schemeClr val="accent1">
                <a:lumMod val="20000"/>
                <a:lumOff val="80000"/>
              </a:schemeClr>
            </a:solidFill>
          </p:grpSpPr>
          <p:sp>
            <p:nvSpPr>
              <p:cNvPr id="63" name="Cube 62"/>
              <p:cNvSpPr/>
              <p:nvPr/>
            </p:nvSpPr>
            <p:spPr>
              <a:xfrm>
                <a:off x="2514600" y="4343400"/>
                <a:ext cx="1066800" cy="1066800"/>
              </a:xfrm>
              <a:prstGeom prst="cub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920"/>
              </a:p>
            </p:txBody>
          </p:sp>
          <p:sp>
            <p:nvSpPr>
              <p:cNvPr id="64" name="Cube 63"/>
              <p:cNvSpPr/>
              <p:nvPr/>
            </p:nvSpPr>
            <p:spPr>
              <a:xfrm>
                <a:off x="3429000" y="4343400"/>
                <a:ext cx="1066800" cy="1066800"/>
              </a:xfrm>
              <a:prstGeom prst="cub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920"/>
              </a:p>
            </p:txBody>
          </p:sp>
          <p:sp>
            <p:nvSpPr>
              <p:cNvPr id="65" name="Cube 64"/>
              <p:cNvSpPr/>
              <p:nvPr/>
            </p:nvSpPr>
            <p:spPr>
              <a:xfrm>
                <a:off x="4343400" y="4343400"/>
                <a:ext cx="1066800" cy="1066800"/>
              </a:xfrm>
              <a:prstGeom prst="cub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920"/>
              </a:p>
            </p:txBody>
          </p:sp>
        </p:grpSp>
        <p:sp>
          <p:nvSpPr>
            <p:cNvPr id="61" name="Cube 60"/>
            <p:cNvSpPr/>
            <p:nvPr/>
          </p:nvSpPr>
          <p:spPr>
            <a:xfrm>
              <a:off x="1676424" y="1676400"/>
              <a:ext cx="1067271" cy="1066800"/>
            </a:xfrm>
            <a:prstGeom prst="cub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920"/>
            </a:p>
          </p:txBody>
        </p:sp>
        <p:sp>
          <p:nvSpPr>
            <p:cNvPr id="62" name="Cube 61"/>
            <p:cNvSpPr/>
            <p:nvPr/>
          </p:nvSpPr>
          <p:spPr>
            <a:xfrm>
              <a:off x="2591871" y="1676400"/>
              <a:ext cx="1065769" cy="1066800"/>
            </a:xfrm>
            <a:prstGeom prst="cub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920"/>
            </a:p>
          </p:txBody>
        </p:sp>
        <p:sp>
          <p:nvSpPr>
            <p:cNvPr id="8210" name="TextBox 69"/>
            <p:cNvSpPr txBox="1">
              <a:spLocks noChangeArrowheads="1"/>
            </p:cNvSpPr>
            <p:nvPr/>
          </p:nvSpPr>
          <p:spPr bwMode="auto">
            <a:xfrm>
              <a:off x="1752600" y="2971800"/>
              <a:ext cx="3352800" cy="555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id-ID" sz="1707" b="1"/>
                <a:t>Pasal 3 (1) d. Information and Communication Internal Control</a:t>
              </a:r>
            </a:p>
          </p:txBody>
        </p:sp>
        <p:sp>
          <p:nvSpPr>
            <p:cNvPr id="8211" name="TextBox 70"/>
            <p:cNvSpPr txBox="1">
              <a:spLocks noChangeArrowheads="1"/>
            </p:cNvSpPr>
            <p:nvPr/>
          </p:nvSpPr>
          <p:spPr bwMode="auto">
            <a:xfrm>
              <a:off x="1828800" y="3849469"/>
              <a:ext cx="3276600" cy="6739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id-ID" sz="2133" b="1"/>
                <a:t>Pasal 3 (1) c. Internal Control Activities</a:t>
              </a:r>
            </a:p>
          </p:txBody>
        </p:sp>
        <p:sp>
          <p:nvSpPr>
            <p:cNvPr id="8212" name="TextBox 71"/>
            <p:cNvSpPr txBox="1">
              <a:spLocks noChangeArrowheads="1"/>
            </p:cNvSpPr>
            <p:nvPr/>
          </p:nvSpPr>
          <p:spPr bwMode="auto">
            <a:xfrm>
              <a:off x="1752600" y="4800600"/>
              <a:ext cx="3352800" cy="614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id-ID" sz="1920" b="1"/>
                <a:t>Pasal 3 (1) b. Internal Control Risk Assessment</a:t>
              </a:r>
            </a:p>
          </p:txBody>
        </p:sp>
        <p:sp>
          <p:nvSpPr>
            <p:cNvPr id="8213" name="TextBox 72"/>
            <p:cNvSpPr txBox="1">
              <a:spLocks noChangeArrowheads="1"/>
            </p:cNvSpPr>
            <p:nvPr/>
          </p:nvSpPr>
          <p:spPr bwMode="auto">
            <a:xfrm>
              <a:off x="1752600" y="5678269"/>
              <a:ext cx="3352800" cy="6739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id-ID" sz="2133" b="1">
                  <a:solidFill>
                    <a:schemeClr val="bg1"/>
                  </a:solidFill>
                </a:rPr>
                <a:t>Pasal 3 (1) a. Internal Control Environment</a:t>
              </a:r>
            </a:p>
          </p:txBody>
        </p:sp>
        <p:sp>
          <p:nvSpPr>
            <p:cNvPr id="8214" name="TextBox 73"/>
            <p:cNvSpPr txBox="1">
              <a:spLocks noChangeArrowheads="1"/>
            </p:cNvSpPr>
            <p:nvPr/>
          </p:nvSpPr>
          <p:spPr bwMode="auto">
            <a:xfrm rot="18912896">
              <a:off x="1354739" y="1204152"/>
              <a:ext cx="2438400" cy="2898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id-ID" sz="1493" b="1"/>
                <a:t>Persyaratan Bisnis</a:t>
              </a:r>
            </a:p>
          </p:txBody>
        </p:sp>
        <p:sp>
          <p:nvSpPr>
            <p:cNvPr id="8215" name="TextBox 78"/>
            <p:cNvSpPr txBox="1">
              <a:spLocks noChangeArrowheads="1"/>
            </p:cNvSpPr>
            <p:nvPr/>
          </p:nvSpPr>
          <p:spPr bwMode="auto">
            <a:xfrm rot="16200000">
              <a:off x="3472934" y="3394731"/>
              <a:ext cx="4572000" cy="3733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id-ID" sz="2133" b="1"/>
                <a:t>TuPokSi Instansi GakKum</a:t>
              </a:r>
            </a:p>
          </p:txBody>
        </p:sp>
        <p:sp>
          <p:nvSpPr>
            <p:cNvPr id="8216" name="TextBox 79"/>
            <p:cNvSpPr txBox="1">
              <a:spLocks noChangeArrowheads="1"/>
            </p:cNvSpPr>
            <p:nvPr/>
          </p:nvSpPr>
          <p:spPr bwMode="auto">
            <a:xfrm rot="16200000">
              <a:off x="3820379" y="3013731"/>
              <a:ext cx="4572000" cy="3733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id-ID" sz="2133" b="1"/>
                <a:t>Bisnis Proses, SPO, dll</a:t>
              </a:r>
            </a:p>
          </p:txBody>
        </p:sp>
        <p:sp>
          <p:nvSpPr>
            <p:cNvPr id="8217" name="TextBox 80"/>
            <p:cNvSpPr txBox="1">
              <a:spLocks noChangeArrowheads="1"/>
            </p:cNvSpPr>
            <p:nvPr/>
          </p:nvSpPr>
          <p:spPr bwMode="auto">
            <a:xfrm rot="18912896">
              <a:off x="2268824" y="1101027"/>
              <a:ext cx="2438400" cy="4966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id-ID" sz="1493" b="1"/>
                <a:t>Proses</a:t>
              </a:r>
            </a:p>
            <a:p>
              <a:pPr algn="ctr"/>
              <a:r>
                <a:rPr lang="en-US" altLang="id-ID" sz="1493" b="1"/>
                <a:t> Teknologi Informasi</a:t>
              </a:r>
            </a:p>
          </p:txBody>
        </p:sp>
        <p:sp>
          <p:nvSpPr>
            <p:cNvPr id="101" name="Cube 100"/>
            <p:cNvSpPr/>
            <p:nvPr/>
          </p:nvSpPr>
          <p:spPr>
            <a:xfrm>
              <a:off x="3505816" y="1676400"/>
              <a:ext cx="1065769" cy="1066800"/>
            </a:xfrm>
            <a:prstGeom prst="cub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920"/>
            </a:p>
          </p:txBody>
        </p:sp>
        <p:sp>
          <p:nvSpPr>
            <p:cNvPr id="102" name="Cube 101"/>
            <p:cNvSpPr/>
            <p:nvPr/>
          </p:nvSpPr>
          <p:spPr>
            <a:xfrm>
              <a:off x="4419761" y="1676400"/>
              <a:ext cx="1067271" cy="1066800"/>
            </a:xfrm>
            <a:prstGeom prst="cub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920"/>
            </a:p>
          </p:txBody>
        </p:sp>
        <p:sp>
          <p:nvSpPr>
            <p:cNvPr id="8220" name="TextBox 68"/>
            <p:cNvSpPr txBox="1">
              <a:spLocks noChangeArrowheads="1"/>
            </p:cNvSpPr>
            <p:nvPr/>
          </p:nvSpPr>
          <p:spPr bwMode="auto">
            <a:xfrm>
              <a:off x="1752600" y="2057400"/>
              <a:ext cx="3352800" cy="6739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id-ID" sz="2133" b="1"/>
                <a:t>Pasal 3 (1) e. Internal Control  Monitoring</a:t>
              </a:r>
            </a:p>
          </p:txBody>
        </p:sp>
        <p:sp>
          <p:nvSpPr>
            <p:cNvPr id="8221" name="TextBox 74"/>
            <p:cNvSpPr txBox="1">
              <a:spLocks noChangeArrowheads="1"/>
            </p:cNvSpPr>
            <p:nvPr/>
          </p:nvSpPr>
          <p:spPr bwMode="auto">
            <a:xfrm rot="18912896">
              <a:off x="3217260" y="1249178"/>
              <a:ext cx="2438400" cy="2898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id-ID" sz="1493" b="1"/>
                <a:t>Aturan Pengendalian</a:t>
              </a:r>
              <a:endParaRPr lang="en-US" altLang="id-ID" sz="2560" b="1"/>
            </a:p>
          </p:txBody>
        </p:sp>
        <p:sp>
          <p:nvSpPr>
            <p:cNvPr id="8222" name="TextBox 76"/>
            <p:cNvSpPr txBox="1">
              <a:spLocks noChangeArrowheads="1"/>
            </p:cNvSpPr>
            <p:nvPr/>
          </p:nvSpPr>
          <p:spPr bwMode="auto">
            <a:xfrm rot="18912896">
              <a:off x="4055776" y="1280608"/>
              <a:ext cx="2438400" cy="2898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id-ID" sz="1493" b="1"/>
                <a:t>Prosedur Pengendalian</a:t>
              </a:r>
              <a:endParaRPr lang="en-US" altLang="id-ID" sz="2560" b="1"/>
            </a:p>
          </p:txBody>
        </p:sp>
        <p:sp>
          <p:nvSpPr>
            <p:cNvPr id="8223" name="TextBox 77"/>
            <p:cNvSpPr txBox="1">
              <a:spLocks noChangeArrowheads="1"/>
            </p:cNvSpPr>
            <p:nvPr/>
          </p:nvSpPr>
          <p:spPr bwMode="auto">
            <a:xfrm rot="16200000">
              <a:off x="3051605" y="3746560"/>
              <a:ext cx="4572000" cy="4316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id-ID" sz="2560" b="1"/>
                <a:t>Peraturan Perundangan</a:t>
              </a:r>
              <a:r>
                <a:rPr lang="en-US" altLang="id-ID" sz="2560" b="1">
                  <a:solidFill>
                    <a:schemeClr val="bg1"/>
                  </a:solidFill>
                </a:rPr>
                <a:t>  </a:t>
              </a:r>
            </a:p>
          </p:txBody>
        </p:sp>
      </p:grpSp>
      <p:sp>
        <p:nvSpPr>
          <p:cNvPr id="8195" name="Rectangle 103"/>
          <p:cNvSpPr>
            <a:spLocks noChangeArrowheads="1"/>
          </p:cNvSpPr>
          <p:nvPr/>
        </p:nvSpPr>
        <p:spPr bwMode="auto">
          <a:xfrm>
            <a:off x="558801" y="162560"/>
            <a:ext cx="8713893" cy="552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id-ID" sz="2987" b="1"/>
              <a:t>Hubungan PP60/2008 SPIP dan Tata Kelola TI</a:t>
            </a:r>
          </a:p>
        </p:txBody>
      </p:sp>
    </p:spTree>
    <p:extLst>
      <p:ext uri="{BB962C8B-B14F-4D97-AF65-F5344CB8AC3E}">
        <p14:creationId xmlns:p14="http://schemas.microsoft.com/office/powerpoint/2010/main" val="37294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640080" y="894080"/>
          <a:ext cx="8778240" cy="56404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63548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1"/>
          <p:cNvSpPr/>
          <p:nvPr/>
        </p:nvSpPr>
        <p:spPr>
          <a:xfrm rot="10800000">
            <a:off x="2021841" y="2121429"/>
            <a:ext cx="345638" cy="1536171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920"/>
          </a:p>
        </p:txBody>
      </p:sp>
      <p:sp>
        <p:nvSpPr>
          <p:cNvPr id="5" name="Isosceles Triangle 4"/>
          <p:cNvSpPr/>
          <p:nvPr/>
        </p:nvSpPr>
        <p:spPr>
          <a:xfrm rot="10800000">
            <a:off x="2753361" y="2113280"/>
            <a:ext cx="614468" cy="3618150"/>
          </a:xfrm>
          <a:prstGeom prst="triangle">
            <a:avLst>
              <a:gd name="adj" fmla="val 48154"/>
            </a:avLst>
          </a:prstGeom>
          <a:solidFill>
            <a:srgbClr val="99FF66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920"/>
          </a:p>
        </p:txBody>
      </p:sp>
      <p:sp>
        <p:nvSpPr>
          <p:cNvPr id="6" name="Isosceles Triangle 5"/>
          <p:cNvSpPr/>
          <p:nvPr/>
        </p:nvSpPr>
        <p:spPr>
          <a:xfrm rot="10800000">
            <a:off x="3809998" y="2194560"/>
            <a:ext cx="880172" cy="4304956"/>
          </a:xfrm>
          <a:prstGeom prst="triangle">
            <a:avLst>
              <a:gd name="adj" fmla="val 48154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920"/>
          </a:p>
        </p:txBody>
      </p:sp>
      <p:sp>
        <p:nvSpPr>
          <p:cNvPr id="8" name="Isosceles Triangle 7"/>
          <p:cNvSpPr/>
          <p:nvPr/>
        </p:nvSpPr>
        <p:spPr>
          <a:xfrm rot="10800000">
            <a:off x="5435599" y="2275840"/>
            <a:ext cx="650237" cy="1706880"/>
          </a:xfrm>
          <a:prstGeom prst="triangl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920"/>
          </a:p>
        </p:txBody>
      </p:sp>
      <p:sp>
        <p:nvSpPr>
          <p:cNvPr id="10" name="Isosceles Triangle 9"/>
          <p:cNvSpPr/>
          <p:nvPr/>
        </p:nvSpPr>
        <p:spPr>
          <a:xfrm>
            <a:off x="8117840" y="5057166"/>
            <a:ext cx="844894" cy="1553184"/>
          </a:xfrm>
          <a:prstGeom prst="triangl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920"/>
          </a:p>
        </p:txBody>
      </p:sp>
      <p:sp>
        <p:nvSpPr>
          <p:cNvPr id="3" name="TextBox 2"/>
          <p:cNvSpPr txBox="1"/>
          <p:nvPr/>
        </p:nvSpPr>
        <p:spPr>
          <a:xfrm>
            <a:off x="1046813" y="325120"/>
            <a:ext cx="8124339" cy="5520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2987" b="1"/>
              <a:t>Kerangka dan Standar</a:t>
            </a:r>
            <a:r>
              <a:rPr lang="nb-NO" sz="2987" b="1"/>
              <a:t> </a:t>
            </a:r>
            <a:r>
              <a:rPr lang="id-ID" sz="2987" b="1"/>
              <a:t>Keamanan Informasi</a:t>
            </a:r>
            <a:endParaRPr lang="nb-NO" sz="2987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778001" y="1506962"/>
            <a:ext cx="919619" cy="55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493" b="1"/>
              <a:t>SNI </a:t>
            </a:r>
            <a:r>
              <a:rPr lang="nb-NO" sz="1493" b="1"/>
              <a:t>ISO </a:t>
            </a:r>
            <a:r>
              <a:rPr lang="nb-NO" sz="1493" b="1" dirty="0"/>
              <a:t>38500</a:t>
            </a:r>
            <a:endParaRPr lang="nb-NO" sz="1493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672080" y="1300481"/>
            <a:ext cx="793625" cy="7815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93"/>
              <a:t>COSO</a:t>
            </a:r>
            <a:endParaRPr lang="id-ID" sz="1493"/>
          </a:p>
          <a:p>
            <a:r>
              <a:rPr lang="id-ID" sz="1493" b="1"/>
              <a:t>PP60/2008</a:t>
            </a:r>
            <a:endParaRPr lang="nb-NO" sz="1493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647440" y="1137921"/>
            <a:ext cx="1219200" cy="7815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93"/>
              <a:t>COBIT</a:t>
            </a:r>
            <a:r>
              <a:rPr lang="id-ID" sz="1493"/>
              <a:t> for Information Security</a:t>
            </a:r>
            <a:endParaRPr lang="nb-NO" sz="1493" dirty="0"/>
          </a:p>
        </p:txBody>
      </p:sp>
      <p:sp>
        <p:nvSpPr>
          <p:cNvPr id="15" name="TextBox 14"/>
          <p:cNvSpPr txBox="1"/>
          <p:nvPr/>
        </p:nvSpPr>
        <p:spPr>
          <a:xfrm>
            <a:off x="4866640" y="894080"/>
            <a:ext cx="2032000" cy="1011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493" b="1"/>
              <a:t>SNI </a:t>
            </a:r>
            <a:r>
              <a:rPr lang="nb-NO" sz="1493" b="1"/>
              <a:t>ISO 2</a:t>
            </a:r>
            <a:r>
              <a:rPr lang="id-ID" sz="1493" b="1"/>
              <a:t>7014:2014 Tata Kelola Keamanan Informasi</a:t>
            </a:r>
            <a:endParaRPr lang="nb-NO" sz="1493" b="1" dirty="0"/>
          </a:p>
        </p:txBody>
      </p:sp>
      <p:sp>
        <p:nvSpPr>
          <p:cNvPr id="16" name="Isosceles Triangle 15"/>
          <p:cNvSpPr/>
          <p:nvPr/>
        </p:nvSpPr>
        <p:spPr>
          <a:xfrm>
            <a:off x="6573520" y="2926080"/>
            <a:ext cx="1219200" cy="3657600"/>
          </a:xfrm>
          <a:prstGeom prst="triangl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b-NO" sz="1920"/>
          </a:p>
        </p:txBody>
      </p:sp>
      <p:sp>
        <p:nvSpPr>
          <p:cNvPr id="17" name="TextBox 16"/>
          <p:cNvSpPr txBox="1"/>
          <p:nvPr/>
        </p:nvSpPr>
        <p:spPr>
          <a:xfrm>
            <a:off x="6817360" y="1583770"/>
            <a:ext cx="1137920" cy="55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493" b="1"/>
              <a:t>SNI </a:t>
            </a:r>
            <a:r>
              <a:rPr lang="nb-NO" sz="1493" b="1"/>
              <a:t>ISO 2700x</a:t>
            </a:r>
            <a:endParaRPr lang="nb-NO" sz="1493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7874000" y="1583770"/>
            <a:ext cx="1625600" cy="55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93"/>
              <a:t>Common Criteria</a:t>
            </a:r>
            <a:endParaRPr lang="id-ID" sz="1493"/>
          </a:p>
          <a:p>
            <a:r>
              <a:rPr lang="id-ID" sz="1493" b="1"/>
              <a:t>SNI ISO 15408</a:t>
            </a:r>
            <a:endParaRPr lang="nb-NO" sz="1493" b="1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958348" y="3350366"/>
            <a:ext cx="852574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958348" y="5040154"/>
            <a:ext cx="852574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958348" y="6619107"/>
            <a:ext cx="852574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 rot="16200000">
            <a:off x="542783" y="2213656"/>
            <a:ext cx="1726470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20"/>
              <a:t>board level</a:t>
            </a:r>
            <a:endParaRPr lang="en-US" sz="1920"/>
          </a:p>
        </p:txBody>
      </p:sp>
      <p:sp>
        <p:nvSpPr>
          <p:cNvPr id="25" name="TextBox 24"/>
          <p:cNvSpPr txBox="1"/>
          <p:nvPr/>
        </p:nvSpPr>
        <p:spPr>
          <a:xfrm rot="16200000">
            <a:off x="542783" y="3900945"/>
            <a:ext cx="1726470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20"/>
              <a:t>management</a:t>
            </a:r>
            <a:endParaRPr lang="en-US" sz="1920"/>
          </a:p>
        </p:txBody>
      </p:sp>
      <p:sp>
        <p:nvSpPr>
          <p:cNvPr id="26" name="TextBox 25"/>
          <p:cNvSpPr txBox="1"/>
          <p:nvPr/>
        </p:nvSpPr>
        <p:spPr>
          <a:xfrm rot="16200000">
            <a:off x="542782" y="5708696"/>
            <a:ext cx="1726470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20"/>
              <a:t>technical</a:t>
            </a:r>
            <a:endParaRPr lang="en-US" sz="1920"/>
          </a:p>
        </p:txBody>
      </p:sp>
    </p:spTree>
    <p:extLst>
      <p:ext uri="{BB962C8B-B14F-4D97-AF65-F5344CB8AC3E}">
        <p14:creationId xmlns:p14="http://schemas.microsoft.com/office/powerpoint/2010/main" val="148073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292947"/>
            <a:ext cx="8778240" cy="601133"/>
          </a:xfrm>
        </p:spPr>
        <p:txBody>
          <a:bodyPr/>
          <a:lstStyle/>
          <a:p>
            <a:r>
              <a:rPr lang="id-ID"/>
              <a:t>Seri SNI 15408 – Kriteria Evaluasi Keamanan TI</a:t>
            </a:r>
            <a:endParaRPr lang="en-US" sz="16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520" y="894081"/>
            <a:ext cx="9265920" cy="5120640"/>
          </a:xfrm>
        </p:spPr>
        <p:txBody>
          <a:bodyPr/>
          <a:lstStyle/>
          <a:p>
            <a:r>
              <a:rPr lang="id-ID" sz="1707">
                <a:solidFill>
                  <a:schemeClr val="tx1"/>
                </a:solidFill>
              </a:rPr>
              <a:t>ISO/IEC 15408-1:2009 </a:t>
            </a:r>
            <a:r>
              <a:rPr lang="en-US" sz="1707">
                <a:solidFill>
                  <a:schemeClr val="tx1"/>
                </a:solidFill>
              </a:rPr>
              <a:t>Evaluation criteria for IT security</a:t>
            </a:r>
            <a:r>
              <a:rPr lang="id-ID" sz="1707">
                <a:solidFill>
                  <a:schemeClr val="tx1"/>
                </a:solidFill>
              </a:rPr>
              <a:t> - </a:t>
            </a:r>
            <a:r>
              <a:rPr lang="en-US" sz="1707">
                <a:solidFill>
                  <a:schemeClr val="tx1"/>
                </a:solidFill>
              </a:rPr>
              <a:t>Part 1: Introduction and general model </a:t>
            </a:r>
          </a:p>
          <a:p>
            <a:r>
              <a:rPr lang="en-US" sz="1707">
                <a:solidFill>
                  <a:schemeClr val="tx1"/>
                </a:solidFill>
              </a:rPr>
              <a:t>SNI ISO/IEC 15408-1:2013</a:t>
            </a:r>
            <a:r>
              <a:rPr lang="id-ID" sz="1707">
                <a:solidFill>
                  <a:schemeClr val="tx1"/>
                </a:solidFill>
              </a:rPr>
              <a:t> </a:t>
            </a:r>
            <a:r>
              <a:rPr lang="en-US" sz="1707">
                <a:solidFill>
                  <a:schemeClr val="tx1"/>
                </a:solidFill>
              </a:rPr>
              <a:t>Teknologi informasi - Teknik keamanan - Kriteria evaluasi keamanan teknologi informasi - Bagian 1: Pengantar dan model umum </a:t>
            </a:r>
            <a:endParaRPr lang="id-ID" sz="1707">
              <a:solidFill>
                <a:schemeClr val="tx1"/>
              </a:solidFill>
            </a:endParaRPr>
          </a:p>
          <a:p>
            <a:endParaRPr lang="id-ID" sz="1707">
              <a:solidFill>
                <a:schemeClr val="tx1"/>
              </a:solidFill>
            </a:endParaRPr>
          </a:p>
          <a:p>
            <a:r>
              <a:rPr lang="id-ID" sz="1707">
                <a:solidFill>
                  <a:schemeClr val="tx1"/>
                </a:solidFill>
              </a:rPr>
              <a:t>ISO/IEC 15408-2:2008 </a:t>
            </a:r>
            <a:r>
              <a:rPr lang="en-US" sz="1707">
                <a:solidFill>
                  <a:schemeClr val="tx1"/>
                </a:solidFill>
              </a:rPr>
              <a:t>Evaluation criteria for IT security</a:t>
            </a:r>
            <a:r>
              <a:rPr lang="id-ID" sz="1707">
                <a:solidFill>
                  <a:schemeClr val="tx1"/>
                </a:solidFill>
              </a:rPr>
              <a:t> -</a:t>
            </a:r>
            <a:r>
              <a:rPr lang="en-US" sz="1707">
                <a:solidFill>
                  <a:schemeClr val="tx1"/>
                </a:solidFill>
              </a:rPr>
              <a:t>  Part 2: Security functional components </a:t>
            </a:r>
          </a:p>
          <a:p>
            <a:r>
              <a:rPr lang="en-US" sz="1707">
                <a:solidFill>
                  <a:schemeClr val="tx1"/>
                </a:solidFill>
              </a:rPr>
              <a:t>SNI ISO/IEC 15408-2:2013</a:t>
            </a:r>
            <a:r>
              <a:rPr lang="id-ID" sz="1707">
                <a:solidFill>
                  <a:schemeClr val="tx1"/>
                </a:solidFill>
              </a:rPr>
              <a:t> </a:t>
            </a:r>
            <a:r>
              <a:rPr lang="en-US" sz="1707">
                <a:solidFill>
                  <a:schemeClr val="tx1"/>
                </a:solidFill>
              </a:rPr>
              <a:t>Teknologi informasi - Teknik keamanan - Kriteria evaluasi keamanan teknologi informasi - Bagian 2: Komponen fungsional keamanan </a:t>
            </a:r>
            <a:endParaRPr lang="id-ID" sz="1707">
              <a:solidFill>
                <a:schemeClr val="tx1"/>
              </a:solidFill>
            </a:endParaRPr>
          </a:p>
          <a:p>
            <a:endParaRPr lang="id-ID" sz="1707">
              <a:solidFill>
                <a:schemeClr val="tx1"/>
              </a:solidFill>
            </a:endParaRPr>
          </a:p>
          <a:p>
            <a:r>
              <a:rPr lang="id-ID" sz="1707">
                <a:solidFill>
                  <a:schemeClr val="tx1"/>
                </a:solidFill>
              </a:rPr>
              <a:t>ISO/IEC 15408-3:2008 </a:t>
            </a:r>
            <a:r>
              <a:rPr lang="en-US" sz="1707">
                <a:solidFill>
                  <a:schemeClr val="tx1"/>
                </a:solidFill>
              </a:rPr>
              <a:t>Evaluation criteria for IT security</a:t>
            </a:r>
            <a:r>
              <a:rPr lang="id-ID" sz="1707">
                <a:solidFill>
                  <a:schemeClr val="tx1"/>
                </a:solidFill>
              </a:rPr>
              <a:t> -</a:t>
            </a:r>
            <a:r>
              <a:rPr lang="en-US" sz="1707">
                <a:solidFill>
                  <a:schemeClr val="tx1"/>
                </a:solidFill>
              </a:rPr>
              <a:t>  Part 3: Security assurance components </a:t>
            </a:r>
            <a:endParaRPr lang="id-ID" sz="1707">
              <a:solidFill>
                <a:schemeClr val="tx1"/>
              </a:solidFill>
            </a:endParaRPr>
          </a:p>
          <a:p>
            <a:r>
              <a:rPr lang="en-US" sz="1707">
                <a:solidFill>
                  <a:schemeClr val="tx1"/>
                </a:solidFill>
              </a:rPr>
              <a:t>SNI ISO/IEC 15408-3:2013</a:t>
            </a:r>
            <a:br>
              <a:rPr lang="en-US" sz="1707">
                <a:solidFill>
                  <a:schemeClr val="tx1"/>
                </a:solidFill>
              </a:rPr>
            </a:br>
            <a:r>
              <a:rPr lang="en-US" sz="1707">
                <a:solidFill>
                  <a:schemeClr val="tx1"/>
                </a:solidFill>
              </a:rPr>
              <a:t>Teknologi informasi - Teknik keamanan - Kriteria evaluasi  keamanan teknologi informasi - Bagian 3: Komponen jaminan keamanan</a:t>
            </a:r>
            <a:endParaRPr lang="id-ID" sz="1707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142480" y="6780107"/>
            <a:ext cx="2275840" cy="389467"/>
          </a:xfrm>
          <a:prstGeom prst="rect">
            <a:avLst/>
          </a:prstGeom>
        </p:spPr>
        <p:txBody>
          <a:bodyPr/>
          <a:lstStyle/>
          <a:p>
            <a:fld id="{839AAE7B-EAD9-4AE7-A20B-5BBAB073FFED}" type="slidenum">
              <a:rPr lang="nb-NO" smtClean="0"/>
              <a:pPr/>
              <a:t>17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80268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4"/>
          <p:cNvSpPr txBox="1">
            <a:spLocks/>
          </p:cNvSpPr>
          <p:nvPr/>
        </p:nvSpPr>
        <p:spPr>
          <a:xfrm>
            <a:off x="573793" y="1290833"/>
            <a:ext cx="9010153" cy="660488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ts val="2400"/>
              </a:spcBef>
              <a:buFont typeface="Arial"/>
              <a:buNone/>
              <a:defRPr sz="20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/>
                <a:ea typeface="+mn-ea"/>
                <a:cs typeface="+mn-cs"/>
              </a:defRPr>
            </a:lvl1pPr>
            <a:lvl2pPr marL="0" indent="0" algn="l" defTabSz="4572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accent6"/>
              </a:buClr>
              <a:buFont typeface="Wingdings" charset="2"/>
              <a:buNone/>
              <a:defRPr sz="16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 Narrow"/>
                <a:ea typeface="+mn-ea"/>
                <a:cs typeface="+mn-cs"/>
              </a:defRPr>
            </a:lvl2pPr>
            <a:lvl3pPr marL="119063" indent="-119063" algn="l" defTabSz="4572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6"/>
              </a:buClr>
              <a:buFont typeface="Wingdings" charset="2"/>
              <a:buChar char="§"/>
              <a:defRPr sz="12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 Narrow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id-ID" sz="1200"/>
              <a:t>ISO, ISO/IEC 22301:2012 Societal security—Business continuity </a:t>
            </a:r>
            <a:r>
              <a:rPr lang="id-ID" sz="1200"/>
              <a:t>management </a:t>
            </a:r>
            <a:r>
              <a:rPr lang="id-ID" sz="1200" smtClean="0"/>
              <a:t>systems—Requirements</a:t>
            </a:r>
            <a:r>
              <a:rPr lang="id-ID" sz="1200"/>
              <a:t/>
            </a:r>
            <a:br>
              <a:rPr lang="id-ID" sz="1200"/>
            </a:br>
            <a:r>
              <a:rPr lang="id-ID" sz="1200"/>
              <a:t>ISO, ISO/IEC 22313:2012 Societal security—Business continuity </a:t>
            </a:r>
            <a:r>
              <a:rPr lang="id-ID" sz="1200"/>
              <a:t>management </a:t>
            </a:r>
            <a:r>
              <a:rPr lang="id-ID" sz="1200" smtClean="0"/>
              <a:t>systems—Guidance</a:t>
            </a:r>
            <a:r>
              <a:rPr lang="id-ID" sz="1200"/>
              <a:t/>
            </a:r>
            <a:br>
              <a:rPr lang="id-ID" sz="1200"/>
            </a:br>
            <a:r>
              <a:rPr lang="id-ID" sz="1200"/>
              <a:t>ISO, ISO/IEC 24762:2008 Information technology—Security </a:t>
            </a:r>
            <a:r>
              <a:rPr lang="id-ID" sz="1200"/>
              <a:t>techniques—Guidelines </a:t>
            </a:r>
            <a:r>
              <a:rPr lang="id-ID" sz="1200" smtClean="0"/>
              <a:t>for information </a:t>
            </a:r>
            <a:r>
              <a:rPr lang="id-ID" sz="1200"/>
              <a:t>and communications technology disaster recovery services</a:t>
            </a:r>
            <a:br>
              <a:rPr lang="id-ID" sz="1200"/>
            </a:br>
            <a:r>
              <a:rPr lang="id-ID" sz="1200"/>
              <a:t>ISO, ISO/IEC 27001:2013 Information technology—Security </a:t>
            </a:r>
            <a:r>
              <a:rPr lang="id-ID" sz="1200"/>
              <a:t>techniques—Information </a:t>
            </a:r>
            <a:r>
              <a:rPr lang="id-ID" sz="1200" smtClean="0"/>
              <a:t>security management </a:t>
            </a:r>
            <a:r>
              <a:rPr lang="id-ID" sz="1200"/>
              <a:t>systems—Requirements</a:t>
            </a:r>
            <a:br>
              <a:rPr lang="id-ID" sz="1200"/>
            </a:br>
            <a:r>
              <a:rPr lang="id-ID" sz="1200"/>
              <a:t>ISO, ISO/IEC 27005:2011 Information technology—Security </a:t>
            </a:r>
            <a:r>
              <a:rPr lang="id-ID" sz="1200"/>
              <a:t>techniques—Information </a:t>
            </a:r>
            <a:r>
              <a:rPr lang="id-ID" sz="1200" smtClean="0"/>
              <a:t>security risk </a:t>
            </a:r>
            <a:r>
              <a:rPr lang="id-ID" sz="1200"/>
              <a:t>management.</a:t>
            </a:r>
            <a:br>
              <a:rPr lang="id-ID" sz="1200"/>
            </a:br>
            <a:r>
              <a:rPr lang="id-ID" sz="1200"/>
              <a:t>ISO, ISO/IEC 27031:2011 Information technology—Security </a:t>
            </a:r>
            <a:r>
              <a:rPr lang="id-ID" sz="1200"/>
              <a:t>techniques—Guidelines </a:t>
            </a:r>
            <a:r>
              <a:rPr lang="id-ID" sz="1200" smtClean="0"/>
              <a:t>for information </a:t>
            </a:r>
            <a:r>
              <a:rPr lang="id-ID" sz="1200"/>
              <a:t>and communication technology readiness for business </a:t>
            </a:r>
            <a:r>
              <a:rPr lang="id-ID" sz="1200"/>
              <a:t>continuity</a:t>
            </a:r>
            <a:r>
              <a:rPr lang="id-ID" sz="1200" smtClean="0"/>
              <a:t>.</a:t>
            </a:r>
            <a:r>
              <a:rPr lang="id-ID" sz="1200"/>
              <a:t/>
            </a:r>
            <a:br>
              <a:rPr lang="id-ID" sz="1200"/>
            </a:br>
            <a:r>
              <a:rPr lang="id-ID" sz="1200" smtClean="0"/>
              <a:t>ISO</a:t>
            </a:r>
            <a:r>
              <a:rPr lang="id-ID" sz="1200"/>
              <a:t>, ISO/IEC 27032:2012 Information technology—Security </a:t>
            </a:r>
            <a:r>
              <a:rPr lang="id-ID" sz="1200"/>
              <a:t>techniques—Guidelines </a:t>
            </a:r>
            <a:r>
              <a:rPr lang="id-ID" sz="1200" smtClean="0"/>
              <a:t>for cybersecurity</a:t>
            </a:r>
            <a:r>
              <a:rPr lang="id-ID" sz="1200"/>
              <a:t>.</a:t>
            </a:r>
            <a:br>
              <a:rPr lang="id-ID" sz="1200"/>
            </a:br>
            <a:r>
              <a:rPr lang="id-ID" sz="1200"/>
              <a:t>ISO, ISO/IEC 31000:2009 Risk management—Principles and guidelines.</a:t>
            </a:r>
            <a:br>
              <a:rPr lang="id-ID" sz="1200"/>
            </a:br>
            <a:r>
              <a:rPr lang="id-ID" sz="1200"/>
              <a:t>ISACA, </a:t>
            </a:r>
            <a:r>
              <a:rPr lang="id-ID" sz="1200" i="1"/>
              <a:t>Advanced Persistent Threat Awareness Study Results, </a:t>
            </a:r>
            <a:r>
              <a:rPr lang="id-ID" sz="1200"/>
              <a:t>USA, 2014,</a:t>
            </a:r>
            <a:br>
              <a:rPr lang="id-ID" sz="1200"/>
            </a:br>
            <a:r>
              <a:rPr lang="id-ID" sz="1200" i="1"/>
              <a:t>www.isaca.org/Knowledge-Center/Research/ResearchDeliverables/Pages/Advanced-Persistent-ThreatsAwareness-Study-Results.aspx</a:t>
            </a:r>
            <a:r>
              <a:rPr lang="id-ID" sz="1200"/>
              <a:t/>
            </a:r>
            <a:br>
              <a:rPr lang="id-ID" sz="1200"/>
            </a:br>
            <a:r>
              <a:rPr lang="id-ID" sz="1200"/>
              <a:t>ISACA, COBIT® 5</a:t>
            </a:r>
            <a:r>
              <a:rPr lang="id-ID" sz="1200" i="1"/>
              <a:t>, </a:t>
            </a:r>
            <a:r>
              <a:rPr lang="id-ID" sz="1200"/>
              <a:t>USA, </a:t>
            </a:r>
            <a:r>
              <a:rPr lang="id-ID" sz="1200"/>
              <a:t>2012</a:t>
            </a:r>
            <a:r>
              <a:rPr lang="id-ID" sz="1200" smtClean="0"/>
              <a:t>, </a:t>
            </a:r>
            <a:r>
              <a:rPr lang="id-ID" sz="1200" i="1" smtClean="0"/>
              <a:t>www.isaca.org/COBIT/Pages/COBIT-5-Framework-product-page.aspx</a:t>
            </a:r>
            <a:r>
              <a:rPr lang="id-ID" sz="1200"/>
              <a:t/>
            </a:r>
            <a:br>
              <a:rPr lang="id-ID" sz="1200"/>
            </a:br>
            <a:r>
              <a:rPr lang="id-ID" sz="1200"/>
              <a:t>ISACA, </a:t>
            </a:r>
            <a:r>
              <a:rPr lang="id-ID" sz="1200" i="1"/>
              <a:t>COBIT® 5 for Assurance, </a:t>
            </a:r>
            <a:r>
              <a:rPr lang="id-ID" sz="1200"/>
              <a:t>USA, </a:t>
            </a:r>
            <a:r>
              <a:rPr lang="id-ID" sz="1200"/>
              <a:t>2013</a:t>
            </a:r>
            <a:r>
              <a:rPr lang="id-ID" sz="1200" smtClean="0"/>
              <a:t>, </a:t>
            </a:r>
            <a:r>
              <a:rPr lang="id-ID" sz="1200" i="1" smtClean="0"/>
              <a:t>www.isaca.org/COBIT/Pages/Assurance-product-page.aspx</a:t>
            </a:r>
            <a:r>
              <a:rPr lang="id-ID" sz="1200"/>
              <a:t/>
            </a:r>
            <a:br>
              <a:rPr lang="id-ID" sz="1200"/>
            </a:br>
            <a:r>
              <a:rPr lang="id-ID" sz="1200"/>
              <a:t>ISACA, </a:t>
            </a:r>
            <a:r>
              <a:rPr lang="id-ID" sz="1200" i="1"/>
              <a:t>COBIT® 5 for Information Security, </a:t>
            </a:r>
            <a:r>
              <a:rPr lang="id-ID" sz="1200"/>
              <a:t>USA, </a:t>
            </a:r>
            <a:r>
              <a:rPr lang="id-ID" sz="1200"/>
              <a:t>2013</a:t>
            </a:r>
            <a:r>
              <a:rPr lang="id-ID" sz="1200" smtClean="0"/>
              <a:t>, </a:t>
            </a:r>
            <a:r>
              <a:rPr lang="id-ID" sz="1200" i="1" smtClean="0"/>
              <a:t>www.isaca.org/COBIT/Pages/Information-Security-Product-Page.aspx</a:t>
            </a:r>
            <a:r>
              <a:rPr lang="id-ID" sz="1200"/>
              <a:t/>
            </a:r>
            <a:br>
              <a:rPr lang="id-ID" sz="1200"/>
            </a:br>
            <a:r>
              <a:rPr lang="id-ID" sz="1200"/>
              <a:t>ISACA, </a:t>
            </a:r>
            <a:r>
              <a:rPr lang="id-ID" sz="1200" i="1"/>
              <a:t>COBIT® 5 for Risk, </a:t>
            </a:r>
            <a:r>
              <a:rPr lang="id-ID" sz="1200"/>
              <a:t>USA, </a:t>
            </a:r>
            <a:r>
              <a:rPr lang="id-ID" sz="1200"/>
              <a:t>2013</a:t>
            </a:r>
            <a:r>
              <a:rPr lang="id-ID" sz="1200" smtClean="0"/>
              <a:t>, </a:t>
            </a:r>
            <a:r>
              <a:rPr lang="id-ID" sz="1200" i="1" smtClean="0"/>
              <a:t>www.isaca.org/COBIT/Pages/Risk-product-page.aspx</a:t>
            </a:r>
            <a:r>
              <a:rPr lang="id-ID" sz="1200"/>
              <a:t/>
            </a:r>
            <a:br>
              <a:rPr lang="id-ID" sz="1200"/>
            </a:br>
            <a:r>
              <a:rPr lang="id-ID" sz="1200"/>
              <a:t>ISACA, </a:t>
            </a:r>
            <a:r>
              <a:rPr lang="id-ID" sz="1200" i="1"/>
              <a:t>European Cybersecurity Implementation: Assurance</a:t>
            </a:r>
            <a:r>
              <a:rPr lang="id-ID" sz="1200"/>
              <a:t>, USA, 2014</a:t>
            </a:r>
            <a:br>
              <a:rPr lang="id-ID" sz="1200"/>
            </a:br>
            <a:r>
              <a:rPr lang="id-ID" sz="1200"/>
              <a:t>ISACA, </a:t>
            </a:r>
            <a:r>
              <a:rPr lang="id-ID" sz="1200" i="1"/>
              <a:t>European Cybersecurity Implementation: Audit Programme</a:t>
            </a:r>
            <a:r>
              <a:rPr lang="id-ID" sz="1200"/>
              <a:t>, USA, 2014</a:t>
            </a:r>
            <a:br>
              <a:rPr lang="id-ID" sz="1200"/>
            </a:br>
            <a:r>
              <a:rPr lang="id-ID" sz="1200"/>
              <a:t>ISACA, </a:t>
            </a:r>
            <a:r>
              <a:rPr lang="id-ID" sz="1200" i="1"/>
              <a:t>European Cybersecurity Implementation: Resilience</a:t>
            </a:r>
            <a:r>
              <a:rPr lang="id-ID" sz="1200"/>
              <a:t>, USA, 2014</a:t>
            </a:r>
            <a:br>
              <a:rPr lang="id-ID" sz="1200"/>
            </a:br>
            <a:r>
              <a:rPr lang="id-ID" sz="1200"/>
              <a:t>ISACA, </a:t>
            </a:r>
            <a:r>
              <a:rPr lang="id-ID" sz="1200" i="1"/>
              <a:t>European Cybersecurity Implementation: Risk Guidance, </a:t>
            </a:r>
            <a:r>
              <a:rPr lang="id-ID" sz="1200"/>
              <a:t>USA, 2014</a:t>
            </a:r>
            <a:br>
              <a:rPr lang="id-ID" sz="1200"/>
            </a:br>
            <a:r>
              <a:rPr lang="id-ID" sz="1200"/>
              <a:t>ISACA, </a:t>
            </a:r>
            <a:r>
              <a:rPr lang="id-ID" sz="1200" i="1"/>
              <a:t>Responding to Targeted Cyberattacks</a:t>
            </a:r>
            <a:r>
              <a:rPr lang="id-ID" sz="1200"/>
              <a:t>, USA, </a:t>
            </a:r>
            <a:r>
              <a:rPr lang="id-ID" sz="1200"/>
              <a:t>2013</a:t>
            </a:r>
            <a:r>
              <a:rPr lang="id-ID" sz="1200" smtClean="0"/>
              <a:t>, </a:t>
            </a:r>
            <a:r>
              <a:rPr lang="id-ID" sz="1200" i="1" smtClean="0"/>
              <a:t>www.isaca.org/Knowledge-Center/Research/ResearchDeliverables/Pages/Responding-to-Targeted-Cyberattacks.aspx</a:t>
            </a:r>
            <a:r>
              <a:rPr lang="id-ID" sz="1200"/>
              <a:t/>
            </a:r>
            <a:br>
              <a:rPr lang="id-ID" sz="1200"/>
            </a:br>
            <a:r>
              <a:rPr lang="id-ID" sz="1200"/>
              <a:t>ISACA, </a:t>
            </a:r>
            <a:r>
              <a:rPr lang="id-ID" sz="1200" i="1"/>
              <a:t>Transforming Cybersecurity</a:t>
            </a:r>
            <a:r>
              <a:rPr lang="id-ID" sz="1200"/>
              <a:t>, USA</a:t>
            </a:r>
            <a:r>
              <a:rPr lang="id-ID" sz="1200"/>
              <a:t>, </a:t>
            </a:r>
            <a:r>
              <a:rPr lang="id-ID" sz="1200" smtClean="0"/>
              <a:t>2013</a:t>
            </a:r>
          </a:p>
          <a:p>
            <a:pPr>
              <a:lnSpc>
                <a:spcPct val="120000"/>
              </a:lnSpc>
            </a:pPr>
            <a:r>
              <a:rPr lang="id-ID" sz="1200" smtClean="0"/>
              <a:t/>
            </a:r>
            <a:br>
              <a:rPr lang="id-ID" sz="1200" smtClean="0"/>
            </a:br>
            <a:r>
              <a:rPr lang="id-ID" sz="1800" smtClean="0"/>
              <a:t/>
            </a:r>
            <a:br>
              <a:rPr lang="id-ID" sz="1800" smtClean="0"/>
            </a:br>
            <a:endParaRPr lang="en-US" sz="1800" b="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mtClean="0"/>
              <a:t>ReferenCe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78713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282884" y="4294360"/>
            <a:ext cx="9504054" cy="861774"/>
          </a:xfrm>
        </p:spPr>
        <p:txBody>
          <a:bodyPr wrap="square" lIns="91440" tIns="91440" rIns="91440" bIns="91440">
            <a:spAutoFit/>
          </a:bodyPr>
          <a:lstStyle/>
          <a:p>
            <a:r>
              <a:rPr lang="id-ID" sz="4800" smtClean="0">
                <a:solidFill>
                  <a:schemeClr val="bg1"/>
                </a:solidFill>
              </a:rPr>
              <a:t>Discussion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330212" y="5032117"/>
            <a:ext cx="7947404" cy="991041"/>
          </a:xfrm>
        </p:spPr>
        <p:txBody>
          <a:bodyPr wrap="square" lIns="91440" tIns="91440" rIns="91440" bIns="91440">
            <a:spAutoFit/>
          </a:bodyPr>
          <a:lstStyle/>
          <a:p>
            <a:r>
              <a:rPr lang="en-US" sz="1800" cap="none" smtClean="0">
                <a:solidFill>
                  <a:srgbClr val="FFFFFF"/>
                </a:solidFill>
              </a:rPr>
              <a:t>www.isaca.org/</a:t>
            </a:r>
            <a:r>
              <a:rPr lang="id-ID" sz="1800" cap="none" smtClean="0">
                <a:solidFill>
                  <a:srgbClr val="FFFFFF"/>
                </a:solidFill>
              </a:rPr>
              <a:t>cyber</a:t>
            </a:r>
          </a:p>
          <a:p>
            <a:r>
              <a:rPr lang="id-ID" sz="1800" smtClean="0">
                <a:solidFill>
                  <a:srgbClr val="FFFFFF"/>
                </a:solidFill>
              </a:rPr>
              <a:t>Email: csx@isaca.or.id</a:t>
            </a:r>
            <a:endParaRPr lang="en-US" sz="1800" cap="none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4371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469822" y="810488"/>
            <a:ext cx="11548966" cy="5499578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4"/>
          <p:cNvSpPr txBox="1">
            <a:spLocks/>
          </p:cNvSpPr>
          <p:nvPr/>
        </p:nvSpPr>
        <p:spPr>
          <a:xfrm>
            <a:off x="146651" y="616394"/>
            <a:ext cx="9911750" cy="5860066"/>
          </a:xfrm>
          <a:prstGeom prst="rect">
            <a:avLst/>
          </a:prstGeom>
        </p:spPr>
        <p:txBody>
          <a:bodyPr wrap="square" lIns="91440" tIns="91440" rIns="91440" bIns="91440">
            <a:spAutoFit/>
          </a:bodyPr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ts val="2400"/>
              </a:spcBef>
              <a:buFont typeface="Arial"/>
              <a:buNone/>
              <a:defRPr sz="20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+mn-ea"/>
                <a:cs typeface="+mn-cs"/>
              </a:defRPr>
            </a:lvl1pPr>
            <a:lvl2pPr marL="0" indent="0" algn="l" defTabSz="4572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accent6"/>
              </a:buClr>
              <a:buFont typeface="Wingdings" charset="2"/>
              <a:buNone/>
              <a:defRPr sz="16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 Narrow"/>
                <a:ea typeface="+mn-ea"/>
                <a:cs typeface="+mn-cs"/>
              </a:defRPr>
            </a:lvl2pPr>
            <a:lvl3pPr marL="119063" indent="-119063" algn="l" defTabSz="4572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6"/>
              </a:buClr>
              <a:buFont typeface="Wingdings" charset="2"/>
              <a:buChar char="§"/>
              <a:defRPr sz="12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 Narrow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</a:pPr>
            <a:r>
              <a:rPr lang="id-ID" sz="1400" smtClean="0">
                <a:solidFill>
                  <a:prstClr val="black"/>
                </a:solidFill>
                <a:latin typeface="Calibri"/>
                <a:cs typeface="Arial"/>
              </a:rPr>
              <a:t>Current</a:t>
            </a:r>
            <a:r>
              <a:rPr lang="id-ID" sz="1300">
                <a:solidFill>
                  <a:prstClr val="black"/>
                </a:solidFill>
                <a:latin typeface="Calibri"/>
                <a:cs typeface="Arial"/>
              </a:rPr>
              <a:t>:</a:t>
            </a: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id-ID" sz="1400" b="0" smtClean="0">
                <a:solidFill>
                  <a:prstClr val="black"/>
                </a:solidFill>
                <a:latin typeface="Calibri"/>
                <a:cs typeface="Arial"/>
              </a:rPr>
              <a:t>Cybersecurity Nexus Liaison ISACA Indonesia</a:t>
            </a: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id-ID" sz="1400" b="0" smtClean="0">
                <a:solidFill>
                  <a:prstClr val="black"/>
                </a:solidFill>
                <a:latin typeface="Calibri"/>
                <a:cs typeface="Arial"/>
              </a:rPr>
              <a:t>ISACA </a:t>
            </a:r>
            <a:r>
              <a:rPr lang="id-ID" sz="1400" b="0">
                <a:solidFill>
                  <a:prstClr val="black"/>
                </a:solidFill>
                <a:latin typeface="Calibri"/>
                <a:cs typeface="Arial"/>
              </a:rPr>
              <a:t>Academic Advocate at ITB</a:t>
            </a:r>
            <a:endParaRPr lang="en-US" sz="1400" b="0">
              <a:solidFill>
                <a:prstClr val="black"/>
              </a:solidFill>
              <a:latin typeface="Calibri"/>
              <a:cs typeface="Arial"/>
            </a:endParaRP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id-ID" sz="1400" b="0">
                <a:solidFill>
                  <a:prstClr val="black"/>
                </a:solidFill>
                <a:latin typeface="Calibri"/>
                <a:cs typeface="Arial"/>
              </a:rPr>
              <a:t>SME for Information Security Standard for ISO at ISACA HQ</a:t>
            </a:r>
            <a:endParaRPr lang="en-US" sz="1400" b="0">
              <a:solidFill>
                <a:prstClr val="black"/>
              </a:solidFill>
              <a:latin typeface="Calibri"/>
              <a:cs typeface="Arial"/>
            </a:endParaRP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id-ID" sz="1400" b="0">
                <a:solidFill>
                  <a:prstClr val="black"/>
                </a:solidFill>
                <a:latin typeface="Calibri"/>
                <a:cs typeface="Arial"/>
              </a:rPr>
              <a:t>Associate Professor at School of Electrical Engineering and Informatics, Institut Teknologi Bandung</a:t>
            </a:r>
            <a:endParaRPr lang="en-US" sz="1400" b="0">
              <a:solidFill>
                <a:prstClr val="black"/>
              </a:solidFill>
              <a:latin typeface="Calibri"/>
              <a:cs typeface="Arial"/>
            </a:endParaRP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id-ID" sz="1400" b="0">
                <a:solidFill>
                  <a:prstClr val="black"/>
                </a:solidFill>
                <a:latin typeface="Calibri"/>
                <a:cs typeface="Arial"/>
              </a:rPr>
              <a:t>Ketua WG Layanan dan Tata Kelola TI, anggota WG Keamanan Informasi serta Anggota Panitia Teknis 35-01 Program Nasional Penetapan Standar bidang Teknologi Informasi, BSN – Kominfo. </a:t>
            </a: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</a:pPr>
            <a:r>
              <a:rPr lang="id-ID" sz="1400">
                <a:solidFill>
                  <a:prstClr val="black"/>
                </a:solidFill>
                <a:latin typeface="Calibri"/>
                <a:cs typeface="Arial"/>
              </a:rPr>
              <a:t>Past:</a:t>
            </a:r>
          </a:p>
          <a:p>
            <a:pPr marL="34290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id-ID" sz="1400" b="0">
                <a:solidFill>
                  <a:prstClr val="black"/>
                </a:solidFill>
                <a:latin typeface="Calibri"/>
                <a:cs typeface="Arial"/>
              </a:rPr>
              <a:t>Director of Certification – CRISC &amp; CGEIT, ISACA Indonesia Chapter</a:t>
            </a:r>
            <a:endParaRPr lang="en-US" sz="1400" b="0">
              <a:solidFill>
                <a:prstClr val="black"/>
              </a:solidFill>
              <a:latin typeface="Calibri"/>
              <a:cs typeface="Arial"/>
            </a:endParaRP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id-ID" sz="1400" b="0" smtClean="0">
                <a:solidFill>
                  <a:prstClr val="black"/>
                </a:solidFill>
                <a:latin typeface="Calibri"/>
                <a:cs typeface="Arial"/>
              </a:rPr>
              <a:t>Ketua </a:t>
            </a:r>
            <a:r>
              <a:rPr lang="id-ID" sz="1400" b="0">
                <a:solidFill>
                  <a:prstClr val="black"/>
                </a:solidFill>
                <a:latin typeface="Calibri"/>
                <a:cs typeface="Arial"/>
              </a:rPr>
              <a:t>Kelompok Kerja Evaluasi TIK Nasional, Dewan TIK Nasional (2007-2008)</a:t>
            </a:r>
            <a:endParaRPr lang="en-US" sz="1400" b="0">
              <a:solidFill>
                <a:prstClr val="black"/>
              </a:solidFill>
              <a:latin typeface="Calibri"/>
              <a:cs typeface="Arial"/>
            </a:endParaRP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id-ID" sz="1400" b="0">
                <a:solidFill>
                  <a:prstClr val="black"/>
                </a:solidFill>
                <a:latin typeface="Calibri"/>
                <a:cs typeface="Arial"/>
              </a:rPr>
              <a:t>Plt Direktur Operasi Sistem PPATK (Indonesia Financial Transaction Reports and Analysis Center, INTRAC), April 2009 – May 2011 </a:t>
            </a:r>
            <a:endParaRPr lang="en-US" sz="1400" b="0">
              <a:solidFill>
                <a:prstClr val="black"/>
              </a:solidFill>
              <a:latin typeface="Calibri"/>
              <a:cs typeface="Arial"/>
            </a:endParaRP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</a:pPr>
            <a:r>
              <a:rPr lang="id-ID" sz="1400" smtClean="0">
                <a:solidFill>
                  <a:prstClr val="black"/>
                </a:solidFill>
                <a:latin typeface="Calibri"/>
                <a:cs typeface="Arial"/>
              </a:rPr>
              <a:t>Professional </a:t>
            </a:r>
            <a:r>
              <a:rPr lang="id-ID" sz="1400">
                <a:solidFill>
                  <a:prstClr val="black"/>
                </a:solidFill>
                <a:latin typeface="Calibri"/>
                <a:cs typeface="Arial"/>
              </a:rPr>
              <a:t>Certification</a:t>
            </a:r>
            <a:r>
              <a:rPr lang="id-ID" sz="1400" b="0">
                <a:solidFill>
                  <a:prstClr val="black"/>
                </a:solidFill>
                <a:latin typeface="Calibri"/>
                <a:cs typeface="Arial"/>
              </a:rPr>
              <a:t>:</a:t>
            </a: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id-ID" sz="1500" b="0">
                <a:solidFill>
                  <a:prstClr val="black"/>
                </a:solidFill>
                <a:latin typeface="Calibri"/>
                <a:cs typeface="Arial"/>
              </a:rPr>
              <a:t>Professional Engineering (PE), the Principles and Practice of Electrical Engineering, College of Engineering, the University of Texas at Austin. 2000</a:t>
            </a: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id-ID" sz="1500" b="0">
                <a:solidFill>
                  <a:prstClr val="black"/>
                </a:solidFill>
                <a:latin typeface="Calibri"/>
                <a:cs typeface="Arial"/>
              </a:rPr>
              <a:t>IRCA Information Security Management System Lead Auditor Course, 2004</a:t>
            </a: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id-ID" sz="1500" b="0">
                <a:solidFill>
                  <a:prstClr val="black"/>
                </a:solidFill>
                <a:latin typeface="Calibri"/>
                <a:cs typeface="Arial"/>
              </a:rPr>
              <a:t>ISACA Certified Information System Auditor (CISA). CISA Number</a:t>
            </a:r>
            <a:r>
              <a:rPr lang="id-ID" sz="1500">
                <a:solidFill>
                  <a:prstClr val="black"/>
                </a:solidFill>
                <a:latin typeface="Calibri"/>
                <a:cs typeface="Arial"/>
              </a:rPr>
              <a:t>: </a:t>
            </a:r>
            <a:r>
              <a:rPr lang="id-ID" sz="1500" b="0">
                <a:solidFill>
                  <a:prstClr val="black"/>
                </a:solidFill>
                <a:latin typeface="Calibri"/>
                <a:cs typeface="Arial"/>
              </a:rPr>
              <a:t>0540859, 2005</a:t>
            </a: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id-ID" sz="1500" b="0">
                <a:solidFill>
                  <a:prstClr val="black"/>
                </a:solidFill>
                <a:latin typeface="Calibri"/>
                <a:cs typeface="Arial"/>
              </a:rPr>
              <a:t>Brainbench Computer Forensic, 2006</a:t>
            </a: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id-ID" sz="1500" b="0">
                <a:solidFill>
                  <a:prstClr val="black"/>
                </a:solidFill>
                <a:latin typeface="Calibri"/>
                <a:cs typeface="Arial"/>
              </a:rPr>
              <a:t>(ISC)</a:t>
            </a:r>
            <a:r>
              <a:rPr lang="id-ID" sz="1500" b="0" baseline="30000">
                <a:solidFill>
                  <a:prstClr val="black"/>
                </a:solidFill>
                <a:latin typeface="Calibri"/>
                <a:cs typeface="Arial"/>
              </a:rPr>
              <a:t>2</a:t>
            </a:r>
            <a:r>
              <a:rPr lang="id-ID" sz="1500" b="0">
                <a:solidFill>
                  <a:prstClr val="black"/>
                </a:solidFill>
                <a:latin typeface="Calibri"/>
                <a:cs typeface="Arial"/>
              </a:rPr>
              <a:t> Certified Information Systems Security Professional (CISSP), No: 118113, 2007</a:t>
            </a: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id-ID" sz="1500" b="0">
                <a:solidFill>
                  <a:prstClr val="black"/>
                </a:solidFill>
                <a:latin typeface="Calibri"/>
                <a:cs typeface="Arial"/>
              </a:rPr>
              <a:t>ISACA Certified Information Security Manager (CISM). CISM Number</a:t>
            </a:r>
            <a:r>
              <a:rPr lang="id-ID" sz="1500">
                <a:solidFill>
                  <a:prstClr val="black"/>
                </a:solidFill>
                <a:latin typeface="Calibri"/>
                <a:cs typeface="Arial"/>
              </a:rPr>
              <a:t>: </a:t>
            </a:r>
            <a:r>
              <a:rPr lang="id-ID" sz="1500" b="0">
                <a:solidFill>
                  <a:prstClr val="black"/>
                </a:solidFill>
                <a:latin typeface="Calibri"/>
                <a:cs typeface="Arial"/>
              </a:rPr>
              <a:t>0707414, 2007</a:t>
            </a: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</a:pPr>
            <a:r>
              <a:rPr lang="id-ID" sz="1400">
                <a:solidFill>
                  <a:prstClr val="black"/>
                </a:solidFill>
                <a:latin typeface="Calibri"/>
                <a:cs typeface="Arial"/>
              </a:rPr>
              <a:t>Award:</a:t>
            </a: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id-ID" sz="1500">
                <a:solidFill>
                  <a:prstClr val="black"/>
                </a:solidFill>
                <a:latin typeface="Calibri"/>
                <a:cs typeface="Arial"/>
              </a:rPr>
              <a:t>(ISC)</a:t>
            </a:r>
            <a:r>
              <a:rPr lang="id-ID" sz="1500" baseline="30000">
                <a:solidFill>
                  <a:prstClr val="black"/>
                </a:solidFill>
                <a:latin typeface="Calibri"/>
                <a:cs typeface="Arial"/>
              </a:rPr>
              <a:t>2</a:t>
            </a:r>
            <a:r>
              <a:rPr lang="id-ID" sz="1500">
                <a:solidFill>
                  <a:prstClr val="black"/>
                </a:solidFill>
                <a:latin typeface="Calibri"/>
                <a:cs typeface="Arial"/>
              </a:rPr>
              <a:t> </a:t>
            </a:r>
            <a:r>
              <a:rPr lang="id-ID" sz="1500" b="0">
                <a:solidFill>
                  <a:prstClr val="black"/>
                </a:solidFill>
                <a:latin typeface="Calibri"/>
                <a:cs typeface="Arial"/>
              </a:rPr>
              <a:t>Asia Pacific </a:t>
            </a:r>
            <a:r>
              <a:rPr lang="id-ID" sz="1500">
                <a:solidFill>
                  <a:prstClr val="black"/>
                </a:solidFill>
                <a:latin typeface="Calibri"/>
                <a:cs typeface="Arial"/>
              </a:rPr>
              <a:t>Information Security Leadership Achievements (ISLA) 2011</a:t>
            </a:r>
            <a:r>
              <a:rPr lang="id-ID" sz="1500" b="0">
                <a:solidFill>
                  <a:prstClr val="black"/>
                </a:solidFill>
                <a:latin typeface="Calibri"/>
                <a:cs typeface="Arial"/>
              </a:rPr>
              <a:t> award in category</a:t>
            </a:r>
            <a:r>
              <a:rPr lang="id-ID" sz="1500">
                <a:solidFill>
                  <a:prstClr val="black"/>
                </a:solidFill>
                <a:latin typeface="Calibri"/>
                <a:cs typeface="Arial"/>
              </a:rPr>
              <a:t> Senior Information Security Professional</a:t>
            </a:r>
            <a:r>
              <a:rPr lang="id-ID" sz="1500" b="0">
                <a:solidFill>
                  <a:prstClr val="black"/>
                </a:solidFill>
                <a:latin typeface="Calibri"/>
                <a:cs typeface="Arial"/>
              </a:rPr>
              <a:t>. http://isc2.org/ISLA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502920" y="190500"/>
            <a:ext cx="9052560" cy="597114"/>
          </a:xfrm>
        </p:spPr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1200" cap="all" smtClean="0">
                <a:solidFill>
                  <a:schemeClr val="accent5">
                    <a:lumMod val="75000"/>
                  </a:schemeClr>
                </a:solidFill>
                <a:effectLst/>
                <a:latin typeface="Arial"/>
                <a:ea typeface="+mj-ea"/>
                <a:cs typeface="+mj-cs"/>
              </a:rPr>
              <a:t>Sarwono Sutikno, Dr.Eng., CISA, CISSP, CISM</a:t>
            </a:r>
            <a:endParaRPr lang="id-ID" smtClean="0">
              <a:effectLst/>
            </a:endParaRPr>
          </a:p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153763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2"/>
          <p:cNvSpPr txBox="1">
            <a:spLocks/>
          </p:cNvSpPr>
          <p:nvPr/>
        </p:nvSpPr>
        <p:spPr>
          <a:xfrm>
            <a:off x="491317" y="1279157"/>
            <a:ext cx="6557184" cy="4481227"/>
          </a:xfrm>
          <a:prstGeom prst="rect">
            <a:avLst/>
          </a:prstGeom>
        </p:spPr>
        <p:txBody>
          <a:bodyPr wrap="square" tIns="91440" bIns="91440">
            <a:spAutoFit/>
          </a:bodyPr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ts val="2400"/>
              </a:spcBef>
              <a:buFont typeface="Arial"/>
              <a:buNone/>
              <a:defRPr sz="20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+mn-ea"/>
                <a:cs typeface="+mn-cs"/>
              </a:defRPr>
            </a:lvl1pPr>
            <a:lvl2pPr marL="0" indent="0" algn="l" defTabSz="4572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accent6"/>
              </a:buClr>
              <a:buFont typeface="Wingdings" charset="2"/>
              <a:buNone/>
              <a:defRPr sz="16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+mn-ea"/>
                <a:cs typeface="+mn-cs"/>
              </a:defRPr>
            </a:lvl2pPr>
            <a:lvl3pPr marL="119063" indent="-119063" algn="l" defTabSz="4572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6"/>
              </a:buClr>
              <a:buFont typeface="Wingdings" charset="2"/>
              <a:buChar char="§"/>
              <a:defRPr sz="12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/>
              <a:t>Cybersecurity</a:t>
            </a:r>
            <a:r>
              <a:rPr lang="en-US" sz="2400" b="0"/>
              <a:t> is emerging within </a:t>
            </a:r>
            <a:r>
              <a:rPr lang="en-US" sz="2400" b="0"/>
              <a:t>the </a:t>
            </a:r>
            <a:r>
              <a:rPr lang="en-US" sz="2400" b="0" smtClean="0"/>
              <a:t>fi</a:t>
            </a:r>
            <a:r>
              <a:rPr lang="id-ID" sz="2400" b="0" smtClean="0"/>
              <a:t>e</a:t>
            </a:r>
            <a:r>
              <a:rPr lang="en-US" sz="2400" b="0" smtClean="0"/>
              <a:t>lds </a:t>
            </a:r>
            <a:r>
              <a:rPr lang="en-US" sz="2400" b="0"/>
              <a:t>of</a:t>
            </a:r>
            <a:br>
              <a:rPr lang="en-US" sz="2400" b="0"/>
            </a:br>
            <a:r>
              <a:rPr lang="en-US" sz="2400"/>
              <a:t>information security </a:t>
            </a:r>
            <a:r>
              <a:rPr lang="en-US" sz="2400" b="0"/>
              <a:t>and traditional </a:t>
            </a:r>
            <a:r>
              <a:rPr lang="en-US" sz="2400" b="0"/>
              <a:t>security </a:t>
            </a:r>
            <a:r>
              <a:rPr lang="en-US" sz="2400" b="0" smtClean="0"/>
              <a:t>to</a:t>
            </a:r>
            <a:r>
              <a:rPr lang="id-ID" sz="2400" b="0" smtClean="0"/>
              <a:t> </a:t>
            </a:r>
            <a:r>
              <a:rPr lang="en-US" sz="2400" b="0" smtClean="0"/>
              <a:t>address </a:t>
            </a:r>
            <a:r>
              <a:rPr lang="en-US" sz="2400" b="0"/>
              <a:t>sharp increases in cybercrime and,</a:t>
            </a:r>
            <a:br>
              <a:rPr lang="en-US" sz="2400" b="0"/>
            </a:br>
            <a:r>
              <a:rPr lang="en-US" sz="2400" b="0"/>
              <a:t>in some instances, evidence of cyberwarfare.</a:t>
            </a:r>
            <a:r>
              <a:rPr lang="en-US" sz="2400" b="0"/>
              <a:t/>
            </a:r>
            <a:br>
              <a:rPr lang="en-US" sz="2400" b="0"/>
            </a:br>
            <a:endParaRPr lang="id-ID" sz="2400" b="0" smtClean="0"/>
          </a:p>
          <a:p>
            <a:r>
              <a:rPr lang="en-US" sz="2400" b="0" smtClean="0"/>
              <a:t>Cybersecurity </a:t>
            </a:r>
            <a:r>
              <a:rPr lang="en-US" sz="2400" b="0"/>
              <a:t>includes the protection of</a:t>
            </a:r>
            <a:br>
              <a:rPr lang="en-US" sz="2400" b="0"/>
            </a:br>
            <a:r>
              <a:rPr lang="en-US" sz="2400" b="0"/>
              <a:t>information assets by addressing threats to</a:t>
            </a:r>
            <a:br>
              <a:rPr lang="en-US" sz="2400" b="0"/>
            </a:br>
            <a:r>
              <a:rPr lang="en-US" sz="2400" b="0"/>
              <a:t>information that is processed, stored and</a:t>
            </a:r>
            <a:br>
              <a:rPr lang="en-US" sz="2400" b="0"/>
            </a:br>
            <a:r>
              <a:rPr lang="en-US" sz="2400" b="0"/>
              <a:t>transported by </a:t>
            </a:r>
            <a:r>
              <a:rPr lang="en-US" sz="2400"/>
              <a:t>internetworked</a:t>
            </a:r>
            <a:r>
              <a:rPr lang="en-US" sz="2400" b="0"/>
              <a:t> information</a:t>
            </a:r>
            <a:br>
              <a:rPr lang="en-US" sz="2400" b="0"/>
            </a:br>
            <a:r>
              <a:rPr lang="en-US" sz="2400" b="0"/>
              <a:t>systems. </a:t>
            </a:r>
            <a:br>
              <a:rPr lang="en-US" sz="2400" b="0"/>
            </a:br>
            <a:r>
              <a:rPr lang="en-US" sz="2400"/>
              <a:t/>
            </a:r>
            <a:br>
              <a:rPr lang="en-US" sz="2400"/>
            </a:br>
            <a:endParaRPr lang="en-US" sz="2400" b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id-ID" smtClean="0"/>
              <a:t>Cybersecurity</a:t>
            </a:r>
            <a:r>
              <a:rPr lang="id-ID" baseline="0" smtClean="0"/>
              <a:t> – information security</a:t>
            </a:r>
            <a:endParaRPr lang="id-ID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8578" y="2788920"/>
            <a:ext cx="3307813" cy="3340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3296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02920" y="430530"/>
            <a:ext cx="9052560" cy="1482939"/>
          </a:xfrm>
        </p:spPr>
        <p:txBody>
          <a:bodyPr/>
          <a:lstStyle/>
          <a:p>
            <a:r>
              <a:rPr lang="id-ID" smtClean="0"/>
              <a:t>Cyberattack taxonomy</a:t>
            </a:r>
            <a:endParaRPr lang="id-ID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48063"/>
            <a:ext cx="9972415" cy="558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359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id-ID" smtClean="0"/>
              <a:t>Cybersecurity system dynamics</a:t>
            </a:r>
            <a:endParaRPr lang="id-ID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1" y="933133"/>
            <a:ext cx="8659220" cy="5528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09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02920" y="168066"/>
            <a:ext cx="9052560" cy="758613"/>
          </a:xfrm>
        </p:spPr>
        <p:txBody>
          <a:bodyPr/>
          <a:lstStyle/>
          <a:p>
            <a:r>
              <a:rPr lang="id-ID" smtClean="0"/>
              <a:t>Assurance – three lines of defence</a:t>
            </a:r>
            <a:endParaRPr lang="id-ID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020" y="762000"/>
            <a:ext cx="8777460" cy="5720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701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02920" y="103296"/>
            <a:ext cx="9052560" cy="758613"/>
          </a:xfrm>
        </p:spPr>
        <p:txBody>
          <a:bodyPr/>
          <a:lstStyle/>
          <a:p>
            <a:r>
              <a:rPr lang="id-ID" smtClean="0"/>
              <a:t>Risk based categorization of control</a:t>
            </a:r>
            <a:endParaRPr lang="id-ID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280" y="788295"/>
            <a:ext cx="8329284" cy="5444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14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02920" y="251343"/>
            <a:ext cx="9052560" cy="758613"/>
          </a:xfrm>
        </p:spPr>
        <p:txBody>
          <a:bodyPr/>
          <a:lstStyle/>
          <a:p>
            <a:r>
              <a:rPr lang="id-ID" smtClean="0"/>
              <a:t>Organization layer control </a:t>
            </a:r>
            <a:endParaRPr lang="id-ID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591" y="994183"/>
            <a:ext cx="9292293" cy="4705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056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02920" y="347136"/>
            <a:ext cx="9052560" cy="758613"/>
          </a:xfrm>
        </p:spPr>
        <p:txBody>
          <a:bodyPr/>
          <a:lstStyle/>
          <a:p>
            <a:r>
              <a:rPr lang="id-ID" smtClean="0"/>
              <a:t>Social layer control</a:t>
            </a:r>
            <a:endParaRPr lang="id-ID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258" y="1600200"/>
            <a:ext cx="9261230" cy="481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861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wrap="square" tIns="91440" bIns="91440">
        <a:spAutoFit/>
      </a:bodyPr>
      <a:lstStyle>
        <a:defPPr>
          <a:defRPr sz="3400" dirty="0">
            <a:solidFill>
              <a:schemeClr val="accent5">
                <a:lumMod val="75000"/>
              </a:schemeClr>
            </a:solidFill>
            <a:cs typeface="Arial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14687</TotalTime>
  <Words>680</Words>
  <Application>Microsoft Office PowerPoint</Application>
  <PresentationFormat>Custom</PresentationFormat>
  <Paragraphs>120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MS PGothic</vt:lpstr>
      <vt:lpstr>MS PGothic</vt:lpstr>
      <vt:lpstr>Arial</vt:lpstr>
      <vt:lpstr>Arial Black</vt:lpstr>
      <vt:lpstr>Britannic Bold</vt:lpstr>
      <vt:lpstr>Calibri</vt:lpstr>
      <vt:lpstr>Franklin Gothic Medium</vt:lpstr>
      <vt:lpstr>TimesNewRoman</vt:lpstr>
      <vt:lpstr>TimesNewRoman,Italic</vt:lpstr>
      <vt:lpstr>Wingdings</vt:lpstr>
      <vt:lpstr>Office Theme</vt:lpstr>
      <vt:lpstr>PowerPoint Presentation</vt:lpstr>
      <vt:lpstr>Sarwono Sutikno, Dr.Eng., CISA, CISSP, CISM </vt:lpstr>
      <vt:lpstr>Cybersecurity – information security</vt:lpstr>
      <vt:lpstr>Cyberattack taxonomy</vt:lpstr>
      <vt:lpstr>Cybersecurity system dynamics</vt:lpstr>
      <vt:lpstr>Assurance – three lines of defence</vt:lpstr>
      <vt:lpstr>Risk based categorization of control</vt:lpstr>
      <vt:lpstr>Organization layer control </vt:lpstr>
      <vt:lpstr>Social layer control</vt:lpstr>
      <vt:lpstr>Cobit 5 for information security enabler</vt:lpstr>
      <vt:lpstr>Internal control (COSO 2013)</vt:lpstr>
      <vt:lpstr>Hubungan antar Kerangka</vt:lpstr>
      <vt:lpstr>Peraturan Pemerintah RI no 60/2008 SPIP </vt:lpstr>
      <vt:lpstr>PowerPoint Presentation</vt:lpstr>
      <vt:lpstr>PowerPoint Presentation</vt:lpstr>
      <vt:lpstr>PowerPoint Presentation</vt:lpstr>
      <vt:lpstr>Seri SNI 15408 – Kriteria Evaluasi Keamanan TI</vt:lpstr>
      <vt:lpstr>ReferenCe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Dave Mattfield</dc:creator>
  <cp:lastModifiedBy>Sarwono Sutikno</cp:lastModifiedBy>
  <cp:revision>346</cp:revision>
  <cp:lastPrinted>2014-03-20T19:13:18Z</cp:lastPrinted>
  <dcterms:created xsi:type="dcterms:W3CDTF">2013-07-16T18:58:44Z</dcterms:created>
  <dcterms:modified xsi:type="dcterms:W3CDTF">2014-11-26T14:18:43Z</dcterms:modified>
</cp:coreProperties>
</file>