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257" r:id="rId2"/>
    <p:sldId id="719" r:id="rId3"/>
    <p:sldId id="650" r:id="rId4"/>
    <p:sldId id="652" r:id="rId5"/>
    <p:sldId id="653" r:id="rId6"/>
    <p:sldId id="655" r:id="rId7"/>
    <p:sldId id="724" r:id="rId8"/>
    <p:sldId id="721" r:id="rId9"/>
    <p:sldId id="723" r:id="rId10"/>
    <p:sldId id="714" r:id="rId11"/>
    <p:sldId id="702" r:id="rId12"/>
    <p:sldId id="703" r:id="rId13"/>
    <p:sldId id="704" r:id="rId14"/>
    <p:sldId id="705" r:id="rId15"/>
    <p:sldId id="706" r:id="rId16"/>
    <p:sldId id="707" r:id="rId17"/>
    <p:sldId id="676" r:id="rId18"/>
    <p:sldId id="665" r:id="rId19"/>
    <p:sldId id="666" r:id="rId20"/>
    <p:sldId id="675" r:id="rId21"/>
    <p:sldId id="708" r:id="rId22"/>
    <p:sldId id="679" r:id="rId23"/>
    <p:sldId id="709" r:id="rId24"/>
    <p:sldId id="710" r:id="rId25"/>
    <p:sldId id="711" r:id="rId26"/>
    <p:sldId id="712" r:id="rId27"/>
    <p:sldId id="713" r:id="rId28"/>
    <p:sldId id="680" r:id="rId29"/>
    <p:sldId id="681" r:id="rId30"/>
    <p:sldId id="682" r:id="rId31"/>
    <p:sldId id="716" r:id="rId32"/>
    <p:sldId id="717" r:id="rId33"/>
    <p:sldId id="64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000000"/>
    <a:srgbClr val="00FFFF"/>
    <a:srgbClr val="FF3300"/>
    <a:srgbClr val="CC99FF"/>
    <a:srgbClr val="FFFF66"/>
    <a:srgbClr val="FFFF00"/>
    <a:srgbClr val="00FF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59" autoAdjust="0"/>
    <p:restoredTop sz="94719" autoAdjust="0"/>
  </p:normalViewPr>
  <p:slideViewPr>
    <p:cSldViewPr showGuides="1">
      <p:cViewPr varScale="1">
        <p:scale>
          <a:sx n="66" d="100"/>
          <a:sy n="66" d="100"/>
        </p:scale>
        <p:origin x="-16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168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8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  <c:perspective val="30"/>
    </c:view3D>
    <c:floor>
      <c:thickness val="0"/>
    </c:floor>
    <c:sideWall>
      <c:thickness val="0"/>
      <c:spPr>
        <a:blipFill>
          <a:blip xmlns:r="http://schemas.openxmlformats.org/officeDocument/2006/relationships" r:embed="rId1"/>
          <a:tile tx="0" ty="0" sx="100000" sy="100000" flip="none" algn="tl"/>
        </a:blipFill>
      </c:spPr>
    </c:sideWall>
    <c:backWall>
      <c:thickness val="0"/>
      <c:spPr>
        <a:blipFill>
          <a:blip xmlns:r="http://schemas.openxmlformats.org/officeDocument/2006/relationships" r:embed="rId1"/>
          <a:tile tx="0" ty="0" sx="100000" sy="100000" flip="none" algn="tl"/>
        </a:blipFill>
      </c:spPr>
    </c:backWall>
    <c:plotArea>
      <c:layout>
        <c:manualLayout>
          <c:layoutTarget val="inner"/>
          <c:xMode val="edge"/>
          <c:yMode val="edge"/>
          <c:x val="1.6975308641975492E-2"/>
          <c:y val="2.9352908102075002E-2"/>
          <c:w val="0.9830247041488237"/>
          <c:h val="0.7792712558657446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Min</c:v>
                </c:pt>
              </c:strCache>
            </c:strRef>
          </c:tx>
          <c:spPr>
            <a:blipFill>
              <a:blip xmlns:r="http://schemas.openxmlformats.org/officeDocument/2006/relationships" r:embed="rId2"/>
              <a:tile tx="0" ty="0" sx="100000" sy="100000" flip="none" algn="tl"/>
            </a:blipFill>
          </c:spPr>
          <c:explosion val="25"/>
          <c:dPt>
            <c:idx val="0"/>
            <c:bubble3D val="0"/>
            <c:spPr>
              <a:blipFill>
                <a:blip xmlns:r="http://schemas.openxmlformats.org/officeDocument/2006/relationships" r:embed="rId3"/>
                <a:tile tx="0" ty="0" sx="100000" sy="100000" flip="none" algn="tl"/>
              </a:blipFill>
            </c:spPr>
          </c:dPt>
          <c:dPt>
            <c:idx val="1"/>
            <c:bubble3D val="0"/>
            <c:spPr>
              <a:blipFill>
                <a:blip xmlns:r="http://schemas.openxmlformats.org/officeDocument/2006/relationships" r:embed="rId4"/>
                <a:tile tx="0" ty="0" sx="100000" sy="100000" flip="none" algn="tl"/>
              </a:blipFill>
            </c:spPr>
          </c:dPt>
          <c:dLbls>
            <c:dLbl>
              <c:idx val="0"/>
              <c:layout>
                <c:manualLayout>
                  <c:x val="3.2314200856471895E-2"/>
                  <c:y val="8.9601725920623751E-2"/>
                </c:manualLayout>
              </c:layout>
              <c:spPr>
                <a:solidFill>
                  <a:srgbClr val="FFC000"/>
                </a:solidFill>
              </c:spPr>
              <c:txPr>
                <a:bodyPr/>
                <a:lstStyle/>
                <a:p>
                  <a:pPr>
                    <a:defRPr lang="id-ID" sz="16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9086429985725468E-2"/>
                  <c:y val="6.4729976934701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757125754017651E-2"/>
                  <c:y val="-1.8022747156605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102039876594374E-2"/>
                  <c:y val="-4.551698083194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2592592592594235E-3"/>
                  <c:y val="-2.6851922668009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blipFill>
                <a:blip xmlns:r="http://schemas.openxmlformats.org/officeDocument/2006/relationships" r:embed="rId2"/>
                <a:tile tx="0" ty="0" sx="100000" sy="100000" flip="none" algn="tl"/>
              </a:blipFill>
            </c:spPr>
            <c:txPr>
              <a:bodyPr/>
              <a:lstStyle/>
              <a:p>
                <a:pPr>
                  <a:defRPr lang="id-ID"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Alokasi Remunerasi </c:v>
                </c:pt>
                <c:pt idx="1">
                  <c:v>Belanja Operasional 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142000000000</c:v>
                </c:pt>
                <c:pt idx="1">
                  <c:v>208000000000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lang="id-ID" sz="2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5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0B7AE-44CD-4E06-84F8-567F25F38D43}" type="datetimeFigureOut">
              <a:rPr lang="en-US" smtClean="0"/>
              <a:pPr/>
              <a:t>2/14/2016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E6FC77-CE5A-419C-90C7-399DEF05B1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17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43FE0-9913-40FD-AA4D-C9F1AB856E67}" type="datetimeFigureOut">
              <a:rPr lang="en-US" smtClean="0"/>
              <a:pPr/>
              <a:t>2/14/2016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7EFBD-9D63-493E-9AC1-ABAAD412B7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49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7EFBD-9D63-493E-9AC1-ABAAD412B7B3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gif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" name="Rectangle 51"/>
          <p:cNvSpPr>
            <a:spLocks noChangeArrowheads="1"/>
          </p:cNvSpPr>
          <p:nvPr/>
        </p:nvSpPr>
        <p:spPr bwMode="ltGray">
          <a:xfrm>
            <a:off x="0" y="476250"/>
            <a:ext cx="9147175" cy="638175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chemeClr val="accent1">
                  <a:gamma/>
                  <a:tint val="90980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7" name="Rectangle 35"/>
          <p:cNvSpPr>
            <a:spLocks noChangeArrowheads="1"/>
          </p:cNvSpPr>
          <p:nvPr/>
        </p:nvSpPr>
        <p:spPr bwMode="gray">
          <a:xfrm>
            <a:off x="0" y="0"/>
            <a:ext cx="9144000" cy="6096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2353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8" name="Rectangle 36"/>
          <p:cNvSpPr>
            <a:spLocks noChangeArrowheads="1"/>
          </p:cNvSpPr>
          <p:nvPr/>
        </p:nvSpPr>
        <p:spPr bwMode="ltGray">
          <a:xfrm flipV="1">
            <a:off x="304800" y="685800"/>
            <a:ext cx="5257800" cy="6019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9" name="Rectangle 37"/>
          <p:cNvSpPr>
            <a:spLocks noChangeArrowheads="1"/>
          </p:cNvSpPr>
          <p:nvPr/>
        </p:nvSpPr>
        <p:spPr bwMode="auto">
          <a:xfrm>
            <a:off x="1600200" y="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1143000" y="2133600"/>
            <a:ext cx="8001000" cy="4724400"/>
            <a:chOff x="720" y="1344"/>
            <a:chExt cx="5040" cy="2976"/>
          </a:xfrm>
        </p:grpSpPr>
        <p:sp>
          <p:nvSpPr>
            <p:cNvPr id="3111" name="Rectangle 39"/>
            <p:cNvSpPr>
              <a:spLocks noChangeArrowheads="1"/>
            </p:cNvSpPr>
            <p:nvPr userDrawn="1"/>
          </p:nvSpPr>
          <p:spPr bwMode="gray">
            <a:xfrm>
              <a:off x="1032" y="1344"/>
              <a:ext cx="4728" cy="297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40"/>
            <p:cNvGrpSpPr>
              <a:grpSpLocks/>
            </p:cNvGrpSpPr>
            <p:nvPr userDrawn="1"/>
          </p:nvGrpSpPr>
          <p:grpSpPr bwMode="auto">
            <a:xfrm>
              <a:off x="720" y="1344"/>
              <a:ext cx="624" cy="2976"/>
              <a:chOff x="768" y="1104"/>
              <a:chExt cx="624" cy="3216"/>
            </a:xfrm>
          </p:grpSpPr>
          <p:sp>
            <p:nvSpPr>
              <p:cNvPr id="3113" name="Oval 41"/>
              <p:cNvSpPr>
                <a:spLocks noChangeArrowheads="1"/>
              </p:cNvSpPr>
              <p:nvPr userDrawn="1"/>
            </p:nvSpPr>
            <p:spPr bwMode="gray">
              <a:xfrm>
                <a:off x="768" y="1104"/>
                <a:ext cx="624" cy="62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4" name="Rectangle 42"/>
              <p:cNvSpPr>
                <a:spLocks noChangeArrowheads="1"/>
              </p:cNvSpPr>
              <p:nvPr userDrawn="1"/>
            </p:nvSpPr>
            <p:spPr bwMode="gray">
              <a:xfrm>
                <a:off x="768" y="1440"/>
                <a:ext cx="576" cy="288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115" name="Rectangle 43"/>
          <p:cNvSpPr>
            <a:spLocks noChangeArrowheads="1"/>
          </p:cNvSpPr>
          <p:nvPr/>
        </p:nvSpPr>
        <p:spPr bwMode="ltGray">
          <a:xfrm>
            <a:off x="533400" y="6553200"/>
            <a:ext cx="86106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6" name="Rectangle 44"/>
          <p:cNvSpPr>
            <a:spLocks noChangeArrowheads="1"/>
          </p:cNvSpPr>
          <p:nvPr/>
        </p:nvSpPr>
        <p:spPr bwMode="ltGray">
          <a:xfrm>
            <a:off x="2124075" y="1860550"/>
            <a:ext cx="6791325" cy="50165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en-US" altLang="ko-KR" sz="2800">
              <a:solidFill>
                <a:schemeClr val="bg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200400"/>
            <a:ext cx="6858000" cy="685800"/>
          </a:xfrm>
        </p:spPr>
        <p:txBody>
          <a:bodyPr/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1871663"/>
            <a:ext cx="6400800" cy="457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667327-2351-4AC4-985F-BB6ED0E28312}" type="datetimeFigureOut">
              <a:rPr lang="en-US" smtClean="0"/>
              <a:pPr/>
              <a:t>2/14/2016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53A49A-27CB-45B1-B8D6-EEA70F0474C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D:\Flash RAVI\foto ph\lab anatom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7929" y="176329"/>
            <a:ext cx="1003226" cy="150876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</p:pic>
      <p:pic>
        <p:nvPicPr>
          <p:cNvPr id="1027" name="Picture 3" descr="D:\Flash RAVI\foto ph\gdln 3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96215" y="179172"/>
            <a:ext cx="997147" cy="1499616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</p:pic>
      <p:pic>
        <p:nvPicPr>
          <p:cNvPr id="1028" name="Picture 4" descr="F:\gdg rektora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10385" y="177114"/>
            <a:ext cx="1066800" cy="150876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</p:pic>
      <p:pic>
        <p:nvPicPr>
          <p:cNvPr id="34" name="Picture 33" descr="FILE126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79557" y="4306277"/>
            <a:ext cx="1600200" cy="2010510"/>
          </a:xfrm>
          <a:prstGeom prst="rect">
            <a:avLst/>
          </a:prstGeom>
          <a:effectLst>
            <a:outerShdw blurRad="50800" dist="50800" dir="5400000" sx="102000" sy="102000" algn="ctr" rotWithShape="0">
              <a:schemeClr val="bg1">
                <a:lumMod val="75000"/>
              </a:scheme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667327-2351-4AC4-985F-BB6ED0E28312}" type="datetimeFigureOut">
              <a:rPr lang="en-US" smtClean="0"/>
              <a:pPr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3A49A-27CB-45B1-B8D6-EEA70F0474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457200"/>
            <a:ext cx="2076450" cy="59404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76950" cy="5940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667327-2351-4AC4-985F-BB6ED0E28312}" type="datetimeFigureOut">
              <a:rPr lang="en-US" smtClean="0"/>
              <a:pPr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3A49A-27CB-45B1-B8D6-EEA70F0474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68580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71600"/>
            <a:ext cx="8229600" cy="502602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145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FD667327-2351-4AC4-985F-BB6ED0E28312}" type="datetimeFigureOut">
              <a:rPr lang="en-US" smtClean="0"/>
              <a:pPr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2145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2145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D853A49A-27CB-45B1-B8D6-EEA70F0474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A3D2D-2A31-44DC-9F12-B3294AF09D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667327-2351-4AC4-985F-BB6ED0E28312}" type="datetimeFigureOut">
              <a:rPr lang="en-US" smtClean="0"/>
              <a:pPr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3A49A-27CB-45B1-B8D6-EEA70F0474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667327-2351-4AC4-985F-BB6ED0E28312}" type="datetimeFigureOut">
              <a:rPr lang="en-US" smtClean="0"/>
              <a:pPr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3A49A-27CB-45B1-B8D6-EEA70F0474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667327-2351-4AC4-985F-BB6ED0E28312}" type="datetimeFigureOut">
              <a:rPr lang="en-US" smtClean="0"/>
              <a:pPr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3A49A-27CB-45B1-B8D6-EEA70F0474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667327-2351-4AC4-985F-BB6ED0E28312}" type="datetimeFigureOut">
              <a:rPr lang="en-US" smtClean="0"/>
              <a:pPr/>
              <a:t>2/14/2016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3A49A-27CB-45B1-B8D6-EEA70F0474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667327-2351-4AC4-985F-BB6ED0E28312}" type="datetimeFigureOut">
              <a:rPr lang="en-US" smtClean="0"/>
              <a:pPr/>
              <a:t>2/14/2016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3A49A-27CB-45B1-B8D6-EEA70F0474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667327-2351-4AC4-985F-BB6ED0E28312}" type="datetimeFigureOut">
              <a:rPr lang="en-US" smtClean="0"/>
              <a:pPr/>
              <a:t>2/14/2016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3A49A-27CB-45B1-B8D6-EEA70F0474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667327-2351-4AC4-985F-BB6ED0E28312}" type="datetimeFigureOut">
              <a:rPr lang="en-US" smtClean="0"/>
              <a:pPr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3A49A-27CB-45B1-B8D6-EEA70F0474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667327-2351-4AC4-985F-BB6ED0E28312}" type="datetimeFigureOut">
              <a:rPr lang="en-US" smtClean="0"/>
              <a:pPr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3A49A-27CB-45B1-B8D6-EEA70F0474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Rectangle 23"/>
          <p:cNvSpPr>
            <a:spLocks noChangeArrowheads="1"/>
          </p:cNvSpPr>
          <p:nvPr/>
        </p:nvSpPr>
        <p:spPr bwMode="gray">
          <a:xfrm>
            <a:off x="0" y="0"/>
            <a:ext cx="9144000" cy="9906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gray">
          <a:xfrm>
            <a:off x="0" y="6477000"/>
            <a:ext cx="9144000" cy="381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gray">
          <a:xfrm>
            <a:off x="8839200" y="228600"/>
            <a:ext cx="304800" cy="6477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gray">
          <a:xfrm>
            <a:off x="1752600" y="381000"/>
            <a:ext cx="70866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0" y="1041400"/>
            <a:ext cx="9144000" cy="152400"/>
            <a:chOff x="0" y="672"/>
            <a:chExt cx="5760" cy="96"/>
          </a:xfrm>
        </p:grpSpPr>
        <p:sp>
          <p:nvSpPr>
            <p:cNvPr id="1051" name="Line 27"/>
            <p:cNvSpPr>
              <a:spLocks noChangeShapeType="1"/>
            </p:cNvSpPr>
            <p:nvPr userDrawn="1"/>
          </p:nvSpPr>
          <p:spPr bwMode="gray">
            <a:xfrm>
              <a:off x="0" y="672"/>
              <a:ext cx="5760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52" name="Rectangle 28"/>
            <p:cNvSpPr>
              <a:spLocks noChangeArrowheads="1"/>
            </p:cNvSpPr>
            <p:nvPr/>
          </p:nvSpPr>
          <p:spPr bwMode="gray">
            <a:xfrm>
              <a:off x="0" y="672"/>
              <a:ext cx="1104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457200"/>
            <a:ext cx="685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502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2145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fld id="{FD667327-2351-4AC4-985F-BB6ED0E28312}" type="datetimeFigureOut">
              <a:rPr lang="en-US" smtClean="0"/>
              <a:pPr/>
              <a:t>2/14/2016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2145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2145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D853A49A-27CB-45B1-B8D6-EEA70F0474C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16" descr="FILE1266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68643" y="63843"/>
            <a:ext cx="1066800" cy="1340340"/>
          </a:xfrm>
          <a:prstGeom prst="rect">
            <a:avLst/>
          </a:prstGeom>
          <a:effectLst>
            <a:outerShdw blurRad="50800" dist="50800" dir="5400000" sx="106000" sy="106000" algn="ctr" rotWithShape="0">
              <a:schemeClr val="bg1"/>
            </a:outerShdw>
          </a:effectLst>
        </p:spPr>
      </p:pic>
      <p:sp>
        <p:nvSpPr>
          <p:cNvPr id="18" name="TextBox 17"/>
          <p:cNvSpPr txBox="1"/>
          <p:nvPr/>
        </p:nvSpPr>
        <p:spPr>
          <a:xfrm>
            <a:off x="5688228" y="6463954"/>
            <a:ext cx="3127651" cy="400110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Calibri" pitchFamily="34" charset="0"/>
              </a:rPr>
              <a:t>UNIVERSITAS HASANUDDIN</a:t>
            </a:r>
            <a:endParaRPr lang="en-US" sz="20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50000"/>
        <a:buFont typeface="Wingdings 2" pitchFamily="18" charset="2"/>
        <a:buChar char="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60000"/>
        <a:buFont typeface="Wingdings 2" pitchFamily="18" charset="2"/>
        <a:buChar char="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438400"/>
            <a:ext cx="7772400" cy="1828800"/>
          </a:xfrm>
          <a:effectLst>
            <a:outerShdw blurRad="50800" dist="50800" dir="5400000" algn="ctr" rotWithShape="0">
              <a:schemeClr val="bg1">
                <a:lumMod val="85000"/>
                <a:alpha val="85000"/>
              </a:schemeClr>
            </a:outerShdw>
          </a:effectLst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</a:rPr>
              <a:t>R</a:t>
            </a:r>
            <a:r>
              <a:rPr lang="id-ID" sz="3600" dirty="0" smtClean="0">
                <a:solidFill>
                  <a:srgbClr val="FF0000"/>
                </a:solidFill>
              </a:rPr>
              <a:t>EMUNERASI</a:t>
            </a:r>
            <a:br>
              <a:rPr lang="id-ID" sz="3600" dirty="0" smtClean="0">
                <a:solidFill>
                  <a:srgbClr val="FF0000"/>
                </a:solidFill>
              </a:rPr>
            </a:br>
            <a:r>
              <a:rPr lang="id-ID" sz="3600" dirty="0" smtClean="0">
                <a:solidFill>
                  <a:srgbClr val="FF0000"/>
                </a:solidFill>
              </a:rPr>
              <a:t>UNIVERSITAS HASANUDDIN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367553" y="728663"/>
            <a:ext cx="64008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bg2">
                <a:lumMod val="50000"/>
              </a:scheme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Calibri" pitchFamily="34" charset="0"/>
              </a:rPr>
              <a:t>UNIVERSITAS HASANUDDIN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400" b="1" dirty="0" smtClean="0">
                <a:solidFill>
                  <a:srgbClr val="FF0000"/>
                </a:solidFill>
              </a:rPr>
              <a:t>Skala/Struktur Jabatan Remunerasi Unhas</a:t>
            </a:r>
            <a:endParaRPr lang="id-ID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135332"/>
              </p:ext>
            </p:extLst>
          </p:nvPr>
        </p:nvGraphicFramePr>
        <p:xfrm>
          <a:off x="228600" y="2286000"/>
          <a:ext cx="8534400" cy="396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687"/>
                <a:gridCol w="1471184"/>
                <a:gridCol w="1197877"/>
                <a:gridCol w="1251652"/>
                <a:gridCol w="2342268"/>
                <a:gridCol w="1467732"/>
              </a:tblGrid>
              <a:tr h="516050">
                <a:tc rowSpan="2">
                  <a:txBody>
                    <a:bodyPr/>
                    <a:lstStyle/>
                    <a:p>
                      <a:pPr algn="ctr"/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No.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Kelas</a:t>
                      </a:r>
                    </a:p>
                    <a:p>
                      <a:pPr algn="ctr"/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Jabatan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</a:rPr>
                        <a:t> (Grade)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Job Value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Nama</a:t>
                      </a:r>
                      <a:endParaRPr lang="id-ID" sz="2000" baseline="0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ctr"/>
                      <a:r>
                        <a:rPr lang="id-ID" sz="2000" baseline="0" dirty="0" smtClean="0">
                          <a:solidFill>
                            <a:srgbClr val="000000"/>
                          </a:solidFill>
                        </a:rPr>
                        <a:t>Jabatan</a:t>
                      </a:r>
                      <a:r>
                        <a:rPr lang="en-US" sz="20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0000"/>
                          </a:solidFill>
                        </a:rPr>
                        <a:t>Fungsional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Jumlah</a:t>
                      </a:r>
                    </a:p>
                    <a:p>
                      <a:pPr algn="ctr"/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Pegawai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793924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solidFill>
                            <a:srgbClr val="000000"/>
                          </a:solidFill>
                        </a:rPr>
                        <a:t>Min</a:t>
                      </a:r>
                      <a:endParaRPr lang="id-ID" sz="20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solidFill>
                            <a:srgbClr val="000000"/>
                          </a:solidFill>
                        </a:rPr>
                        <a:t>Max</a:t>
                      </a:r>
                      <a:endParaRPr lang="id-ID" sz="20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530485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1.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12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1.390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1.900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Guru</a:t>
                      </a:r>
                      <a:r>
                        <a:rPr lang="id-ID" sz="2400" baseline="0" dirty="0" smtClean="0"/>
                        <a:t> Besar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161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0485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2.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11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1.210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1.385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Lektor Kepala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573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0485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3.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10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1.050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1.205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Lektor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289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0485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4.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8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835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910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Asisten Ahli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244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0485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5.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7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760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830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CPNS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125</a:t>
                      </a:r>
                      <a:endParaRPr lang="id-ID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1828800"/>
            <a:ext cx="4232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 smtClean="0"/>
              <a:t>Jabatan Fungsional Tenaga Pendidik</a:t>
            </a:r>
            <a:endParaRPr lang="id-ID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Skala/Struktur Jabatan Remunerasi</a:t>
            </a:r>
            <a:endParaRPr lang="id-ID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647634"/>
              </p:ext>
            </p:extLst>
          </p:nvPr>
        </p:nvGraphicFramePr>
        <p:xfrm>
          <a:off x="457201" y="1343406"/>
          <a:ext cx="7772398" cy="4904995"/>
        </p:xfrm>
        <a:graphic>
          <a:graphicData uri="http://schemas.openxmlformats.org/drawingml/2006/table">
            <a:tbl>
              <a:tblPr/>
              <a:tblGrid>
                <a:gridCol w="640988"/>
                <a:gridCol w="791375"/>
                <a:gridCol w="640988"/>
                <a:gridCol w="640988"/>
                <a:gridCol w="3568172"/>
                <a:gridCol w="760146"/>
                <a:gridCol w="729741"/>
              </a:tblGrid>
              <a:tr h="24358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NO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KELAS JABATAN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Times New Roman"/>
                          <a:cs typeface="Times New Roman"/>
                        </a:rPr>
                        <a:t> JOB VALUE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NAMA JABATAN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JUMLAH PEGAWAI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NILAI JABATAN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7688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MIN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MAX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43585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Times New Roman"/>
                          <a:cs typeface="Times New Roman"/>
                        </a:rPr>
                        <a:t>II. TUGAS TAMBAHAN TENAGA KEPENDIDIKAN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43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5,515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7,180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Rektor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7180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4,060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5,510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Wakil Rektor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5510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2,975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4,055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Dekan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4055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Direktur Pascasarjana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3500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Direktur Utama RSUH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4055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Sekretaris Senat Universitas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3000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Ketua Lembaga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3010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Ketua Dewan Guru Besar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2975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2,380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2,970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Direktur RSGMP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2380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Sekretaris Dewan Guru Besar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2380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Direktur RSUH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2970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Wakil Dekan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2970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Asisten Direktur PPS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2750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Sekretaris Lembaga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2450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1,905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2,375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Kepala Pusat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1905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Kepala Laboratorium Terpadu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1905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Kepala Unit Pelaksana Teknis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2375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Skala/Struktur Jabatan Remunerasi</a:t>
            </a:r>
            <a:endParaRPr lang="id-ID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736724"/>
              </p:ext>
            </p:extLst>
          </p:nvPr>
        </p:nvGraphicFramePr>
        <p:xfrm>
          <a:off x="381000" y="1676400"/>
          <a:ext cx="8305801" cy="4572007"/>
        </p:xfrm>
        <a:graphic>
          <a:graphicData uri="http://schemas.openxmlformats.org/drawingml/2006/table">
            <a:tbl>
              <a:tblPr/>
              <a:tblGrid>
                <a:gridCol w="684978"/>
                <a:gridCol w="845685"/>
                <a:gridCol w="684978"/>
                <a:gridCol w="684978"/>
                <a:gridCol w="3813048"/>
                <a:gridCol w="812313"/>
                <a:gridCol w="779821"/>
              </a:tblGrid>
              <a:tr h="28333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NO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KELAS JABATAN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Times New Roman"/>
                          <a:cs typeface="Times New Roman"/>
                        </a:rPr>
                        <a:t> JOB VALUE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NAMA JABATAN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JUMLAH PEGAWAI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NILAI JABATAN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2205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MIN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MAX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83330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Times New Roman"/>
                          <a:cs typeface="Times New Roman"/>
                        </a:rPr>
                        <a:t>II. TUGAS TAMBAHAN TENAGA KEPENDIDIKAN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83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Ketua Jurusan/Bagian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2250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Kepala Bidang (RSUH)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2375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1,390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1,900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Ketua Program Studi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69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1900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Sekretaris Jurusan/Bagian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1750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Sekretaris Lab. Terpadu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1390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Kepala Laboratorium/Studio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235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1390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1,905 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2,375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Kepala Pusat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1905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Kepala Laboratorium Terpadu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1905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Satuan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Pengawas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Internal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Rumah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Sakit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1900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Ketua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Komite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Medik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(RSUH)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1900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31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1,210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1,385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Sekretaris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Program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Studi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1385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32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Calibri"/>
                          <a:ea typeface="Times New Roman"/>
                          <a:cs typeface="Times New Roman"/>
                        </a:rPr>
                        <a:t>Sub Komite Medik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latin typeface="Calibri"/>
                          <a:ea typeface="Times New Roman"/>
                          <a:cs typeface="Times New Roman"/>
                        </a:rPr>
                        <a:t>1385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Calibri"/>
                          <a:ea typeface="Times New Roman"/>
                          <a:cs typeface="Times New Roman"/>
                        </a:rPr>
                        <a:t>33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1,050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1,205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Kepala Instalasi (RSUH)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1205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72" marR="467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Skala/Struktur Jabatan Remunerasi</a:t>
            </a:r>
            <a:endParaRPr lang="id-ID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371600"/>
          <a:ext cx="8422861" cy="5162296"/>
        </p:xfrm>
        <a:graphic>
          <a:graphicData uri="http://schemas.openxmlformats.org/drawingml/2006/table">
            <a:tbl>
              <a:tblPr/>
              <a:tblGrid>
                <a:gridCol w="694632"/>
                <a:gridCol w="857603"/>
                <a:gridCol w="694632"/>
                <a:gridCol w="694632"/>
                <a:gridCol w="3866787"/>
                <a:gridCol w="823763"/>
                <a:gridCol w="790812"/>
              </a:tblGrid>
              <a:tr h="16256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NO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KELAS JABATAN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Times New Roman"/>
                          <a:cs typeface="Times New Roman"/>
                        </a:rPr>
                        <a:t> JOB VALUE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NAMA JABATAN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JUMLAH PEGAWAI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NILAI JABATAN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2512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MIN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MAX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62560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Times New Roman"/>
                          <a:cs typeface="Times New Roman"/>
                        </a:rPr>
                        <a:t>III. JABATAN STRUKTURAL TENAGA KEPENDIDIKAN 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latin typeface="Calibri"/>
                          <a:ea typeface="Times New Roman"/>
                          <a:cs typeface="Times New Roman"/>
                        </a:rPr>
                        <a:t>34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2,380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2,970 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Kepala Biro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2970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latin typeface="Calibri"/>
                          <a:ea typeface="Times New Roman"/>
                          <a:cs typeface="Times New Roman"/>
                        </a:rPr>
                        <a:t>35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1,390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1,900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Kepala Bagian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1730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36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1,050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1,205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Kepala Sub Bagian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1205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Times New Roman"/>
                          <a:cs typeface="Times New Roman"/>
                        </a:rPr>
                        <a:t>IV. JABATAN FUNGSIONAL TENAGA PENDIDIK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37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1,390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1,900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Calibri"/>
                          <a:ea typeface="Times New Roman"/>
                          <a:cs typeface="Times New Roman"/>
                        </a:rPr>
                        <a:t>Guru Besar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id-ID" sz="1200" i="1">
                          <a:latin typeface="Calibri"/>
                          <a:ea typeface="Times New Roman"/>
                          <a:cs typeface="Times New Roman"/>
                        </a:rPr>
                        <a:t>61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Calibri"/>
                          <a:ea typeface="Times New Roman"/>
                          <a:cs typeface="Times New Roman"/>
                        </a:rPr>
                        <a:t>1390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38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1,210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1,385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Calibri"/>
                          <a:ea typeface="Times New Roman"/>
                          <a:cs typeface="Times New Roman"/>
                        </a:rPr>
                        <a:t>Lektor Kepala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Calibri"/>
                          <a:ea typeface="Times New Roman"/>
                          <a:cs typeface="Times New Roman"/>
                        </a:rPr>
                        <a:t>573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Calibri"/>
                          <a:ea typeface="Times New Roman"/>
                          <a:cs typeface="Times New Roman"/>
                        </a:rPr>
                        <a:t>1250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39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1,050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1,205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Lektor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289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1100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835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910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Asisten Ahli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244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835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760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830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CPNS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125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760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Times New Roman"/>
                          <a:cs typeface="Times New Roman"/>
                        </a:rPr>
                        <a:t>VI. JABATAN FUNGSIONAL TERTENTU TENAGA KEPENDIDIKAN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1,210 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1,385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Pustakawan Madya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1385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1,050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1,205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Dokter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1205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Apoteker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1150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915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1,045 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Pustakawan Muda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1045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835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910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Pranata Laboratorium muda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910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47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Pustakawan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Penyelia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910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Pustakawan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Pertama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910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49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Arsiparis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Penyelia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910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760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830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Pustakawan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Pelaksana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Lanjutan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830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690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755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Arsiparis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Pelaksana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Lanjutan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660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685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Arsiparis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Pelaksana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685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Skala/Struktur Jabatan Remunerasi</a:t>
            </a:r>
            <a:endParaRPr lang="id-ID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990600"/>
          <a:ext cx="8305800" cy="5804636"/>
        </p:xfrm>
        <a:graphic>
          <a:graphicData uri="http://schemas.openxmlformats.org/drawingml/2006/table">
            <a:tbl>
              <a:tblPr/>
              <a:tblGrid>
                <a:gridCol w="684978"/>
                <a:gridCol w="845684"/>
                <a:gridCol w="684978"/>
                <a:gridCol w="684978"/>
                <a:gridCol w="3813045"/>
                <a:gridCol w="812315"/>
                <a:gridCol w="779822"/>
              </a:tblGrid>
              <a:tr h="21249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NO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KELAS JABATAN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Times New Roman"/>
                          <a:cs typeface="Times New Roman"/>
                        </a:rPr>
                        <a:t> JOB VALUE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NAMA JABATAN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JUMLAH PEGAWAI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NILAI JABATAN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6659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MIN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MAX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12493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Times New Roman"/>
                          <a:cs typeface="Times New Roman"/>
                        </a:rPr>
                        <a:t>VII. JABATAN FUNGSIONAL UMUM TENAGA KEPENDIDIKAN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1,210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1,385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Calibri"/>
                          <a:ea typeface="Times New Roman"/>
                          <a:cs typeface="Times New Roman"/>
                        </a:rPr>
                        <a:t>Pranata Laboratorium Pendidikan Madya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Calibri"/>
                          <a:ea typeface="Times New Roman"/>
                          <a:cs typeface="Times New Roman"/>
                        </a:rPr>
                        <a:t>1385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54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1,050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1,205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Bendahara Penerimaan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1205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Bendahara Pengeluaran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1205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56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915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1,045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Analis Kepegawaian Muda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1045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57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835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910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Pranata Laboratorium Penyelia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910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58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Analis Pengujian dan Pengesahan Dokumen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910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59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Sekretaris Rektor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910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Analis Data Keuangan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910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Pengembang Jaringan Dan Pangkalan Data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910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Bendahara Pengeluaran Pembantu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910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Bendahara Penerimaan Pembantu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910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760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830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Perancang Sarana Dan Prasarana Pendidikan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830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8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Perancang Pemberdayaan dan Pengembangan Kemahasiswaan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830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Pranata Laboratorium Pendidikan Pertama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830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67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Penelaah Permasalahan Hukum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830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Pengelola Ketatausahaan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830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69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690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755 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Analis Kepegawaian Pelaksana Lanjutan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Pengelola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Data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Kepegawaian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Pengelola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Informasi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755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Pengelola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Kemahasiswaan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755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Pengolah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Program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Pendidikan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755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Penyiap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Bahan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Dokumentasi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755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Penyusun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Bahan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Evaluasi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Laporan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755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Skala/Struktur Jabatan Remunerasi</a:t>
            </a:r>
            <a:endParaRPr lang="id-ID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299591"/>
          <a:ext cx="8305799" cy="5439250"/>
        </p:xfrm>
        <a:graphic>
          <a:graphicData uri="http://schemas.openxmlformats.org/drawingml/2006/table">
            <a:tbl>
              <a:tblPr/>
              <a:tblGrid>
                <a:gridCol w="684977"/>
                <a:gridCol w="845685"/>
                <a:gridCol w="684977"/>
                <a:gridCol w="684977"/>
                <a:gridCol w="3813046"/>
                <a:gridCol w="812315"/>
                <a:gridCol w="779822"/>
              </a:tblGrid>
              <a:tr h="15051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NO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KELAS JABATAN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Times New Roman"/>
                          <a:cs typeface="Times New Roman"/>
                        </a:rPr>
                        <a:t> JOB VALUE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NAMA JABATAN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JUMLAH PEGAWAI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NILAI JABATAN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0103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MIN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MAX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50519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Times New Roman"/>
                          <a:cs typeface="Times New Roman"/>
                        </a:rPr>
                        <a:t>VII. JABATAN FUNGSIONAL UMUM TENAGA KEPENDIDIKAN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id-ID" sz="1200" dirty="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Penyusun Bahan Pemetaan Mutu Pendidikan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id-ID" sz="1200" dirty="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Penyusun Dokumen Pencairan Anggaran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Penyusun Laporan Kinerja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79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Verifikator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Pengelola Administrasi Kemahasiswaan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Penyusun Program Dan Laporan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1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Pranata Laboratorium Pendidikan Pelaksana Lanjutan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Perawat (RSUH)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Paramedis (RSUH)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Pengadministrasi Persuratan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660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685 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Pengelola BMN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685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Pengelola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Keuangan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685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Pengelola Program Pendidikan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70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685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89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Pengelola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Sarana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Prasarana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Pendidikan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685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Pranata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Komputer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Pelaksana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685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Pranata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Laboratorium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Pendidikan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Pelaksana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685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Pengadministrasi Umum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685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Radiografer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685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Pengadministrasi Kepegawaian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685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Pengadministrasi Perpustakaan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685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625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655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Arsiparis Pelaksana Pemula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655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Pengadministrasi Akademik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655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Skala/Struktur Jabatan Remunerasi</a:t>
            </a:r>
            <a:endParaRPr lang="id-ID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299591"/>
          <a:ext cx="8458199" cy="5439250"/>
        </p:xfrm>
        <a:graphic>
          <a:graphicData uri="http://schemas.openxmlformats.org/drawingml/2006/table">
            <a:tbl>
              <a:tblPr/>
              <a:tblGrid>
                <a:gridCol w="697546"/>
                <a:gridCol w="861202"/>
                <a:gridCol w="697546"/>
                <a:gridCol w="697546"/>
                <a:gridCol w="3883009"/>
                <a:gridCol w="827219"/>
                <a:gridCol w="794131"/>
              </a:tblGrid>
              <a:tr h="15051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NO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KELAS JABATAN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Times New Roman"/>
                          <a:cs typeface="Times New Roman"/>
                        </a:rPr>
                        <a:t> JOB VALUE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NAMA JABATAN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JUMLAH PEGAWAI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NILAI JABATAN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0103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MIN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MAX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50519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Times New Roman"/>
                          <a:cs typeface="Times New Roman"/>
                        </a:rPr>
                        <a:t>VII. JABATAN FUNGSIONAL UMUM TENAGA KEPENDIDIKAN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id-ID" sz="1200" dirty="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Pengadministrasi Data Kependidikan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latin typeface="Calibri"/>
                          <a:ea typeface="Times New Roman"/>
                          <a:cs typeface="Times New Roman"/>
                        </a:rPr>
                        <a:t>99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Pengadministrasi Jaringan Dan Pangkalan Data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Pengadministrasi Kemahasiswaan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Pengadministrasi Kemahasiswaan dan Alumni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Pengadministrasi Monitoring dan Administrasi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Pengadministrasi Pelayanan Informasi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Pengadministrasi Kerumahtanggaan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Pengadministrasi Keuangan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Pengelola Minat dan Penalaran Mahasiswa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Pengelola Gedung Dan Taman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Protokol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09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Pranata Komputer Pelaksana Pemula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Sekretaris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Pemelihara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Gedung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Taman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1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Pengadministrasi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Kebutuhan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Pendidik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Tendik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Teknisi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57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655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590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 620 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Pramu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Kantor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620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Pramu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Sarana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Calibri"/>
                          <a:ea typeface="Times New Roman"/>
                          <a:cs typeface="Times New Roman"/>
                        </a:rPr>
                        <a:t>Pendidikan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620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Petugas Keamanan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620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Caraka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620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Pengemudi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620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id-ID" sz="1200"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Pramu Tamu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id-ID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620</a:t>
                      </a:r>
                      <a:endParaRPr lang="id-ID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99" marR="58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400" b="1" dirty="0" smtClean="0">
                <a:solidFill>
                  <a:srgbClr val="FF0000"/>
                </a:solidFill>
              </a:rPr>
              <a:t>Penjelasan Minimal dan Maksimal Pembayaran Pejabat Pengelola dan Pegawai </a:t>
            </a:r>
            <a:endParaRPr lang="id-ID" sz="2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92625"/>
          </a:xfrm>
        </p:spPr>
        <p:txBody>
          <a:bodyPr/>
          <a:lstStyle/>
          <a:p>
            <a:r>
              <a:rPr lang="id-ID" sz="2400" dirty="0" smtClean="0"/>
              <a:t>Insentif minimal diberikan jika capaian KPI = 25%</a:t>
            </a:r>
          </a:p>
          <a:p>
            <a:r>
              <a:rPr lang="id-ID" sz="2400" dirty="0" smtClean="0"/>
              <a:t>Insentif dengan capaian KPI = 100%, Rektor sebesar Rp.14.842.000,-</a:t>
            </a:r>
          </a:p>
          <a:p>
            <a:r>
              <a:rPr lang="id-ID" sz="2400" dirty="0" smtClean="0"/>
              <a:t>Insentif maksimal diberikan untuk Dosen jika capaian KPI = 200%</a:t>
            </a:r>
          </a:p>
          <a:p>
            <a:r>
              <a:rPr lang="id-ID" sz="2400" dirty="0" smtClean="0"/>
              <a:t>dan untuk non Dosen jika capaian KPI = </a:t>
            </a:r>
            <a:r>
              <a:rPr lang="en-US" sz="2400" dirty="0" smtClean="0"/>
              <a:t>1</a:t>
            </a:r>
            <a:r>
              <a:rPr lang="id-ID" sz="2400" dirty="0" smtClean="0"/>
              <a:t>50%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Daftar Remunerasi Unhas </a:t>
            </a:r>
            <a:r>
              <a:rPr lang="id-ID" sz="2800" b="1" dirty="0" smtClean="0">
                <a:solidFill>
                  <a:srgbClr val="00B050"/>
                </a:solidFill>
              </a:rPr>
              <a:t>(4)</a:t>
            </a:r>
            <a:endParaRPr lang="id-ID" sz="28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81600" y="1143000"/>
            <a:ext cx="3621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 smtClean="0"/>
              <a:t>Pejabat Pengelola Rumah Sakit</a:t>
            </a:r>
            <a:endParaRPr lang="id-ID" b="1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465730"/>
          <a:ext cx="8305799" cy="5311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362"/>
                <a:gridCol w="3615363"/>
                <a:gridCol w="2180164"/>
                <a:gridCol w="1813910"/>
              </a:tblGrid>
              <a:tr h="310870">
                <a:tc rowSpan="2">
                  <a:txBody>
                    <a:bodyPr/>
                    <a:lstStyle/>
                    <a:p>
                      <a:pPr algn="ctr"/>
                      <a:r>
                        <a:rPr lang="id-ID" sz="1400" dirty="0" smtClean="0">
                          <a:solidFill>
                            <a:srgbClr val="000000"/>
                          </a:solidFill>
                        </a:rPr>
                        <a:t>No.</a:t>
                      </a:r>
                      <a:endParaRPr lang="id-ID" sz="1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sz="1400" dirty="0" smtClean="0">
                          <a:solidFill>
                            <a:srgbClr val="000000"/>
                          </a:solidFill>
                        </a:rPr>
                        <a:t>Jabatan</a:t>
                      </a:r>
                      <a:endParaRPr lang="id-ID" sz="1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d-ID" sz="1400" dirty="0" smtClean="0">
                          <a:solidFill>
                            <a:srgbClr val="000000"/>
                          </a:solidFill>
                        </a:rPr>
                        <a:t>Insentif</a:t>
                      </a:r>
                      <a:endParaRPr lang="id-ID" sz="1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37669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b="1" dirty="0" smtClean="0">
                          <a:solidFill>
                            <a:srgbClr val="000000"/>
                          </a:solidFill>
                        </a:rPr>
                        <a:t>Minimal</a:t>
                      </a:r>
                      <a:endParaRPr lang="id-ID" sz="14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b="1" dirty="0" smtClean="0">
                          <a:solidFill>
                            <a:srgbClr val="000000"/>
                          </a:solidFill>
                        </a:rPr>
                        <a:t>Maksimal</a:t>
                      </a:r>
                      <a:endParaRPr lang="id-ID" sz="14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</a:tr>
              <a:tr h="31087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Direktur Utama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2.096.000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16.764.000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87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Grade 14</a:t>
                      </a:r>
                      <a:r>
                        <a:rPr lang="id-ID" sz="1400" baseline="0" dirty="0" smtClean="0"/>
                        <a:t> / MS 4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1.473.000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19.441.000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87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Grade 13 / MS 3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1.111.000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14.666.000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87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Grade</a:t>
                      </a:r>
                      <a:r>
                        <a:rPr lang="id-ID" sz="1400" baseline="0" dirty="0" smtClean="0"/>
                        <a:t> 12 / MS 2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982.000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12.961.000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87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5.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Grade 11</a:t>
                      </a:r>
                      <a:r>
                        <a:rPr lang="id-ID" sz="1400" baseline="0" dirty="0" smtClean="0"/>
                        <a:t> / MS 1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716.000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9.448.000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87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6.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Grade 10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623.000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4.982.000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87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7.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Grade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540.000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4.320.000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87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8.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Grade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470.000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3.762.000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87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9.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Grade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429.000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3.431.000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87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10.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Grade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390.000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3.121.000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87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11.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Grade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354.000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2.832.000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87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12.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Grade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338.000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2.708.000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87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13.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Grade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320.000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2.563.000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87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14.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Grade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288.000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2.303.000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87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15.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Grade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274.000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2.188.000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Daftar Remunerasi Unhas </a:t>
            </a:r>
            <a:r>
              <a:rPr lang="id-ID" sz="2800" b="1" dirty="0" smtClean="0">
                <a:solidFill>
                  <a:srgbClr val="00B050"/>
                </a:solidFill>
              </a:rPr>
              <a:t>(5)</a:t>
            </a:r>
            <a:endParaRPr lang="id-ID" sz="28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55346" y="1295400"/>
            <a:ext cx="6583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 smtClean="0"/>
              <a:t>Pejabat Pengelola Rumah Sakit Gigi dan Mulut Pendidikan</a:t>
            </a:r>
            <a:endParaRPr lang="id-ID" b="1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</p:nvPr>
        </p:nvGraphicFramePr>
        <p:xfrm>
          <a:off x="425824" y="1640541"/>
          <a:ext cx="8260976" cy="5127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605"/>
                <a:gridCol w="3595852"/>
                <a:gridCol w="2168398"/>
                <a:gridCol w="1804121"/>
              </a:tblGrid>
              <a:tr h="312671">
                <a:tc rowSpan="2">
                  <a:txBody>
                    <a:bodyPr/>
                    <a:lstStyle/>
                    <a:p>
                      <a:pPr algn="ctr"/>
                      <a:r>
                        <a:rPr lang="id-ID" sz="1400" dirty="0" smtClean="0">
                          <a:solidFill>
                            <a:srgbClr val="000000"/>
                          </a:solidFill>
                        </a:rPr>
                        <a:t>No.</a:t>
                      </a:r>
                      <a:endParaRPr lang="id-ID" sz="1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sz="1400" dirty="0" smtClean="0">
                          <a:solidFill>
                            <a:srgbClr val="000000"/>
                          </a:solidFill>
                        </a:rPr>
                        <a:t>Jabatan</a:t>
                      </a:r>
                      <a:endParaRPr lang="id-ID" sz="1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d-ID" sz="1400" dirty="0" smtClean="0">
                          <a:solidFill>
                            <a:srgbClr val="000000"/>
                          </a:solidFill>
                        </a:rPr>
                        <a:t>Insentif</a:t>
                      </a:r>
                      <a:endParaRPr lang="id-ID" sz="1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437740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b="1" dirty="0" smtClean="0">
                          <a:solidFill>
                            <a:srgbClr val="000000"/>
                          </a:solidFill>
                        </a:rPr>
                        <a:t>Minimal</a:t>
                      </a:r>
                      <a:endParaRPr lang="id-ID" sz="14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b="1" dirty="0" smtClean="0">
                          <a:solidFill>
                            <a:srgbClr val="000000"/>
                          </a:solidFill>
                        </a:rPr>
                        <a:t>Maksimal</a:t>
                      </a:r>
                      <a:endParaRPr lang="id-ID" sz="14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12671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Direktur Utama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1.230.000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9.839.000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671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Grade 13 / MS 3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1.111.000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14.666.000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671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Grade</a:t>
                      </a:r>
                      <a:r>
                        <a:rPr lang="id-ID" sz="1400" baseline="0" dirty="0" smtClean="0"/>
                        <a:t> 12 / MS 2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982.000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12.961.000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671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Grade 11</a:t>
                      </a:r>
                      <a:r>
                        <a:rPr lang="id-ID" sz="1400" baseline="0" dirty="0" smtClean="0"/>
                        <a:t> / MS 1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716.000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9.448.000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671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5.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Grade 10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623.000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4.982.000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671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6.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Grade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540.000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4.320.000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671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7.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Grade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470.000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3.762.000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671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8.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Grade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429.000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3.431.000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671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9.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Grade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390.000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3.121.000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671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10.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Grade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354.000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2.832.000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671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11.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Grade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338.000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2.708.000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671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12.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Grade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320.000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2.563.000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671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13.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Grade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288.000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2.303.000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671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14.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Grade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274.000</a:t>
                      </a:r>
                      <a:endParaRPr lang="id-ID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2.188.000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81000"/>
            <a:ext cx="6858000" cy="533400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chemeClr val="accent4"/>
                </a:solidFill>
              </a:rPr>
              <a:t>Dasar</a:t>
            </a:r>
            <a:r>
              <a:rPr lang="en-US" b="1" dirty="0">
                <a:solidFill>
                  <a:schemeClr val="accent4"/>
                </a:solidFill>
              </a:rPr>
              <a:t> </a:t>
            </a:r>
            <a:r>
              <a:rPr lang="en-US" b="1" dirty="0" err="1" smtClean="0">
                <a:solidFill>
                  <a:schemeClr val="accent4"/>
                </a:solidFill>
              </a:rPr>
              <a:t>Penggajian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1524000"/>
            <a:ext cx="853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9pPr>
          </a:lstStyle>
          <a:p>
            <a:pPr marL="465138" indent="-465138">
              <a:buFont typeface="+mj-lt"/>
              <a:buAutoNum type="alphaLcParenR"/>
              <a:tabLst>
                <a:tab pos="465138" algn="l"/>
              </a:tabLst>
            </a:pPr>
            <a:r>
              <a:rPr lang="en-US" sz="2400" dirty="0" err="1" smtClean="0">
                <a:latin typeface="+mn-lt"/>
              </a:rPr>
              <a:t>Proporsionalitas</a:t>
            </a:r>
            <a:r>
              <a:rPr lang="en-US" sz="2400" dirty="0" smtClean="0">
                <a:latin typeface="+mn-lt"/>
              </a:rPr>
              <a:t>, </a:t>
            </a:r>
            <a:r>
              <a:rPr lang="en-US" sz="2400" dirty="0" err="1" smtClean="0">
                <a:latin typeface="+mn-lt"/>
              </a:rPr>
              <a:t>yaitu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pertimbangan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atas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ukuran</a:t>
            </a:r>
            <a:r>
              <a:rPr lang="en-US" sz="2400" dirty="0" smtClean="0">
                <a:latin typeface="+mn-lt"/>
              </a:rPr>
              <a:t> (size) </a:t>
            </a:r>
            <a:r>
              <a:rPr lang="en-US" sz="2400" dirty="0" err="1" smtClean="0">
                <a:latin typeface="+mn-lt"/>
              </a:rPr>
              <a:t>dan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jumlah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dana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dan</a:t>
            </a:r>
            <a:r>
              <a:rPr lang="en-US" sz="2400" dirty="0" smtClean="0">
                <a:latin typeface="+mn-lt"/>
              </a:rPr>
              <a:t> </a:t>
            </a:r>
            <a:r>
              <a:rPr lang="nn-NO" sz="2400" dirty="0" smtClean="0">
                <a:latin typeface="+mn-lt"/>
              </a:rPr>
              <a:t>aset yang dikelola BLU serta tingkat pelayanan;</a:t>
            </a:r>
            <a:endParaRPr lang="en-US" sz="1600" dirty="0">
              <a:latin typeface="+mn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28600" y="2819400"/>
            <a:ext cx="853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9pPr>
          </a:lstStyle>
          <a:p>
            <a:pPr marL="465138" indent="-465138">
              <a:tabLst>
                <a:tab pos="465138" algn="l"/>
              </a:tabLst>
            </a:pPr>
            <a:r>
              <a:rPr lang="nn-NO" sz="2400" dirty="0" smtClean="0">
                <a:latin typeface="+mn-lt"/>
              </a:rPr>
              <a:t>b)  Kesetaraan, yaitu dengan memperhatikan industri pelayanan sejenis; </a:t>
            </a:r>
            <a:endParaRPr lang="en-US" sz="1600" dirty="0">
              <a:latin typeface="+mn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600" y="38100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9pPr>
          </a:lstStyle>
          <a:p>
            <a:pPr marL="465138" indent="-465138">
              <a:tabLst>
                <a:tab pos="465138" algn="l"/>
              </a:tabLst>
            </a:pPr>
            <a:r>
              <a:rPr lang="nn-NO" sz="2400" dirty="0" smtClean="0">
                <a:latin typeface="+mn-lt"/>
              </a:rPr>
              <a:t>c)  Kepatutan, yaitu menyesuaikan kemampuan pendapatan BLU yang bersangkutan; </a:t>
            </a:r>
            <a:endParaRPr lang="en-US" sz="1600" dirty="0">
              <a:latin typeface="+mn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600" y="4572000"/>
            <a:ext cx="8534400" cy="1674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Arial" charset="0"/>
              </a:defRPr>
            </a:lvl9pPr>
          </a:lstStyle>
          <a:p>
            <a:pPr marL="465138" indent="-465138">
              <a:tabLst>
                <a:tab pos="465138" algn="l"/>
              </a:tabLst>
            </a:pPr>
            <a:r>
              <a:rPr lang="nn-NO" sz="2400" dirty="0" smtClean="0">
                <a:latin typeface="+mn-lt"/>
              </a:rPr>
              <a:t>d)  Kinerja operasional BLU yang ditetapkan oleh Menteri/Pimpinan Lembaga sekurang-kurangnya mempertimbangkan indikator keuangan, pelayanan, mutu dan manfaat bagi masyarakat”  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874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000" b="1" dirty="0" smtClean="0">
                <a:solidFill>
                  <a:srgbClr val="FF0000"/>
                </a:solidFill>
              </a:rPr>
              <a:t>Penjelasan Minimal dan Maksimal Pembayaran</a:t>
            </a:r>
            <a:br>
              <a:rPr lang="id-ID" sz="2000" b="1" dirty="0" smtClean="0">
                <a:solidFill>
                  <a:srgbClr val="FF0000"/>
                </a:solidFill>
              </a:rPr>
            </a:br>
            <a:r>
              <a:rPr lang="id-ID" sz="2000" b="1" dirty="0" smtClean="0">
                <a:solidFill>
                  <a:srgbClr val="FF0000"/>
                </a:solidFill>
              </a:rPr>
              <a:t>Rumah Sakit &amp; Rumah Sakit Gigi dan Mulut</a:t>
            </a:r>
            <a:endParaRPr lang="id-ID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124200"/>
          </a:xfrm>
        </p:spPr>
        <p:txBody>
          <a:bodyPr/>
          <a:lstStyle/>
          <a:p>
            <a:r>
              <a:rPr lang="id-ID" sz="2400" dirty="0" smtClean="0"/>
              <a:t>Insentif minimal diberikan jika capaian KPI = 25%</a:t>
            </a:r>
          </a:p>
          <a:p>
            <a:r>
              <a:rPr lang="id-ID" sz="2400" dirty="0" smtClean="0"/>
              <a:t>Insentif dengan capaian KPI = 100%</a:t>
            </a:r>
          </a:p>
          <a:p>
            <a:r>
              <a:rPr lang="id-ID" sz="2400" dirty="0" smtClean="0"/>
              <a:t>Insentif maksimal diberikan untuk MS jika capaian KPI = 330%</a:t>
            </a:r>
          </a:p>
          <a:p>
            <a:r>
              <a:rPr lang="id-ID" sz="2400" dirty="0" smtClean="0"/>
              <a:t>Non MS jika capaian KPI = 200%</a:t>
            </a:r>
          </a:p>
          <a:p>
            <a:pPr>
              <a:buNone/>
            </a:pPr>
            <a:endParaRPr lang="id-ID" sz="2400" dirty="0" smtClean="0"/>
          </a:p>
          <a:p>
            <a:pPr>
              <a:buNone/>
            </a:pPr>
            <a:r>
              <a:rPr lang="id-ID" sz="2000" dirty="0" smtClean="0"/>
              <a:t>MS = Medis Spesialis</a:t>
            </a:r>
          </a:p>
          <a:p>
            <a:pPr>
              <a:buNone/>
            </a:pPr>
            <a:endParaRPr lang="id-ID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Grade KMK Remunerasi</a:t>
            </a:r>
            <a:endParaRPr lang="id-ID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04999" y="1143000"/>
          <a:ext cx="5486401" cy="4011930"/>
        </p:xfrm>
        <a:graphic>
          <a:graphicData uri="http://schemas.openxmlformats.org/drawingml/2006/table">
            <a:tbl>
              <a:tblPr/>
              <a:tblGrid>
                <a:gridCol w="990601"/>
                <a:gridCol w="1651483"/>
                <a:gridCol w="1409112"/>
                <a:gridCol w="1435205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Grade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RSP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RSGP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22.263.000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17.085.000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12.573.000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16.764.000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9.209.000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19.441.000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9.839.000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7.364.000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14.666.000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14.666.000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7.855.000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12.961.000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12.961.000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5.726.000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9.448.000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9.448.000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4.982.000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4.982.000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4.982.000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3.240.000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4.320.000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4.320.000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3.762.000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3.762.000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3.762.000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2.574.000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3.431.000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3.431.000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2.341.000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3.121.000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3.121.000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2.124.000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2.832.000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2.832.000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2.031.000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2.708.000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2.708.000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1.922.000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2.563.000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2.563.000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1.727.000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2.303.000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2.303.000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1.641.000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2.188.000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2.188.000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6400" y="5181600"/>
          <a:ext cx="3886199" cy="1524000"/>
        </p:xfrm>
        <a:graphic>
          <a:graphicData uri="http://schemas.openxmlformats.org/drawingml/2006/table">
            <a:tbl>
              <a:tblPr/>
              <a:tblGrid>
                <a:gridCol w="609102"/>
                <a:gridCol w="675723"/>
                <a:gridCol w="685240"/>
                <a:gridCol w="697930"/>
                <a:gridCol w="609102"/>
                <a:gridCol w="60910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d-ID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Catatan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d-ID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id-ID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Rektor KPI  100 %  diberikan  14.842.000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d-ID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Dosen diberikan Ins. Maksimal KPI 200 %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d-ID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Non Dosen diberikanIns. Maksimal KPI 150 %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d-ID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MS diberikan Ins. Maksimal KPI 330 %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d-ID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id-ID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Non MS diberikanIns. Maksimal KPI 200 %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d-ID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MS diberikan Ins. Maksimal KPI 330 %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d-ID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id-ID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Non MS diberikanIns. Maksimal KPI 200 %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400" b="1" dirty="0" smtClean="0">
                <a:solidFill>
                  <a:srgbClr val="FF0000"/>
                </a:solidFill>
              </a:rPr>
              <a:t>Kelompok Remunerasi berdasarkan ukuran besar, sedang dan kecil</a:t>
            </a:r>
            <a:endParaRPr lang="id-ID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1524000"/>
          <a:ext cx="7772400" cy="4257675"/>
        </p:xfrm>
        <a:graphic>
          <a:graphicData uri="http://schemas.openxmlformats.org/drawingml/2006/table">
            <a:tbl>
              <a:tblPr/>
              <a:tblGrid>
                <a:gridCol w="560993"/>
                <a:gridCol w="920604"/>
                <a:gridCol w="3749826"/>
                <a:gridCol w="2540977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FAKULTAS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KETERANGAN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KEDOKTERAN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KATEGORI 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Z2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HUKUM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KATEGORI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KESEHATAN </a:t>
                      </a:r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MASYARAKAT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KATEGORI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FARMASI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KATEGORI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EKONOMI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KATEGORI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3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TEKNIK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KATEGORI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3</a:t>
                      </a:r>
                      <a:endParaRPr lang="id-ID" sz="18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ISIPOL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KATEGORI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3</a:t>
                      </a:r>
                      <a:endParaRPr lang="id-ID" sz="18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SASTRA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KATEGORI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4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KEHUTANAN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KATEGORI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4</a:t>
                      </a:r>
                      <a:endParaRPr lang="id-ID" sz="18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PERTANIAN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KATEGORI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5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MIPA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KATEGORI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5</a:t>
                      </a:r>
                      <a:endParaRPr lang="id-ID" sz="18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KEDOKTERAN </a:t>
                      </a:r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GIGI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KATEGORI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5</a:t>
                      </a:r>
                      <a:endParaRPr lang="id-ID" sz="18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PETERNAKAN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KAGETORI 6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ILMU </a:t>
                      </a:r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KELAUTAN DAN PERIKANAN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KAGETORI 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5867400"/>
            <a:ext cx="79202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dirty="0" smtClean="0"/>
              <a:t>Keterangan :</a:t>
            </a:r>
          </a:p>
          <a:p>
            <a:r>
              <a:rPr lang="id-ID" sz="1600" dirty="0" smtClean="0"/>
              <a:t>- Kelompok tersebut didasarkan pada rasio penerimaan PNBP dengan jumlah dosen.</a:t>
            </a:r>
            <a:endParaRPr lang="id-ID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400" b="1" dirty="0" smtClean="0">
                <a:solidFill>
                  <a:srgbClr val="FF0000"/>
                </a:solidFill>
              </a:rPr>
              <a:t>Contoh Perhitungan Remunerasi Unhas 2016</a:t>
            </a:r>
            <a:endParaRPr lang="id-ID" sz="2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sz="2000" dirty="0" smtClean="0"/>
              <a:t>Nama		:  Drs. Armayah, M.Si.</a:t>
            </a:r>
          </a:p>
          <a:p>
            <a:pPr>
              <a:buNone/>
            </a:pPr>
            <a:r>
              <a:rPr lang="id-ID" sz="2000" dirty="0" smtClean="0"/>
              <a:t>Golongan	:  IV/c</a:t>
            </a:r>
          </a:p>
          <a:p>
            <a:pPr>
              <a:buNone/>
            </a:pPr>
            <a:r>
              <a:rPr lang="id-ID" sz="2000" dirty="0" smtClean="0"/>
              <a:t>Fakultas	:  Ekonomi</a:t>
            </a:r>
          </a:p>
          <a:p>
            <a:pPr>
              <a:buNone/>
            </a:pPr>
            <a:r>
              <a:rPr lang="id-ID" sz="2000" dirty="0" smtClean="0"/>
              <a:t>Grade		:  Sebelas (11)</a:t>
            </a:r>
          </a:p>
          <a:p>
            <a:pPr>
              <a:buNone/>
            </a:pPr>
            <a:r>
              <a:rPr lang="id-ID" sz="2000" dirty="0" smtClean="0"/>
              <a:t>Tarif 100%	:  Rp.3.883.195,-</a:t>
            </a:r>
          </a:p>
          <a:p>
            <a:pPr>
              <a:buNone/>
            </a:pPr>
            <a:endParaRPr lang="id-ID" sz="2000" dirty="0" smtClean="0"/>
          </a:p>
          <a:p>
            <a:pPr marL="457200" indent="-457200">
              <a:buAutoNum type="alphaUcPeriod"/>
            </a:pPr>
            <a:r>
              <a:rPr lang="id-ID" sz="2000" b="1" dirty="0" smtClean="0">
                <a:solidFill>
                  <a:srgbClr val="00B050"/>
                </a:solidFill>
              </a:rPr>
              <a:t>Pembayaran Bulanan :</a:t>
            </a:r>
          </a:p>
          <a:p>
            <a:pPr marL="457200" indent="-457200">
              <a:buNone/>
            </a:pPr>
            <a:r>
              <a:rPr lang="id-ID" sz="2000" dirty="0" smtClean="0"/>
              <a:t>	1. Gaji Pokok 30%</a:t>
            </a:r>
          </a:p>
          <a:p>
            <a:pPr marL="457200" indent="-457200">
              <a:buNone/>
            </a:pPr>
            <a:r>
              <a:rPr lang="id-ID" sz="2000" dirty="0" smtClean="0"/>
              <a:t>		30% x 3.883.195,-		=  Rp. 1.164.958,-</a:t>
            </a:r>
          </a:p>
          <a:p>
            <a:pPr marL="457200" indent="-457200">
              <a:buNone/>
            </a:pPr>
            <a:r>
              <a:rPr lang="id-ID" sz="2000" dirty="0" smtClean="0"/>
              <a:t>	2.  Kinerja 10%</a:t>
            </a:r>
          </a:p>
          <a:p>
            <a:pPr marL="457200" indent="-457200">
              <a:buNone/>
            </a:pPr>
            <a:r>
              <a:rPr lang="id-ID" sz="2000" dirty="0" smtClean="0"/>
              <a:t>		10% x (tarif – 30%)</a:t>
            </a:r>
          </a:p>
          <a:p>
            <a:pPr marL="457200" indent="-457200">
              <a:buNone/>
            </a:pPr>
            <a:r>
              <a:rPr lang="id-ID" sz="2000" dirty="0" smtClean="0"/>
              <a:t>		10% x (3.883.195 – 1.164.958)	=  </a:t>
            </a:r>
            <a:r>
              <a:rPr lang="id-ID" sz="2000" u="sng" dirty="0" smtClean="0"/>
              <a:t>Rp.    271.824,- </a:t>
            </a:r>
            <a:r>
              <a:rPr lang="id-ID" sz="2000" dirty="0" smtClean="0"/>
              <a:t>(+)</a:t>
            </a:r>
          </a:p>
          <a:p>
            <a:pPr marL="457200" indent="-457200">
              <a:buNone/>
            </a:pPr>
            <a:r>
              <a:rPr lang="id-ID" sz="2000" dirty="0" smtClean="0"/>
              <a:t>				Jumlah kotor	=  R</a:t>
            </a:r>
            <a:r>
              <a:rPr lang="id-ID" sz="2000" b="1" dirty="0" smtClean="0">
                <a:solidFill>
                  <a:srgbClr val="0070C0"/>
                </a:solidFill>
              </a:rPr>
              <a:t>p. 1.436.782,-</a:t>
            </a:r>
            <a:endParaRPr lang="id-ID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400" b="1" dirty="0" smtClean="0">
                <a:solidFill>
                  <a:srgbClr val="FF0000"/>
                </a:solidFill>
              </a:rPr>
              <a:t>Contoh Perhitungan Remunerasi Unhas 2016</a:t>
            </a: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sz="2000" dirty="0" smtClean="0"/>
              <a:t>Potongan PPh Pasal 21 15%</a:t>
            </a:r>
          </a:p>
          <a:p>
            <a:pPr>
              <a:buNone/>
            </a:pPr>
            <a:r>
              <a:rPr lang="id-ID" sz="2000" dirty="0" smtClean="0"/>
              <a:t>	15% x 1.436.782,-		=  </a:t>
            </a:r>
            <a:r>
              <a:rPr lang="id-ID" sz="2000" u="sng" dirty="0" smtClean="0"/>
              <a:t>Rp.      215.517,-</a:t>
            </a:r>
            <a:r>
              <a:rPr lang="id-ID" sz="2000" dirty="0" smtClean="0"/>
              <a:t> (-)</a:t>
            </a:r>
          </a:p>
          <a:p>
            <a:pPr>
              <a:buNone/>
            </a:pPr>
            <a:r>
              <a:rPr lang="id-ID" sz="2000" dirty="0" smtClean="0"/>
              <a:t>Jumlah diterima bulanan	=  Rp.  1.221.265,-</a:t>
            </a:r>
          </a:p>
          <a:p>
            <a:pPr>
              <a:buNone/>
            </a:pPr>
            <a:r>
              <a:rPr lang="id-ID" sz="2000" dirty="0" smtClean="0"/>
              <a:t>	(30% + 10%) = 40%</a:t>
            </a:r>
          </a:p>
          <a:p>
            <a:pPr>
              <a:buNone/>
            </a:pPr>
            <a:r>
              <a:rPr lang="id-ID" sz="2000" dirty="0" smtClean="0"/>
              <a:t>Jumlah kotor 12 bulan		</a:t>
            </a:r>
            <a:r>
              <a:rPr lang="id-ID" sz="2000" b="1" u="sng" dirty="0" smtClean="0"/>
              <a:t>=  Rp. 17.241.384,-</a:t>
            </a:r>
          </a:p>
          <a:p>
            <a:pPr>
              <a:buNone/>
            </a:pPr>
            <a:endParaRPr lang="id-ID" sz="2000" b="1" u="sng" dirty="0" smtClean="0"/>
          </a:p>
          <a:p>
            <a:pPr>
              <a:buNone/>
            </a:pPr>
            <a:r>
              <a:rPr lang="id-ID" sz="2000" b="1" dirty="0" smtClean="0">
                <a:solidFill>
                  <a:srgbClr val="00B050"/>
                </a:solidFill>
              </a:rPr>
              <a:t>B. Pembayaran semesteran :</a:t>
            </a:r>
          </a:p>
          <a:p>
            <a:pPr>
              <a:buNone/>
            </a:pPr>
            <a:r>
              <a:rPr lang="id-ID" sz="2000" dirty="0" smtClean="0"/>
              <a:t>	Asumsi Kinerja 100%</a:t>
            </a:r>
          </a:p>
          <a:p>
            <a:pPr>
              <a:buNone/>
            </a:pPr>
            <a:r>
              <a:rPr lang="id-ID" sz="2000" dirty="0" smtClean="0">
                <a:solidFill>
                  <a:srgbClr val="0070C0"/>
                </a:solidFill>
              </a:rPr>
              <a:t>	</a:t>
            </a:r>
            <a:r>
              <a:rPr lang="id-ID" sz="2000" dirty="0" smtClean="0"/>
              <a:t>1. Kinerja 100% x (tarif – gaji pokok)</a:t>
            </a:r>
          </a:p>
          <a:p>
            <a:pPr>
              <a:buNone/>
            </a:pPr>
            <a:r>
              <a:rPr lang="id-ID" sz="2000" dirty="0" smtClean="0"/>
              <a:t>	    100% x (3.883.195 - 1.164.959) = 2.718.236,-</a:t>
            </a:r>
          </a:p>
          <a:p>
            <a:pPr>
              <a:buNone/>
            </a:pPr>
            <a:r>
              <a:rPr lang="id-ID" sz="2000" dirty="0" smtClean="0"/>
              <a:t>	2. Telah dibayar bulanan</a:t>
            </a:r>
          </a:p>
          <a:p>
            <a:pPr>
              <a:buNone/>
            </a:pPr>
            <a:r>
              <a:rPr lang="id-ID" sz="2000" dirty="0" smtClean="0"/>
              <a:t>	    10% (3.883.195 - 1.164.958)     </a:t>
            </a:r>
            <a:r>
              <a:rPr lang="id-ID" sz="2000" u="sng" dirty="0" smtClean="0"/>
              <a:t>=   (271.824,-)</a:t>
            </a:r>
          </a:p>
          <a:p>
            <a:pPr>
              <a:buNone/>
            </a:pPr>
            <a:r>
              <a:rPr lang="id-ID" sz="2000" dirty="0" smtClean="0">
                <a:solidFill>
                  <a:srgbClr val="0070C0"/>
                </a:solidFill>
              </a:rPr>
              <a:t>          </a:t>
            </a:r>
            <a:r>
              <a:rPr lang="id-ID" sz="2000" dirty="0" smtClean="0"/>
              <a:t>Sisa kinerja bulanan 90%         = 2.446.412,-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191000" y="2895600"/>
            <a:ext cx="2209800" cy="158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400" b="1" dirty="0" smtClean="0">
                <a:solidFill>
                  <a:srgbClr val="FF0000"/>
                </a:solidFill>
              </a:rPr>
              <a:t>Contoh Perhitungan Remunerasi Unhas 2016</a:t>
            </a: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6248400" cy="5026025"/>
          </a:xfrm>
        </p:spPr>
        <p:txBody>
          <a:bodyPr/>
          <a:lstStyle/>
          <a:p>
            <a:pPr>
              <a:buNone/>
            </a:pPr>
            <a:r>
              <a:rPr lang="id-ID" sz="2000" b="1" dirty="0" smtClean="0"/>
              <a:t>Kinerja Semester :</a:t>
            </a:r>
          </a:p>
          <a:p>
            <a:pPr>
              <a:buNone/>
            </a:pPr>
            <a:r>
              <a:rPr lang="id-ID" sz="2000" dirty="0" smtClean="0"/>
              <a:t>	6 bulan x 2.446.412		= 14.678.472,-</a:t>
            </a:r>
          </a:p>
          <a:p>
            <a:pPr>
              <a:buNone/>
            </a:pPr>
            <a:r>
              <a:rPr lang="id-ID" sz="2000" dirty="0" smtClean="0"/>
              <a:t>Potongan PPh Pasal 21 (15%)</a:t>
            </a:r>
          </a:p>
          <a:p>
            <a:pPr>
              <a:buNone/>
            </a:pPr>
            <a:r>
              <a:rPr lang="id-ID" sz="2000" dirty="0" smtClean="0"/>
              <a:t>	15% x 14.678.472,-		</a:t>
            </a:r>
            <a:r>
              <a:rPr lang="id-ID" sz="2000" u="sng" dirty="0" smtClean="0"/>
              <a:t>=  (2.201.771,-)</a:t>
            </a:r>
          </a:p>
          <a:p>
            <a:pPr>
              <a:buNone/>
            </a:pPr>
            <a:r>
              <a:rPr lang="id-ID" sz="2000" dirty="0" smtClean="0"/>
              <a:t>Jumlah bersih semesteran	</a:t>
            </a:r>
            <a:r>
              <a:rPr lang="id-ID" sz="2000" b="1" u="sng" dirty="0" smtClean="0">
                <a:solidFill>
                  <a:srgbClr val="0070C0"/>
                </a:solidFill>
              </a:rPr>
              <a:t>= 12.476.701,-</a:t>
            </a:r>
          </a:p>
          <a:p>
            <a:pPr>
              <a:buNone/>
            </a:pPr>
            <a:endParaRPr lang="id-ID" sz="2000" dirty="0" smtClean="0"/>
          </a:p>
          <a:p>
            <a:pPr>
              <a:buNone/>
            </a:pPr>
            <a:r>
              <a:rPr lang="id-ID" sz="2000" b="1" dirty="0" smtClean="0"/>
              <a:t>Kinerja Tahunan :</a:t>
            </a:r>
          </a:p>
          <a:p>
            <a:pPr>
              <a:buNone/>
            </a:pPr>
            <a:r>
              <a:rPr lang="id-ID" sz="2000" dirty="0" smtClean="0"/>
              <a:t>	12 bulan x 2.446.412,-	= 29.356.944,-</a:t>
            </a:r>
          </a:p>
          <a:p>
            <a:pPr>
              <a:buNone/>
            </a:pPr>
            <a:r>
              <a:rPr lang="id-ID" sz="2000" dirty="0" smtClean="0"/>
              <a:t>Potongan PPh 21 (15%)		</a:t>
            </a:r>
            <a:r>
              <a:rPr lang="id-ID" sz="2000" u="sng" dirty="0" smtClean="0"/>
              <a:t>=   4.403.542,-</a:t>
            </a:r>
          </a:p>
          <a:p>
            <a:pPr>
              <a:buNone/>
            </a:pPr>
            <a:r>
              <a:rPr lang="id-ID" sz="2000" dirty="0" smtClean="0"/>
              <a:t>	Jumlah bersih setahun	</a:t>
            </a:r>
            <a:r>
              <a:rPr lang="id-ID" sz="2000" b="1" u="sng" dirty="0" smtClean="0">
                <a:solidFill>
                  <a:srgbClr val="0070C0"/>
                </a:solidFill>
              </a:rPr>
              <a:t>= 24.953.402,-</a:t>
            </a:r>
          </a:p>
          <a:p>
            <a:pPr>
              <a:buNone/>
            </a:pPr>
            <a:endParaRPr lang="id-ID" sz="2000" dirty="0" smtClean="0"/>
          </a:p>
          <a:p>
            <a:pPr>
              <a:buNone/>
            </a:pPr>
            <a:r>
              <a:rPr lang="id-ID" sz="2000" dirty="0" smtClean="0"/>
              <a:t>Gaji + 10% setahun		=  17.241.384,-</a:t>
            </a:r>
          </a:p>
          <a:p>
            <a:pPr>
              <a:buNone/>
            </a:pPr>
            <a:r>
              <a:rPr lang="id-ID" sz="2000" dirty="0" smtClean="0"/>
              <a:t>Kinerja 100% setahun		</a:t>
            </a:r>
            <a:r>
              <a:rPr lang="id-ID" sz="2000" u="sng" dirty="0" smtClean="0"/>
              <a:t>=  29.356.944,-</a:t>
            </a:r>
            <a:r>
              <a:rPr lang="id-ID" sz="2000" dirty="0" smtClean="0"/>
              <a:t> (+)</a:t>
            </a:r>
          </a:p>
          <a:p>
            <a:pPr>
              <a:buNone/>
            </a:pPr>
            <a:r>
              <a:rPr lang="id-ID" sz="2000" dirty="0" smtClean="0"/>
              <a:t>	Jumlah Kotor Setahun	</a:t>
            </a:r>
            <a:r>
              <a:rPr lang="id-ID" sz="2000" b="1" u="sng" dirty="0" smtClean="0">
                <a:solidFill>
                  <a:srgbClr val="0070C0"/>
                </a:solidFill>
              </a:rPr>
              <a:t>=  46.598.328,-</a:t>
            </a:r>
            <a:endParaRPr lang="id-ID" sz="2000" b="1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400" b="1" dirty="0" smtClean="0">
                <a:solidFill>
                  <a:srgbClr val="FF0000"/>
                </a:solidFill>
              </a:rPr>
              <a:t>Contoh Perhitungan Remunerasi Unhas 2016</a:t>
            </a: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sz="2000" b="1" dirty="0" smtClean="0">
                <a:solidFill>
                  <a:srgbClr val="00B050"/>
                </a:solidFill>
              </a:rPr>
              <a:t>C. Pembayaran Semesteran :</a:t>
            </a:r>
          </a:p>
          <a:p>
            <a:pPr>
              <a:buNone/>
            </a:pPr>
            <a:r>
              <a:rPr lang="id-ID" sz="2000" dirty="0" smtClean="0"/>
              <a:t>	Asumsi Kinerja 200%</a:t>
            </a:r>
          </a:p>
          <a:p>
            <a:pPr>
              <a:buNone/>
            </a:pPr>
            <a:r>
              <a:rPr lang="id-ID" sz="2000" dirty="0" smtClean="0"/>
              <a:t>	1. Kinerja 200% x (tarif – gaji pokok)</a:t>
            </a:r>
          </a:p>
          <a:p>
            <a:pPr>
              <a:buNone/>
            </a:pPr>
            <a:r>
              <a:rPr lang="id-ID" sz="2000" dirty="0" smtClean="0"/>
              <a:t>	    200% (3.883.195 - 1.164.959)	=   5.436.472,-</a:t>
            </a:r>
          </a:p>
          <a:p>
            <a:pPr>
              <a:buNone/>
            </a:pPr>
            <a:r>
              <a:rPr lang="id-ID" sz="2000" dirty="0" smtClean="0"/>
              <a:t>	2. Telah dibayar bulanan</a:t>
            </a:r>
          </a:p>
          <a:p>
            <a:pPr>
              <a:buNone/>
            </a:pPr>
            <a:r>
              <a:rPr lang="id-ID" sz="2000" dirty="0" smtClean="0"/>
              <a:t>	     10% (3.883.195 - 1.164.959)	</a:t>
            </a:r>
            <a:r>
              <a:rPr lang="id-ID" sz="2000" u="sng" dirty="0" smtClean="0"/>
              <a:t>=    (271.824,-)</a:t>
            </a:r>
          </a:p>
          <a:p>
            <a:pPr>
              <a:buNone/>
            </a:pPr>
            <a:r>
              <a:rPr lang="id-ID" sz="2000" dirty="0" smtClean="0"/>
              <a:t>		Sisa kinerja bulanan (190%)	=   5.164.648,-</a:t>
            </a:r>
          </a:p>
          <a:p>
            <a:pPr>
              <a:buNone/>
            </a:pPr>
            <a:endParaRPr lang="id-ID" sz="2000" dirty="0" smtClean="0"/>
          </a:p>
          <a:p>
            <a:pPr>
              <a:buNone/>
            </a:pPr>
            <a:r>
              <a:rPr lang="id-ID" sz="2000" b="1" dirty="0" smtClean="0"/>
              <a:t>Kinerja Semesteran :</a:t>
            </a:r>
          </a:p>
          <a:p>
            <a:pPr>
              <a:buNone/>
            </a:pPr>
            <a:r>
              <a:rPr lang="id-ID" sz="2000" dirty="0" smtClean="0"/>
              <a:t>6 bulan x 5.164.648,-			= 30.987.888,-</a:t>
            </a:r>
          </a:p>
          <a:p>
            <a:pPr>
              <a:buNone/>
            </a:pPr>
            <a:r>
              <a:rPr lang="id-ID" sz="2000" dirty="0" smtClean="0"/>
              <a:t>Potongan PPh 21 (15%)			</a:t>
            </a:r>
            <a:r>
              <a:rPr lang="id-ID" sz="2000" u="sng" dirty="0" smtClean="0"/>
              <a:t>=  (4.648.183,-)</a:t>
            </a:r>
          </a:p>
          <a:p>
            <a:pPr>
              <a:buNone/>
            </a:pPr>
            <a:r>
              <a:rPr lang="id-ID" sz="2000" dirty="0" smtClean="0"/>
              <a:t>	Jumlah bersih semesteran		</a:t>
            </a:r>
            <a:r>
              <a:rPr lang="id-ID" sz="2000" b="1" u="sng" dirty="0" smtClean="0">
                <a:solidFill>
                  <a:srgbClr val="0070C0"/>
                </a:solidFill>
              </a:rPr>
              <a:t>=  26.339.705,-</a:t>
            </a:r>
            <a:endParaRPr lang="id-ID" sz="2000" b="1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400" b="1" dirty="0" smtClean="0">
                <a:solidFill>
                  <a:srgbClr val="FF0000"/>
                </a:solidFill>
              </a:rPr>
              <a:t>Contoh Perhitungan Remunerasi Unhas 2016</a:t>
            </a: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sz="2000" b="1" dirty="0" smtClean="0"/>
              <a:t>Kinerja Tahunan :</a:t>
            </a:r>
          </a:p>
          <a:p>
            <a:pPr>
              <a:buNone/>
            </a:pPr>
            <a:r>
              <a:rPr lang="id-ID" sz="2000" dirty="0" smtClean="0"/>
              <a:t>	12 bulan x 5.164.648,-		= 61.975.776,-</a:t>
            </a:r>
          </a:p>
          <a:p>
            <a:pPr>
              <a:buNone/>
            </a:pPr>
            <a:r>
              <a:rPr lang="id-ID" sz="2000" dirty="0" smtClean="0"/>
              <a:t>Gaji + 10% Kinerja</a:t>
            </a:r>
          </a:p>
          <a:p>
            <a:pPr>
              <a:buNone/>
            </a:pPr>
            <a:r>
              <a:rPr lang="id-ID" sz="2000" dirty="0" smtClean="0"/>
              <a:t>	12 x 1.436.782,-			</a:t>
            </a:r>
            <a:r>
              <a:rPr lang="id-ID" sz="2000" u="sng" dirty="0" smtClean="0"/>
              <a:t>= 17.241.384,-</a:t>
            </a:r>
            <a:r>
              <a:rPr lang="id-ID" sz="2000" dirty="0" smtClean="0"/>
              <a:t> (+)</a:t>
            </a:r>
          </a:p>
          <a:p>
            <a:pPr>
              <a:buNone/>
            </a:pPr>
            <a:r>
              <a:rPr lang="id-ID" sz="2000" dirty="0" smtClean="0"/>
              <a:t>	Total Kotor Setahun			</a:t>
            </a:r>
            <a:r>
              <a:rPr lang="id-ID" sz="2000" b="1" u="sng" dirty="0" smtClean="0">
                <a:solidFill>
                  <a:srgbClr val="0070C0"/>
                </a:solidFill>
              </a:rPr>
              <a:t>= 79.217.160,-</a:t>
            </a:r>
          </a:p>
          <a:p>
            <a:pPr>
              <a:buNone/>
            </a:pPr>
            <a:r>
              <a:rPr lang="id-ID" sz="2000" dirty="0" smtClean="0"/>
              <a:t>	asumsi 200%</a:t>
            </a:r>
          </a:p>
          <a:p>
            <a:pPr>
              <a:buNone/>
            </a:pPr>
            <a:endParaRPr lang="id-ID" sz="2000" dirty="0" smtClean="0"/>
          </a:p>
          <a:p>
            <a:pPr>
              <a:buNone/>
            </a:pPr>
            <a:r>
              <a:rPr lang="id-ID" sz="2000" dirty="0" smtClean="0"/>
              <a:t>Gaji Pokok 30% = Rp. 13.979.496,-</a:t>
            </a:r>
          </a:p>
          <a:p>
            <a:pPr>
              <a:buNone/>
            </a:pPr>
            <a:r>
              <a:rPr lang="id-ID" sz="2000" dirty="0" smtClean="0"/>
              <a:t>Kinerja 200%	</a:t>
            </a:r>
            <a:r>
              <a:rPr lang="id-ID" sz="2000" u="sng" dirty="0" smtClean="0"/>
              <a:t>= Rp. 65.237.664,- </a:t>
            </a:r>
            <a:r>
              <a:rPr lang="id-ID" sz="2000" dirty="0" smtClean="0"/>
              <a:t>(+)</a:t>
            </a:r>
          </a:p>
          <a:p>
            <a:pPr>
              <a:buNone/>
            </a:pPr>
            <a:r>
              <a:rPr lang="id-ID" sz="2000" dirty="0" smtClean="0"/>
              <a:t>	Total		</a:t>
            </a:r>
            <a:r>
              <a:rPr lang="id-ID" sz="2000" b="1" u="sng" dirty="0" smtClean="0">
                <a:solidFill>
                  <a:srgbClr val="0070C0"/>
                </a:solidFill>
              </a:rPr>
              <a:t>= Rp. 79.217.160,-</a:t>
            </a:r>
            <a:r>
              <a:rPr lang="id-ID" sz="2000" dirty="0" smtClean="0"/>
              <a:t>	</a:t>
            </a:r>
          </a:p>
          <a:p>
            <a:pPr>
              <a:buNone/>
            </a:pPr>
            <a:endParaRPr lang="id-ID" sz="2000" dirty="0" smtClean="0"/>
          </a:p>
          <a:p>
            <a:pPr>
              <a:buNone/>
            </a:pPr>
            <a:endParaRPr lang="id-ID" sz="2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1600" b="1" dirty="0" smtClean="0">
                <a:solidFill>
                  <a:srgbClr val="FF0000"/>
                </a:solidFill>
              </a:rPr>
              <a:t>Proyeksi Kebutuhan Anggaran untuk Pembayaran Remunerasi 100%</a:t>
            </a:r>
            <a:endParaRPr lang="id-ID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1" y="1397000"/>
          <a:ext cx="8229598" cy="4304697"/>
        </p:xfrm>
        <a:graphic>
          <a:graphicData uri="http://schemas.openxmlformats.org/drawingml/2006/table">
            <a:tbl>
              <a:tblPr/>
              <a:tblGrid>
                <a:gridCol w="903420"/>
                <a:gridCol w="2653800"/>
                <a:gridCol w="2018580"/>
                <a:gridCol w="903420"/>
                <a:gridCol w="1750378"/>
              </a:tblGrid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KODE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UNIT KERJA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JUMLAH PER BULAN 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JUMLAH ORANG 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JUMLAH 12 BULAN</a:t>
                      </a:r>
                    </a:p>
                  </a:txBody>
                  <a:tcPr marL="7017" marR="7017" marT="70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Ekonomi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519.719.141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125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6.236.629.692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Hukum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403.205.573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82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4.838.466.876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Kedokteran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900.399.230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216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10.804.790.760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Teknik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945.698.250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224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11.348.379.000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Ilmu </a:t>
                      </a:r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Sosial dan Ilmu Politik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518.431.633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112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6.221.179.596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Sastra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450.710.484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109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5.408.525.808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Pertanian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517.681.571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124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6.212.178.852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MIPA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466.544.470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116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5.598.533.640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Peternakan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236.136.645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59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2.833.639.740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 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Kedokteran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Gigi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328.521.250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72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3.942.255.000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Kesehatan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Masyarakat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348.592.791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75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4.183.113.492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Ilmu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Kelautan dan Perikanan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481.663.830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119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5.779.965.960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Kehutanan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172.083.122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38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2.064.997.464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Farmasi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181.618.359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43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2.179.420.308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Grand Total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6.471.006.349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1.514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77.652.076.188 </a:t>
                      </a:r>
                    </a:p>
                  </a:txBody>
                  <a:tcPr marL="7017" marR="7017" marT="70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400" b="1" dirty="0" smtClean="0">
                <a:solidFill>
                  <a:srgbClr val="FF0000"/>
                </a:solidFill>
              </a:rPr>
              <a:t>Kebutuhan Dana (Tenaga Kependidikan)</a:t>
            </a:r>
            <a:endParaRPr lang="id-ID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52600" y="1371600"/>
          <a:ext cx="6629401" cy="4778734"/>
        </p:xfrm>
        <a:graphic>
          <a:graphicData uri="http://schemas.openxmlformats.org/drawingml/2006/table">
            <a:tbl>
              <a:tblPr/>
              <a:tblGrid>
                <a:gridCol w="1173129"/>
                <a:gridCol w="2321817"/>
                <a:gridCol w="1173129"/>
                <a:gridCol w="1961326"/>
              </a:tblGrid>
              <a:tr h="13564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KODE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JUMLAH / BULAN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ORANG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12 BULAN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4552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PK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7.116.730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2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85.400.760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2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101.442.637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45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1.217.311.646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2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B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83.171.245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35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998.054.940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2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238.631.930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106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2.863.583.160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2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231.185.055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108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2.774.220.655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2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E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127.268.394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58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1.527.220.728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2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63.190.066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27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758.280.790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2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G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106.235.356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49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1.274.824.274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2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H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107.495.697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48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1.289.948.359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2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53.437.488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23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641.249.856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2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J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91.825.307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40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1.101.903.682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2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K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74.327.010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31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891.924.120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2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L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73.919.496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34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887.033.952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2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M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51.378.066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21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616.536.790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2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N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61.633.244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24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739.598.930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2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2.450.990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1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29.411.880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766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id-ID" sz="2400" b="1" dirty="0" smtClean="0">
                <a:solidFill>
                  <a:srgbClr val="00B050"/>
                </a:solidFill>
              </a:rPr>
              <a:t>Komponen Remunerasi</a:t>
            </a:r>
          </a:p>
          <a:p>
            <a:pPr marL="914400" lvl="1" indent="-514350">
              <a:buSzPct val="100000"/>
              <a:buAutoNum type="arabicPeriod"/>
            </a:pPr>
            <a:r>
              <a:rPr lang="id-ID" sz="2400" dirty="0" smtClean="0"/>
              <a:t>P1, adalah </a:t>
            </a:r>
            <a:r>
              <a:rPr lang="id-ID" sz="2400" i="1" dirty="0" smtClean="0"/>
              <a:t>value for position </a:t>
            </a:r>
            <a:r>
              <a:rPr lang="id-ID" sz="2400" dirty="0" smtClean="0"/>
              <a:t>berupa gaji remunerasi (30% remunerasi).</a:t>
            </a:r>
          </a:p>
          <a:p>
            <a:pPr marL="914400" lvl="1" indent="-514350">
              <a:buSzPct val="100000"/>
              <a:buAutoNum type="arabicPeriod"/>
            </a:pPr>
            <a:r>
              <a:rPr lang="id-ID" sz="2400" dirty="0" smtClean="0"/>
              <a:t>P2, adalah </a:t>
            </a:r>
            <a:r>
              <a:rPr lang="id-ID" sz="2400" i="1" dirty="0" smtClean="0"/>
              <a:t>value for performance </a:t>
            </a:r>
            <a:r>
              <a:rPr lang="id-ID" sz="2400" dirty="0" smtClean="0"/>
              <a:t>berupa insentif kinerja (70% remunerasi).</a:t>
            </a:r>
          </a:p>
          <a:p>
            <a:pPr marL="914400" lvl="1" indent="-514350">
              <a:buSzPct val="100000"/>
              <a:buAutoNum type="arabicPeriod"/>
            </a:pPr>
            <a:r>
              <a:rPr lang="id-ID" sz="2400" dirty="0" smtClean="0"/>
              <a:t>P3, adalah </a:t>
            </a:r>
            <a:r>
              <a:rPr lang="id-ID" sz="2400" i="1" dirty="0" smtClean="0"/>
              <a:t>value for people </a:t>
            </a:r>
            <a:r>
              <a:rPr lang="id-ID" sz="2400" dirty="0" smtClean="0"/>
              <a:t>diberikan dalam bentuk gaji ke-13, BPJS untuk tenaga kontrak, dan penghargaan untuk kinerja luar biasa.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400" b="1" dirty="0" smtClean="0">
                <a:solidFill>
                  <a:srgbClr val="FF0000"/>
                </a:solidFill>
              </a:rPr>
              <a:t>Kebutuhan Dana (Tenaga Kependidikan)</a:t>
            </a:r>
            <a:endParaRPr lang="id-ID" sz="24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1295400"/>
          <a:ext cx="7543800" cy="5483528"/>
        </p:xfrm>
        <a:graphic>
          <a:graphicData uri="http://schemas.openxmlformats.org/drawingml/2006/table">
            <a:tbl>
              <a:tblPr/>
              <a:tblGrid>
                <a:gridCol w="1334940"/>
                <a:gridCol w="2642067"/>
                <a:gridCol w="1334940"/>
                <a:gridCol w="2231853"/>
              </a:tblGrid>
              <a:tr h="22173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KODE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JUMLAH / BULAN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ORANG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12 BULAN </a:t>
                      </a:r>
                    </a:p>
                  </a:txBody>
                  <a:tcPr marL="6782" marR="6782" marT="67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2046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PK10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18.234.775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9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218.817.300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46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PK11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4.252.320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2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51.027.840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46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PK12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10.114.025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5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121.368.300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46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PK13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299.522.790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100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3.594.273.480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46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PK1A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59.119.060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23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709.428.720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46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PK1B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14.750.235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4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177.002.820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46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PK2A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73.692.115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25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884.305.380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46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PK2B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68.686.780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26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824.241.360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46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PK3A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239.532.595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120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2.874.391.140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46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PK3B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27.211.895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9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326.542.740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46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PK3C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79.406.170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29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952.874.040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46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PK3D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62.027.765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25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744.333.180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46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PK4A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29.692.415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11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356.308.980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46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PK4B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37.252.095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11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447.025.140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46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PK5A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27.079.010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7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324.948.120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46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PK5B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23.151.520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8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277.818.240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46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PK6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59.370.065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25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712.440.780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46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PK7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18.175.715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7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218.108.580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46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PK8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130.463.540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40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1.565.562.480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46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PK9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50.717.775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23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608.613.300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461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Grand Total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2.807.161.370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1.161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33.685.936.442 </a:t>
                      </a:r>
                    </a:p>
                  </a:txBody>
                  <a:tcPr marL="5346" marR="5346" marT="53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000" b="1" dirty="0" smtClean="0">
                <a:solidFill>
                  <a:srgbClr val="FF0000"/>
                </a:solidFill>
              </a:rPr>
              <a:t>Rekapitulasi Kebutuhan Anggaran Remunerasi Tahun 2016 Asumsi Kinerja 100%</a:t>
            </a:r>
            <a:endParaRPr lang="id-ID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752600"/>
          <a:ext cx="8001001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3200400"/>
                <a:gridCol w="1752600"/>
                <a:gridCol w="2362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No.</a:t>
                      </a:r>
                      <a:endParaRPr lang="id-ID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Uraian</a:t>
                      </a:r>
                      <a:endParaRPr lang="id-ID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Jumlah</a:t>
                      </a:r>
                    </a:p>
                    <a:p>
                      <a:pPr algn="ctr"/>
                      <a:r>
                        <a:rPr lang="id-ID" sz="2000" dirty="0" smtClean="0"/>
                        <a:t>Orang</a:t>
                      </a:r>
                      <a:endParaRPr lang="id-ID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Jumlah</a:t>
                      </a:r>
                    </a:p>
                    <a:p>
                      <a:pPr algn="ctr"/>
                      <a:r>
                        <a:rPr lang="id-ID" sz="2000" dirty="0" smtClean="0"/>
                        <a:t>(Rp.)</a:t>
                      </a:r>
                      <a:endParaRPr lang="id-ID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Tenaga</a:t>
                      </a:r>
                      <a:r>
                        <a:rPr lang="id-ID" sz="2000" baseline="0" dirty="0" smtClean="0"/>
                        <a:t> Pendidik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1.514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77.652.076.188 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Tenaga Kependidikan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1.161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33.685.936.442 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Total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id-ID" sz="20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2.675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id-ID" sz="20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         111.338.012.630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/>
          </p:nvPr>
        </p:nvGraphicFramePr>
        <p:xfrm>
          <a:off x="0" y="1371600"/>
          <a:ext cx="8686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1981200" y="457200"/>
            <a:ext cx="64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3200" b="1" dirty="0" smtClean="0">
                <a:solidFill>
                  <a:srgbClr val="FF0000"/>
                </a:solidFill>
              </a:rPr>
              <a:t>Besaran Alokasi Remunerasi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0" y="1358900"/>
            <a:ext cx="8826419" cy="5092700"/>
            <a:chOff x="0" y="1358900"/>
            <a:chExt cx="8826419" cy="5092700"/>
          </a:xfrm>
        </p:grpSpPr>
        <p:pic>
          <p:nvPicPr>
            <p:cNvPr id="10" name="Picture 9" descr="full_profile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358900"/>
              <a:ext cx="8826419" cy="5092700"/>
            </a:xfrm>
            <a:prstGeom prst="rect">
              <a:avLst/>
            </a:prstGeom>
          </p:spPr>
        </p:pic>
        <p:sp>
          <p:nvSpPr>
            <p:cNvPr id="12291" name="WordArt 2" descr="White marble"/>
            <p:cNvSpPr>
              <a:spLocks noChangeArrowheads="1" noChangeShapeType="1" noTextEdit="1"/>
            </p:cNvSpPr>
            <p:nvPr/>
          </p:nvSpPr>
          <p:spPr bwMode="auto">
            <a:xfrm>
              <a:off x="228600" y="1447800"/>
              <a:ext cx="3505200" cy="685800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  <a:softEdge rad="12700"/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fromWordArt="1">
              <a:prstTxWarp prst="textWave2">
                <a:avLst/>
              </a:prstTxWarp>
            </a:bodyPr>
            <a:lstStyle/>
            <a:p>
              <a:pPr algn="ctr"/>
              <a:r>
                <a:rPr lang="en-US" sz="3600" b="1" kern="10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FFFFFF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  <a:latin typeface="Arial Black"/>
                </a:rPr>
                <a:t>TERIMA KASIH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903643" y="5594373"/>
              <a:ext cx="1592157" cy="19682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1440" tIns="45720" rIns="91440" bIns="45720">
              <a:prstTxWarp prst="textSlantDown">
                <a:avLst/>
              </a:prstTxWarp>
              <a:spAutoFit/>
            </a:bodyPr>
            <a:lstStyle/>
            <a:p>
              <a:pPr algn="ctr"/>
              <a:r>
                <a:rPr lang="en-US" sz="1000" b="1" cap="none" spc="0" dirty="0" smtClean="0">
                  <a:ln w="12700">
                    <a:solidFill>
                      <a:srgbClr val="C00000"/>
                    </a:solidFill>
                    <a:prstDash val="solid"/>
                  </a:ln>
                  <a:solidFill>
                    <a:srgbClr val="C000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UNIVERSITAS HASANUDDIN</a:t>
              </a:r>
              <a:endParaRPr lang="en-US" sz="1000" b="1" cap="none" spc="0" dirty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pic>
          <p:nvPicPr>
            <p:cNvPr id="5" name="Picture 4" descr="LOGO UNHAS WARNA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0000" contrast="-40000"/>
            </a:blip>
            <a:stretch>
              <a:fillRect/>
            </a:stretch>
          </p:blipFill>
          <p:spPr>
            <a:xfrm>
              <a:off x="4648200" y="3810000"/>
              <a:ext cx="433575" cy="514617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/>
          <a:lstStyle/>
          <a:p>
            <a:pPr marL="514350" indent="-514350">
              <a:buNone/>
            </a:pPr>
            <a:r>
              <a:rPr lang="id-ID" sz="2400" b="1" dirty="0" smtClean="0">
                <a:solidFill>
                  <a:srgbClr val="00B050"/>
                </a:solidFill>
              </a:rPr>
              <a:t>B. Gaji Remunerasi (P1), diberikan kepada :</a:t>
            </a:r>
          </a:p>
          <a:p>
            <a:pPr marL="914400" lvl="1" indent="-514350">
              <a:buSzPct val="100000"/>
              <a:buAutoNum type="arabicPeriod"/>
            </a:pPr>
            <a:r>
              <a:rPr lang="id-ID" sz="2400" dirty="0" smtClean="0"/>
              <a:t>Manajemen : tanpa penilaian kinerja.</a:t>
            </a:r>
          </a:p>
          <a:p>
            <a:pPr marL="914400" lvl="1" indent="-514350">
              <a:buSzPct val="100000"/>
              <a:buAutoNum type="arabicPeriod"/>
            </a:pPr>
            <a:r>
              <a:rPr lang="id-ID" sz="2400" dirty="0" smtClean="0"/>
              <a:t>Dosen dengan tugas tambahan di luar RS dan di RS dibayar dengan nilai tertinggi diantara keduanya.</a:t>
            </a:r>
          </a:p>
          <a:p>
            <a:pPr marL="914400" lvl="1" indent="-514350">
              <a:buSzPct val="100000"/>
              <a:buAutoNum type="arabicPeriod"/>
            </a:pPr>
            <a:r>
              <a:rPr lang="id-ID" sz="2400" dirty="0" smtClean="0"/>
              <a:t>Dosen (tanpa tugas manajemen) dibayarkan berdasarkan kriteria jabatan fungsionalnya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marL="914400" lvl="1" indent="-514350">
              <a:buSzPct val="100000"/>
              <a:buAutoNum type="arabicPeriod"/>
            </a:pPr>
            <a:r>
              <a:rPr lang="id-ID" sz="2400" dirty="0" smtClean="0"/>
              <a:t>PNS organik</a:t>
            </a:r>
          </a:p>
          <a:p>
            <a:pPr marL="914400" lvl="1" indent="-514350">
              <a:buSzPct val="100000"/>
              <a:buNone/>
            </a:pPr>
            <a:r>
              <a:rPr lang="id-ID" sz="2400" dirty="0" smtClean="0"/>
              <a:t>	Gaji remunerasi (P1) tidak diberikan kepada tenaga profesional PNS non Unhas dan tenaga profesional non PNS.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514350" indent="-514350">
              <a:buNone/>
            </a:pPr>
            <a:r>
              <a:rPr lang="id-ID" sz="2400" b="1" dirty="0" smtClean="0">
                <a:solidFill>
                  <a:srgbClr val="00B050"/>
                </a:solidFill>
              </a:rPr>
              <a:t>C. Insentive Kinerja (P2), diberikan kepada :</a:t>
            </a:r>
          </a:p>
          <a:p>
            <a:pPr marL="914400" lvl="1" indent="-514350">
              <a:buSzPct val="100000"/>
              <a:buAutoNum type="arabicPeriod"/>
            </a:pPr>
            <a:r>
              <a:rPr lang="id-ID" sz="2400" dirty="0" smtClean="0"/>
              <a:t>Manajemen menggunakan kriteria Indikator Kinerja Unit (IKU)/IKU RS dan Indikator Kinerja Individu (IKI)/Sasaran Kinerja Pegawai (SKP).</a:t>
            </a:r>
          </a:p>
          <a:p>
            <a:pPr marL="914400" lvl="1" indent="-514350">
              <a:buSzPct val="100000"/>
              <a:buAutoNum type="arabicPeriod"/>
            </a:pPr>
            <a:r>
              <a:rPr lang="id-ID" sz="2400" dirty="0" smtClean="0"/>
              <a:t>Tenaga profesional dokter spesialis menggunakan kriteria IKU (IKU SMF) dan IKI (kinerja individu).</a:t>
            </a:r>
          </a:p>
          <a:p>
            <a:pPr marL="914400" lvl="1" indent="-514350">
              <a:buSzPct val="100000"/>
              <a:buAutoNum type="arabicPeriod"/>
            </a:pPr>
            <a:r>
              <a:rPr lang="id-ID" sz="2400" dirty="0" smtClean="0"/>
              <a:t>Tenaga profesional lainnya menggunakan kriteria IKU instalasi dan IKI.</a:t>
            </a:r>
          </a:p>
          <a:p>
            <a:pPr marL="914400" lvl="1" indent="-514350">
              <a:buSzPct val="100000"/>
              <a:buAutoNum type="arabicPeriod"/>
            </a:pPr>
            <a:r>
              <a:rPr lang="id-ID" sz="2400" dirty="0" smtClean="0"/>
              <a:t>PNS organik menggunakan kriteria SKP (target kinerja yang dibebankan kepadanya).</a:t>
            </a:r>
          </a:p>
          <a:p>
            <a:pPr marL="914400" lvl="1" indent="-514350">
              <a:buSzPct val="100000"/>
              <a:buNone/>
            </a:pPr>
            <a:endParaRPr lang="id-ID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/>
          <a:lstStyle/>
          <a:p>
            <a:pPr marL="514350" indent="-514350">
              <a:buNone/>
            </a:pPr>
            <a:r>
              <a:rPr lang="id-ID" sz="2400" b="1" dirty="0" smtClean="0">
                <a:solidFill>
                  <a:srgbClr val="00B050"/>
                </a:solidFill>
              </a:rPr>
              <a:t>Kategori Kinerja P2 :</a:t>
            </a:r>
          </a:p>
          <a:p>
            <a:pPr marL="514350" indent="-514350">
              <a:buSzPct val="100000"/>
              <a:buFontTx/>
              <a:buChar char="-"/>
            </a:pPr>
            <a:r>
              <a:rPr lang="id-ID" sz="2400" dirty="0" smtClean="0"/>
              <a:t>Kurang (25%);</a:t>
            </a:r>
          </a:p>
          <a:p>
            <a:pPr marL="514350" indent="-514350">
              <a:buSzPct val="100000"/>
              <a:buFontTx/>
              <a:buChar char="-"/>
            </a:pPr>
            <a:r>
              <a:rPr lang="id-ID" sz="2400" dirty="0" smtClean="0"/>
              <a:t>Baik (100%);</a:t>
            </a:r>
          </a:p>
          <a:p>
            <a:pPr marL="514350" indent="-514350">
              <a:buSzPct val="100000"/>
              <a:buFontTx/>
              <a:buChar char="-"/>
            </a:pPr>
            <a:r>
              <a:rPr lang="id-ID" sz="2400" dirty="0" smtClean="0"/>
              <a:t>Sangat Baik (150);</a:t>
            </a:r>
          </a:p>
          <a:p>
            <a:pPr marL="514350" indent="-514350">
              <a:buSzPct val="100000"/>
              <a:buFontTx/>
              <a:buChar char="-"/>
            </a:pPr>
            <a:r>
              <a:rPr lang="id-ID" sz="2400" dirty="0" smtClean="0"/>
              <a:t>Luar Biasa (200%);</a:t>
            </a:r>
          </a:p>
          <a:p>
            <a:pPr marL="514350" indent="-514350">
              <a:buSzPct val="100000"/>
              <a:buFontTx/>
              <a:buChar char="-"/>
            </a:pPr>
            <a:r>
              <a:rPr lang="id-ID" sz="2400" dirty="0" smtClean="0"/>
              <a:t>Sangat Luar Biasa (330%).</a:t>
            </a:r>
          </a:p>
          <a:p>
            <a:pPr marL="914400" lvl="1" indent="-514350">
              <a:buSzPct val="100000"/>
              <a:buNone/>
            </a:pPr>
            <a:endParaRPr lang="id-ID" sz="2400" dirty="0" smtClean="0"/>
          </a:p>
          <a:p>
            <a:pPr marL="914400" lvl="1" indent="-514350">
              <a:buSzPct val="100000"/>
              <a:buFontTx/>
              <a:buChar char="-"/>
            </a:pPr>
            <a:endParaRPr lang="id-ID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/>
          <a:lstStyle/>
          <a:p>
            <a:pPr marL="514350" indent="-514350">
              <a:buNone/>
            </a:pPr>
            <a:r>
              <a:rPr lang="id-ID" sz="2400" b="1" dirty="0" smtClean="0">
                <a:solidFill>
                  <a:srgbClr val="00B050"/>
                </a:solidFill>
              </a:rPr>
              <a:t>Insentive Tambahan (P3), berupa: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id-ID" sz="2800" dirty="0" smtClean="0">
                <a:solidFill>
                  <a:schemeClr val="accent6">
                    <a:lumMod val="50000"/>
                  </a:schemeClr>
                </a:solidFill>
              </a:rPr>
              <a:t>Gaji 13 yang diberikan kepada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PNS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Unhas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d-ID" sz="2800" dirty="0" smtClean="0">
                <a:solidFill>
                  <a:schemeClr val="accent6">
                    <a:lumMod val="50000"/>
                  </a:schemeClr>
                </a:solidFill>
              </a:rPr>
              <a:t>sebesar P1+P2 (100%) sesuai dengan </a:t>
            </a:r>
            <a:r>
              <a:rPr lang="id-ID" sz="2800" i="1" dirty="0" smtClean="0">
                <a:solidFill>
                  <a:schemeClr val="accent6">
                    <a:lumMod val="50000"/>
                  </a:schemeClr>
                </a:solidFill>
              </a:rPr>
              <a:t>grade</a:t>
            </a:r>
            <a:r>
              <a:rPr lang="id-ID" sz="28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805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Daftar Remunerasi Unhas </a:t>
            </a:r>
            <a:r>
              <a:rPr lang="id-ID" sz="2800" b="1" dirty="0" smtClean="0">
                <a:solidFill>
                  <a:srgbClr val="00B050"/>
                </a:solidFill>
              </a:rPr>
              <a:t>(2)</a:t>
            </a:r>
            <a:endParaRPr lang="id-ID" sz="2800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532287"/>
              </p:ext>
            </p:extLst>
          </p:nvPr>
        </p:nvGraphicFramePr>
        <p:xfrm>
          <a:off x="304800" y="1524000"/>
          <a:ext cx="83820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751"/>
                <a:gridCol w="3648532"/>
                <a:gridCol w="2200166"/>
                <a:gridCol w="1830551"/>
              </a:tblGrid>
              <a:tr h="278378">
                <a:tc rowSpan="2">
                  <a:txBody>
                    <a:bodyPr/>
                    <a:lstStyle/>
                    <a:p>
                      <a:pPr algn="ctr"/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No.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Jabatan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Insentif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278378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solidFill>
                            <a:srgbClr val="000000"/>
                          </a:solidFill>
                        </a:rPr>
                        <a:t>Minimal</a:t>
                      </a:r>
                      <a:endParaRPr lang="id-ID" sz="20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solidFill>
                            <a:srgbClr val="000000"/>
                          </a:solidFill>
                        </a:rPr>
                        <a:t>Maksimal</a:t>
                      </a:r>
                      <a:endParaRPr lang="id-ID" sz="20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78378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1.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Rektor</a:t>
                      </a:r>
                      <a:r>
                        <a:rPr lang="en-US" sz="2000" dirty="0" smtClean="0"/>
                        <a:t> Grade 17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3.710.000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22.263.000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8378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2.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Grade 16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2.847.000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17.085.000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8378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3.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Grade 15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2.096.000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12.573.000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8378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4.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Grade</a:t>
                      </a:r>
                      <a:r>
                        <a:rPr lang="id-ID" sz="2000" baseline="0" dirty="0" smtClean="0"/>
                        <a:t> 14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1.535.000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9.209.000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8378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5.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Grade 13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1.227.000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7.364.000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8378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6.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Grade 12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982.000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7.855.000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8378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7.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Grade 11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716.000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5.726.000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8378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8.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/>
                        <a:t>Grade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623.000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4.982.000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43400" y="1143000"/>
            <a:ext cx="4506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 smtClean="0">
                <a:solidFill>
                  <a:srgbClr val="0E3F96"/>
                </a:solidFill>
              </a:rPr>
              <a:t>Pejabat Pengelola dan Pegawai BLU </a:t>
            </a:r>
            <a:r>
              <a:rPr lang="id-ID" b="1" dirty="0" smtClean="0">
                <a:solidFill>
                  <a:srgbClr val="FF3300"/>
                </a:solidFill>
              </a:rPr>
              <a:t>(1)</a:t>
            </a:r>
            <a:endParaRPr lang="id-ID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54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Daftar Remunerasi Unhas </a:t>
            </a:r>
            <a:r>
              <a:rPr lang="id-ID" sz="2800" b="1" dirty="0" smtClean="0">
                <a:solidFill>
                  <a:srgbClr val="00B050"/>
                </a:solidFill>
              </a:rPr>
              <a:t>(3)</a:t>
            </a:r>
            <a:endParaRPr lang="id-ID" sz="2800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24000"/>
          <a:ext cx="8305799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362"/>
                <a:gridCol w="3615363"/>
                <a:gridCol w="2180164"/>
                <a:gridCol w="1813910"/>
              </a:tblGrid>
              <a:tr h="292705">
                <a:tc rowSpan="2">
                  <a:txBody>
                    <a:bodyPr/>
                    <a:lstStyle/>
                    <a:p>
                      <a:pPr algn="ctr"/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No.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Jabatan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d-ID" sz="2000" dirty="0" smtClean="0">
                          <a:solidFill>
                            <a:srgbClr val="000000"/>
                          </a:solidFill>
                        </a:rPr>
                        <a:t>Insentif</a:t>
                      </a:r>
                      <a:endParaRPr lang="id-ID" sz="2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198120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solidFill>
                            <a:srgbClr val="000000"/>
                          </a:solidFill>
                        </a:rPr>
                        <a:t>Minimal</a:t>
                      </a:r>
                      <a:endParaRPr lang="id-ID" sz="20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>
                          <a:solidFill>
                            <a:srgbClr val="000000"/>
                          </a:solidFill>
                        </a:rPr>
                        <a:t>Maksimal</a:t>
                      </a:r>
                      <a:endParaRPr lang="id-ID" sz="20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92705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9.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/>
                        <a:t>Grade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540.000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3.240.000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05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10.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/>
                        <a:t>Grade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470.000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3.762.000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05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11.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/>
                        <a:t>Grade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429.000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2.574.000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05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12.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/>
                        <a:t>Grade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390.000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2.341.000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05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13.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/>
                        <a:t>Grade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354.000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2.124.000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05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14.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/>
                        <a:t>Grade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338.000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2.031.000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05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15.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/>
                        <a:t>Grade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320.000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1.922.000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05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16.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/>
                        <a:t>Grade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228.000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1.727.000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705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17.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/>
                        <a:t>Grade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274.000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1.641.000</a:t>
                      </a:r>
                      <a:endParaRPr lang="id-ID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43400" y="1066800"/>
            <a:ext cx="4506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 smtClean="0">
                <a:solidFill>
                  <a:srgbClr val="0E3F96"/>
                </a:solidFill>
              </a:rPr>
              <a:t>Pejabat Pengelola dan Pegawai BLU </a:t>
            </a:r>
            <a:r>
              <a:rPr lang="id-ID" b="1" dirty="0" smtClean="0">
                <a:solidFill>
                  <a:srgbClr val="FF3300"/>
                </a:solidFill>
              </a:rPr>
              <a:t>(2)</a:t>
            </a:r>
            <a:endParaRPr lang="id-ID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0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HAS1">
  <a:themeElements>
    <a:clrScheme name="ms01_1 3">
      <a:dk1>
        <a:srgbClr val="0E3F96"/>
      </a:dk1>
      <a:lt1>
        <a:srgbClr val="FFFFFF"/>
      </a:lt1>
      <a:dk2>
        <a:srgbClr val="FFFFFF"/>
      </a:dk2>
      <a:lt2>
        <a:srgbClr val="B2B2B2"/>
      </a:lt2>
      <a:accent1>
        <a:srgbClr val="306FCC"/>
      </a:accent1>
      <a:accent2>
        <a:srgbClr val="99CCFF"/>
      </a:accent2>
      <a:accent3>
        <a:srgbClr val="FFFFFF"/>
      </a:accent3>
      <a:accent4>
        <a:srgbClr val="0A347F"/>
      </a:accent4>
      <a:accent5>
        <a:srgbClr val="ADBBE2"/>
      </a:accent5>
      <a:accent6>
        <a:srgbClr val="8AB9E7"/>
      </a:accent6>
      <a:hlink>
        <a:srgbClr val="25A2AF"/>
      </a:hlink>
      <a:folHlink>
        <a:srgbClr val="6666FF"/>
      </a:folHlink>
    </a:clrScheme>
    <a:fontScheme name="ms01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01_1 1">
        <a:dk1>
          <a:srgbClr val="808080"/>
        </a:dk1>
        <a:lt1>
          <a:srgbClr val="FFFFFF"/>
        </a:lt1>
        <a:dk2>
          <a:srgbClr val="FFFFFF"/>
        </a:dk2>
        <a:lt2>
          <a:srgbClr val="B2B2B2"/>
        </a:lt2>
        <a:accent1>
          <a:srgbClr val="058089"/>
        </a:accent1>
        <a:accent2>
          <a:srgbClr val="66BE0E"/>
        </a:accent2>
        <a:accent3>
          <a:srgbClr val="FFFFFF"/>
        </a:accent3>
        <a:accent4>
          <a:srgbClr val="6C6C6C"/>
        </a:accent4>
        <a:accent5>
          <a:srgbClr val="AAC0C4"/>
        </a:accent5>
        <a:accent6>
          <a:srgbClr val="5CAC0C"/>
        </a:accent6>
        <a:hlink>
          <a:srgbClr val="2CA9D0"/>
        </a:hlink>
        <a:folHlink>
          <a:srgbClr val="4841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2">
        <a:dk1>
          <a:srgbClr val="1D528D"/>
        </a:dk1>
        <a:lt1>
          <a:srgbClr val="FFFFFF"/>
        </a:lt1>
        <a:dk2>
          <a:srgbClr val="FFFFFF"/>
        </a:dk2>
        <a:lt2>
          <a:srgbClr val="CACACA"/>
        </a:lt2>
        <a:accent1>
          <a:srgbClr val="0099CC"/>
        </a:accent1>
        <a:accent2>
          <a:srgbClr val="8BC84E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7DB54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3">
        <a:dk1>
          <a:srgbClr val="0E3F96"/>
        </a:dk1>
        <a:lt1>
          <a:srgbClr val="FFFFFF"/>
        </a:lt1>
        <a:dk2>
          <a:srgbClr val="FFFFFF"/>
        </a:dk2>
        <a:lt2>
          <a:srgbClr val="B2B2B2"/>
        </a:lt2>
        <a:accent1>
          <a:srgbClr val="306FCC"/>
        </a:accent1>
        <a:accent2>
          <a:srgbClr val="99CCFF"/>
        </a:accent2>
        <a:accent3>
          <a:srgbClr val="FFFFFF"/>
        </a:accent3>
        <a:accent4>
          <a:srgbClr val="0A347F"/>
        </a:accent4>
        <a:accent5>
          <a:srgbClr val="ADBBE2"/>
        </a:accent5>
        <a:accent6>
          <a:srgbClr val="8AB9E7"/>
        </a:accent6>
        <a:hlink>
          <a:srgbClr val="25A2AF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10254</TotalTime>
  <Words>2793</Words>
  <Application>Microsoft Office PowerPoint</Application>
  <PresentationFormat>On-screen Show (4:3)</PresentationFormat>
  <Paragraphs>1638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UNHAS1</vt:lpstr>
      <vt:lpstr>REMUNERASI UNIVERSITAS HASANUDDIN</vt:lpstr>
      <vt:lpstr>Dasar Penggajian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Daftar Remunerasi Unhas (2)</vt:lpstr>
      <vt:lpstr>Daftar Remunerasi Unhas (3)</vt:lpstr>
      <vt:lpstr>Skala/Struktur Jabatan Remunerasi Unhas</vt:lpstr>
      <vt:lpstr>Skala/Struktur Jabatan Remunerasi</vt:lpstr>
      <vt:lpstr>Skala/Struktur Jabatan Remunerasi</vt:lpstr>
      <vt:lpstr>Skala/Struktur Jabatan Remunerasi</vt:lpstr>
      <vt:lpstr>Skala/Struktur Jabatan Remunerasi</vt:lpstr>
      <vt:lpstr>Skala/Struktur Jabatan Remunerasi</vt:lpstr>
      <vt:lpstr>Skala/Struktur Jabatan Remunerasi</vt:lpstr>
      <vt:lpstr>Penjelasan Minimal dan Maksimal Pembayaran Pejabat Pengelola dan Pegawai </vt:lpstr>
      <vt:lpstr>Daftar Remunerasi Unhas (4)</vt:lpstr>
      <vt:lpstr>Daftar Remunerasi Unhas (5)</vt:lpstr>
      <vt:lpstr>Penjelasan Minimal dan Maksimal Pembayaran Rumah Sakit &amp; Rumah Sakit Gigi dan Mulut</vt:lpstr>
      <vt:lpstr>Grade KMK Remunerasi</vt:lpstr>
      <vt:lpstr>Kelompok Remunerasi berdasarkan ukuran besar, sedang dan kecil</vt:lpstr>
      <vt:lpstr>Contoh Perhitungan Remunerasi Unhas 2016</vt:lpstr>
      <vt:lpstr>Contoh Perhitungan Remunerasi Unhas 2016</vt:lpstr>
      <vt:lpstr>Contoh Perhitungan Remunerasi Unhas 2016</vt:lpstr>
      <vt:lpstr>Contoh Perhitungan Remunerasi Unhas 2016</vt:lpstr>
      <vt:lpstr>Contoh Perhitungan Remunerasi Unhas 2016</vt:lpstr>
      <vt:lpstr>Proyeksi Kebutuhan Anggaran untuk Pembayaran Remunerasi 100%</vt:lpstr>
      <vt:lpstr>Kebutuhan Dana (Tenaga Kependidikan)</vt:lpstr>
      <vt:lpstr>Kebutuhan Dana (Tenaga Kependidikan)</vt:lpstr>
      <vt:lpstr>Rekapitulasi Kebutuhan Anggaran Remunerasi Tahun 2016 Asumsi Kinerja 100%</vt:lpstr>
      <vt:lpstr>PowerPoint Presentation</vt:lpstr>
      <vt:lpstr>PowerPoint Presentation</vt:lpstr>
    </vt:vector>
  </TitlesOfParts>
  <Company>UNHAS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PEDOMAN PEMBERIAN TUGAS BELAJAR BAGI PEGAWAI NEGERI SIPIL DI LINGKUNGAN KEMENTERIAN PENDIDIKAN NASIONAL (PERMENDIKNAS NO.48 TAHUN 2009)</dc:title>
  <dc:creator>Finance</dc:creator>
  <cp:lastModifiedBy>user</cp:lastModifiedBy>
  <cp:revision>2020</cp:revision>
  <dcterms:created xsi:type="dcterms:W3CDTF">2010-12-21T20:26:13Z</dcterms:created>
  <dcterms:modified xsi:type="dcterms:W3CDTF">2016-02-14T12:59:10Z</dcterms:modified>
</cp:coreProperties>
</file>