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76" r:id="rId3"/>
    <p:sldId id="306" r:id="rId4"/>
    <p:sldId id="307" r:id="rId5"/>
    <p:sldId id="309" r:id="rId6"/>
    <p:sldId id="308" r:id="rId7"/>
    <p:sldId id="310" r:id="rId8"/>
    <p:sldId id="311" r:id="rId9"/>
    <p:sldId id="312" r:id="rId10"/>
    <p:sldId id="313" r:id="rId11"/>
    <p:sldId id="314" r:id="rId12"/>
    <p:sldId id="317" r:id="rId13"/>
    <p:sldId id="316" r:id="rId14"/>
    <p:sldId id="315" r:id="rId15"/>
    <p:sldId id="318" r:id="rId16"/>
    <p:sldId id="319" r:id="rId17"/>
    <p:sldId id="320" r:id="rId18"/>
    <p:sldId id="295" r:id="rId19"/>
    <p:sldId id="267" r:id="rId2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8FD4"/>
    <a:srgbClr val="1D208F"/>
    <a:srgbClr val="211E54"/>
    <a:srgbClr val="F4E59C"/>
    <a:srgbClr val="DDDDDD"/>
    <a:srgbClr val="0054A8"/>
    <a:srgbClr val="0066CC"/>
    <a:srgbClr val="020A5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48" autoAdjust="0"/>
    <p:restoredTop sz="94660"/>
  </p:normalViewPr>
  <p:slideViewPr>
    <p:cSldViewPr>
      <p:cViewPr varScale="1">
        <p:scale>
          <a:sx n="62" d="100"/>
          <a:sy n="62" d="100"/>
        </p:scale>
        <p:origin x="-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1657350"/>
            <a:ext cx="7543800" cy="838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33400" y="2667000"/>
            <a:ext cx="51816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7700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477000"/>
            <a:ext cx="2133600" cy="171450"/>
          </a:xfrm>
        </p:spPr>
        <p:txBody>
          <a:bodyPr/>
          <a:lstStyle>
            <a:lvl1pPr algn="r">
              <a:defRPr/>
            </a:lvl1pPr>
          </a:lstStyle>
          <a:p>
            <a:fld id="{C066E281-AA09-41B3-9772-175037E5024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gray">
          <a:xfrm>
            <a:off x="7391400" y="5867400"/>
            <a:ext cx="138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2800" b="1" i="1">
                <a:latin typeface="Arial" charset="0"/>
              </a:rPr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CB6CC-1AE7-4B0D-975E-A40E502A12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57200"/>
            <a:ext cx="20383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57200"/>
            <a:ext cx="59626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9FC6D-9E97-409D-B21D-EEF4217AA2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04593-D8CD-4ED8-9863-13BD6B1114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12B86-9FEF-4044-8831-854DF67062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5F43F-61E7-4DE7-9819-3EE7B32FF6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CB7E1-ADCA-422E-8178-F8609C0E15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C0777-1709-4CF3-80D9-71AFAD564A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75A59-F3A1-4C89-BD67-87CAD3D60C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C3191-B530-40D3-A749-E980F74C8D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E8A93-03D9-4563-A3BF-2363160A1E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533400" y="4572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1219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24500" y="6477000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400" y="6477000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+mn-lt"/>
              </a:defRPr>
            </a:lvl1pPr>
          </a:lstStyle>
          <a:p>
            <a:fld id="{F25C7669-3F7C-4EED-9892-052E50EB7BE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4" name="Text Box 30"/>
          <p:cNvSpPr txBox="1">
            <a:spLocks noChangeArrowheads="1"/>
          </p:cNvSpPr>
          <p:nvPr/>
        </p:nvSpPr>
        <p:spPr bwMode="black">
          <a:xfrm>
            <a:off x="7381875" y="6403975"/>
            <a:ext cx="1384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/>
            <a:r>
              <a:rPr lang="en-US" sz="2000" b="1" i="1">
                <a:latin typeface="Arial" charset="0"/>
              </a:rPr>
              <a:t>LOGO</a:t>
            </a:r>
          </a:p>
        </p:txBody>
      </p:sp>
      <p:grpSp>
        <p:nvGrpSpPr>
          <p:cNvPr id="1056" name="Group 32"/>
          <p:cNvGrpSpPr>
            <a:grpSpLocks/>
          </p:cNvGrpSpPr>
          <p:nvPr/>
        </p:nvGrpSpPr>
        <p:grpSpPr bwMode="auto">
          <a:xfrm>
            <a:off x="152400" y="838200"/>
            <a:ext cx="8153400" cy="76200"/>
            <a:chOff x="0" y="528"/>
            <a:chExt cx="5232" cy="48"/>
          </a:xfrm>
        </p:grpSpPr>
        <p:sp>
          <p:nvSpPr>
            <p:cNvPr id="1053" name="Line 29"/>
            <p:cNvSpPr>
              <a:spLocks noChangeShapeType="1"/>
            </p:cNvSpPr>
            <p:nvPr userDrawn="1"/>
          </p:nvSpPr>
          <p:spPr bwMode="auto">
            <a:xfrm>
              <a:off x="0" y="576"/>
              <a:ext cx="523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auto">
            <a:xfrm>
              <a:off x="5136" y="528"/>
              <a:ext cx="96" cy="4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Self Access Center</a:t>
            </a:r>
            <a:endParaRPr lang="en-US" sz="4800" dirty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590800"/>
            <a:ext cx="5181600" cy="2819400"/>
          </a:xfrm>
        </p:spPr>
        <p:txBody>
          <a:bodyPr/>
          <a:lstStyle/>
          <a:p>
            <a:r>
              <a:rPr lang="en-US" sz="1600" b="1" dirty="0" err="1" smtClean="0"/>
              <a:t>Kelompok</a:t>
            </a:r>
            <a:r>
              <a:rPr lang="en-US" sz="1600" b="1" dirty="0" smtClean="0"/>
              <a:t> 1</a:t>
            </a:r>
          </a:p>
          <a:p>
            <a:r>
              <a:rPr lang="en-US" sz="1600" b="1" dirty="0" err="1" smtClean="0"/>
              <a:t>Dewi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Masuara</a:t>
            </a:r>
            <a:endParaRPr lang="en-US" sz="1600" b="1" dirty="0" smtClean="0"/>
          </a:p>
          <a:p>
            <a:r>
              <a:rPr lang="en-US" sz="1600" b="1" dirty="0" err="1" smtClean="0"/>
              <a:t>Isnaniah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Nurdin</a:t>
            </a:r>
            <a:endParaRPr lang="en-US" sz="1600" b="1" dirty="0" smtClean="0"/>
          </a:p>
          <a:p>
            <a:r>
              <a:rPr lang="en-US" sz="1600" b="1" dirty="0" err="1" smtClean="0"/>
              <a:t>Fera</a:t>
            </a:r>
            <a:r>
              <a:rPr lang="en-US" sz="1600" b="1" dirty="0" smtClean="0"/>
              <a:t> Tri </a:t>
            </a:r>
          </a:p>
          <a:p>
            <a:r>
              <a:rPr lang="en-US" sz="1600" b="1" dirty="0" err="1" smtClean="0"/>
              <a:t>Sartika</a:t>
            </a:r>
            <a:endParaRPr lang="en-US" sz="1600" b="1" dirty="0" smtClean="0"/>
          </a:p>
          <a:p>
            <a:r>
              <a:rPr lang="en-US" sz="1600" b="1" dirty="0" err="1" smtClean="0"/>
              <a:t>Sitti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Utami</a:t>
            </a:r>
            <a:endParaRPr lang="en-US" sz="1600" b="1" dirty="0" smtClean="0"/>
          </a:p>
          <a:p>
            <a:r>
              <a:rPr lang="en-US" sz="1600" b="1" dirty="0" smtClean="0"/>
              <a:t>Aswan</a:t>
            </a:r>
          </a:p>
          <a:p>
            <a:r>
              <a:rPr lang="en-US" sz="1600" b="1" dirty="0" err="1" smtClean="0"/>
              <a:t>Irfan</a:t>
            </a:r>
            <a:endParaRPr lang="en-US" sz="1600" b="1" dirty="0" smtClean="0"/>
          </a:p>
          <a:p>
            <a:r>
              <a:rPr lang="en-US" sz="1600" b="1" dirty="0" err="1" smtClean="0"/>
              <a:t>Kamaruddin</a:t>
            </a:r>
            <a:endParaRPr lang="en-US" sz="1600" b="1" dirty="0" smtClean="0"/>
          </a:p>
          <a:p>
            <a:r>
              <a:rPr lang="en-US" sz="1600" b="1" dirty="0" err="1" smtClean="0"/>
              <a:t>Nosakros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Arya</a:t>
            </a:r>
            <a:endParaRPr lang="en-US" sz="1600" b="1" dirty="0" smtClean="0"/>
          </a:p>
          <a:p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9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9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9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9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93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93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93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93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93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93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5939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53400" cy="5181600"/>
          </a:xfrm>
        </p:spPr>
        <p:txBody>
          <a:bodyPr/>
          <a:lstStyle/>
          <a:p>
            <a:r>
              <a:rPr lang="id-ID" sz="24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Laboratorium Learning Management Center Fakultas </a:t>
            </a:r>
            <a:r>
              <a:rPr lang="en-US" sz="24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Ilmu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Budaya</a:t>
            </a:r>
            <a:r>
              <a:rPr lang="id-ID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id-ID" sz="24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Universitas Hasanuddin telah ditunjang oleh penggunaan </a:t>
            </a:r>
            <a:r>
              <a:rPr lang="id-ID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software-sof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</a:t>
            </a:r>
            <a:r>
              <a:rPr lang="id-ID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ware </a:t>
            </a:r>
            <a:r>
              <a:rPr lang="id-ID" sz="24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multimedia dan Desain Grafis standar, seperti (Corel, PhotoShop, dll). </a:t>
            </a:r>
            <a:r>
              <a:rPr lang="id-ID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id-ID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samping </a:t>
            </a:r>
            <a:r>
              <a:rPr lang="id-ID" sz="24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itu, ada upaya mandiri yang dilakukan baik oleh dosen dan mahasiswa mengkreasi berbagai </a:t>
            </a:r>
            <a:r>
              <a:rPr lang="id-ID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bahasa-bahas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</a:t>
            </a:r>
            <a:r>
              <a:rPr lang="id-ID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id-ID" sz="24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pemprograman baru yang hanya beredar dalam internal mereka saja, walaupun sudah ada yang sementara dalam tahapan uji coba untuk bisa di integrasikan dengan produsen software Microsoft internasional.</a:t>
            </a:r>
            <a:endParaRPr lang="en-US" sz="24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24500" y="6477000"/>
            <a:ext cx="3086100" cy="244475"/>
          </a:xfrm>
        </p:spPr>
        <p:txBody>
          <a:bodyPr/>
          <a:lstStyle/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315200" cy="457200"/>
          </a:xfrm>
        </p:spPr>
        <p:txBody>
          <a:bodyPr/>
          <a:lstStyle/>
          <a:p>
            <a:r>
              <a:rPr lang="id-ID" sz="2000" dirty="0"/>
              <a:t>Bentuk upaya </a:t>
            </a:r>
            <a:r>
              <a:rPr lang="id-ID" sz="2000" dirty="0" smtClean="0"/>
              <a:t>ino</a:t>
            </a:r>
            <a:r>
              <a:rPr lang="en-US" sz="2000" dirty="0" smtClean="0"/>
              <a:t>v</a:t>
            </a:r>
            <a:r>
              <a:rPr lang="id-ID" sz="2000" dirty="0" smtClean="0"/>
              <a:t>atif </a:t>
            </a:r>
            <a:r>
              <a:rPr lang="id-ID" sz="2000" dirty="0"/>
              <a:t>dalam menkreasi software dan bahasa pemprograman secara mandiri antara </a:t>
            </a:r>
            <a:r>
              <a:rPr lang="id-ID" sz="2000" dirty="0" smtClean="0"/>
              <a:t>lain</a:t>
            </a:r>
            <a:r>
              <a:rPr lang="en-US" sz="2000" dirty="0" smtClean="0"/>
              <a:t> :</a:t>
            </a:r>
            <a:endParaRPr lang="en-US" sz="2000" dirty="0"/>
          </a:p>
        </p:txBody>
      </p:sp>
      <p:pic>
        <p:nvPicPr>
          <p:cNvPr id="5" name="Content Placeholder 4" descr="IMG_35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219200"/>
            <a:ext cx="2590800" cy="3886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114800" y="289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962400" y="1143000"/>
            <a:ext cx="4267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l">
              <a:buFont typeface="Arial" pitchFamily="34" charset="0"/>
              <a:buChar char="•"/>
            </a:pPr>
            <a:r>
              <a:rPr lang="id-ID" sz="2400" dirty="0"/>
              <a:t>Membuat CD </a:t>
            </a:r>
            <a:r>
              <a:rPr lang="id-ID" sz="2400" dirty="0" smtClean="0"/>
              <a:t>pembelajaran</a:t>
            </a:r>
            <a:r>
              <a:rPr lang="en-US" sz="2400" dirty="0" smtClean="0"/>
              <a:t> </a:t>
            </a:r>
            <a:r>
              <a:rPr lang="id-ID" sz="2400" dirty="0" smtClean="0"/>
              <a:t>interaktif berbahasa </a:t>
            </a:r>
            <a:r>
              <a:rPr lang="id-ID" sz="2400" dirty="0"/>
              <a:t>Arab dengan menggunakan </a:t>
            </a:r>
            <a:r>
              <a:rPr lang="id-ID" sz="2400" dirty="0" smtClean="0"/>
              <a:t>bahasa </a:t>
            </a:r>
            <a:r>
              <a:rPr lang="id-ID" sz="2400" dirty="0"/>
              <a:t>pemprograman </a:t>
            </a:r>
            <a:r>
              <a:rPr lang="id-ID" sz="2400" dirty="0" smtClean="0"/>
              <a:t>XML-HTML</a:t>
            </a:r>
            <a:endParaRPr lang="en-US" sz="2400" dirty="0" smtClean="0"/>
          </a:p>
          <a:p>
            <a:pPr marL="457200" lvl="0" indent="-457200" algn="l">
              <a:buFont typeface="Arial" pitchFamily="34" charset="0"/>
              <a:buChar char="•"/>
            </a:pPr>
            <a:r>
              <a:rPr lang="id-ID" sz="2400" dirty="0"/>
              <a:t>Setting Floucart</a:t>
            </a:r>
            <a:endParaRPr lang="en-US" sz="2400" dirty="0"/>
          </a:p>
          <a:p>
            <a:pPr marL="457200" lvl="0" indent="-457200" algn="l">
              <a:buFont typeface="Arial" pitchFamily="34" charset="0"/>
              <a:buChar char="•"/>
            </a:pPr>
            <a:r>
              <a:rPr lang="id-ID" sz="2400" dirty="0"/>
              <a:t>Pembuatan Flas</a:t>
            </a:r>
            <a:r>
              <a:rPr lang="en-US" sz="2400" dirty="0"/>
              <a:t>h</a:t>
            </a:r>
            <a:r>
              <a:rPr lang="id-ID" sz="2400" dirty="0"/>
              <a:t> Animations</a:t>
            </a:r>
            <a:endParaRPr lang="en-US" sz="2400" dirty="0"/>
          </a:p>
          <a:p>
            <a:pPr marL="457200" lvl="0" indent="-457200" algn="l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276600" y="2819400"/>
            <a:ext cx="556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/>
            <a:endParaRPr lang="en-US" sz="240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24500" y="6477000"/>
            <a:ext cx="3086100" cy="244475"/>
          </a:xfrm>
        </p:spPr>
        <p:txBody>
          <a:bodyPr/>
          <a:lstStyle/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315200" cy="457200"/>
          </a:xfrm>
        </p:spPr>
        <p:txBody>
          <a:bodyPr/>
          <a:lstStyle/>
          <a:p>
            <a:r>
              <a:rPr lang="id-ID" sz="2000" dirty="0" smtClean="0"/>
              <a:t>Bentuk upaya ino</a:t>
            </a:r>
            <a:r>
              <a:rPr lang="en-US" sz="2000" dirty="0" smtClean="0"/>
              <a:t>v</a:t>
            </a:r>
            <a:r>
              <a:rPr lang="id-ID" sz="2000" dirty="0" smtClean="0"/>
              <a:t>atif dalam menkreasi software dan bahasa pemprograman secara mandiri antara lain</a:t>
            </a:r>
            <a:r>
              <a:rPr lang="en-US" sz="2000" dirty="0" smtClean="0"/>
              <a:t> :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1066800"/>
            <a:ext cx="2743200" cy="4343400"/>
          </a:xfrm>
        </p:spPr>
        <p:txBody>
          <a:bodyPr/>
          <a:lstStyle/>
          <a:p>
            <a:pPr lvl="0"/>
            <a:r>
              <a:rPr lang="id-ID" sz="2400" dirty="0" smtClean="0"/>
              <a:t>Mengino</a:t>
            </a:r>
            <a:r>
              <a:rPr lang="en-US" sz="2400" dirty="0" smtClean="0"/>
              <a:t>v</a:t>
            </a:r>
            <a:r>
              <a:rPr lang="id-ID" sz="2400" dirty="0" smtClean="0"/>
              <a:t>asi Bahasa Arab dan Lontara yang bisa mendukung atau diintegrasikan dalam berbagai software aplikasi, seperti Office.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5" name="Picture 4" descr="IMG_35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19200"/>
            <a:ext cx="5715000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24500" y="6477000"/>
            <a:ext cx="3086100" cy="244475"/>
          </a:xfrm>
        </p:spPr>
        <p:txBody>
          <a:bodyPr/>
          <a:lstStyle/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315200" cy="457200"/>
          </a:xfrm>
        </p:spPr>
        <p:txBody>
          <a:bodyPr/>
          <a:lstStyle/>
          <a:p>
            <a:r>
              <a:rPr lang="id-ID" sz="1800" dirty="0" smtClean="0"/>
              <a:t>Bentuk upaya ino</a:t>
            </a:r>
            <a:r>
              <a:rPr lang="en-US" sz="1800" dirty="0" smtClean="0"/>
              <a:t>v</a:t>
            </a:r>
            <a:r>
              <a:rPr lang="id-ID" sz="1800" dirty="0" smtClean="0"/>
              <a:t>atif dalam menkreasi software dan bahasa pemprograman secara mandiri antara lain</a:t>
            </a:r>
            <a:r>
              <a:rPr lang="en-US" sz="1800" dirty="0" smtClean="0"/>
              <a:t> :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1143000"/>
            <a:ext cx="2438400" cy="3429000"/>
          </a:xfrm>
        </p:spPr>
        <p:txBody>
          <a:bodyPr/>
          <a:lstStyle/>
          <a:p>
            <a:pPr lvl="0"/>
            <a:r>
              <a:rPr lang="id-ID" sz="2000" dirty="0" smtClean="0"/>
              <a:t>Membuat Font Creator (sebuah software yang bisa menyesuaikan penggunaan abjad lati</a:t>
            </a:r>
            <a:r>
              <a:rPr lang="en-US" sz="2000" dirty="0" smtClean="0"/>
              <a:t>n</a:t>
            </a:r>
            <a:r>
              <a:rPr lang="id-ID" sz="2000" dirty="0" smtClean="0"/>
              <a:t> sekaligus dengan abjad Arab)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5" name="Picture 4" descr="IMG_35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219200"/>
            <a:ext cx="5486400" cy="3657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24500" y="6477000"/>
            <a:ext cx="3086100" cy="244475"/>
          </a:xfrm>
        </p:spPr>
        <p:txBody>
          <a:bodyPr/>
          <a:lstStyle/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 rot="5400000">
            <a:off x="1465006" y="1735394"/>
            <a:ext cx="953729" cy="2054941"/>
          </a:xfrm>
          <a:custGeom>
            <a:avLst/>
            <a:gdLst>
              <a:gd name="connsiteX0" fmla="*/ 44245 w 953729"/>
              <a:gd name="connsiteY0" fmla="*/ 653845 h 2054941"/>
              <a:gd name="connsiteX1" fmla="*/ 501445 w 953729"/>
              <a:gd name="connsiteY1" fmla="*/ 1966451 h 2054941"/>
              <a:gd name="connsiteX2" fmla="*/ 870155 w 953729"/>
              <a:gd name="connsiteY2" fmla="*/ 122903 h 2054941"/>
              <a:gd name="connsiteX3" fmla="*/ 0 w 953729"/>
              <a:gd name="connsiteY3" fmla="*/ 1229032 h 2054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729" h="2054941">
                <a:moveTo>
                  <a:pt x="44245" y="653845"/>
                </a:moveTo>
                <a:cubicBezTo>
                  <a:pt x="204019" y="1354393"/>
                  <a:pt x="363793" y="2054941"/>
                  <a:pt x="501445" y="1966451"/>
                </a:cubicBezTo>
                <a:cubicBezTo>
                  <a:pt x="639097" y="1877961"/>
                  <a:pt x="953729" y="245806"/>
                  <a:pt x="870155" y="122903"/>
                </a:cubicBezTo>
                <a:cubicBezTo>
                  <a:pt x="786581" y="0"/>
                  <a:pt x="393290" y="614516"/>
                  <a:pt x="0" y="1229032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0" y="990600"/>
            <a:ext cx="2286000" cy="5181600"/>
          </a:xfrm>
        </p:spPr>
        <p:txBody>
          <a:bodyPr/>
          <a:lstStyle/>
          <a:p>
            <a:pPr lvl="0"/>
            <a:r>
              <a:rPr lang="id-ID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Software </a:t>
            </a:r>
            <a:r>
              <a:rPr lang="id-ID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Tavultesoft (sebuah bahasa pemprograman </a:t>
            </a:r>
            <a:r>
              <a:rPr lang="id-ID" sz="1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inter</a:t>
            </a: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</a:t>
            </a:r>
            <a:r>
              <a:rPr lang="id-ID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ace </a:t>
            </a:r>
            <a:r>
              <a:rPr lang="id-ID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yang dapat menyesuaikan dengan hardware/keyboard apa bila kita melakukan pengetikan dalam bahasa Arab) 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315200" cy="457200"/>
          </a:xfrm>
        </p:spPr>
        <p:txBody>
          <a:bodyPr/>
          <a:lstStyle/>
          <a:p>
            <a:r>
              <a:rPr lang="id-ID" sz="2000" dirty="0"/>
              <a:t>Bentuk upaya </a:t>
            </a:r>
            <a:r>
              <a:rPr lang="id-ID" sz="2000" dirty="0" smtClean="0"/>
              <a:t>ino</a:t>
            </a:r>
            <a:r>
              <a:rPr lang="en-US" sz="2000" dirty="0" smtClean="0"/>
              <a:t>v</a:t>
            </a:r>
            <a:r>
              <a:rPr lang="id-ID" sz="2000" dirty="0" smtClean="0"/>
              <a:t>atif </a:t>
            </a:r>
            <a:r>
              <a:rPr lang="id-ID" sz="2000" dirty="0"/>
              <a:t>dalam menkreasi software dan bahasa pemprograman secara mandiri antara </a:t>
            </a:r>
            <a:r>
              <a:rPr lang="id-ID" sz="2000" dirty="0" smtClean="0"/>
              <a:t>lain</a:t>
            </a:r>
            <a:r>
              <a:rPr lang="en-US" sz="2000" dirty="0" smtClean="0"/>
              <a:t> :</a:t>
            </a:r>
            <a:endParaRPr lang="en-US" sz="2000" dirty="0"/>
          </a:p>
        </p:txBody>
      </p:sp>
      <p:pic>
        <p:nvPicPr>
          <p:cNvPr id="6" name="Picture 5" descr="IMG_35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143000"/>
            <a:ext cx="617220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24500" y="6477000"/>
            <a:ext cx="3086100" cy="244475"/>
          </a:xfrm>
        </p:spPr>
        <p:txBody>
          <a:bodyPr/>
          <a:lstStyle/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 bwMode="auto">
          <a:xfrm rot="4428378">
            <a:off x="1891914" y="1577839"/>
            <a:ext cx="1056306" cy="2438400"/>
          </a:xfrm>
          <a:custGeom>
            <a:avLst/>
            <a:gdLst>
              <a:gd name="connsiteX0" fmla="*/ 44245 w 953729"/>
              <a:gd name="connsiteY0" fmla="*/ 653845 h 2054941"/>
              <a:gd name="connsiteX1" fmla="*/ 501445 w 953729"/>
              <a:gd name="connsiteY1" fmla="*/ 1966451 h 2054941"/>
              <a:gd name="connsiteX2" fmla="*/ 870155 w 953729"/>
              <a:gd name="connsiteY2" fmla="*/ 122903 h 2054941"/>
              <a:gd name="connsiteX3" fmla="*/ 0 w 953729"/>
              <a:gd name="connsiteY3" fmla="*/ 1229032 h 2054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729" h="2054941">
                <a:moveTo>
                  <a:pt x="44245" y="653845"/>
                </a:moveTo>
                <a:cubicBezTo>
                  <a:pt x="204019" y="1354393"/>
                  <a:pt x="363793" y="2054941"/>
                  <a:pt x="501445" y="1966451"/>
                </a:cubicBezTo>
                <a:cubicBezTo>
                  <a:pt x="639097" y="1877961"/>
                  <a:pt x="953729" y="245806"/>
                  <a:pt x="870155" y="122903"/>
                </a:cubicBezTo>
                <a:cubicBezTo>
                  <a:pt x="786581" y="0"/>
                  <a:pt x="393290" y="614516"/>
                  <a:pt x="0" y="1229032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_35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37410">
            <a:off x="609600" y="1219200"/>
            <a:ext cx="4572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IMG_36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28294">
            <a:off x="1981200" y="2133600"/>
            <a:ext cx="4572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IMG_35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95585">
            <a:off x="3733800" y="2667000"/>
            <a:ext cx="4724400" cy="314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90800" y="2743200"/>
            <a:ext cx="4419600" cy="1219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SOFTWARE</a:t>
            </a:r>
            <a:endParaRPr lang="en-US" sz="4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24500" y="6477000"/>
            <a:ext cx="3086100" cy="244475"/>
          </a:xfrm>
        </p:spPr>
        <p:txBody>
          <a:bodyPr/>
          <a:lstStyle/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Humanware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Secara umum, para dosen dan mahasiswa secara perlahan-lahan sudah mampu teradaptasi oleh system yang diterapkan di Learning Management Center. Proses pengadaptasian tersebut memang memakan waktu yang agak lama dan berbagai bentuk pengadaptasian tersebut dilakukan dengan pembelajaran/pelatihan (baik pada tataran dosen dan mahasiswa). Juga pernah melakukan pelatihan ke beberapa fakultas lain di Universitas Hasanuddin sebagai Pilot Project.</a:t>
            </a:r>
            <a:endParaRPr lang="en-US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24500" y="6477000"/>
            <a:ext cx="3086100" cy="244475"/>
          </a:xfrm>
        </p:spPr>
        <p:txBody>
          <a:bodyPr/>
          <a:lstStyle/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Humanware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Namun pada sisi lain ada kendala mendasar yang belum bisa di atasi secara memadai. Kekurangan tenaga maintenance di Learning Management Center membuat berbagai karya-karya kreatif belum </a:t>
            </a:r>
            <a:r>
              <a:rPr lang="id-ID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diketahu</a:t>
            </a:r>
            <a:r>
              <a:rPr lang="en-US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</a:t>
            </a:r>
            <a:r>
              <a:rPr lang="id-ID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publi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</a:t>
            </a:r>
            <a:r>
              <a:rPr lang="id-ID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id-ID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secara luas, karena tidak tersedianya  Net Ip untuk Public. Dan juga selalu mendapat ancaman dari para </a:t>
            </a:r>
            <a:r>
              <a:rPr lang="id-ID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Hack</a:t>
            </a:r>
            <a:r>
              <a:rPr lang="en-US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er</a:t>
            </a:r>
            <a:r>
              <a:rPr lang="id-ID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  </a:t>
            </a:r>
            <a:endParaRPr lang="en-US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24500" y="6477000"/>
            <a:ext cx="3086100" cy="244475"/>
          </a:xfrm>
        </p:spPr>
        <p:txBody>
          <a:bodyPr/>
          <a:lstStyle/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Kesimpulan</a:t>
            </a:r>
            <a:endParaRPr lang="en-US" sz="2400" dirty="0"/>
          </a:p>
        </p:txBody>
      </p:sp>
      <p:sp>
        <p:nvSpPr>
          <p:cNvPr id="69635" name="AutoShape 3"/>
          <p:cNvSpPr>
            <a:spLocks noChangeArrowheads="1"/>
          </p:cNvSpPr>
          <p:nvPr/>
        </p:nvSpPr>
        <p:spPr bwMode="ltGray">
          <a:xfrm>
            <a:off x="152400" y="1295400"/>
            <a:ext cx="5943600" cy="4495800"/>
          </a:xfrm>
          <a:prstGeom prst="rightArrow">
            <a:avLst>
              <a:gd name="adj1" fmla="val 79306"/>
              <a:gd name="adj2" fmla="val 32745"/>
            </a:avLst>
          </a:prstGeom>
          <a:gradFill rotWithShape="1">
            <a:gsLst>
              <a:gs pos="0">
                <a:srgbClr val="508FD4"/>
              </a:gs>
              <a:gs pos="100000">
                <a:srgbClr val="727EA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blackWhite">
          <a:xfrm>
            <a:off x="533400" y="19050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>
                <a:latin typeface="Arial" charset="0"/>
              </a:rPr>
              <a:t>Hardware</a:t>
            </a:r>
            <a:endParaRPr lang="en-US" dirty="0">
              <a:latin typeface="Arial" charset="0"/>
            </a:endParaRP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blackWhite">
          <a:xfrm>
            <a:off x="533400" y="30480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>
                <a:latin typeface="Arial" charset="0"/>
              </a:rPr>
              <a:t>Software</a:t>
            </a:r>
            <a:endParaRPr lang="en-US" dirty="0">
              <a:latin typeface="Arial" charset="0"/>
            </a:endParaRP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blackWhite">
          <a:xfrm>
            <a:off x="533400" y="41910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err="1" smtClean="0">
                <a:latin typeface="Arial" charset="0"/>
              </a:rPr>
              <a:t>Humanware</a:t>
            </a:r>
            <a:endParaRPr lang="en-US" dirty="0">
              <a:latin typeface="Arial" charset="0"/>
            </a:endParaRPr>
          </a:p>
        </p:txBody>
      </p:sp>
      <p:sp>
        <p:nvSpPr>
          <p:cNvPr id="69639" name="AutoShape 7"/>
          <p:cNvSpPr>
            <a:spLocks noChangeArrowheads="1"/>
          </p:cNvSpPr>
          <p:nvPr/>
        </p:nvSpPr>
        <p:spPr bwMode="black">
          <a:xfrm>
            <a:off x="5943600" y="2895600"/>
            <a:ext cx="2514600" cy="1295400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400" dirty="0" err="1" smtClean="0">
                <a:solidFill>
                  <a:srgbClr val="FFE1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Sistem</a:t>
            </a:r>
            <a:r>
              <a:rPr lang="en-US" sz="2400" dirty="0" smtClean="0">
                <a:solidFill>
                  <a:srgbClr val="FFE1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FFE1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Informasi</a:t>
            </a:r>
            <a:r>
              <a:rPr lang="en-US" sz="2400" dirty="0" smtClean="0">
                <a:solidFill>
                  <a:srgbClr val="FFE1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FFE1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dan</a:t>
            </a:r>
            <a:r>
              <a:rPr lang="en-US" sz="2400" dirty="0" smtClean="0">
                <a:solidFill>
                  <a:srgbClr val="FFE1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FFE1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Komunikasi</a:t>
            </a:r>
            <a:endParaRPr lang="en-US" sz="2400" dirty="0">
              <a:solidFill>
                <a:srgbClr val="FFE10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24500" y="6477000"/>
            <a:ext cx="3086100" cy="244475"/>
          </a:xfrm>
        </p:spPr>
        <p:txBody>
          <a:bodyPr/>
          <a:lstStyle/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animBg="1"/>
      <p:bldP spid="69636" grpId="0" animBg="1"/>
      <p:bldP spid="69637" grpId="0" animBg="1"/>
      <p:bldP spid="69638" grpId="0" animBg="1"/>
      <p:bldP spid="696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90800"/>
            <a:ext cx="6078538" cy="482600"/>
          </a:xfrm>
        </p:spPr>
        <p:txBody>
          <a:bodyPr/>
          <a:lstStyle/>
          <a:p>
            <a:r>
              <a:rPr lang="en-US" dirty="0" err="1" smtClean="0"/>
              <a:t>Wassalam</a:t>
            </a:r>
            <a:endParaRPr lang="en-US" dirty="0"/>
          </a:p>
        </p:txBody>
      </p:sp>
      <p:sp>
        <p:nvSpPr>
          <p:cNvPr id="28679" name="WordArt 7"/>
          <p:cNvSpPr>
            <a:spLocks noChangeArrowheads="1" noChangeShapeType="1" noTextEdit="1"/>
          </p:cNvSpPr>
          <p:nvPr/>
        </p:nvSpPr>
        <p:spPr bwMode="gray">
          <a:xfrm>
            <a:off x="609600" y="1828800"/>
            <a:ext cx="4876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en-US" sz="54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build="p"/>
      <p:bldP spid="286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24500" y="6477000"/>
            <a:ext cx="3086100" cy="244475"/>
          </a:xfrm>
        </p:spPr>
        <p:txBody>
          <a:bodyPr/>
          <a:lstStyle/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grpSp>
        <p:nvGrpSpPr>
          <p:cNvPr id="41048" name="Group 88"/>
          <p:cNvGrpSpPr>
            <a:grpSpLocks/>
          </p:cNvGrpSpPr>
          <p:nvPr/>
        </p:nvGrpSpPr>
        <p:grpSpPr bwMode="auto">
          <a:xfrm>
            <a:off x="1981200" y="1947863"/>
            <a:ext cx="762000" cy="665162"/>
            <a:chOff x="1110" y="2656"/>
            <a:chExt cx="1549" cy="1351"/>
          </a:xfrm>
        </p:grpSpPr>
        <p:sp>
          <p:nvSpPr>
            <p:cNvPr id="41049" name="AutoShape 89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0" name="AutoShape 90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1" name="AutoShape 91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52" name="Group 92"/>
          <p:cNvGrpSpPr>
            <a:grpSpLocks/>
          </p:cNvGrpSpPr>
          <p:nvPr/>
        </p:nvGrpSpPr>
        <p:grpSpPr bwMode="auto">
          <a:xfrm>
            <a:off x="1981200" y="2862263"/>
            <a:ext cx="762000" cy="665162"/>
            <a:chOff x="3174" y="2656"/>
            <a:chExt cx="1549" cy="1351"/>
          </a:xfrm>
        </p:grpSpPr>
        <p:sp>
          <p:nvSpPr>
            <p:cNvPr id="41053" name="AutoShape 93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4" name="AutoShape 94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5" name="AutoShape 95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56" name="Line 96"/>
          <p:cNvSpPr>
            <a:spLocks noChangeShapeType="1"/>
          </p:cNvSpPr>
          <p:nvPr/>
        </p:nvSpPr>
        <p:spPr bwMode="auto">
          <a:xfrm>
            <a:off x="2590800" y="2557463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57" name="Text Box 97"/>
          <p:cNvSpPr txBox="1">
            <a:spLocks noChangeArrowheads="1"/>
          </p:cNvSpPr>
          <p:nvPr/>
        </p:nvSpPr>
        <p:spPr bwMode="auto">
          <a:xfrm>
            <a:off x="3352800" y="1970088"/>
            <a:ext cx="329994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latin typeface="Arial" charset="0"/>
              </a:rPr>
              <a:t>Self Access Center???</a:t>
            </a:r>
            <a:endParaRPr lang="en-US" sz="2400" dirty="0">
              <a:latin typeface="Arial" charset="0"/>
            </a:endParaRPr>
          </a:p>
        </p:txBody>
      </p:sp>
      <p:sp>
        <p:nvSpPr>
          <p:cNvPr id="41058" name="Text Box 98"/>
          <p:cNvSpPr txBox="1">
            <a:spLocks noChangeArrowheads="1"/>
          </p:cNvSpPr>
          <p:nvPr/>
        </p:nvSpPr>
        <p:spPr bwMode="gray">
          <a:xfrm>
            <a:off x="2178050" y="20462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Arial" charset="0"/>
              </a:rPr>
              <a:t>1</a:t>
            </a:r>
          </a:p>
        </p:txBody>
      </p:sp>
      <p:sp>
        <p:nvSpPr>
          <p:cNvPr id="41059" name="Line 99"/>
          <p:cNvSpPr>
            <a:spLocks noChangeShapeType="1"/>
          </p:cNvSpPr>
          <p:nvPr/>
        </p:nvSpPr>
        <p:spPr bwMode="auto">
          <a:xfrm>
            <a:off x="2590800" y="3471863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0" name="Text Box 100"/>
          <p:cNvSpPr txBox="1">
            <a:spLocks noChangeArrowheads="1"/>
          </p:cNvSpPr>
          <p:nvPr/>
        </p:nvSpPr>
        <p:spPr bwMode="auto">
          <a:xfrm>
            <a:off x="3352800" y="2884488"/>
            <a:ext cx="152157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latin typeface="Arial" charset="0"/>
              </a:rPr>
              <a:t>Hardware</a:t>
            </a:r>
            <a:endParaRPr lang="en-US" sz="2400" dirty="0">
              <a:latin typeface="Arial" charset="0"/>
            </a:endParaRPr>
          </a:p>
        </p:txBody>
      </p:sp>
      <p:sp>
        <p:nvSpPr>
          <p:cNvPr id="41061" name="Text Box 101"/>
          <p:cNvSpPr txBox="1">
            <a:spLocks noChangeArrowheads="1"/>
          </p:cNvSpPr>
          <p:nvPr/>
        </p:nvSpPr>
        <p:spPr bwMode="gray">
          <a:xfrm>
            <a:off x="2178050" y="29606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Arial" charset="0"/>
              </a:rPr>
              <a:t>2</a:t>
            </a:r>
          </a:p>
        </p:txBody>
      </p:sp>
      <p:grpSp>
        <p:nvGrpSpPr>
          <p:cNvPr id="41062" name="Group 102"/>
          <p:cNvGrpSpPr>
            <a:grpSpLocks/>
          </p:cNvGrpSpPr>
          <p:nvPr/>
        </p:nvGrpSpPr>
        <p:grpSpPr bwMode="auto">
          <a:xfrm>
            <a:off x="1981200" y="3754438"/>
            <a:ext cx="762000" cy="665162"/>
            <a:chOff x="1110" y="2656"/>
            <a:chExt cx="1549" cy="1351"/>
          </a:xfrm>
        </p:grpSpPr>
        <p:sp>
          <p:nvSpPr>
            <p:cNvPr id="41063" name="AutoShape 103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4" name="AutoShape 104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5" name="AutoShape 105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66" name="Group 106"/>
          <p:cNvGrpSpPr>
            <a:grpSpLocks/>
          </p:cNvGrpSpPr>
          <p:nvPr/>
        </p:nvGrpSpPr>
        <p:grpSpPr bwMode="auto">
          <a:xfrm>
            <a:off x="1981200" y="4668838"/>
            <a:ext cx="762000" cy="665162"/>
            <a:chOff x="3174" y="2656"/>
            <a:chExt cx="1549" cy="1351"/>
          </a:xfrm>
        </p:grpSpPr>
        <p:sp>
          <p:nvSpPr>
            <p:cNvPr id="41067" name="AutoShape 107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8" name="AutoShape 108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9" name="AutoShape 109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70" name="Line 110"/>
          <p:cNvSpPr>
            <a:spLocks noChangeShapeType="1"/>
          </p:cNvSpPr>
          <p:nvPr/>
        </p:nvSpPr>
        <p:spPr bwMode="auto">
          <a:xfrm>
            <a:off x="2590800" y="4364038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71" name="Text Box 111"/>
          <p:cNvSpPr txBox="1">
            <a:spLocks noChangeArrowheads="1"/>
          </p:cNvSpPr>
          <p:nvPr/>
        </p:nvSpPr>
        <p:spPr bwMode="auto">
          <a:xfrm>
            <a:off x="3352800" y="3776663"/>
            <a:ext cx="139974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latin typeface="Arial" charset="0"/>
              </a:rPr>
              <a:t>Software</a:t>
            </a:r>
            <a:endParaRPr lang="en-US" sz="2400" dirty="0">
              <a:latin typeface="Arial" charset="0"/>
            </a:endParaRPr>
          </a:p>
        </p:txBody>
      </p:sp>
      <p:sp>
        <p:nvSpPr>
          <p:cNvPr id="41072" name="Text Box 112"/>
          <p:cNvSpPr txBox="1">
            <a:spLocks noChangeArrowheads="1"/>
          </p:cNvSpPr>
          <p:nvPr/>
        </p:nvSpPr>
        <p:spPr bwMode="gray">
          <a:xfrm>
            <a:off x="2178050" y="38528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Arial" charset="0"/>
              </a:rPr>
              <a:t>3</a:t>
            </a:r>
          </a:p>
        </p:txBody>
      </p:sp>
      <p:sp>
        <p:nvSpPr>
          <p:cNvPr id="41073" name="Line 113"/>
          <p:cNvSpPr>
            <a:spLocks noChangeShapeType="1"/>
          </p:cNvSpPr>
          <p:nvPr/>
        </p:nvSpPr>
        <p:spPr bwMode="auto">
          <a:xfrm>
            <a:off x="2590800" y="5278438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74" name="Text Box 114"/>
          <p:cNvSpPr txBox="1">
            <a:spLocks noChangeArrowheads="1"/>
          </p:cNvSpPr>
          <p:nvPr/>
        </p:nvSpPr>
        <p:spPr bwMode="auto">
          <a:xfrm>
            <a:off x="3352800" y="4691063"/>
            <a:ext cx="184698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 err="1" smtClean="0">
                <a:latin typeface="Arial" charset="0"/>
              </a:rPr>
              <a:t>Humanware</a:t>
            </a:r>
            <a:endParaRPr lang="en-US" sz="2400" dirty="0">
              <a:latin typeface="Arial" charset="0"/>
            </a:endParaRPr>
          </a:p>
        </p:txBody>
      </p:sp>
      <p:sp>
        <p:nvSpPr>
          <p:cNvPr id="41075" name="Text Box 115"/>
          <p:cNvSpPr txBox="1">
            <a:spLocks noChangeArrowheads="1"/>
          </p:cNvSpPr>
          <p:nvPr/>
        </p:nvSpPr>
        <p:spPr bwMode="gray">
          <a:xfrm>
            <a:off x="2178050" y="47672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Arial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1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410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41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41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41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41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41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4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1056" grpId="0" animBg="1"/>
      <p:bldP spid="41058" grpId="0"/>
      <p:bldP spid="41059" grpId="0" animBg="1"/>
      <p:bldP spid="41060" grpId="0"/>
      <p:bldP spid="41061" grpId="0"/>
      <p:bldP spid="41070" grpId="0" animBg="1"/>
      <p:bldP spid="41071" grpId="0"/>
      <p:bldP spid="41072" grpId="0"/>
      <p:bldP spid="41073" grpId="0" animBg="1"/>
      <p:bldP spid="41074" grpId="0"/>
      <p:bldP spid="410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_35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95023">
            <a:off x="1049886" y="1430482"/>
            <a:ext cx="4914900" cy="3276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IMG_35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75122">
            <a:off x="1981200" y="1981200"/>
            <a:ext cx="4838700" cy="3225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IMG_35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13612">
            <a:off x="3352800" y="2743200"/>
            <a:ext cx="4800600" cy="32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24500" y="6477000"/>
            <a:ext cx="3086100" cy="244475"/>
          </a:xfrm>
        </p:spPr>
        <p:txBody>
          <a:bodyPr/>
          <a:lstStyle/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black">
          <a:xfrm>
            <a:off x="2590800" y="2743200"/>
            <a:ext cx="441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SELF ACCESS CENTER???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Access Center???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Secara umum 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Self Access Center </a:t>
            </a:r>
            <a:r>
              <a:rPr lang="id-ID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adalah </a:t>
            </a:r>
            <a:r>
              <a:rPr lang="id-ID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sebuah pusat pembelajaran yang berbasis teknologi (ICT). </a:t>
            </a:r>
            <a:r>
              <a:rPr lang="en-US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Salah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satu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sistem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Self Access Center </a:t>
            </a:r>
            <a:r>
              <a:rPr lang="en-US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id-ID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Learning Management Center Fakultas </a:t>
            </a:r>
            <a:r>
              <a:rPr lang="en-US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Ilmu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Budaya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Jurusan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S</a:t>
            </a:r>
            <a:r>
              <a:rPr lang="id-ID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astra </a:t>
            </a:r>
            <a:r>
              <a:rPr lang="id-ID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Arab Universitas Hasanuddin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</a:t>
            </a:r>
            <a:r>
              <a:rPr lang="id-ID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Berbagai </a:t>
            </a:r>
            <a:r>
              <a:rPr lang="id-ID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aktifitas akademik menjadikan tempat tersebut sebagai wadah dalam melakukan berbagai kreasi dan </a:t>
            </a:r>
            <a:r>
              <a:rPr lang="id-ID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ino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v</a:t>
            </a:r>
            <a:r>
              <a:rPr lang="id-ID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asi-ino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v</a:t>
            </a:r>
            <a:r>
              <a:rPr lang="id-ID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asi </a:t>
            </a:r>
            <a:r>
              <a:rPr lang="id-ID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baru dalam system pembelajaran modern. </a:t>
            </a:r>
            <a:endParaRPr lang="en-US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24500" y="6477000"/>
            <a:ext cx="3086100" cy="244475"/>
          </a:xfrm>
        </p:spPr>
        <p:txBody>
          <a:bodyPr/>
          <a:lstStyle/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Access Center???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Selain system pembelajaran online yang sejak lama sudah diterapkan, Sistem Informasi Akademik (SIMA) telah akrab dilingkungan tersebut. </a:t>
            </a:r>
            <a:r>
              <a:rPr lang="id-ID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Hamp</a:t>
            </a:r>
            <a:r>
              <a:rPr lang="en-US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</a:t>
            </a:r>
            <a:r>
              <a:rPr lang="id-ID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 </a:t>
            </a:r>
            <a:r>
              <a:rPr lang="id-ID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seluruh aktifitas dosen dan mahasiswa mulai dari profil, pengajaran, penelitian, publikasi, bimbingan, absensi, tugas, dan lain-lain telah didukung oleh system ini.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24500" y="6477000"/>
            <a:ext cx="3086100" cy="244475"/>
          </a:xfrm>
        </p:spPr>
        <p:txBody>
          <a:bodyPr/>
          <a:lstStyle/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Access Center???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Dengan adanya berbagai terobosan yang </a:t>
            </a:r>
            <a:r>
              <a:rPr lang="id-ID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ino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v</a:t>
            </a:r>
            <a:r>
              <a:rPr lang="id-ID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atif </a:t>
            </a:r>
            <a:r>
              <a:rPr lang="id-ID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tersebut, menjadikan </a:t>
            </a:r>
            <a:r>
              <a:rPr lang="id-ID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Managemen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 </a:t>
            </a:r>
            <a:r>
              <a:rPr lang="id-ID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Center </a:t>
            </a:r>
            <a:r>
              <a:rPr lang="id-ID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Learning tidak pernah </a:t>
            </a:r>
            <a:r>
              <a:rPr lang="id-ID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sepi </a:t>
            </a:r>
            <a:r>
              <a:rPr lang="id-ID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dari </a:t>
            </a:r>
            <a:r>
              <a:rPr lang="id-ID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akti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v</a:t>
            </a:r>
            <a:r>
              <a:rPr lang="id-ID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itas-akti</a:t>
            </a:r>
            <a:r>
              <a:rPr lang="en-US" dirty="0"/>
              <a:t>v</a:t>
            </a:r>
            <a:r>
              <a:rPr lang="id-ID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itas </a:t>
            </a:r>
            <a:r>
              <a:rPr lang="id-ID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kreatif para mahasiswa dan dosen. Berbagai kunjungan dari instansi atau institusi dari luar melihat dan sekaligus belajar di tempat tersebut. Akhirnya dari berbagai </a:t>
            </a:r>
            <a:r>
              <a:rPr lang="id-ID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indi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</a:t>
            </a:r>
            <a:r>
              <a:rPr lang="id-ID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ator </a:t>
            </a:r>
            <a:r>
              <a:rPr lang="id-ID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id-ID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atas</a:t>
            </a:r>
            <a:r>
              <a:rPr lang="id-ID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Jurusan tempat laboratorium itu terdapat, tahun 2009 memperoleh penghargaan sebagai jurusan terbaik kedua di universitas Hasanuddin.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24500" y="6477000"/>
            <a:ext cx="3086100" cy="244475"/>
          </a:xfrm>
        </p:spPr>
        <p:txBody>
          <a:bodyPr/>
          <a:lstStyle/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MG_35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91108">
            <a:off x="997574" y="1651778"/>
            <a:ext cx="4686300" cy="3124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 descr="IMG_35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68556">
            <a:off x="2133600" y="1676400"/>
            <a:ext cx="4953000" cy="330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IMG_3556.JPG"/>
          <p:cNvPicPr>
            <a:picLocks noChangeAspect="1"/>
          </p:cNvPicPr>
          <p:nvPr/>
        </p:nvPicPr>
        <p:blipFill>
          <a:blip r:embed="rId4" cstate="print"/>
          <a:srcRect t="1835" b="24771"/>
          <a:stretch>
            <a:fillRect/>
          </a:stretch>
        </p:blipFill>
        <p:spPr>
          <a:xfrm rot="742093">
            <a:off x="5018704" y="2623338"/>
            <a:ext cx="27686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3200"/>
            <a:ext cx="4419600" cy="1219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HARDWARE</a:t>
            </a:r>
            <a:endParaRPr lang="en-US" sz="4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24500" y="6477000"/>
            <a:ext cx="3086100" cy="244475"/>
          </a:xfrm>
        </p:spPr>
        <p:txBody>
          <a:bodyPr/>
          <a:lstStyle/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Laboratorium Learning Management Center Fakultas Sastra Universitas Hasanuddin didukung oleh 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</a:t>
            </a:r>
            <a:r>
              <a:rPr lang="id-ID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asilitas </a:t>
            </a:r>
            <a:r>
              <a:rPr lang="id-ID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perangkat keras yang sudah menunjang pemakaian untuk aplikasi tingkat </a:t>
            </a:r>
            <a:r>
              <a:rPr lang="id-ID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mene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</a:t>
            </a:r>
            <a:r>
              <a:rPr lang="id-ID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gah </a:t>
            </a:r>
            <a:r>
              <a:rPr lang="id-ID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(seperti Multimedia &amp; Desain). </a:t>
            </a:r>
            <a:r>
              <a:rPr lang="id-ID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Ko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</a:t>
            </a:r>
            <a:r>
              <a:rPr lang="id-ID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posisi hardw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</a:t>
            </a:r>
            <a:r>
              <a:rPr lang="id-ID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</a:t>
            </a:r>
            <a:r>
              <a:rPr lang="id-ID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nya </a:t>
            </a:r>
            <a:r>
              <a:rPr lang="id-ID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berkapasitas layak dalam </a:t>
            </a:r>
            <a:r>
              <a:rPr lang="id-ID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mengop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</a:t>
            </a:r>
            <a:r>
              <a:rPr lang="id-ID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rasikan </a:t>
            </a:r>
            <a:r>
              <a:rPr lang="id-ID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software-sofware keluaran baru sekalipun.</a:t>
            </a:r>
            <a:endParaRPr lang="en-US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24500" y="6477000"/>
            <a:ext cx="3086100" cy="244475"/>
          </a:xfrm>
        </p:spPr>
        <p:txBody>
          <a:bodyPr/>
          <a:lstStyle/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_35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872790">
            <a:off x="1219200" y="1371600"/>
            <a:ext cx="2514600" cy="37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IMG_35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98504">
            <a:off x="1905000" y="1828800"/>
            <a:ext cx="4419600" cy="2946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IMG_35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21121">
            <a:off x="3128116" y="2456024"/>
            <a:ext cx="4648200" cy="3098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90800" y="2743200"/>
            <a:ext cx="4419600" cy="1219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SOFTWARE</a:t>
            </a:r>
            <a:endParaRPr lang="en-US" sz="4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24500" y="6477000"/>
            <a:ext cx="3086100" cy="244475"/>
          </a:xfrm>
        </p:spPr>
        <p:txBody>
          <a:bodyPr/>
          <a:lstStyle/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cdb2004218d">
  <a:themeElements>
    <a:clrScheme name="217tgp_cube_dark 3">
      <a:dk1>
        <a:srgbClr val="969696"/>
      </a:dk1>
      <a:lt1>
        <a:srgbClr val="FFFFFF"/>
      </a:lt1>
      <a:dk2>
        <a:srgbClr val="0A2068"/>
      </a:dk2>
      <a:lt2>
        <a:srgbClr val="85D9F7"/>
      </a:lt2>
      <a:accent1>
        <a:srgbClr val="5AB14B"/>
      </a:accent1>
      <a:accent2>
        <a:srgbClr val="2F7ADF"/>
      </a:accent2>
      <a:accent3>
        <a:srgbClr val="AAABB9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DD8739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DD873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cdb2004218d</Template>
  <TotalTime>92</TotalTime>
  <Words>702</Words>
  <Application>Microsoft PowerPoint</Application>
  <PresentationFormat>On-screen Show (4:3)</PresentationFormat>
  <Paragraphs>72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cdb2004218d</vt:lpstr>
      <vt:lpstr>Self Access Center</vt:lpstr>
      <vt:lpstr>Contents</vt:lpstr>
      <vt:lpstr>Slide 3</vt:lpstr>
      <vt:lpstr>Self Access Center???</vt:lpstr>
      <vt:lpstr>Self Access Center???</vt:lpstr>
      <vt:lpstr>Self Access Center???</vt:lpstr>
      <vt:lpstr>HARDWARE</vt:lpstr>
      <vt:lpstr>Hardware</vt:lpstr>
      <vt:lpstr>SOFTWARE</vt:lpstr>
      <vt:lpstr>Software</vt:lpstr>
      <vt:lpstr>Bentuk upaya inovatif dalam menkreasi software dan bahasa pemprograman secara mandiri antara lain :</vt:lpstr>
      <vt:lpstr>Bentuk upaya inovatif dalam menkreasi software dan bahasa pemprograman secara mandiri antara lain :</vt:lpstr>
      <vt:lpstr>Bentuk upaya inovatif dalam menkreasi software dan bahasa pemprograman secara mandiri antara lain :</vt:lpstr>
      <vt:lpstr>Bentuk upaya inovatif dalam menkreasi software dan bahasa pemprograman secara mandiri antara lain :</vt:lpstr>
      <vt:lpstr>SOFTWARE</vt:lpstr>
      <vt:lpstr>Humanware</vt:lpstr>
      <vt:lpstr>Humanware</vt:lpstr>
      <vt:lpstr>Kesimpulan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Access Center</dc:title>
  <dc:creator>de@techsoft</dc:creator>
  <cp:lastModifiedBy>de@techsoft</cp:lastModifiedBy>
  <cp:revision>12</cp:revision>
  <dcterms:created xsi:type="dcterms:W3CDTF">2010-06-15T09:40:23Z</dcterms:created>
  <dcterms:modified xsi:type="dcterms:W3CDTF">2010-06-15T13:50:21Z</dcterms:modified>
</cp:coreProperties>
</file>