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handoutMasterIdLst>
    <p:handoutMasterId r:id="rId17"/>
  </p:handoutMasterIdLst>
  <p:sldIdLst>
    <p:sldId id="258" r:id="rId2"/>
    <p:sldId id="257" r:id="rId3"/>
    <p:sldId id="267" r:id="rId4"/>
    <p:sldId id="260" r:id="rId5"/>
    <p:sldId id="259" r:id="rId6"/>
    <p:sldId id="261" r:id="rId7"/>
    <p:sldId id="268" r:id="rId8"/>
    <p:sldId id="262" r:id="rId9"/>
    <p:sldId id="271" r:id="rId10"/>
    <p:sldId id="263" r:id="rId11"/>
    <p:sldId id="269" r:id="rId12"/>
    <p:sldId id="264" r:id="rId13"/>
    <p:sldId id="265" r:id="rId14"/>
    <p:sldId id="266" r:id="rId15"/>
    <p:sldId id="270" r:id="rId16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FAE6"/>
    <a:srgbClr val="003399"/>
    <a:srgbClr val="FF9999"/>
    <a:srgbClr val="FFCCFF"/>
    <a:srgbClr val="CC99FF"/>
    <a:srgbClr val="006666"/>
    <a:srgbClr val="0099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>
      <p:cViewPr>
        <p:scale>
          <a:sx n="77" d="100"/>
          <a:sy n="77" d="100"/>
        </p:scale>
        <p:origin x="-166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E4303-DA62-49B7-AB59-C630B66C14F8}" type="datetimeFigureOut">
              <a:rPr lang="id-ID" smtClean="0"/>
              <a:pPr/>
              <a:t>30/05/2012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79EE2-AC56-482C-B1DA-000222970EA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5105400"/>
            <a:ext cx="7391400" cy="48736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867400"/>
            <a:ext cx="6858000" cy="304800"/>
          </a:xfrm>
        </p:spPr>
        <p:txBody>
          <a:bodyPr lIns="0" tIns="0" rIns="0" bIns="0">
            <a:sp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7C581-C875-491F-9D38-E7B400338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295400"/>
            <a:ext cx="19240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95400"/>
            <a:ext cx="56197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DAB68-44DB-436B-BE52-95D62B0A2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7865-5EB8-475C-A921-7BF408B2E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EBDB3-431D-45CB-92F3-9091326BA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36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1336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EFA94-4223-4AA7-BE41-E9CB6547D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59057-78B2-4F4B-9C94-AC8D2E70D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4E7BE-81A3-4E39-8F88-825182876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F9C47-6A19-4916-BFAC-5A834B558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A37A9-F003-4A41-A238-2DBB99F336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4D76A-C423-4704-914F-82262C94A1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295400"/>
            <a:ext cx="7162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36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808080"/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>
                <a:solidFill>
                  <a:srgbClr val="808080"/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08080"/>
                </a:solidFill>
                <a:latin typeface="Arial Narrow" pitchFamily="34" charset="0"/>
              </a:defRPr>
            </a:lvl1pPr>
          </a:lstStyle>
          <a:p>
            <a:fld id="{22223AF8-E2EC-487F-99EB-0D32BF898F6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Char char="•"/>
        <a:defRPr kumimoji="1" sz="24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Char char="•"/>
        <a:defRPr kumimoji="1" sz="2000">
          <a:solidFill>
            <a:srgbClr val="FFFF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Char char="•"/>
        <a:defRPr kumimoji="1">
          <a:solidFill>
            <a:srgbClr val="FFFF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Char char="•"/>
        <a:defRPr kumimoji="1" sz="1600">
          <a:solidFill>
            <a:srgbClr val="FFFF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Char char="•"/>
        <a:defRPr kumimoji="1" sz="1600">
          <a:solidFill>
            <a:srgbClr val="FFFF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Char char="•"/>
        <a:defRPr kumimoji="1" sz="1600">
          <a:solidFill>
            <a:srgbClr val="FFFF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Char char="•"/>
        <a:defRPr kumimoji="1" sz="1600">
          <a:solidFill>
            <a:srgbClr val="FFFF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Char char="•"/>
        <a:defRPr kumimoji="1" sz="1600">
          <a:solidFill>
            <a:srgbClr val="FFFF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Char char="•"/>
        <a:defRPr kumimoji="1" sz="1600">
          <a:solidFill>
            <a:srgbClr val="FFFFCC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CompaQ\Documents\human%20friendly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CompaQ\Documents\software%20hardware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7504" y="4822701"/>
            <a:ext cx="8964488" cy="1846659"/>
          </a:xfrm>
        </p:spPr>
        <p:txBody>
          <a:bodyPr/>
          <a:lstStyle/>
          <a:p>
            <a:pPr algn="l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Kelompok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3</a:t>
            </a:r>
            <a:r>
              <a:rPr lang="id-ID" sz="2400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:</a:t>
            </a:r>
            <a:br>
              <a:rPr lang="id-ID" sz="2400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en-US" sz="2400" dirty="0" err="1">
                <a:solidFill>
                  <a:srgbClr val="FFC000"/>
                </a:solidFill>
                <a:latin typeface="Century Gothic" pitchFamily="34" charset="0"/>
              </a:rPr>
              <a:t>Sayid</a:t>
            </a:r>
            <a:r>
              <a:rPr lang="en-US" sz="24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entury Gothic" pitchFamily="34" charset="0"/>
              </a:rPr>
              <a:t>Alwi</a:t>
            </a:r>
            <a:r>
              <a:rPr lang="en-US" sz="24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Fauzy</a:t>
            </a:r>
            <a:r>
              <a:rPr lang="id-ID" sz="2400" dirty="0" smtClean="0">
                <a:solidFill>
                  <a:srgbClr val="FFC000"/>
                </a:solidFill>
                <a:latin typeface="Century Gothic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Hendrik</a:t>
            </a: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Century Gothic" pitchFamily="34" charset="0"/>
              </a:rPr>
              <a:t>Samuel 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Mesmor</a:t>
            </a:r>
            <a:r>
              <a:rPr lang="id-ID" sz="2400" dirty="0" smtClean="0">
                <a:solidFill>
                  <a:srgbClr val="FFC000"/>
                </a:solidFill>
                <a:latin typeface="Century Gothic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Johansyah</a:t>
            </a:r>
            <a:r>
              <a:rPr lang="id-ID" sz="2400" dirty="0" smtClean="0">
                <a:solidFill>
                  <a:srgbClr val="FFC000"/>
                </a:solidFill>
                <a:latin typeface="Century Gothic" pitchFamily="34" charset="0"/>
              </a:rPr>
              <a:t>, </a:t>
            </a: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Ma’</a:t>
            </a:r>
            <a:r>
              <a:rPr lang="id-ID" sz="2400" dirty="0" smtClean="0">
                <a:solidFill>
                  <a:srgbClr val="FFC000"/>
                </a:solidFill>
                <a:latin typeface="Century Gothic" pitchFamily="34" charset="0"/>
              </a:rPr>
              <a:t>r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uf</a:t>
            </a:r>
            <a:r>
              <a:rPr lang="id-ID" sz="2400" dirty="0" smtClean="0">
                <a:solidFill>
                  <a:srgbClr val="FFC000"/>
                </a:solidFill>
                <a:latin typeface="Century Gothic" pitchFamily="34" charset="0"/>
              </a:rPr>
              <a:t> Makkaraeng, R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adiani</a:t>
            </a: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Rachim</a:t>
            </a:r>
            <a:r>
              <a:rPr lang="id-ID" sz="2400" dirty="0" smtClean="0">
                <a:solidFill>
                  <a:srgbClr val="FFC000"/>
                </a:solidFill>
                <a:latin typeface="Century Gothic" pitchFamily="34" charset="0"/>
              </a:rPr>
              <a:t>, </a:t>
            </a: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Maya Sari</a:t>
            </a:r>
            <a:r>
              <a:rPr lang="id-ID" sz="2400" dirty="0" smtClean="0">
                <a:solidFill>
                  <a:srgbClr val="FFC000"/>
                </a:solidFill>
                <a:latin typeface="Century Gothic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Lisna</a:t>
            </a: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Century Gothic" pitchFamily="34" charset="0"/>
              </a:rPr>
              <a:t>Sari 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Hijrayanti</a:t>
            </a:r>
            <a:r>
              <a:rPr lang="id-ID" sz="2400" dirty="0" smtClean="0">
                <a:solidFill>
                  <a:srgbClr val="FFC000"/>
                </a:solidFill>
                <a:latin typeface="Century Gothic" pitchFamily="34" charset="0"/>
              </a:rPr>
              <a:t> Sari, </a:t>
            </a: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Fit</a:t>
            </a:r>
            <a:r>
              <a:rPr lang="id-ID" sz="2400" dirty="0" smtClean="0">
                <a:solidFill>
                  <a:srgbClr val="FFC000"/>
                </a:solidFill>
                <a:latin typeface="Century Gothic" pitchFamily="34" charset="0"/>
              </a:rPr>
              <a:t>ri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ani</a:t>
            </a:r>
            <a:r>
              <a:rPr lang="id-ID" sz="24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Puspa</a:t>
            </a: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Ningsih</a:t>
            </a:r>
            <a:r>
              <a:rPr lang="id-ID" sz="2400" dirty="0">
                <a:solidFill>
                  <a:srgbClr val="FFC000"/>
                </a:solidFill>
                <a:latin typeface="Century Gothic" pitchFamily="34" charset="0"/>
              </a:rPr>
              <a:t>.</a:t>
            </a:r>
            <a:r>
              <a:rPr lang="en-US" sz="2400" dirty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en-US" sz="2400" dirty="0">
                <a:solidFill>
                  <a:srgbClr val="FFC000"/>
                </a:solidFill>
                <a:latin typeface="Century Gothic" pitchFamily="34" charset="0"/>
              </a:rPr>
            </a:br>
            <a:endParaRPr lang="en-US" sz="2400" dirty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35496" y="3115414"/>
            <a:ext cx="835292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SIAKA (Sistem Informasi Akademik)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d-ID" sz="3200" b="1" kern="0" dirty="0" smtClean="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Fakultas Teknik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UNHAS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9552" y="1295401"/>
            <a:ext cx="7461448" cy="49244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Aspek Humanware SIAKA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539552" y="1988840"/>
            <a:ext cx="8136904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sz="2800" b="1" kern="0" noProof="0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kumimoji="1" lang="id-ID" sz="28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Pemegang peran penting </a:t>
            </a:r>
            <a:r>
              <a:rPr kumimoji="1" lang="id-ID" sz="2800" b="1" kern="0" noProof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SIAKA adalah 	operator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sz="28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Tidak ada persyaratan khusus bagi operator 	SIAKA, minimal bisa mengoperasikan 	komputer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sz="28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6 operator di Fakultas, 3 operator di 	jurusan Mesin, dan beberapa operator  	di masing-masing jurusan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sz="2800" b="1" kern="0" noProof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Dr. Rafiuddin Syam sebagai 	controller/admin SIAKA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9552" y="1295401"/>
            <a:ext cx="7461448" cy="49244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Aspek Humanware SIAKA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human friendl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953344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9552" y="1295401"/>
            <a:ext cx="7461448" cy="49244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2"/>
                </a:solidFill>
              </a:rPr>
              <a:t>Manfaat SIAKA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827584" y="2420888"/>
            <a:ext cx="8136904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Contoh Kasus: Pengajuan surat izin PKL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id-ID" sz="2800" b="1" kern="0" dirty="0" smtClean="0">
              <a:solidFill>
                <a:schemeClr val="accent6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Jurusan		SERVER		Fakultas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id-ID" sz="2800" b="1" kern="0" dirty="0" smtClean="0">
              <a:solidFill>
                <a:schemeClr val="accent6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id-ID" sz="2800" b="1" kern="0" dirty="0" smtClean="0">
              <a:solidFill>
                <a:schemeClr val="accent6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id-ID" sz="2800" b="1" kern="0" dirty="0" smtClean="0">
              <a:solidFill>
                <a:schemeClr val="accent6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		</a:t>
            </a:r>
            <a:r>
              <a:rPr kumimoji="1" lang="id-ID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  </a:t>
            </a:r>
            <a:r>
              <a:rPr kumimoji="1" lang="id-ID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Prodi Industri</a:t>
            </a:r>
            <a:endParaRPr kumimoji="1" lang="id-ID" sz="2800" b="1" kern="0" dirty="0" smtClean="0">
              <a:solidFill>
                <a:schemeClr val="accent6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id-ID" sz="2800" b="1" kern="0" dirty="0" smtClean="0">
              <a:solidFill>
                <a:schemeClr val="accent6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id-ID" sz="2800" b="1" kern="0" dirty="0" smtClean="0">
              <a:solidFill>
                <a:schemeClr val="accent6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			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	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441464" y="328498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5220072" y="323240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015360" y="3861048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710952" y="1124744"/>
            <a:ext cx="7461448" cy="2154436"/>
          </a:xfrm>
        </p:spPr>
        <p:txBody>
          <a:bodyPr/>
          <a:lstStyle/>
          <a:p>
            <a:pPr algn="ctr"/>
            <a:r>
              <a:rPr lang="id-ID" sz="4400" dirty="0" smtClean="0">
                <a:solidFill>
                  <a:schemeClr val="accent2"/>
                </a:solidFill>
              </a:rPr>
              <a:t>Sekuritas</a:t>
            </a:r>
            <a:r>
              <a:rPr lang="id-ID" sz="4400" dirty="0">
                <a:solidFill>
                  <a:schemeClr val="accent2"/>
                </a:solidFill>
              </a:rPr>
              <a:t/>
            </a:r>
            <a:br>
              <a:rPr lang="id-ID" sz="4400" dirty="0">
                <a:solidFill>
                  <a:schemeClr val="accent2"/>
                </a:solidFill>
              </a:rPr>
            </a:br>
            <a:r>
              <a:rPr lang="id-ID" dirty="0" smtClean="0">
                <a:solidFill>
                  <a:schemeClr val="accent2"/>
                </a:solidFill>
              </a:rPr>
              <a:t/>
            </a:r>
            <a:br>
              <a:rPr lang="id-ID" dirty="0" smtClean="0">
                <a:solidFill>
                  <a:schemeClr val="accent2"/>
                </a:solidFill>
              </a:rPr>
            </a:br>
            <a:r>
              <a:rPr lang="id-ID" dirty="0">
                <a:solidFill>
                  <a:schemeClr val="accent2"/>
                </a:solidFill>
              </a:rPr>
              <a:t/>
            </a:r>
            <a:br>
              <a:rPr lang="id-ID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539552" y="2780928"/>
            <a:ext cx="813690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Database		WEB		Users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</a:t>
            </a:r>
            <a:r>
              <a:rPr kumimoji="1" lang="id-ID" sz="32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sering menjadi </a:t>
            </a: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area</a:t>
            </a:r>
            <a:r>
              <a:rPr kumimoji="1" lang="id-ID" sz="32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hacking 	favorit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id-ID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843808" y="278092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5444080" y="2780928"/>
            <a:ext cx="1216152" cy="4846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710952" y="1295401"/>
            <a:ext cx="7461448" cy="49244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Kendala yang dihadapi SIAKA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539552" y="2280349"/>
            <a:ext cx="813690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sz="2800" b="1" kern="0" noProof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kumimoji="1" lang="id-ID" sz="2800" b="1" kern="0" noProof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Kurangnya operator maintenance yang 	handal.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sz="28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Jaringan yang sering bermasalah 	dikarenakan </a:t>
            </a:r>
            <a:r>
              <a:rPr kumimoji="1" lang="id-ID" sz="2800" b="1" kern="0" noProof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Overload (jika diakses 	bersamaan oleh sekitar 250 users)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710952" y="3584629"/>
            <a:ext cx="7461448" cy="49244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TERIMA KASIH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124744"/>
            <a:ext cx="7162800" cy="492443"/>
          </a:xfrm>
        </p:spPr>
        <p:txBody>
          <a:bodyPr/>
          <a:lstStyle/>
          <a:p>
            <a:pPr algn="ctr"/>
            <a:r>
              <a:rPr lang="id-ID" dirty="0" smtClean="0"/>
              <a:t>Sejarah dan Fakta SIAKA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16832"/>
            <a:ext cx="7696200" cy="41148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Dicetuskan oleh Pembantu Dekan I saat itu, yaitu Dr. Ing. Wahyu Haryadi Piarah (menjabat sebagai Dekan saat ini) atas dasar kebutuhan informasi data mahasiswa.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Diuji coba pertama kali pada program studi teknik </a:t>
            </a:r>
            <a:r>
              <a:rPr lang="id-ID" dirty="0" smtClean="0">
                <a:solidFill>
                  <a:srgbClr val="FFFF00"/>
                </a:solidFill>
              </a:rPr>
              <a:t>industri pada tahun 2007. </a:t>
            </a:r>
            <a:r>
              <a:rPr lang="id-ID" dirty="0" smtClean="0">
                <a:solidFill>
                  <a:srgbClr val="FFFF00"/>
                </a:solidFill>
              </a:rPr>
              <a:t>Pada uji coba, dalam 2 hari bisa menghimpun data mahasiswa baru (dianggap berhasil).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Memiliki data mahasiswa mulai dari tahun ajaran 2002.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Dipergunakan juga oleh Fakultas Ekonomi dan Kehutanan.</a:t>
            </a:r>
          </a:p>
          <a:p>
            <a:endParaRPr lang="id-ID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162800" cy="492443"/>
          </a:xfrm>
        </p:spPr>
        <p:txBody>
          <a:bodyPr/>
          <a:lstStyle/>
          <a:p>
            <a:pPr algn="ctr"/>
            <a:r>
              <a:rPr lang="id-ID" dirty="0" smtClean="0"/>
              <a:t>Sejarah  dan Fakta SIAKA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16832"/>
            <a:ext cx="7696200" cy="41148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Programmer SIAKA merupakan mahasiswa Fakultas Teknik UNHAS sendiri.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Dipergunakan pada 13 program studi S1, 6 Program Studi S2, 1 program studi S3.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Jumlah User sekitar 4600-4700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Memiliki sekitar 17 access point (di lingkungan Fak. Teknik)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Pada dasarnya, sistem ini tidak mengubah prosedur akademik di lapangan.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9552" y="1295401"/>
            <a:ext cx="7461448" cy="837455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2"/>
                </a:solidFill>
              </a:rPr>
              <a:t/>
            </a:r>
            <a:br>
              <a:rPr lang="id-ID" dirty="0" smtClean="0">
                <a:solidFill>
                  <a:schemeClr val="accent2"/>
                </a:solidFill>
              </a:rPr>
            </a:br>
            <a:r>
              <a:rPr lang="id-ID" dirty="0">
                <a:solidFill>
                  <a:schemeClr val="accent2"/>
                </a:solidFill>
              </a:rPr>
              <a:t/>
            </a:r>
            <a:br>
              <a:rPr lang="id-ID" dirty="0">
                <a:solidFill>
                  <a:schemeClr val="accent2"/>
                </a:solidFill>
              </a:rPr>
            </a:br>
            <a:r>
              <a:rPr lang="id-ID" dirty="0" smtClean="0">
                <a:solidFill>
                  <a:schemeClr val="accent2"/>
                </a:solidFill>
              </a:rPr>
              <a:t/>
            </a:r>
            <a:br>
              <a:rPr lang="id-ID" dirty="0" smtClean="0">
                <a:solidFill>
                  <a:schemeClr val="accent2"/>
                </a:solidFill>
              </a:rPr>
            </a:br>
            <a:r>
              <a:rPr lang="id-ID" dirty="0">
                <a:solidFill>
                  <a:schemeClr val="accent2"/>
                </a:solidFill>
              </a:rPr>
              <a:t/>
            </a:r>
            <a:br>
              <a:rPr lang="id-ID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539552" y="1988840"/>
            <a:ext cx="813690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10559"/>
            <a:ext cx="8388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>
                <a:solidFill>
                  <a:srgbClr val="FFFF00"/>
                </a:solidFill>
              </a:rPr>
              <a:t>SIAKA terdiri dari 3 bagian:</a:t>
            </a:r>
          </a:p>
          <a:p>
            <a:endParaRPr lang="id-ID" sz="3600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id-ID" sz="3600" dirty="0" smtClean="0">
                <a:solidFill>
                  <a:srgbClr val="FFFF00"/>
                </a:solidFill>
              </a:rPr>
              <a:t>SIAKA akademik (di akses semua pihak)</a:t>
            </a:r>
          </a:p>
          <a:p>
            <a:pPr marL="457200" indent="-457200">
              <a:buAutoNum type="arabicPeriod"/>
            </a:pPr>
            <a:r>
              <a:rPr lang="id-ID" sz="3600" dirty="0" smtClean="0">
                <a:solidFill>
                  <a:srgbClr val="FFFF00"/>
                </a:solidFill>
              </a:rPr>
              <a:t>SIAKA kepegawaian (di akses oleh operator)</a:t>
            </a:r>
          </a:p>
          <a:p>
            <a:pPr marL="457200" indent="-457200">
              <a:buAutoNum type="arabicPeriod"/>
            </a:pPr>
            <a:r>
              <a:rPr lang="id-ID" sz="3600" dirty="0" smtClean="0">
                <a:solidFill>
                  <a:srgbClr val="FFFF00"/>
                </a:solidFill>
              </a:rPr>
              <a:t>SIAKA surat menyurat (di akses oleh operator)</a:t>
            </a:r>
            <a:endParaRPr lang="id-ID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9552" y="1295401"/>
            <a:ext cx="7461448" cy="2954655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Tujuan SIAKA</a:t>
            </a:r>
            <a:br>
              <a:rPr lang="id-ID" dirty="0" smtClean="0">
                <a:solidFill>
                  <a:srgbClr val="FFFF00"/>
                </a:solidFill>
              </a:rPr>
            </a:br>
            <a:r>
              <a:rPr lang="id-ID" dirty="0" smtClean="0">
                <a:solidFill>
                  <a:srgbClr val="FFFF00"/>
                </a:solidFill>
              </a:rPr>
              <a:t/>
            </a:r>
            <a:br>
              <a:rPr lang="id-ID" dirty="0" smtClean="0">
                <a:solidFill>
                  <a:srgbClr val="FFFF00"/>
                </a:solidFill>
              </a:rPr>
            </a:br>
            <a:r>
              <a:rPr lang="id-ID" dirty="0">
                <a:solidFill>
                  <a:srgbClr val="FFFF00"/>
                </a:solidFill>
              </a:rPr>
              <a:t/>
            </a:r>
            <a:br>
              <a:rPr lang="id-ID" dirty="0">
                <a:solidFill>
                  <a:srgbClr val="FFFF00"/>
                </a:solidFill>
              </a:rPr>
            </a:br>
            <a:r>
              <a:rPr lang="id-ID" dirty="0" smtClean="0">
                <a:solidFill>
                  <a:srgbClr val="FFFF00"/>
                </a:solidFill>
              </a:rPr>
              <a:t/>
            </a:r>
            <a:br>
              <a:rPr lang="id-ID" dirty="0" smtClean="0">
                <a:solidFill>
                  <a:srgbClr val="FFFF00"/>
                </a:solidFill>
              </a:rPr>
            </a:br>
            <a:r>
              <a:rPr lang="id-ID" dirty="0">
                <a:solidFill>
                  <a:srgbClr val="FFFF00"/>
                </a:solidFill>
              </a:rPr>
              <a:t/>
            </a:r>
            <a:br>
              <a:rPr lang="id-ID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539552" y="1988840"/>
            <a:ext cx="8136904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sz="2800" b="1" kern="0" noProof="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kumimoji="1" lang="id-ID" sz="2800" kern="0" noProof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Mempermudah mahasiswa untuk    	mengakses informasi akademik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id-ID" sz="2800" kern="0" noProof="0" dirty="0" smtClean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sz="2800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Mengefisienkan waktu yang digunakan 	dalam pengurusan akademik oleh 	mahasiswa, dan persuratan oleh pegawai-	pegawai akademik.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id-ID" sz="2800" kern="0" dirty="0" smtClean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sz="2800" kern="0" noProof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Memberikan pelayanan dan informasi bagi 	Mahasiswa atau siapapun yang 	mengakses site tersebut.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id-ID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9720" y="1295401"/>
            <a:ext cx="7162800" cy="984885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Aspek Hardware SIAKA</a:t>
            </a:r>
            <a:br>
              <a:rPr lang="id-ID" dirty="0" smtClean="0">
                <a:solidFill>
                  <a:srgbClr val="FFFF00"/>
                </a:solidFill>
              </a:rPr>
            </a:b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395536" y="2111945"/>
            <a:ext cx="856895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kern="0" noProof="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id-ID" b="1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 buah Swicth Hub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1 buah Swicth Fiber Optic dari Telkomsel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 buah Server (1 Jaringan, 1 Website, 1 Database, 1 	Back Up  Database)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Fiber Optic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48 port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6 buah PC di Fakultas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PC di setiap jurusan bagi operator ( 3 di Jurusan 	Teknik Mesin)</a:t>
            </a:r>
            <a:r>
              <a:rPr kumimoji="1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id-ID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ftware hardwar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14400" y="1916832"/>
            <a:ext cx="6858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1198" y="1196752"/>
            <a:ext cx="4579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/>
              <a:t>Aspek Hardware SIAKA</a:t>
            </a:r>
            <a:endParaRPr lang="id-ID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9552" y="1295401"/>
            <a:ext cx="7461448" cy="49244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Aspek Software SIAKA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395536" y="2181632"/>
            <a:ext cx="860444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Website SIAKA </a:t>
            </a: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1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siakad.unhas.ac.id), hanya 	menggunakan 1 Software</a:t>
            </a:r>
            <a:r>
              <a:rPr kumimoji="1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bisa diakses melalui IP Public dan IP Local</a:t>
            </a:r>
            <a:endParaRPr kumimoji="1" lang="id-ID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kapasitas </a:t>
            </a: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diperoleh melalui PTIK UNHAS sebesar 12 	Mb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Server menggunakan sistem LINUX.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Pengoperasian oleh operator dan Admin 	menggunakan WINDOWS.</a:t>
            </a:r>
            <a:r>
              <a:rPr kumimoji="1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Sekitar 17 Access point tanpa </a:t>
            </a:r>
            <a:r>
              <a:rPr kumimoji="1" lang="id-ID" b="1" i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security key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id-ID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software ini </a:t>
            </a:r>
            <a:r>
              <a:rPr kumimoji="1" lang="id-ID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1" lang="id-ID" b="1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ersifat </a:t>
            </a:r>
            <a:r>
              <a:rPr kumimoji="1" lang="id-ID" b="1" i="1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Human Friendly</a:t>
            </a:r>
            <a:r>
              <a:rPr kumimoji="1" lang="id-I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1070992" y="2072461"/>
            <a:ext cx="7461448" cy="49244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Tampilan </a:t>
            </a:r>
            <a:r>
              <a:rPr lang="id-ID" i="1" dirty="0" smtClean="0">
                <a:solidFill>
                  <a:srgbClr val="FFFF00"/>
                </a:solidFill>
              </a:rPr>
              <a:t>Home </a:t>
            </a:r>
            <a:r>
              <a:rPr lang="id-ID" dirty="0" smtClean="0">
                <a:solidFill>
                  <a:srgbClr val="FFFF00"/>
                </a:solidFill>
              </a:rPr>
              <a:t>Web SIAKA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395536" y="2181632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id-ID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19">
  <a:themeElements>
    <a:clrScheme name="">
      <a:dk1>
        <a:srgbClr val="000000"/>
      </a:dk1>
      <a:lt1>
        <a:srgbClr val="CCFF66"/>
      </a:lt1>
      <a:dk2>
        <a:srgbClr val="000000"/>
      </a:dk2>
      <a:lt2>
        <a:srgbClr val="CC99FF"/>
      </a:lt2>
      <a:accent1>
        <a:srgbClr val="00FFCC"/>
      </a:accent1>
      <a:accent2>
        <a:srgbClr val="99FF33"/>
      </a:accent2>
      <a:accent3>
        <a:srgbClr val="AAAAAA"/>
      </a:accent3>
      <a:accent4>
        <a:srgbClr val="AEDA56"/>
      </a:accent4>
      <a:accent5>
        <a:srgbClr val="AAFFE2"/>
      </a:accent5>
      <a:accent6>
        <a:srgbClr val="8AE72D"/>
      </a:accent6>
      <a:hlink>
        <a:srgbClr val="9966FF"/>
      </a:hlink>
      <a:folHlink>
        <a:srgbClr val="6666FF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CC66"/>
        </a:lt1>
        <a:dk2>
          <a:srgbClr val="000000"/>
        </a:dk2>
        <a:lt2>
          <a:srgbClr val="99CC00"/>
        </a:lt2>
        <a:accent1>
          <a:srgbClr val="FF9933"/>
        </a:accent1>
        <a:accent2>
          <a:srgbClr val="99FF33"/>
        </a:accent2>
        <a:accent3>
          <a:srgbClr val="AAAAAA"/>
        </a:accent3>
        <a:accent4>
          <a:srgbClr val="DAAE56"/>
        </a:accent4>
        <a:accent5>
          <a:srgbClr val="FFCAAD"/>
        </a:accent5>
        <a:accent6>
          <a:srgbClr val="8AE72D"/>
        </a:accent6>
        <a:hlink>
          <a:srgbClr val="9966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CC"/>
    </a:lt1>
    <a:dk2>
      <a:srgbClr val="000000"/>
    </a:dk2>
    <a:lt2>
      <a:srgbClr val="CC99FF"/>
    </a:lt2>
    <a:accent1>
      <a:srgbClr val="00FFCC"/>
    </a:accent1>
    <a:accent2>
      <a:srgbClr val="99FF33"/>
    </a:accent2>
    <a:accent3>
      <a:srgbClr val="AAAAAA"/>
    </a:accent3>
    <a:accent4>
      <a:srgbClr val="DADAAE"/>
    </a:accent4>
    <a:accent5>
      <a:srgbClr val="AAFFE2"/>
    </a:accent5>
    <a:accent6>
      <a:srgbClr val="8AE72D"/>
    </a:accent6>
    <a:hlink>
      <a:srgbClr val="9966FF"/>
    </a:hlink>
    <a:folHlink>
      <a:srgbClr val="66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ab19</Template>
  <TotalTime>2183</TotalTime>
  <Words>271</Words>
  <Application>Microsoft Office PowerPoint</Application>
  <PresentationFormat>On-screen Show (4:3)</PresentationFormat>
  <Paragraphs>79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ab19</vt:lpstr>
      <vt:lpstr>Kelompok 3: Sayid Alwi Fauzy, Hendrik Samuel Mesmor, Johansyah, Ma’ruf Makkaraeng, Radiani Rachim, Maya Sari, Lisna Sari Hijrayanti Sari, Fitriani Puspa Ningsih. </vt:lpstr>
      <vt:lpstr>Sejarah dan Fakta SIAKA</vt:lpstr>
      <vt:lpstr>Sejarah  dan Fakta SIAKA</vt:lpstr>
      <vt:lpstr>    </vt:lpstr>
      <vt:lpstr>Tujuan SIAKA     </vt:lpstr>
      <vt:lpstr>Aspek Hardware SIAKA </vt:lpstr>
      <vt:lpstr>Slide 7</vt:lpstr>
      <vt:lpstr>Aspek Software SIAKA</vt:lpstr>
      <vt:lpstr>Tampilan Home Web SIAKA</vt:lpstr>
      <vt:lpstr>Aspek Humanware SIAKA</vt:lpstr>
      <vt:lpstr>Aspek Humanware SIAKA</vt:lpstr>
      <vt:lpstr>Manfaat SIAKA</vt:lpstr>
      <vt:lpstr>Sekuritas   </vt:lpstr>
      <vt:lpstr>Kendala yang dihadapi SIAKA</vt:lpstr>
      <vt:lpstr>TERIMA KASIH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SIAKAD (Sistem Imformasi Akademik)</dc:title>
  <dc:creator>CompaQ</dc:creator>
  <dc:description>http://www.inzones.com</dc:description>
  <cp:lastModifiedBy>CompaQ</cp:lastModifiedBy>
  <cp:revision>108</cp:revision>
  <dcterms:created xsi:type="dcterms:W3CDTF">2012-05-27T04:00:00Z</dcterms:created>
  <dcterms:modified xsi:type="dcterms:W3CDTF">2012-05-30T02:31:13Z</dcterms:modified>
</cp:coreProperties>
</file>