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58" r:id="rId12"/>
    <p:sldId id="259" r:id="rId13"/>
    <p:sldId id="260" r:id="rId14"/>
    <p:sldId id="266" r:id="rId15"/>
    <p:sldId id="269" r:id="rId1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E3D3-A3C1-44CE-9CF5-5052D272D9FE}" type="datetimeFigureOut">
              <a:rPr lang="id-ID" smtClean="0"/>
              <a:pPr/>
              <a:t>29/05/2012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4F6E-5D5F-4B47-ACC8-20E9788C63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E3D3-A3C1-44CE-9CF5-5052D272D9FE}" type="datetimeFigureOut">
              <a:rPr lang="id-ID" smtClean="0"/>
              <a:pPr/>
              <a:t>29/05/2012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4F6E-5D5F-4B47-ACC8-20E9788C63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E3D3-A3C1-44CE-9CF5-5052D272D9FE}" type="datetimeFigureOut">
              <a:rPr lang="id-ID" smtClean="0"/>
              <a:pPr/>
              <a:t>29/05/2012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4F6E-5D5F-4B47-ACC8-20E9788C63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E3D3-A3C1-44CE-9CF5-5052D272D9FE}" type="datetimeFigureOut">
              <a:rPr lang="id-ID" smtClean="0"/>
              <a:pPr/>
              <a:t>29/05/2012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4F6E-5D5F-4B47-ACC8-20E9788C63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E3D3-A3C1-44CE-9CF5-5052D272D9FE}" type="datetimeFigureOut">
              <a:rPr lang="id-ID" smtClean="0"/>
              <a:pPr/>
              <a:t>29/05/2012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4F6E-5D5F-4B47-ACC8-20E9788C63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E3D3-A3C1-44CE-9CF5-5052D272D9FE}" type="datetimeFigureOut">
              <a:rPr lang="id-ID" smtClean="0"/>
              <a:pPr/>
              <a:t>29/05/2012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4F6E-5D5F-4B47-ACC8-20E9788C63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E3D3-A3C1-44CE-9CF5-5052D272D9FE}" type="datetimeFigureOut">
              <a:rPr lang="id-ID" smtClean="0"/>
              <a:pPr/>
              <a:t>29/05/2012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4F6E-5D5F-4B47-ACC8-20E9788C63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E3D3-A3C1-44CE-9CF5-5052D272D9FE}" type="datetimeFigureOut">
              <a:rPr lang="id-ID" smtClean="0"/>
              <a:pPr/>
              <a:t>29/05/2012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4F6E-5D5F-4B47-ACC8-20E9788C63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E3D3-A3C1-44CE-9CF5-5052D272D9FE}" type="datetimeFigureOut">
              <a:rPr lang="id-ID" smtClean="0"/>
              <a:pPr/>
              <a:t>29/05/2012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4F6E-5D5F-4B47-ACC8-20E9788C63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E3D3-A3C1-44CE-9CF5-5052D272D9FE}" type="datetimeFigureOut">
              <a:rPr lang="id-ID" smtClean="0"/>
              <a:pPr/>
              <a:t>29/05/2012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4F6E-5D5F-4B47-ACC8-20E9788C63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E3D3-A3C1-44CE-9CF5-5052D272D9FE}" type="datetimeFigureOut">
              <a:rPr lang="id-ID" smtClean="0"/>
              <a:pPr/>
              <a:t>29/05/2012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4F6E-5D5F-4B47-ACC8-20E9788C63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3E3D3-A3C1-44CE-9CF5-5052D272D9FE}" type="datetimeFigureOut">
              <a:rPr lang="id-ID" smtClean="0"/>
              <a:pPr/>
              <a:t>29/05/2012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64F6E-5D5F-4B47-ACC8-20E9788C637F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has.ac.id/gdln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hyperlink" Target="http://www.inherent-dikti.net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1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has.ac.id/gdln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inherent-dikt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4624"/>
            <a:ext cx="7772400" cy="1470025"/>
          </a:xfrm>
          <a:effectLst>
            <a:outerShdw blurRad="215900" dist="38100" dir="2700000" sx="132000" sy="132000" algn="tl" rotWithShape="0">
              <a:prstClr val="black">
                <a:alpha val="32000"/>
              </a:prstClr>
            </a:outerShdw>
          </a:effectLst>
        </p:spPr>
        <p:txBody>
          <a:bodyPr/>
          <a:lstStyle/>
          <a:p>
            <a:r>
              <a:rPr lang="id-ID" dirty="0">
                <a:latin typeface="DINEngschrift Alternate" pitchFamily="34" charset="0"/>
              </a:rPr>
              <a:t>Global </a:t>
            </a:r>
            <a:r>
              <a:rPr lang="id-ID" dirty="0" smtClean="0">
                <a:latin typeface="DINEngschrift Alternate" pitchFamily="34" charset="0"/>
              </a:rPr>
              <a:t>Distance </a:t>
            </a:r>
            <a:r>
              <a:rPr lang="id-ID" dirty="0">
                <a:latin typeface="DINEngschrift Alternate" pitchFamily="34" charset="0"/>
              </a:rPr>
              <a:t>Learning </a:t>
            </a:r>
            <a:r>
              <a:rPr lang="id-ID" dirty="0" smtClean="0">
                <a:latin typeface="DINEngschrift Alternate" pitchFamily="34" charset="0"/>
              </a:rPr>
              <a:t>Network (GDLN)</a:t>
            </a:r>
            <a:endParaRPr lang="id-ID" dirty="0">
              <a:latin typeface="DINEngschrift Alternate" pitchFamily="34" charset="0"/>
            </a:endParaRPr>
          </a:p>
        </p:txBody>
      </p:sp>
      <p:pic>
        <p:nvPicPr>
          <p:cNvPr id="1026" name="Picture 2" descr="C:\Users\andi\Documents\teknologi\q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888134"/>
            <a:ext cx="2304256" cy="1637235"/>
          </a:xfrm>
          <a:prstGeom prst="rect">
            <a:avLst/>
          </a:prstGeom>
          <a:noFill/>
        </p:spPr>
      </p:pic>
      <p:pic>
        <p:nvPicPr>
          <p:cNvPr id="1027" name="Picture 3" descr="C:\Users\andi\Documents\teknologi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725144"/>
            <a:ext cx="3382577" cy="2132856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9472" y="1844824"/>
            <a:ext cx="6400800" cy="278586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id-ID" b="1" dirty="0" smtClean="0">
                <a:solidFill>
                  <a:schemeClr val="tx1"/>
                </a:solidFill>
              </a:rPr>
              <a:t>Oleh:</a:t>
            </a:r>
          </a:p>
          <a:p>
            <a:pPr algn="just"/>
            <a:r>
              <a:rPr lang="id-ID" b="1" dirty="0" smtClean="0">
                <a:solidFill>
                  <a:schemeClr val="tx1"/>
                </a:solidFill>
              </a:rPr>
              <a:t>Andi Warnaen</a:t>
            </a:r>
          </a:p>
          <a:p>
            <a:pPr algn="just"/>
            <a:r>
              <a:rPr lang="id-ID" b="1" dirty="0" smtClean="0">
                <a:solidFill>
                  <a:schemeClr val="tx1"/>
                </a:solidFill>
              </a:rPr>
              <a:t>Akbar Abu Thalib</a:t>
            </a:r>
          </a:p>
          <a:p>
            <a:pPr algn="just"/>
            <a:r>
              <a:rPr lang="id-ID" b="1" dirty="0" smtClean="0">
                <a:solidFill>
                  <a:schemeClr val="tx1"/>
                </a:solidFill>
              </a:rPr>
              <a:t>Zulfikar</a:t>
            </a:r>
          </a:p>
          <a:p>
            <a:pPr algn="just"/>
            <a:r>
              <a:rPr lang="id-ID" b="1" dirty="0" smtClean="0">
                <a:solidFill>
                  <a:schemeClr val="tx1"/>
                </a:solidFill>
              </a:rPr>
              <a:t>Hermansyah</a:t>
            </a:r>
          </a:p>
          <a:p>
            <a:pPr algn="just"/>
            <a:r>
              <a:rPr lang="id-ID" b="1" dirty="0" smtClean="0">
                <a:solidFill>
                  <a:schemeClr val="tx1"/>
                </a:solidFill>
              </a:rPr>
              <a:t>Pramudita Budi Rahayu</a:t>
            </a:r>
          </a:p>
          <a:p>
            <a:pPr algn="just"/>
            <a:r>
              <a:rPr lang="id-ID" b="1" dirty="0" smtClean="0">
                <a:solidFill>
                  <a:schemeClr val="tx1"/>
                </a:solidFill>
              </a:rPr>
              <a:t>Surdatwiyati</a:t>
            </a:r>
          </a:p>
          <a:p>
            <a:pPr algn="just"/>
            <a:r>
              <a:rPr lang="id-ID" b="1" dirty="0" smtClean="0">
                <a:solidFill>
                  <a:schemeClr val="tx1"/>
                </a:solidFill>
              </a:rPr>
              <a:t>A.  Widya Warsa Syadzwina</a:t>
            </a:r>
          </a:p>
          <a:p>
            <a:pPr algn="just"/>
            <a:r>
              <a:rPr lang="id-ID" b="1" dirty="0" smtClean="0">
                <a:solidFill>
                  <a:schemeClr val="tx1"/>
                </a:solidFill>
              </a:rPr>
              <a:t>Rachel Edwin Marimbunna</a:t>
            </a:r>
          </a:p>
        </p:txBody>
      </p:sp>
      <p:pic>
        <p:nvPicPr>
          <p:cNvPr id="13315" name="Picture 3" descr="C:\Users\Public\Pictures\gdln\IMG00368-20120523-14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430778"/>
            <a:ext cx="4104456" cy="30783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ndi\Documents\teknologi\kartun_lucu_jerapah_p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55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id-ID" b="1" dirty="0" smtClean="0"/>
              <a:t>Download</a:t>
            </a:r>
          </a:p>
          <a:p>
            <a:pPr marL="514350" indent="-514350">
              <a:buAutoNum type="arabicPeriod"/>
            </a:pPr>
            <a:r>
              <a:rPr lang="id-ID" b="1" dirty="0" smtClean="0"/>
              <a:t>Mencari daftar kegiatan di situs </a:t>
            </a:r>
          </a:p>
          <a:p>
            <a:pPr marL="514350" indent="-514350">
              <a:buNone/>
            </a:pPr>
            <a:r>
              <a:rPr lang="id-ID" b="1" dirty="0" smtClean="0"/>
              <a:t>	</a:t>
            </a:r>
            <a:r>
              <a:rPr lang="id-ID" b="1" dirty="0" smtClean="0">
                <a:hlinkClick r:id="rId3"/>
              </a:rPr>
              <a:t>GDLN</a:t>
            </a:r>
            <a:r>
              <a:rPr lang="id-ID" b="1" dirty="0" smtClean="0"/>
              <a:t>, SOI dan </a:t>
            </a:r>
            <a:r>
              <a:rPr lang="id-ID" b="1" dirty="0" smtClean="0">
                <a:hlinkClick r:id="rId4"/>
              </a:rPr>
              <a:t>INHERENT</a:t>
            </a:r>
            <a:endParaRPr lang="id-ID" b="1" dirty="0" smtClean="0"/>
          </a:p>
          <a:p>
            <a:pPr marL="514350" indent="-514350">
              <a:buNone/>
            </a:pPr>
            <a:r>
              <a:rPr lang="id-ID" b="1" dirty="0" smtClean="0"/>
              <a:t>2.  Mengkonfirmasi kegiatan yang </a:t>
            </a:r>
          </a:p>
          <a:p>
            <a:pPr marL="514350" indent="-514350">
              <a:buNone/>
            </a:pPr>
            <a:r>
              <a:rPr lang="id-ID" b="1" dirty="0" smtClean="0"/>
              <a:t>	akan diikuti</a:t>
            </a:r>
          </a:p>
          <a:p>
            <a:pPr marL="514350" indent="-514350">
              <a:buNone/>
            </a:pPr>
            <a:r>
              <a:rPr lang="id-ID" b="1" dirty="0" smtClean="0"/>
              <a:t>3.  Melakukan persiapan</a:t>
            </a:r>
          </a:p>
          <a:p>
            <a:pPr marL="514350" indent="-514350">
              <a:buNone/>
            </a:pPr>
            <a:r>
              <a:rPr lang="id-ID" b="1" dirty="0" smtClean="0"/>
              <a:t>4.  Kegiatan Telekonfrence</a:t>
            </a:r>
            <a:endParaRPr lang="id-ID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3568" y="5589240"/>
            <a:ext cx="1944216" cy="926976"/>
          </a:xfrm>
        </p:spPr>
        <p:txBody>
          <a:bodyPr>
            <a:normAutofit/>
          </a:bodyPr>
          <a:lstStyle/>
          <a:p>
            <a:r>
              <a:rPr lang="id-ID" sz="2400" b="1" dirty="0" smtClean="0">
                <a:latin typeface="Aharoni" pitchFamily="2" charset="-79"/>
                <a:cs typeface="Aharoni" pitchFamily="2" charset="-79"/>
                <a:hlinkClick r:id="rId5" action="ppaction://hlinksldjump"/>
              </a:rPr>
              <a:t>Main menu</a:t>
            </a:r>
            <a:endParaRPr lang="id-ID" sz="2400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ndi\Documents\teknologi\Keyboard_by_DoomedToas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67544" y="332656"/>
            <a:ext cx="8208912" cy="5976664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latin typeface="Aharoni" pitchFamily="2" charset="-79"/>
                <a:cs typeface="Aharoni" pitchFamily="2" charset="-79"/>
              </a:rPr>
              <a:t>Hardware</a:t>
            </a:r>
            <a:endParaRPr lang="id-ID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0" y="1628800"/>
            <a:ext cx="3816424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id-ID" b="1" dirty="0" smtClean="0">
                <a:latin typeface="Aharoni" pitchFamily="2" charset="-79"/>
                <a:cs typeface="Aharoni" pitchFamily="2" charset="-79"/>
              </a:rPr>
              <a:t>Camera</a:t>
            </a:r>
            <a:endParaRPr lang="id-ID" b="1" dirty="0">
              <a:latin typeface="Aharoni" pitchFamily="2" charset="-79"/>
              <a:cs typeface="Aharoni" pitchFamily="2" charset="-79"/>
            </a:endParaRPr>
          </a:p>
          <a:p>
            <a:pPr lvl="0"/>
            <a:r>
              <a:rPr lang="id-ID" b="1" dirty="0">
                <a:latin typeface="Aharoni" pitchFamily="2" charset="-79"/>
                <a:cs typeface="Aharoni" pitchFamily="2" charset="-79"/>
              </a:rPr>
              <a:t>Remote control</a:t>
            </a:r>
          </a:p>
          <a:p>
            <a:pPr lvl="0"/>
            <a:r>
              <a:rPr lang="id-ID" b="1" dirty="0">
                <a:latin typeface="Aharoni" pitchFamily="2" charset="-79"/>
                <a:cs typeface="Aharoni" pitchFamily="2" charset="-79"/>
              </a:rPr>
              <a:t>LCD Projector</a:t>
            </a:r>
          </a:p>
          <a:p>
            <a:pPr lvl="0"/>
            <a:r>
              <a:rPr lang="id-ID" b="1" dirty="0">
                <a:latin typeface="Aharoni" pitchFamily="2" charset="-79"/>
                <a:cs typeface="Aharoni" pitchFamily="2" charset="-79"/>
              </a:rPr>
              <a:t>TV Monitor</a:t>
            </a:r>
          </a:p>
          <a:p>
            <a:pPr lvl="0"/>
            <a:r>
              <a:rPr lang="id-ID" b="1" dirty="0">
                <a:latin typeface="Aharoni" pitchFamily="2" charset="-79"/>
                <a:cs typeface="Aharoni" pitchFamily="2" charset="-79"/>
              </a:rPr>
              <a:t>Spiker</a:t>
            </a:r>
          </a:p>
          <a:p>
            <a:pPr lvl="0"/>
            <a:r>
              <a:rPr lang="id-ID" b="1" dirty="0" smtClean="0">
                <a:latin typeface="Aharoni" pitchFamily="2" charset="-79"/>
                <a:cs typeface="Aharoni" pitchFamily="2" charset="-79"/>
              </a:rPr>
              <a:t>Mic</a:t>
            </a:r>
          </a:p>
          <a:p>
            <a:pPr lvl="0"/>
            <a:r>
              <a:rPr lang="id-ID" b="1" dirty="0" smtClean="0">
                <a:latin typeface="Aharoni" pitchFamily="2" charset="-79"/>
                <a:cs typeface="Aharoni" pitchFamily="2" charset="-79"/>
              </a:rPr>
              <a:t>Master</a:t>
            </a:r>
          </a:p>
          <a:p>
            <a:pPr lvl="0"/>
            <a:r>
              <a:rPr lang="id-ID" b="1" dirty="0" smtClean="0">
                <a:latin typeface="Aharoni" pitchFamily="2" charset="-79"/>
                <a:cs typeface="Aharoni" pitchFamily="2" charset="-79"/>
              </a:rPr>
              <a:t>UPS</a:t>
            </a:r>
            <a:endParaRPr lang="id-ID" b="1" dirty="0">
              <a:latin typeface="Aharoni" pitchFamily="2" charset="-79"/>
              <a:cs typeface="Aharoni" pitchFamily="2" charset="-79"/>
            </a:endParaRPr>
          </a:p>
          <a:p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55576" y="1628800"/>
            <a:ext cx="39604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Notebook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3200" b="1" dirty="0" smtClean="0">
                <a:latin typeface="Aharoni" pitchFamily="2" charset="-79"/>
                <a:cs typeface="Aharoni" pitchFamily="2" charset="-79"/>
              </a:rPr>
              <a:t>Komputer PC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Canon RE-45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Codec (polycom)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Amplifier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Scan converter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Quad BRI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VCR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3568" y="6102424"/>
            <a:ext cx="1944216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  <a:hlinkClick r:id="rId3" action="ppaction://hlinksldjump"/>
              </a:rPr>
              <a:t>Main menu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ndi\Documents\teknologi\running_dogs_lucu_p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Aharoni" pitchFamily="2" charset="-79"/>
                <a:cs typeface="Aharoni" pitchFamily="2" charset="-79"/>
              </a:rPr>
              <a:t>Software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dirty="0">
                <a:latin typeface="Aharoni" pitchFamily="2" charset="-79"/>
                <a:cs typeface="Aharoni" pitchFamily="2" charset="-79"/>
              </a:rPr>
              <a:t>IP Publik : telkom</a:t>
            </a:r>
          </a:p>
          <a:p>
            <a:pPr lvl="0"/>
            <a:r>
              <a:rPr lang="id-ID" dirty="0" smtClean="0">
                <a:latin typeface="Aharoni" pitchFamily="2" charset="-79"/>
                <a:cs typeface="Aharoni" pitchFamily="2" charset="-79"/>
              </a:rPr>
              <a:t>Driver codec (Polycom)</a:t>
            </a:r>
            <a:endParaRPr lang="id-ID" dirty="0">
              <a:latin typeface="Aharoni" pitchFamily="2" charset="-79"/>
              <a:cs typeface="Aharoni" pitchFamily="2" charset="-79"/>
            </a:endParaRPr>
          </a:p>
          <a:p>
            <a:pPr lvl="0"/>
            <a:r>
              <a:rPr lang="id-ID" dirty="0">
                <a:latin typeface="Aharoni" pitchFamily="2" charset="-79"/>
                <a:cs typeface="Aharoni" pitchFamily="2" charset="-79"/>
              </a:rPr>
              <a:t>Microsof power point</a:t>
            </a:r>
          </a:p>
          <a:p>
            <a:pPr lvl="0"/>
            <a:r>
              <a:rPr lang="id-ID" dirty="0">
                <a:latin typeface="Aharoni" pitchFamily="2" charset="-79"/>
                <a:cs typeface="Aharoni" pitchFamily="2" charset="-79"/>
              </a:rPr>
              <a:t>Makromedia flas</a:t>
            </a:r>
          </a:p>
          <a:p>
            <a:r>
              <a:rPr lang="id-ID" dirty="0" smtClean="0">
                <a:latin typeface="Aharoni" pitchFamily="2" charset="-79"/>
                <a:cs typeface="Aharoni" pitchFamily="2" charset="-79"/>
              </a:rPr>
              <a:t>Google doc.</a:t>
            </a:r>
          </a:p>
          <a:p>
            <a:r>
              <a:rPr lang="id-ID" dirty="0" smtClean="0">
                <a:latin typeface="Aharoni" pitchFamily="2" charset="-79"/>
                <a:cs typeface="Aharoni" pitchFamily="2" charset="-79"/>
              </a:rPr>
              <a:t>Website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35696" y="6030416"/>
            <a:ext cx="1944216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  <a:hlinkClick r:id="rId3" action="ppaction://hlinksldjump"/>
              </a:rPr>
              <a:t>Main menu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andi\Documents\teknologi\detective_lucu_p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355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latin typeface="Constantia" pitchFamily="18" charset="0"/>
              </a:rPr>
              <a:t>Humanware</a:t>
            </a:r>
            <a:endParaRPr lang="id-ID" b="1" dirty="0"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72" y="1600200"/>
            <a:ext cx="5400600" cy="47091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d-ID" dirty="0" smtClean="0"/>
              <a:t>	</a:t>
            </a:r>
            <a:r>
              <a:rPr lang="id-ID" b="1" dirty="0" smtClean="0">
                <a:latin typeface="Constantia" pitchFamily="18" charset="0"/>
              </a:rPr>
              <a:t>Untuk menjalankan aktifitas sehari-hari peralatan GDLN , membutuhkan tenaga kerja yaitu:</a:t>
            </a:r>
          </a:p>
          <a:p>
            <a:r>
              <a:rPr lang="id-ID" b="1" dirty="0" smtClean="0">
                <a:latin typeface="Constantia" pitchFamily="18" charset="0"/>
              </a:rPr>
              <a:t>2 orang operator</a:t>
            </a:r>
          </a:p>
          <a:p>
            <a:r>
              <a:rPr lang="id-ID" b="1" dirty="0" smtClean="0">
                <a:latin typeface="Constantia" pitchFamily="18" charset="0"/>
              </a:rPr>
              <a:t>1 orang teknisi</a:t>
            </a:r>
            <a:endParaRPr lang="id-ID" b="1" dirty="0">
              <a:latin typeface="Constantia" pitchFamily="18" charset="0"/>
            </a:endParaRPr>
          </a:p>
          <a:p>
            <a:pPr>
              <a:buNone/>
            </a:pPr>
            <a:r>
              <a:rPr lang="id-ID" b="1" dirty="0" smtClean="0">
                <a:latin typeface="Constantia" pitchFamily="18" charset="0"/>
              </a:rPr>
              <a:t>	Catatan: seluruh staf yang ada berlatar pendidikan pertanian</a:t>
            </a:r>
            <a:endParaRPr lang="id-ID" b="1" dirty="0">
              <a:latin typeface="Constant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07704" y="5931024"/>
            <a:ext cx="1944216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  <a:hlinkClick r:id="rId3" action="ppaction://hlinksldjump"/>
              </a:rPr>
              <a:t>Main menu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id-ID" dirty="0" smtClean="0"/>
              <a:t>Sistem Kerja Teknologi</a:t>
            </a:r>
            <a:endParaRPr lang="id-ID" dirty="0"/>
          </a:p>
        </p:txBody>
      </p:sp>
      <p:pic>
        <p:nvPicPr>
          <p:cNvPr id="1026" name="Picture 2" descr="C:\Users\andi\Documents\teknologi\f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5072" y="3140968"/>
            <a:ext cx="1905000" cy="1368152"/>
          </a:xfrm>
          <a:prstGeom prst="rect">
            <a:avLst/>
          </a:prstGeom>
          <a:noFill/>
        </p:spPr>
      </p:pic>
      <p:pic>
        <p:nvPicPr>
          <p:cNvPr id="1029" name="Picture 5" descr="C:\Users\andi\Documents\teknologi\h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1247775" cy="1209675"/>
          </a:xfrm>
          <a:prstGeom prst="rect">
            <a:avLst/>
          </a:prstGeom>
          <a:noFill/>
        </p:spPr>
      </p:pic>
      <p:pic>
        <p:nvPicPr>
          <p:cNvPr id="1030" name="Picture 6" descr="C:\Users\andi\Documents\teknologi\h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05064"/>
            <a:ext cx="1584176" cy="981416"/>
          </a:xfrm>
          <a:prstGeom prst="rect">
            <a:avLst/>
          </a:prstGeom>
          <a:noFill/>
        </p:spPr>
      </p:pic>
      <p:pic>
        <p:nvPicPr>
          <p:cNvPr id="1031" name="Picture 7" descr="C:\Users\andi\Documents\teknologi\netbo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593940"/>
            <a:ext cx="1226318" cy="979077"/>
          </a:xfrm>
          <a:prstGeom prst="rect">
            <a:avLst/>
          </a:prstGeom>
          <a:noFill/>
        </p:spPr>
      </p:pic>
      <p:pic>
        <p:nvPicPr>
          <p:cNvPr id="1032" name="Picture 8" descr="C:\Users\andi\Documents\teknologi\ampl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9454" y="5310336"/>
            <a:ext cx="1238250" cy="1143000"/>
          </a:xfrm>
          <a:prstGeom prst="rect">
            <a:avLst/>
          </a:prstGeom>
          <a:noFill/>
        </p:spPr>
      </p:pic>
      <p:pic>
        <p:nvPicPr>
          <p:cNvPr id="1033" name="Picture 9" descr="C:\Users\andi\Documents\teknologi\image_mai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836712"/>
            <a:ext cx="1800200" cy="1584176"/>
          </a:xfrm>
          <a:prstGeom prst="rect">
            <a:avLst/>
          </a:prstGeom>
          <a:noFill/>
        </p:spPr>
      </p:pic>
      <p:pic>
        <p:nvPicPr>
          <p:cNvPr id="1035" name="Picture 11" descr="C:\Users\andi\Documents\teknologi\lc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4005064"/>
            <a:ext cx="1872208" cy="1173426"/>
          </a:xfrm>
          <a:prstGeom prst="rect">
            <a:avLst/>
          </a:prstGeom>
          <a:noFill/>
        </p:spPr>
      </p:pic>
      <p:pic>
        <p:nvPicPr>
          <p:cNvPr id="1036" name="Picture 12" descr="C:\Users\andi\Documents\teknologi\tv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5157192"/>
            <a:ext cx="1700808" cy="1700808"/>
          </a:xfrm>
          <a:prstGeom prst="rect">
            <a:avLst/>
          </a:prstGeom>
          <a:noFill/>
        </p:spPr>
      </p:pic>
      <p:pic>
        <p:nvPicPr>
          <p:cNvPr id="1037" name="Picture 13" descr="C:\Users\andi\Documents\teknologi\spike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6256" y="2492896"/>
            <a:ext cx="1368152" cy="1368152"/>
          </a:xfrm>
          <a:prstGeom prst="rect">
            <a:avLst/>
          </a:prstGeom>
          <a:noFill/>
        </p:spPr>
      </p:pic>
      <p:sp>
        <p:nvSpPr>
          <p:cNvPr id="16" name="Right Arrow 15"/>
          <p:cNvSpPr/>
          <p:nvPr/>
        </p:nvSpPr>
        <p:spPr>
          <a:xfrm rot="2283038">
            <a:off x="2006041" y="2547981"/>
            <a:ext cx="122413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Right Arrow 16"/>
          <p:cNvSpPr/>
          <p:nvPr/>
        </p:nvSpPr>
        <p:spPr>
          <a:xfrm rot="1200054">
            <a:off x="1908820" y="3329077"/>
            <a:ext cx="1137662" cy="2139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ight Arrow 17"/>
          <p:cNvSpPr/>
          <p:nvPr/>
        </p:nvSpPr>
        <p:spPr>
          <a:xfrm rot="20893860">
            <a:off x="1977976" y="4270282"/>
            <a:ext cx="1078970" cy="20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Right Arrow 18"/>
          <p:cNvSpPr/>
          <p:nvPr/>
        </p:nvSpPr>
        <p:spPr>
          <a:xfrm rot="19452511">
            <a:off x="2071309" y="5206721"/>
            <a:ext cx="122413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Right Arrow 19"/>
          <p:cNvSpPr/>
          <p:nvPr/>
        </p:nvSpPr>
        <p:spPr>
          <a:xfrm rot="20041703">
            <a:off x="5234582" y="2606013"/>
            <a:ext cx="122413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ight Arrow 20"/>
          <p:cNvSpPr/>
          <p:nvPr/>
        </p:nvSpPr>
        <p:spPr>
          <a:xfrm rot="20670675">
            <a:off x="5383678" y="3190497"/>
            <a:ext cx="122413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ight Arrow 21"/>
          <p:cNvSpPr/>
          <p:nvPr/>
        </p:nvSpPr>
        <p:spPr>
          <a:xfrm rot="771747">
            <a:off x="5416316" y="4159553"/>
            <a:ext cx="122413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ight Arrow 22"/>
          <p:cNvSpPr/>
          <p:nvPr/>
        </p:nvSpPr>
        <p:spPr>
          <a:xfrm rot="2136955">
            <a:off x="5096471" y="4917360"/>
            <a:ext cx="122413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563888" y="4437112"/>
            <a:ext cx="12961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CODEC</a:t>
            </a:r>
          </a:p>
        </p:txBody>
      </p:sp>
      <p:pic>
        <p:nvPicPr>
          <p:cNvPr id="1034" name="Picture 10" descr="C:\Users\andi\Documents\teknologi\jk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-72469"/>
            <a:ext cx="9144000" cy="6930469"/>
          </a:xfrm>
          <a:prstGeom prst="rect">
            <a:avLst/>
          </a:prstGeom>
          <a:noFill/>
        </p:spPr>
      </p:pic>
      <p:sp>
        <p:nvSpPr>
          <p:cNvPr id="25" name="Right Arrow 24"/>
          <p:cNvSpPr/>
          <p:nvPr/>
        </p:nvSpPr>
        <p:spPr>
          <a:xfrm rot="9209845">
            <a:off x="5020168" y="2303126"/>
            <a:ext cx="122413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ndi\Documents\teknologi\circles_background_by_flashpar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411" y="0"/>
            <a:ext cx="9164411" cy="68427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1205880"/>
            <a:ext cx="8229600" cy="1143000"/>
          </a:xfrm>
        </p:spPr>
        <p:txBody>
          <a:bodyPr/>
          <a:lstStyle/>
          <a:p>
            <a:pPr algn="just"/>
            <a:r>
              <a:rPr lang="id-ID" dirty="0" smtClean="0">
                <a:latin typeface="Franklin Gothic Demi Cond" pitchFamily="34" charset="0"/>
              </a:rPr>
              <a:t>TERIMAKASIH</a:t>
            </a:r>
            <a:endParaRPr lang="id-ID" dirty="0">
              <a:latin typeface="Franklin Gothic Demi Cond" pitchFamily="34" charset="0"/>
            </a:endParaRPr>
          </a:p>
        </p:txBody>
      </p:sp>
      <p:pic>
        <p:nvPicPr>
          <p:cNvPr id="4" name="Picture 2" descr="C:\Users\Public\Pictures\gdln\gdl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852936"/>
            <a:ext cx="4017040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 descr="C:\Users\Public\Pictures\gdln\IMG00359-20120523-13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330" y="2708920"/>
            <a:ext cx="4607157" cy="3455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ndi\Documents\teknologi\background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45840"/>
            <a:ext cx="8229600" cy="1143000"/>
          </a:xfrm>
        </p:spPr>
        <p:txBody>
          <a:bodyPr/>
          <a:lstStyle/>
          <a:p>
            <a:r>
              <a:rPr lang="id-ID" dirty="0" smtClean="0">
                <a:latin typeface="Franklin Gothic Demi Cond" pitchFamily="34" charset="0"/>
              </a:rPr>
              <a:t>Main Menu</a:t>
            </a:r>
            <a:endParaRPr lang="id-ID" dirty="0">
              <a:latin typeface="Franklin Gothic Demi Con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855365"/>
            <a:ext cx="6779096" cy="4525963"/>
          </a:xfrm>
        </p:spPr>
        <p:txBody>
          <a:bodyPr/>
          <a:lstStyle/>
          <a:p>
            <a:r>
              <a:rPr lang="id-ID" dirty="0" smtClean="0">
                <a:latin typeface="Franklin Gothic Demi Cond" pitchFamily="34" charset="0"/>
                <a:hlinkClick r:id="rId3" action="ppaction://hlinksldjump"/>
              </a:rPr>
              <a:t>Profil GDLN</a:t>
            </a:r>
            <a:endParaRPr lang="id-ID" dirty="0" smtClean="0">
              <a:latin typeface="Franklin Gothic Demi Cond" pitchFamily="34" charset="0"/>
            </a:endParaRPr>
          </a:p>
          <a:p>
            <a:r>
              <a:rPr lang="id-ID" dirty="0" smtClean="0">
                <a:latin typeface="Franklin Gothic Demi Cond" pitchFamily="34" charset="0"/>
                <a:hlinkClick r:id="rId4" action="ppaction://hlinksldjump"/>
              </a:rPr>
              <a:t>Hardware</a:t>
            </a:r>
            <a:endParaRPr lang="id-ID" dirty="0" smtClean="0">
              <a:latin typeface="Franklin Gothic Demi Cond" pitchFamily="34" charset="0"/>
            </a:endParaRPr>
          </a:p>
          <a:p>
            <a:r>
              <a:rPr lang="id-ID" dirty="0" smtClean="0">
                <a:latin typeface="Franklin Gothic Demi Cond" pitchFamily="34" charset="0"/>
                <a:hlinkClick r:id="rId5" action="ppaction://hlinksldjump"/>
              </a:rPr>
              <a:t>Software</a:t>
            </a:r>
            <a:endParaRPr lang="id-ID" dirty="0" smtClean="0">
              <a:latin typeface="Franklin Gothic Demi Cond" pitchFamily="34" charset="0"/>
            </a:endParaRPr>
          </a:p>
          <a:p>
            <a:r>
              <a:rPr lang="id-ID" dirty="0" smtClean="0">
                <a:latin typeface="Franklin Gothic Demi Cond" pitchFamily="34" charset="0"/>
                <a:hlinkClick r:id="rId6" action="ppaction://hlinksldjump"/>
              </a:rPr>
              <a:t>Humanware</a:t>
            </a:r>
            <a:endParaRPr lang="id-ID" dirty="0" smtClean="0">
              <a:latin typeface="Franklin Gothic Demi Cond" pitchFamily="34" charset="0"/>
            </a:endParaRPr>
          </a:p>
          <a:p>
            <a:r>
              <a:rPr lang="id-ID" dirty="0" smtClean="0">
                <a:latin typeface="Franklin Gothic Demi Cond" pitchFamily="34" charset="0"/>
                <a:hlinkClick r:id="rId7" action="ppaction://hlinksldjump"/>
              </a:rPr>
              <a:t>Sistem Kerja Teknologi</a:t>
            </a:r>
            <a:endParaRPr lang="id-ID" dirty="0" smtClean="0">
              <a:latin typeface="Franklin Gothic Demi Cond" pitchFamily="34" charset="0"/>
            </a:endParaRPr>
          </a:p>
          <a:p>
            <a:endParaRPr lang="id-ID" dirty="0" smtClean="0"/>
          </a:p>
          <a:p>
            <a:endParaRPr lang="id-ID" dirty="0" smtClean="0"/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di\Documents\teknologi\Digital_Imaging_PPT_by_spider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680" y="0"/>
            <a:ext cx="5122912" cy="11430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Profil GDLN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776" y="1988841"/>
            <a:ext cx="6131024" cy="468052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id-ID" b="1" dirty="0" smtClean="0"/>
              <a:t>SEJARAH</a:t>
            </a:r>
          </a:p>
          <a:p>
            <a:r>
              <a:rPr lang="id-ID" b="1" dirty="0" smtClean="0"/>
              <a:t>Proyek </a:t>
            </a:r>
            <a:r>
              <a:rPr lang="id-ID" b="1" dirty="0"/>
              <a:t>bantuan Bank </a:t>
            </a:r>
            <a:r>
              <a:rPr lang="id-ID" b="1" dirty="0" smtClean="0"/>
              <a:t>Dunia Th. 2002</a:t>
            </a:r>
          </a:p>
          <a:p>
            <a:r>
              <a:rPr lang="id-ID" b="1" dirty="0" smtClean="0"/>
              <a:t>GDLN ini terkoneksi dengan 4 universitas di Indonesia, yaitu UNHAS, Universitas Udayana, Universitas Riau, dan Universitas Indonesia</a:t>
            </a:r>
          </a:p>
          <a:p>
            <a:r>
              <a:rPr lang="id-ID" b="1" dirty="0" smtClean="0"/>
              <a:t>distance </a:t>
            </a:r>
            <a:r>
              <a:rPr lang="id-ID" b="1" dirty="0"/>
              <a:t>learning” berbasis video conference</a:t>
            </a:r>
            <a:endParaRPr lang="id-ID" b="1" dirty="0" smtClean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di\Documents\teknologi\humor_powerpoint_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d-ID" dirty="0" smtClean="0"/>
              <a:t>INHERENT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351309"/>
            <a:ext cx="656307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dirty="0" smtClean="0"/>
              <a:t>	</a:t>
            </a:r>
            <a:r>
              <a:rPr lang="id-ID" dirty="0" smtClean="0">
                <a:latin typeface="Baskerville Old Face" pitchFamily="18" charset="0"/>
              </a:rPr>
              <a:t>Tahun 2006 Direktorat Jenderal Pendidikan Tinggi (Dikti) meluncurkan program pengembangan sistem dan jaringan informasi pendidikan tinggi yang menghubungkan seluruh perguruan tinggi di Indonesia (</a:t>
            </a:r>
            <a:r>
              <a:rPr lang="id-ID" b="1" i="1" dirty="0" smtClean="0">
                <a:latin typeface="Baskerville Old Face" pitchFamily="18" charset="0"/>
              </a:rPr>
              <a:t>Indonesian Higher Education Network</a:t>
            </a:r>
            <a:r>
              <a:rPr lang="id-ID" b="1" dirty="0" smtClean="0">
                <a:latin typeface="Baskerville Old Face" pitchFamily="18" charset="0"/>
              </a:rPr>
              <a:t> – INHERENT)</a:t>
            </a:r>
          </a:p>
          <a:p>
            <a:endParaRPr lang="id-ID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di\Documents\teknologi\background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>
                <a:latin typeface="Franklin Gothic Demi Cond" pitchFamily="34" charset="0"/>
              </a:rPr>
              <a:t>Visi dan </a:t>
            </a:r>
            <a:r>
              <a:rPr lang="id-ID" dirty="0" smtClean="0">
                <a:latin typeface="Franklin Gothic Demi Cond" pitchFamily="34" charset="0"/>
              </a:rPr>
              <a:t>Misi GDLN</a:t>
            </a:r>
            <a:endParaRPr lang="id-ID" dirty="0">
              <a:latin typeface="Franklin Gothic Demi Con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b="1" dirty="0" smtClean="0">
                <a:latin typeface="Franklin Gothic Demi Cond" pitchFamily="34" charset="0"/>
              </a:rPr>
              <a:t>Visi:</a:t>
            </a:r>
            <a:r>
              <a:rPr lang="id-ID" b="1" dirty="0">
                <a:latin typeface="Franklin Gothic Demi Cond" pitchFamily="34" charset="0"/>
              </a:rPr>
              <a:t/>
            </a:r>
            <a:br>
              <a:rPr lang="id-ID" b="1" dirty="0">
                <a:latin typeface="Franklin Gothic Demi Cond" pitchFamily="34" charset="0"/>
              </a:rPr>
            </a:br>
            <a:r>
              <a:rPr lang="id-ID" dirty="0" smtClean="0">
                <a:latin typeface="Franklin Gothic Demi" pitchFamily="34" charset="0"/>
              </a:rPr>
              <a:t>Menjadi rekan dari universitas/ institusi, bisnis dan organisasi non benefit untuk meningkatkan daya saing peradaban melalui pengembangan modal intelektual</a:t>
            </a:r>
            <a:endParaRPr lang="id-ID" dirty="0">
              <a:latin typeface="Franklin Gothic Demi" pitchFamily="34" charset="0"/>
            </a:endParaRP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ndi\Documents\teknologi\background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229600" cy="5976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b="1" dirty="0" smtClean="0"/>
              <a:t>Misi </a:t>
            </a:r>
            <a:r>
              <a:rPr lang="id-ID" b="1" dirty="0"/>
              <a:t>:</a:t>
            </a:r>
            <a:endParaRPr lang="id-ID" dirty="0"/>
          </a:p>
          <a:p>
            <a:pPr lvl="0" fontAlgn="base"/>
            <a:r>
              <a:rPr lang="id-ID" sz="2800" b="1" dirty="0" smtClean="0"/>
              <a:t>Menyebarkan informasi dan pengetahuan yang sesuai dengan persyaratan nasional dan internasional.</a:t>
            </a:r>
          </a:p>
          <a:p>
            <a:pPr lvl="0" fontAlgn="base"/>
            <a:r>
              <a:rPr lang="id-ID" sz="2800" b="1" dirty="0" smtClean="0"/>
              <a:t>Meningkatkan kapasitas kemampuan intelektual melalui aktivitas pendidikan dan latihan berdasarkan jaringan teknologi. </a:t>
            </a:r>
          </a:p>
          <a:p>
            <a:pPr lvl="0" fontAlgn="base"/>
            <a:r>
              <a:rPr lang="id-ID" sz="2800" b="1" dirty="0" smtClean="0"/>
              <a:t>Meningkatkan persaingan global melalui pengembangan kemampuan intelektual </a:t>
            </a:r>
          </a:p>
          <a:p>
            <a:pPr lvl="0" fontAlgn="base">
              <a:buNone/>
            </a:pPr>
            <a:r>
              <a:rPr lang="id-ID" sz="2800" b="1" dirty="0" smtClean="0"/>
              <a:t>	dan jaringan internasional.</a:t>
            </a:r>
          </a:p>
          <a:p>
            <a:pPr lvl="0" fontAlgn="base"/>
            <a:r>
              <a:rPr lang="id-ID" sz="2800" b="1" dirty="0" smtClean="0"/>
              <a:t>Menigkatkan peradaban global melalui </a:t>
            </a:r>
          </a:p>
          <a:p>
            <a:pPr lvl="0" fontAlgn="base">
              <a:buNone/>
            </a:pPr>
            <a:r>
              <a:rPr lang="id-ID" sz="2800" b="1" dirty="0" smtClean="0"/>
              <a:t>	eliminasi dari perbedaan informasi global.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ndi\Documents\teknologi\BlueSky___Fondo_PowerPoint_by_GabrielSenp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"/>
            <a:ext cx="9144000" cy="688848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d-ID" sz="6700" b="1" dirty="0" smtClean="0"/>
              <a:t>Fasilitas</a:t>
            </a:r>
            <a:endParaRPr lang="id-ID" sz="6700" b="1" dirty="0" smtClean="0"/>
          </a:p>
          <a:p>
            <a:pPr lvl="0" fontAlgn="base"/>
            <a:r>
              <a:rPr lang="id-ID" sz="2000" b="1" dirty="0" smtClean="0"/>
              <a:t>Kapasitas orang bervariasi dari satu pusat ke pusat yang lain, sekitar 30 - 50 orang.</a:t>
            </a:r>
          </a:p>
          <a:p>
            <a:pPr lvl="0" fontAlgn="base"/>
            <a:r>
              <a:rPr lang="id-ID" sz="2000" b="1" dirty="0" smtClean="0"/>
              <a:t>30 unit PC </a:t>
            </a:r>
          </a:p>
          <a:p>
            <a:pPr lvl="0" fontAlgn="base"/>
            <a:r>
              <a:rPr lang="id-ID" sz="2000" b="1" dirty="0" smtClean="0"/>
              <a:t>Standar dasar CODEC dengan ISDN, Serial V. 35, atau pengoperasian dalam kemampuan tatapmuka membutuhkan 256 Kbps.</a:t>
            </a:r>
          </a:p>
          <a:p>
            <a:pPr lvl="0" fontAlgn="base"/>
            <a:r>
              <a:rPr lang="id-ID" sz="2000" b="1" dirty="0" smtClean="0"/>
              <a:t>Satu buah kamera untuk video conference standar dengan remote kontrol untuk panning, tilting, dan zooming (PTZ).</a:t>
            </a:r>
          </a:p>
          <a:p>
            <a:pPr lvl="0" fontAlgn="base"/>
            <a:r>
              <a:rPr lang="id-ID" sz="2000" b="1" dirty="0" smtClean="0"/>
              <a:t>Kamera dokumen untuk display artwork atau untuk menulis dengan tangan seperti papan tulis.</a:t>
            </a:r>
          </a:p>
          <a:p>
            <a:pPr lvl="0" fontAlgn="base"/>
            <a:r>
              <a:rPr lang="id-ID" sz="2000" b="1" dirty="0" smtClean="0"/>
              <a:t>Scan converter untuk converting data komputer VGA kedalam video standard.</a:t>
            </a:r>
          </a:p>
          <a:p>
            <a:pPr lvl="0" fontAlgn="base"/>
            <a:r>
              <a:rPr lang="id-ID" sz="2000" b="1" dirty="0" smtClean="0"/>
              <a:t>Komputer laptop dengan akses internet</a:t>
            </a:r>
          </a:p>
          <a:p>
            <a:r>
              <a:rPr lang="id-ID" sz="2000" b="1" dirty="0" smtClean="0"/>
              <a:t>Komputer desktop dengan akses internet untuk teknisi mengontrol peralatan dan mengkordinir event-event GDLN</a:t>
            </a:r>
            <a:endParaRPr lang="id-ID" sz="3000" b="1" dirty="0"/>
          </a:p>
        </p:txBody>
      </p:sp>
      <p:pic>
        <p:nvPicPr>
          <p:cNvPr id="5124" name="Picture 4" descr="C:\Users\Public\Pictures\gdln\IMG00360-20120523-1316.jpg"/>
          <p:cNvPicPr>
            <a:picLocks noChangeAspect="1" noChangeArrowheads="1"/>
          </p:cNvPicPr>
          <p:nvPr/>
        </p:nvPicPr>
        <p:blipFill>
          <a:blip r:embed="rId3" cstate="print"/>
          <a:srcRect l="14563" t="8001" b="14300"/>
          <a:stretch>
            <a:fillRect/>
          </a:stretch>
        </p:blipFill>
        <p:spPr bwMode="auto">
          <a:xfrm>
            <a:off x="-106226" y="0"/>
            <a:ext cx="925022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ndi\Documents\teknologi\bck5_by_airhead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5"/>
            <a:ext cx="9144000" cy="688538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 fontScale="92500" lnSpcReduction="10000"/>
          </a:bodyPr>
          <a:lstStyle/>
          <a:p>
            <a:pPr lvl="0" fontAlgn="base"/>
            <a:r>
              <a:rPr lang="id-ID" sz="2400" b="1" dirty="0" smtClean="0"/>
              <a:t>Dua LCD projector dan screen, satu untuk sinyal video VC dan satunya untuk display data dari PC</a:t>
            </a:r>
          </a:p>
          <a:p>
            <a:pPr lvl="0" fontAlgn="base"/>
            <a:r>
              <a:rPr lang="id-ID" sz="2400" b="1" dirty="0" smtClean="0"/>
              <a:t>Kualitas mikrofon dari masing-masing partisipan yang berbicara.Mikrofon wireless yang mana dapat juga digunakan antara sesama partisipan</a:t>
            </a:r>
          </a:p>
          <a:p>
            <a:pPr lvl="0" fontAlgn="base"/>
            <a:r>
              <a:rPr lang="id-ID" sz="2400" b="1" dirty="0" smtClean="0"/>
              <a:t>Kualitas audio yang bagus dengan CODEC dengan pembatalan echo </a:t>
            </a:r>
          </a:p>
          <a:p>
            <a:pPr lvl="0" fontAlgn="base"/>
            <a:r>
              <a:rPr lang="id-ID" sz="2400" b="1" dirty="0" smtClean="0"/>
              <a:t>Bebas gaung atau gema, pemeliharaan dinding dan lantai agar kedap suara</a:t>
            </a:r>
          </a:p>
          <a:p>
            <a:pPr lvl="0" fontAlgn="base"/>
            <a:r>
              <a:rPr lang="id-ID" sz="2400" b="1" dirty="0" smtClean="0"/>
              <a:t>Tingkatan cahaya untuk memberi sebuah “bebas suara” sinyal video dan penerangan dari wajah partisipan</a:t>
            </a:r>
          </a:p>
          <a:p>
            <a:pPr lvl="0" fontAlgn="base"/>
            <a:r>
              <a:rPr lang="id-ID" sz="2400" b="1" dirty="0" smtClean="0"/>
              <a:t>Membuat warna dinding dan furniture</a:t>
            </a:r>
          </a:p>
          <a:p>
            <a:pPr lvl="0" fontAlgn="base"/>
            <a:r>
              <a:rPr lang="id-ID" sz="2400" b="1" dirty="0" smtClean="0"/>
              <a:t>Garis jelas dari pandangan dan penempatan kamera untuk mengcapture lebih jelas partisipan ketika mereka menghadap ke layar atau monitor video</a:t>
            </a:r>
          </a:p>
          <a:p>
            <a:pPr lvl="0" fontAlgn="base"/>
            <a:r>
              <a:rPr lang="id-ID" sz="2400" b="1" dirty="0" smtClean="0"/>
              <a:t>Multi-regional, multi-standard video rekaman dan mesin playback sehingga DVD dari seluruh dunia dapat dimainkan diruang kelas</a:t>
            </a:r>
          </a:p>
          <a:p>
            <a:pPr>
              <a:buNone/>
            </a:pPr>
            <a:endParaRPr lang="id-ID" sz="3600" b="1" dirty="0" smtClean="0"/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andi\Documents\teknologi\Orange_Curvacious_Background_by_xampl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33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Sistem Kerja GDLN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id-ID" b="1" dirty="0" smtClean="0"/>
              <a:t>Upload</a:t>
            </a:r>
          </a:p>
          <a:p>
            <a:pPr lvl="0"/>
            <a:r>
              <a:rPr lang="id-ID" b="1" dirty="0" smtClean="0"/>
              <a:t>Anggota </a:t>
            </a:r>
            <a:r>
              <a:rPr lang="id-ID" b="1" dirty="0"/>
              <a:t>GDLN atau INHERENT yang akan melakukan “distance learning” </a:t>
            </a:r>
            <a:r>
              <a:rPr lang="id-ID" b="1" dirty="0" smtClean="0"/>
              <a:t>mengumumkan </a:t>
            </a:r>
            <a:r>
              <a:rPr lang="id-ID" b="1" dirty="0"/>
              <a:t>kegiatan tersebut di website </a:t>
            </a:r>
            <a:r>
              <a:rPr lang="id-ID" b="1" dirty="0">
                <a:hlinkClick r:id="rId3"/>
              </a:rPr>
              <a:t>GDLN </a:t>
            </a:r>
            <a:r>
              <a:rPr lang="id-ID" b="1" dirty="0"/>
              <a:t>atau </a:t>
            </a:r>
            <a:r>
              <a:rPr lang="id-ID" b="1" dirty="0">
                <a:hlinkClick r:id="rId4"/>
              </a:rPr>
              <a:t>INHERENT, </a:t>
            </a:r>
            <a:endParaRPr lang="id-ID" b="1" dirty="0"/>
          </a:p>
          <a:p>
            <a:pPr lvl="0"/>
            <a:r>
              <a:rPr lang="id-ID" b="1" dirty="0"/>
              <a:t>Anggota yang lain mengkonfirmasi keikutsertaannya dalam kegiatan tersebut</a:t>
            </a:r>
          </a:p>
          <a:p>
            <a:pPr lvl="0"/>
            <a:r>
              <a:rPr lang="id-ID" b="1" dirty="0"/>
              <a:t>Setelah ada yang mengkonfirmasi keikutsertaan, langkah selanjutnya melakukan persiapan</a:t>
            </a:r>
          </a:p>
          <a:p>
            <a:r>
              <a:rPr lang="id-ID" b="1" dirty="0"/>
              <a:t>Selanjutnya pelaksanaan yang melibatkan anggota yang mengkonfirmasi saja.</a:t>
            </a:r>
          </a:p>
        </p:txBody>
      </p:sp>
      <p:pic>
        <p:nvPicPr>
          <p:cNvPr id="7172" name="Picture 4" descr="C:\Users\Public\Pictures\gdln\IMG00358-20120523-1314.jpg"/>
          <p:cNvPicPr>
            <a:picLocks noChangeAspect="1" noChangeArrowheads="1"/>
          </p:cNvPicPr>
          <p:nvPr/>
        </p:nvPicPr>
        <p:blipFill>
          <a:blip r:embed="rId5" cstate="print"/>
          <a:srcRect l="7605" r="13304" b="15210"/>
          <a:stretch>
            <a:fillRect/>
          </a:stretch>
        </p:blipFill>
        <p:spPr bwMode="auto">
          <a:xfrm>
            <a:off x="0" y="0"/>
            <a:ext cx="9144000" cy="70340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155" accel="100000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155" accel="100000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845" decel="100000"/>
                                        <p:tgtEl>
                                          <p:spTgt spid="717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845" decel="100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1155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845" decel="100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1155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450</Words>
  <Application>Microsoft Office PowerPoint</Application>
  <PresentationFormat>On-screen Show (4:3)</PresentationFormat>
  <Paragraphs>99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Global Distance Learning Network (GDLN)</vt:lpstr>
      <vt:lpstr>Main Menu</vt:lpstr>
      <vt:lpstr>Profil GDLN</vt:lpstr>
      <vt:lpstr>INHERENT</vt:lpstr>
      <vt:lpstr>Visi dan Misi GDLN</vt:lpstr>
      <vt:lpstr>Slide 6</vt:lpstr>
      <vt:lpstr>Slide 7</vt:lpstr>
      <vt:lpstr>Slide 8</vt:lpstr>
      <vt:lpstr>Sistem Kerja GDLN</vt:lpstr>
      <vt:lpstr>Main menu</vt:lpstr>
      <vt:lpstr>Hardware</vt:lpstr>
      <vt:lpstr>Software</vt:lpstr>
      <vt:lpstr>Humanware</vt:lpstr>
      <vt:lpstr>Sistem Kerja Teknologi</vt:lpstr>
      <vt:lpstr>TERIMAKASIH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Distance Learning Network (GDLN)</dc:title>
  <dc:creator>andi</dc:creator>
  <cp:lastModifiedBy>andi</cp:lastModifiedBy>
  <cp:revision>15</cp:revision>
  <dcterms:created xsi:type="dcterms:W3CDTF">2012-05-28T05:34:30Z</dcterms:created>
  <dcterms:modified xsi:type="dcterms:W3CDTF">2012-05-29T22:25:38Z</dcterms:modified>
</cp:coreProperties>
</file>