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64" r:id="rId12"/>
    <p:sldId id="265" r:id="rId13"/>
    <p:sldId id="275" r:id="rId14"/>
    <p:sldId id="266" r:id="rId15"/>
    <p:sldId id="279" r:id="rId16"/>
    <p:sldId id="267" r:id="rId17"/>
    <p:sldId id="268" r:id="rId18"/>
    <p:sldId id="272" r:id="rId19"/>
    <p:sldId id="269" r:id="rId20"/>
    <p:sldId id="270" r:id="rId21"/>
    <p:sldId id="276" r:id="rId22"/>
    <p:sldId id="277" r:id="rId23"/>
    <p:sldId id="278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C86A5-67E6-4FEB-B6A4-694520846A1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262A-0643-4543-BDAA-D495BDC4D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0710" y="914400"/>
            <a:ext cx="2818400" cy="1107996"/>
          </a:xfrm>
          <a:prstGeom prst="rect">
            <a:avLst/>
          </a:prstGeom>
          <a:noFill/>
          <a:effectLst>
            <a:innerShdw blurRad="63500" dist="50800" dir="8100000">
              <a:schemeClr val="bg1">
                <a:alpha val="50000"/>
              </a:schemeClr>
            </a:innerShdw>
          </a:effectLst>
        </p:spPr>
        <p:txBody>
          <a:bodyPr wrap="none" rtlCol="0" anchor="ctr">
            <a:sp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GDLN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730514"/>
            <a:ext cx="7265194" cy="67710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Global Distance Learning Network</a:t>
            </a:r>
            <a:endParaRPr lang="en-US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039" y="2539425"/>
            <a:ext cx="1196161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Oleh</a:t>
            </a:r>
            <a:r>
              <a:rPr lang="en-US" sz="3200" b="1" dirty="0" smtClean="0"/>
              <a:t> :</a:t>
            </a:r>
            <a:endParaRPr lang="en-US" sz="32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0" y="3366655"/>
            <a:ext cx="4114800" cy="461665"/>
            <a:chOff x="0" y="3366655"/>
            <a:chExt cx="4114800" cy="461665"/>
          </a:xfrm>
        </p:grpSpPr>
        <p:sp>
          <p:nvSpPr>
            <p:cNvPr id="15" name="Rectangle 14"/>
            <p:cNvSpPr/>
            <p:nvPr/>
          </p:nvSpPr>
          <p:spPr>
            <a:xfrm>
              <a:off x="0" y="3371120"/>
              <a:ext cx="4114800" cy="42949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4039" y="3366655"/>
              <a:ext cx="36431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Rahmah</a:t>
              </a:r>
              <a:r>
                <a:rPr lang="en-US" sz="2400" b="1" dirty="0" smtClean="0"/>
                <a:t> Were </a:t>
              </a:r>
              <a:r>
                <a:rPr lang="en-US" sz="2400" b="1" dirty="0" err="1" smtClean="0"/>
                <a:t>Uleng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Taufik</a:t>
              </a:r>
              <a:endParaRPr lang="en-US" sz="24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0" y="3825435"/>
            <a:ext cx="2362200" cy="461665"/>
            <a:chOff x="0" y="3825435"/>
            <a:chExt cx="2362200" cy="461665"/>
          </a:xfrm>
        </p:grpSpPr>
        <p:sp>
          <p:nvSpPr>
            <p:cNvPr id="16" name="Rectangle 15"/>
            <p:cNvSpPr/>
            <p:nvPr/>
          </p:nvSpPr>
          <p:spPr>
            <a:xfrm>
              <a:off x="0" y="3849100"/>
              <a:ext cx="2362200" cy="42976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8710" y="3825435"/>
              <a:ext cx="1333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Nursalim</a:t>
              </a:r>
              <a:endParaRPr lang="en-US" sz="24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4301835"/>
            <a:ext cx="1295400" cy="461665"/>
            <a:chOff x="0" y="4301835"/>
            <a:chExt cx="1295400" cy="461665"/>
          </a:xfrm>
        </p:grpSpPr>
        <p:sp>
          <p:nvSpPr>
            <p:cNvPr id="17" name="Rectangle 16"/>
            <p:cNvSpPr/>
            <p:nvPr/>
          </p:nvSpPr>
          <p:spPr>
            <a:xfrm>
              <a:off x="0" y="4322615"/>
              <a:ext cx="1295400" cy="4297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8710" y="4301835"/>
              <a:ext cx="805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Agus</a:t>
              </a:r>
              <a:endParaRPr lang="en-US" sz="2400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4772890"/>
            <a:ext cx="1295400" cy="461665"/>
            <a:chOff x="0" y="4772890"/>
            <a:chExt cx="1295400" cy="461665"/>
          </a:xfrm>
        </p:grpSpPr>
        <p:sp>
          <p:nvSpPr>
            <p:cNvPr id="18" name="Rectangle 17"/>
            <p:cNvSpPr/>
            <p:nvPr/>
          </p:nvSpPr>
          <p:spPr>
            <a:xfrm>
              <a:off x="0" y="4796555"/>
              <a:ext cx="1295400" cy="429768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710" y="4772890"/>
              <a:ext cx="805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Amri</a:t>
              </a:r>
              <a:endParaRPr lang="en-US" sz="24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5248410"/>
            <a:ext cx="2852008" cy="461665"/>
            <a:chOff x="0" y="5248410"/>
            <a:chExt cx="2852008" cy="461665"/>
          </a:xfrm>
        </p:grpSpPr>
        <p:sp>
          <p:nvSpPr>
            <p:cNvPr id="19" name="Rectangle 18"/>
            <p:cNvSpPr/>
            <p:nvPr/>
          </p:nvSpPr>
          <p:spPr>
            <a:xfrm>
              <a:off x="0" y="5272075"/>
              <a:ext cx="2819400" cy="42976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8710" y="5248410"/>
              <a:ext cx="2443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S. </a:t>
              </a:r>
              <a:r>
                <a:rPr lang="en-US" sz="2400" b="1" dirty="0" err="1" smtClean="0"/>
                <a:t>Haeril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Anam</a:t>
              </a:r>
              <a:r>
                <a:rPr lang="en-US" sz="2400" b="1" dirty="0" smtClean="0"/>
                <a:t> As</a:t>
              </a:r>
              <a:endParaRPr lang="en-US" sz="240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0" y="5733320"/>
            <a:ext cx="3048000" cy="461665"/>
            <a:chOff x="0" y="5733320"/>
            <a:chExt cx="3048000" cy="461665"/>
          </a:xfrm>
        </p:grpSpPr>
        <p:sp>
          <p:nvSpPr>
            <p:cNvPr id="20" name="Rectangle 19"/>
            <p:cNvSpPr/>
            <p:nvPr/>
          </p:nvSpPr>
          <p:spPr>
            <a:xfrm>
              <a:off x="0" y="5754100"/>
              <a:ext cx="3048000" cy="4297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8054" y="5733320"/>
              <a:ext cx="25639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Agus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Yudi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Harsono</a:t>
              </a:r>
              <a:endParaRPr lang="en-US" sz="24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67600" y="3352800"/>
            <a:ext cx="1676400" cy="461665"/>
            <a:chOff x="7467600" y="3352800"/>
            <a:chExt cx="1676400" cy="461665"/>
          </a:xfrm>
        </p:grpSpPr>
        <p:sp>
          <p:nvSpPr>
            <p:cNvPr id="24" name="Rectangle 23"/>
            <p:cNvSpPr/>
            <p:nvPr/>
          </p:nvSpPr>
          <p:spPr>
            <a:xfrm>
              <a:off x="7467600" y="3373580"/>
              <a:ext cx="1676400" cy="4297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53325" y="3352800"/>
              <a:ext cx="1176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Ibrahim</a:t>
              </a:r>
              <a:endParaRPr lang="en-US" sz="24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29400" y="3828320"/>
            <a:ext cx="2514600" cy="461665"/>
            <a:chOff x="6629400" y="3828320"/>
            <a:chExt cx="2514600" cy="461665"/>
          </a:xfrm>
        </p:grpSpPr>
        <p:sp>
          <p:nvSpPr>
            <p:cNvPr id="28" name="Rectangle 27"/>
            <p:cNvSpPr/>
            <p:nvPr/>
          </p:nvSpPr>
          <p:spPr>
            <a:xfrm>
              <a:off x="6629400" y="3849100"/>
              <a:ext cx="2514600" cy="42976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05600" y="3828320"/>
              <a:ext cx="2029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Andi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Rusmin</a:t>
              </a:r>
              <a:r>
                <a:rPr lang="en-US" sz="2400" b="1" dirty="0" smtClean="0"/>
                <a:t> P</a:t>
              </a:r>
              <a:endParaRPr lang="en-US" sz="24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34000" y="4313230"/>
            <a:ext cx="3810000" cy="461665"/>
            <a:chOff x="5334000" y="4313230"/>
            <a:chExt cx="3810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5334000" y="4323040"/>
              <a:ext cx="3810000" cy="4297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01595" y="4313230"/>
              <a:ext cx="3351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Maria Regina </a:t>
              </a:r>
              <a:r>
                <a:rPr lang="en-US" sz="2400" b="1" dirty="0" err="1" smtClean="0"/>
                <a:t>Andriawati</a:t>
              </a:r>
              <a:endParaRPr lang="en-US" sz="24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91200" y="4788615"/>
            <a:ext cx="3352800" cy="461665"/>
            <a:chOff x="5791200" y="4788615"/>
            <a:chExt cx="3352800" cy="461665"/>
          </a:xfrm>
        </p:grpSpPr>
        <p:sp>
          <p:nvSpPr>
            <p:cNvPr id="30" name="Rectangle 29"/>
            <p:cNvSpPr/>
            <p:nvPr/>
          </p:nvSpPr>
          <p:spPr>
            <a:xfrm>
              <a:off x="5791200" y="4791500"/>
              <a:ext cx="3352800" cy="4297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35559" y="4788615"/>
              <a:ext cx="2827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Rohani</a:t>
              </a:r>
              <a:r>
                <a:rPr lang="en-US" sz="2400" b="1" dirty="0" smtClean="0"/>
                <a:t> Marlin </a:t>
              </a:r>
              <a:r>
                <a:rPr lang="en-US" sz="2400" b="1" dirty="0" err="1" smtClean="0"/>
                <a:t>Situru</a:t>
              </a:r>
              <a:endParaRPr lang="en-US" sz="24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91200" y="5262265"/>
            <a:ext cx="3352800" cy="461665"/>
            <a:chOff x="5791200" y="5262265"/>
            <a:chExt cx="3352800" cy="461665"/>
          </a:xfrm>
        </p:grpSpPr>
        <p:sp>
          <p:nvSpPr>
            <p:cNvPr id="32" name="Rectangle 31"/>
            <p:cNvSpPr/>
            <p:nvPr/>
          </p:nvSpPr>
          <p:spPr>
            <a:xfrm>
              <a:off x="5791200" y="5272075"/>
              <a:ext cx="3352800" cy="429768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15025" y="5262265"/>
              <a:ext cx="28346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St. </a:t>
              </a:r>
              <a:r>
                <a:rPr lang="en-US" sz="2400" b="1" dirty="0" err="1" smtClean="0"/>
                <a:t>Nurmasita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Achsin</a:t>
              </a:r>
              <a:endParaRPr lang="en-US" sz="24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162800" y="5742845"/>
            <a:ext cx="1981200" cy="461665"/>
            <a:chOff x="7162800" y="5742845"/>
            <a:chExt cx="1981200" cy="461665"/>
          </a:xfrm>
        </p:grpSpPr>
        <p:sp>
          <p:nvSpPr>
            <p:cNvPr id="34" name="Rectangle 33"/>
            <p:cNvSpPr/>
            <p:nvPr/>
          </p:nvSpPr>
          <p:spPr>
            <a:xfrm>
              <a:off x="7162800" y="5752655"/>
              <a:ext cx="1981200" cy="42976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91375" y="5742845"/>
              <a:ext cx="1546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Erna </a:t>
              </a:r>
              <a:r>
                <a:rPr lang="en-US" sz="2400" b="1" dirty="0" err="1" smtClean="0"/>
                <a:t>Areks</a:t>
              </a:r>
              <a:endParaRPr lang="en-US" sz="24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10400" y="6223425"/>
            <a:ext cx="2133600" cy="461665"/>
            <a:chOff x="7010400" y="6223425"/>
            <a:chExt cx="2133600" cy="461665"/>
          </a:xfrm>
        </p:grpSpPr>
        <p:sp>
          <p:nvSpPr>
            <p:cNvPr id="36" name="Rectangle 35"/>
            <p:cNvSpPr/>
            <p:nvPr/>
          </p:nvSpPr>
          <p:spPr>
            <a:xfrm>
              <a:off x="7010400" y="6230350"/>
              <a:ext cx="2133600" cy="42976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13597" y="6223425"/>
              <a:ext cx="1620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Musdalifah</a:t>
              </a:r>
              <a:endParaRPr lang="en-US" sz="2400" b="1" dirty="0"/>
            </a:p>
          </p:txBody>
        </p:sp>
      </p:grpSp>
      <p:pic>
        <p:nvPicPr>
          <p:cNvPr id="1026" name="Picture 2" descr="D:\rl\S2\Kuliah\Semester1\Teknologi Komunikasi dan Informasi\Tugas\GDLN\globaldevelop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838200"/>
            <a:ext cx="1402447" cy="1971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13248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22098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Hardware</a:t>
            </a:r>
            <a:endParaRPr lang="en-US" sz="3200" b="1" dirty="0">
              <a:latin typeface="Berlin Sans FB Demi" pitchFamily="34" charset="0"/>
            </a:endParaRPr>
          </a:p>
        </p:txBody>
      </p:sp>
      <p:pic>
        <p:nvPicPr>
          <p:cNvPr id="2050" name="Picture 2" descr="E:\poto\reelfoto\DSC02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1348">
            <a:off x="1447800" y="2971800"/>
            <a:ext cx="2590800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E:\poto\reelfoto\DSC02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980" y="3001816"/>
            <a:ext cx="2570020" cy="3426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" y="15240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Scan Converter</a:t>
            </a:r>
          </a:p>
          <a:p>
            <a:pPr lvl="0"/>
            <a:r>
              <a:rPr lang="id-ID" sz="2800" dirty="0" smtClean="0"/>
              <a:t>berfungsi menampilkan atau membahas (menulis) materi hard copy video conference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102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22098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Hardware</a:t>
            </a:r>
            <a:endParaRPr lang="en-US" sz="3200" b="1" dirty="0">
              <a:latin typeface="Berlin Sans FB Demi" pitchFamily="34" charset="0"/>
            </a:endParaRPr>
          </a:p>
        </p:txBody>
      </p:sp>
      <p:pic>
        <p:nvPicPr>
          <p:cNvPr id="7170" name="Picture 2" descr="E:\poto\reelfoto\DSC02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0"/>
            <a:ext cx="1962150" cy="261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E:\poto\reelfoto\DSC029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8930">
            <a:off x="2896377" y="2736739"/>
            <a:ext cx="2667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14478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Codec (</a:t>
            </a:r>
            <a:r>
              <a:rPr lang="en-US" sz="2800" b="1" dirty="0" err="1" smtClean="0"/>
              <a:t>polycom</a:t>
            </a:r>
            <a:r>
              <a:rPr lang="en-US" sz="2800" b="1" dirty="0" smtClean="0"/>
              <a:t>)</a:t>
            </a:r>
          </a:p>
          <a:p>
            <a:r>
              <a:rPr lang="en-US" sz="2800" dirty="0" smtClean="0"/>
              <a:t>Codec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encoding </a:t>
            </a:r>
            <a:r>
              <a:rPr lang="en-US" sz="2800" dirty="0" err="1" smtClean="0"/>
              <a:t>dan</a:t>
            </a:r>
            <a:r>
              <a:rPr lang="en-US" sz="2800" dirty="0" smtClean="0"/>
              <a:t> decoding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signal digital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267200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VCR</a:t>
            </a:r>
          </a:p>
          <a:p>
            <a:r>
              <a:rPr lang="id-ID" sz="2800" dirty="0" smtClean="0"/>
              <a:t>berfungsi sebagai pemutar atau merecording (merekam) ketika ada video yang ingin ditampilkan saat video conference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102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22098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Hardware</a:t>
            </a:r>
            <a:endParaRPr lang="en-US" sz="3200" b="1" dirty="0">
              <a:latin typeface="Berlin Sans FB Demi" pitchFamily="34" charset="0"/>
            </a:endParaRPr>
          </a:p>
        </p:txBody>
      </p:sp>
      <p:pic>
        <p:nvPicPr>
          <p:cNvPr id="4099" name="Picture 3" descr="E:\poto\reelfoto\DSC02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0903">
            <a:off x="4870753" y="1849372"/>
            <a:ext cx="3155270" cy="4207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Camera</a:t>
            </a:r>
          </a:p>
          <a:p>
            <a:r>
              <a:rPr lang="id-ID" sz="2800" dirty="0" smtClean="0"/>
              <a:t>berfungsi untuk menampilan kondisi proses belajar mahasiswa dan dosen di GDLN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544431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Remote Control</a:t>
            </a:r>
          </a:p>
          <a:p>
            <a:r>
              <a:rPr lang="id-ID" sz="2800" dirty="0" smtClean="0"/>
              <a:t>berfungsi sebagai kendali jarak jauh untuk mengatur fungsi-fungsi tampilan alat-alat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102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22098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Hardware</a:t>
            </a:r>
            <a:endParaRPr lang="en-US" sz="3200" b="1" dirty="0">
              <a:latin typeface="Berlin Sans FB Demi" pitchFamily="34" charset="0"/>
            </a:endParaRPr>
          </a:p>
        </p:txBody>
      </p:sp>
      <p:pic>
        <p:nvPicPr>
          <p:cNvPr id="5122" name="Picture 2" descr="E:\poto\reelfoto\DSC02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447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E:\poto\reelfoto\DSC02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906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09600" y="1524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LCD Projector</a:t>
            </a:r>
          </a:p>
          <a:p>
            <a:r>
              <a:rPr lang="id-ID" sz="2800" dirty="0" smtClean="0"/>
              <a:t>berfungsi untuk menampilkan out put video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127718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TV monitor</a:t>
            </a:r>
          </a:p>
          <a:p>
            <a:r>
              <a:rPr lang="id-ID" sz="2800" dirty="0" smtClean="0"/>
              <a:t>berfungsi untuk menampilkan out put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102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22098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Hardware</a:t>
            </a:r>
            <a:endParaRPr lang="en-US" sz="3200" b="1" dirty="0">
              <a:latin typeface="Berlin Sans FB Demi" pitchFamily="34" charset="0"/>
            </a:endParaRPr>
          </a:p>
        </p:txBody>
      </p:sp>
      <p:pic>
        <p:nvPicPr>
          <p:cNvPr id="1026" name="Picture 2" descr="E:\poto\reelfoto\DSC02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09800"/>
            <a:ext cx="5588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447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Speaker</a:t>
            </a:r>
          </a:p>
          <a:p>
            <a:r>
              <a:rPr lang="id-ID" sz="2800" dirty="0" smtClean="0"/>
              <a:t>berfungsi untuk menampilkan out put Audio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514600"/>
            <a:ext cx="274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/>
              <a:t>Mic</a:t>
            </a:r>
            <a:endParaRPr lang="en-US" sz="2800" b="1" dirty="0" smtClean="0"/>
          </a:p>
          <a:p>
            <a:r>
              <a:rPr lang="id-ID" sz="2800" dirty="0" smtClean="0"/>
              <a:t>berfungsi sebagai input oudio un</a:t>
            </a:r>
            <a:r>
              <a:rPr lang="en-US" sz="2800" dirty="0" smtClean="0"/>
              <a:t>t</a:t>
            </a:r>
            <a:r>
              <a:rPr lang="id-ID" sz="2800" dirty="0" smtClean="0"/>
              <a:t>uk menghubungkan proses video conferece dengan kelas yang terhubung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102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22098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Hardware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5240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UPS</a:t>
            </a:r>
          </a:p>
          <a:p>
            <a:r>
              <a:rPr lang="id-ID" sz="2800" dirty="0" smtClean="0"/>
              <a:t>berfungsi sebagai back up power cadangan</a:t>
            </a:r>
            <a:endParaRPr lang="en-US" sz="2800" dirty="0"/>
          </a:p>
        </p:txBody>
      </p:sp>
      <p:pic>
        <p:nvPicPr>
          <p:cNvPr id="2050" name="Picture 2" descr="E:\poto\reelfoto\DSC02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46200"/>
            <a:ext cx="3733800" cy="497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13248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D:\rl\S2\Kuliah\Semester1\Teknologi Komunikasi dan Informasi\Tugas\GDLN\powerpo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74401">
            <a:off x="5921284" y="3412396"/>
            <a:ext cx="2146791" cy="272435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39" name="Rounded Rectangle 38"/>
          <p:cNvSpPr/>
          <p:nvPr/>
        </p:nvSpPr>
        <p:spPr>
          <a:xfrm>
            <a:off x="6248400" y="685800"/>
            <a:ext cx="22098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Software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IP </a:t>
            </a:r>
            <a:r>
              <a:rPr lang="en-US" sz="2800" b="1" dirty="0" err="1" smtClean="0"/>
              <a:t>Publik</a:t>
            </a:r>
            <a:endParaRPr lang="en-US" sz="2800" b="1" dirty="0" smtClean="0"/>
          </a:p>
          <a:p>
            <a:pPr lvl="0"/>
            <a:r>
              <a:rPr lang="id-ID" sz="2800" dirty="0" smtClean="0"/>
              <a:t>alamat untuk koneksi internet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729805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Driver codec (</a:t>
            </a:r>
            <a:r>
              <a:rPr lang="en-US" sz="2800" b="1" dirty="0" err="1" smtClean="0"/>
              <a:t>Polycom</a:t>
            </a:r>
            <a:r>
              <a:rPr lang="en-US" sz="2800" b="1" dirty="0" smtClean="0"/>
              <a:t>)</a:t>
            </a:r>
          </a:p>
          <a:p>
            <a:pPr lvl="0"/>
            <a:r>
              <a:rPr lang="id-ID" sz="2800" dirty="0" smtClean="0"/>
              <a:t>aplikasi perangkat lunak yang menghubungkan peralatan video conference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253805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Microsoft Power Point</a:t>
            </a:r>
          </a:p>
          <a:p>
            <a:pPr lvl="0"/>
            <a:r>
              <a:rPr lang="id-ID" sz="2800" dirty="0" smtClean="0"/>
              <a:t>aplikasi yang digunakan untuk menampikan materi pr</a:t>
            </a:r>
            <a:r>
              <a:rPr lang="en-US" sz="2800" dirty="0" smtClean="0"/>
              <a:t>e</a:t>
            </a:r>
            <a:r>
              <a:rPr lang="id-ID" sz="2800" dirty="0" smtClean="0"/>
              <a:t>sentase</a:t>
            </a:r>
            <a:endParaRPr lang="en-US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" grpId="0"/>
      <p:bldP spid="5" grpId="1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13248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248400" y="685800"/>
            <a:ext cx="22098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Software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/>
              <a:t>Makromedia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flas</a:t>
            </a:r>
            <a:r>
              <a:rPr lang="id-ID" sz="2800" b="1" dirty="0" smtClean="0"/>
              <a:t>h</a:t>
            </a:r>
            <a:endParaRPr lang="en-US" sz="2800" b="1" dirty="0" smtClean="0"/>
          </a:p>
          <a:p>
            <a:pPr lvl="0"/>
            <a:r>
              <a:rPr lang="id-ID" sz="2800" dirty="0" smtClean="0"/>
              <a:t>aplikasi yang digunakan untuk menampikan materi pr</a:t>
            </a:r>
            <a:r>
              <a:rPr lang="en-US" sz="2800" dirty="0" smtClean="0"/>
              <a:t>e</a:t>
            </a:r>
            <a:r>
              <a:rPr lang="id-ID" sz="2800" dirty="0" smtClean="0"/>
              <a:t>sentase animasi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038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Google docs</a:t>
            </a:r>
          </a:p>
          <a:p>
            <a:pPr lvl="0"/>
            <a:r>
              <a:rPr lang="id-ID" sz="2800" dirty="0" smtClean="0"/>
              <a:t>pengolahan dokumen secara on line</a:t>
            </a:r>
            <a:endParaRPr lang="en-US" sz="2800" dirty="0"/>
          </a:p>
        </p:txBody>
      </p:sp>
      <p:pic>
        <p:nvPicPr>
          <p:cNvPr id="3074" name="Picture 2" descr="D:\rl\S2\Kuliah\Semester1\Teknologi Komunikasi dan Informasi\Tugas\GDLN\logo_flashmx2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362200"/>
            <a:ext cx="5105400" cy="2013582"/>
          </a:xfrm>
          <a:prstGeom prst="rect">
            <a:avLst/>
          </a:prstGeom>
          <a:noFill/>
        </p:spPr>
      </p:pic>
      <p:pic>
        <p:nvPicPr>
          <p:cNvPr id="3075" name="Picture 3" descr="D:\rl\S2\Kuliah\Semester1\Teknologi Komunikasi dan Informasi\Tugas\GDLN\M-GoogleDoc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029200"/>
            <a:ext cx="4943475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13248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248400" y="685800"/>
            <a:ext cx="22098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Software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63669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Website</a:t>
            </a:r>
          </a:p>
          <a:p>
            <a:pPr lvl="0"/>
            <a:r>
              <a:rPr lang="id-ID" sz="2800" dirty="0" smtClean="0"/>
              <a:t>Media Informasi GDLN</a:t>
            </a:r>
            <a:endParaRPr lang="en-US" sz="2800" dirty="0"/>
          </a:p>
        </p:txBody>
      </p:sp>
      <p:pic>
        <p:nvPicPr>
          <p:cNvPr id="2050" name="Picture 2" descr="E:\gambara\My Pictures\gdln_unh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83875"/>
            <a:ext cx="7338103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0292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25146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erlin Sans FB Demi" pitchFamily="34" charset="0"/>
              </a:rPr>
              <a:t>Humanware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Perangkat manusia (berwujud kemampuan manusia) , antara lain :</a:t>
            </a:r>
            <a:endParaRPr lang="en-US" sz="2800" dirty="0" smtClean="0"/>
          </a:p>
          <a:p>
            <a:pPr lvl="0">
              <a:buFont typeface="Wingdings" pitchFamily="2" charset="2"/>
              <a:buChar char="§"/>
            </a:pPr>
            <a:r>
              <a:rPr lang="id-ID" sz="2800" dirty="0" smtClean="0"/>
              <a:t>Keterampilan</a:t>
            </a:r>
            <a:endParaRPr lang="en-US" sz="2800" dirty="0" smtClean="0"/>
          </a:p>
          <a:p>
            <a:pPr lvl="0">
              <a:buFont typeface="Wingdings" pitchFamily="2" charset="2"/>
              <a:buChar char="§"/>
            </a:pPr>
            <a:r>
              <a:rPr lang="id-ID" sz="2800" dirty="0" smtClean="0"/>
              <a:t>Pengetahuan</a:t>
            </a:r>
            <a:endParaRPr lang="en-US" sz="2800" dirty="0" smtClean="0"/>
          </a:p>
          <a:p>
            <a:pPr lvl="0">
              <a:buFont typeface="Wingdings" pitchFamily="2" charset="2"/>
              <a:buChar char="§"/>
            </a:pPr>
            <a:r>
              <a:rPr lang="id-ID" sz="2800" dirty="0" smtClean="0"/>
              <a:t>Keahlian</a:t>
            </a:r>
            <a:r>
              <a:rPr lang="en-US" sz="2800" dirty="0" smtClean="0"/>
              <a:t>, </a:t>
            </a:r>
            <a:r>
              <a:rPr lang="id-ID" sz="2800" dirty="0" smtClean="0"/>
              <a:t>dan</a:t>
            </a:r>
            <a:endParaRPr lang="en-US" sz="2800" dirty="0" smtClean="0"/>
          </a:p>
          <a:p>
            <a:pPr lvl="0">
              <a:buFont typeface="Wingdings" pitchFamily="2" charset="2"/>
              <a:buChar char="§"/>
            </a:pPr>
            <a:r>
              <a:rPr lang="id-ID" sz="2800" dirty="0" smtClean="0"/>
              <a:t>kreativitas dalam mengelola komponen teknologi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45609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i="1" dirty="0" err="1" smtClean="0"/>
              <a:t>humanware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terpenting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endParaRPr lang="en-US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" grpId="0"/>
      <p:bldP spid="5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48768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953000" y="685800"/>
            <a:ext cx="36576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erlin Sans FB Demi" pitchFamily="34" charset="0"/>
              </a:rPr>
              <a:t>Gambaran</a:t>
            </a:r>
            <a:r>
              <a:rPr lang="en-US" sz="3200" b="1" dirty="0" smtClean="0">
                <a:latin typeface="Berlin Sans FB Demi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</a:rPr>
              <a:t>Umum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1695271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Global Distance Learning Network (GDLN) </a:t>
            </a:r>
            <a:r>
              <a:rPr lang="id-ID" sz="2800" dirty="0" smtClean="0"/>
              <a:t>atau Pusat Pembelajaran Jarak Jauh adalah suatu pusat pembelajaran yang merupakan kerjasama beberapa negara di dunia (GDLN afiliasi) yang menggunakan inovasi teknologi dan teknik pembelajaran jarak jauh</a:t>
            </a:r>
            <a:r>
              <a:rPr lang="en-US" sz="2800" dirty="0" smtClean="0"/>
              <a:t> </a:t>
            </a:r>
            <a:r>
              <a:rPr lang="id-ID" sz="2800" dirty="0" smtClean="0"/>
              <a:t>untuk menghubungkan organisasi-organisasi dan orang-orang yang bekerja di bidang pembangunan di seluruh dunia</a:t>
            </a:r>
            <a:endParaRPr lang="en-US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0292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25146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erlin Sans FB Demi" pitchFamily="34" charset="0"/>
              </a:rPr>
              <a:t>Humanware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18595"/>
            <a:ext cx="289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Humanware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mengoperasikan</a:t>
            </a:r>
            <a:r>
              <a:rPr lang="en-US" sz="2800" dirty="0" smtClean="0"/>
              <a:t>, </a:t>
            </a:r>
            <a:r>
              <a:rPr lang="en-US" sz="2800" dirty="0" err="1" smtClean="0"/>
              <a:t>merawat</a:t>
            </a:r>
            <a:r>
              <a:rPr lang="en-US" sz="2800" dirty="0" smtClean="0"/>
              <a:t>, </a:t>
            </a:r>
            <a:r>
              <a:rPr lang="en-US" sz="2800" dirty="0" err="1" smtClean="0"/>
              <a:t>memperbaiki</a:t>
            </a:r>
            <a:r>
              <a:rPr lang="en-US" sz="2800" dirty="0" smtClean="0"/>
              <a:t> </a:t>
            </a:r>
            <a:r>
              <a:rPr lang="en-US" sz="2800" dirty="0" err="1" smtClean="0"/>
              <a:t>bahkan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inovasi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endParaRPr lang="en-US" sz="2800" dirty="0"/>
          </a:p>
        </p:txBody>
      </p:sp>
      <p:pic>
        <p:nvPicPr>
          <p:cNvPr id="6146" name="Picture 2" descr="E:\poto\reelfoto\DSC02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28800"/>
            <a:ext cx="51054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0292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25146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erlin Sans FB Demi" pitchFamily="34" charset="0"/>
              </a:rPr>
              <a:t>Humanware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574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Brainware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i="1" dirty="0" err="1" smtClean="0"/>
              <a:t>humanware</a:t>
            </a:r>
            <a:r>
              <a:rPr lang="en-US" sz="2800" dirty="0" smtClean="0"/>
              <a:t>,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 yang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benar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menjalankan</a:t>
            </a:r>
            <a:r>
              <a:rPr lang="en-US" sz="2800" dirty="0" smtClean="0"/>
              <a:t> </a:t>
            </a:r>
            <a:r>
              <a:rPr lang="en-US" sz="2800" dirty="0" err="1" smtClean="0"/>
              <a:t>aktifitas</a:t>
            </a:r>
            <a:r>
              <a:rPr lang="en-US" sz="2800" dirty="0" smtClean="0"/>
              <a:t> </a:t>
            </a:r>
            <a:r>
              <a:rPr lang="en-US" sz="2800" dirty="0" err="1" smtClean="0"/>
              <a:t>sehari-hari</a:t>
            </a:r>
            <a:r>
              <a:rPr lang="id-ID" sz="2800" dirty="0" smtClean="0"/>
              <a:t>, </a:t>
            </a:r>
            <a:r>
              <a:rPr lang="en-US" sz="2800" dirty="0" smtClean="0"/>
              <a:t>GDLN</a:t>
            </a:r>
            <a:r>
              <a:rPr lang="id-ID" sz="2800" dirty="0" smtClean="0"/>
              <a:t> memiliki  </a:t>
            </a:r>
            <a:r>
              <a:rPr lang="en-US" sz="2800" dirty="0" err="1" smtClean="0"/>
              <a:t>seorang</a:t>
            </a:r>
            <a:r>
              <a:rPr lang="en-US" sz="2800" dirty="0" smtClean="0"/>
              <a:t> operator</a:t>
            </a:r>
            <a:r>
              <a:rPr lang="id-ID" sz="2800" dirty="0" smtClean="0"/>
              <a:t> dan  </a:t>
            </a:r>
            <a:r>
              <a:rPr lang="en-US" sz="2800" dirty="0" smtClean="0"/>
              <a:t>se</a:t>
            </a:r>
            <a:r>
              <a:rPr lang="id-ID" sz="2800" dirty="0" smtClean="0"/>
              <a:t>orang teknisi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0292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19800" y="685800"/>
            <a:ext cx="25146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erlin Sans FB Demi" pitchFamily="34" charset="0"/>
              </a:rPr>
              <a:t>Kesimpulan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9457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Selama ini GDLN Universitas Hasanuddin telah berperan aktif maupun memfasilitasi pertemuan-pertemuan, pertukaran ilmu, kegiatan seminar, </a:t>
            </a:r>
            <a:r>
              <a:rPr lang="id-ID" sz="2800" i="1" dirty="0" smtClean="0"/>
              <a:t>workshop</a:t>
            </a:r>
            <a:r>
              <a:rPr lang="id-ID" sz="2800" dirty="0" smtClean="0"/>
              <a:t>, kursus serta kegiatan yang berkaitan dengan pengembangan ilmu di berbagai bidang. Akan tetapi beberapa tahun terakhir penggunaan fasilitas GDLN berkurang, hal tersebut karena kurangnya sosialisasi kepada pengguna fasilitas GDLN</a:t>
            </a:r>
            <a:endParaRPr lang="en-US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0292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19800" y="685800"/>
            <a:ext cx="25146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erlin Sans FB Demi" pitchFamily="34" charset="0"/>
              </a:rPr>
              <a:t>Kesimpulan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Sarana dan prasarana yang dimiliki GDLN sejak tahun 2002 terawat dengan baik. Hal tersebut terbukti dari masih berfungsinya peralatan tersebut terutama hardware meskipun telah berusia lebih dari 10 tahun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670518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Dari segi </a:t>
            </a:r>
            <a:r>
              <a:rPr lang="id-ID" sz="2800" i="1" dirty="0" smtClean="0"/>
              <a:t>humanware</a:t>
            </a:r>
            <a:r>
              <a:rPr lang="id-ID" sz="2800" dirty="0" smtClean="0"/>
              <a:t>, tidak perlu diragukan bahwa tim GDLN telah bekerja dengan sangat baik. Teknisi dan operator GDLN meskipun berasal dari latar belakang ilmu </a:t>
            </a:r>
            <a:r>
              <a:rPr lang="en-US" sz="2800" dirty="0" err="1" smtClean="0"/>
              <a:t>pertanian</a:t>
            </a:r>
            <a:r>
              <a:rPr lang="id-ID" sz="2800" dirty="0" smtClean="0"/>
              <a:t>, namun terampil dan menguasai secara teknis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267200"/>
            <a:ext cx="6019800" cy="1062335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2106260" y="4330006"/>
            <a:ext cx="263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Berlin Sans FB Demi" pitchFamily="34" charset="0"/>
              </a:rPr>
              <a:t>TERIMA</a:t>
            </a:r>
            <a:endParaRPr lang="en-US" sz="5400" b="1" dirty="0">
              <a:latin typeface="Berlin Sans FB Dem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4200" y="5578916"/>
            <a:ext cx="6019800" cy="1060704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3935461" y="5639261"/>
            <a:ext cx="2130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Berlin Sans FB Demi" pitchFamily="34" charset="0"/>
              </a:rPr>
              <a:t>KASIH</a:t>
            </a:r>
            <a:endParaRPr lang="en-US" sz="5400" b="1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48768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953000" y="685800"/>
            <a:ext cx="36576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erlin Sans FB Demi" pitchFamily="34" charset="0"/>
              </a:rPr>
              <a:t>Gambaran</a:t>
            </a:r>
            <a:r>
              <a:rPr lang="en-US" sz="3200" b="1" dirty="0" smtClean="0">
                <a:latin typeface="Berlin Sans FB Demi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</a:rPr>
              <a:t>Umum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1695271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GDLN Indonesia terkoneksi dengan 4 universitas di Indonesia yaitu Universitas Hasanuddin, Universitas Udayana, Universitas Riau dan Universitas Indonesia.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239631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Tahun 2006 Direktorat Jendral Pendidikan Tinggi (Dikti) meluncurkan program pengembangan sistem dan jaringan informasi pendidikan tinggi yang menghubungkan seluruh perguruan tinggi di Indonesia (Indonesia Higher Education Network)</a:t>
            </a:r>
            <a:endParaRPr lang="en-US" sz="2800" dirty="0"/>
          </a:p>
        </p:txBody>
      </p:sp>
      <p:pic>
        <p:nvPicPr>
          <p:cNvPr id="1026" name="Picture 2" descr="E:\gambara\My Pictures\inherent-logo-2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3525" y="5410200"/>
            <a:ext cx="3267075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48768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953000" y="685800"/>
            <a:ext cx="36576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erlin Sans FB Demi" pitchFamily="34" charset="0"/>
              </a:rPr>
              <a:t>Visi</a:t>
            </a:r>
            <a:r>
              <a:rPr lang="en-US" sz="3200" b="1" dirty="0" smtClean="0">
                <a:latin typeface="Berlin Sans FB Demi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</a:rPr>
              <a:t>dan</a:t>
            </a:r>
            <a:r>
              <a:rPr lang="en-US" sz="3200" b="1" dirty="0" smtClean="0">
                <a:latin typeface="Berlin Sans FB Demi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</a:rPr>
              <a:t>Misi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15240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Visi</a:t>
            </a:r>
            <a:r>
              <a:rPr lang="id-ID" sz="2800" dirty="0" smtClean="0"/>
              <a:t> GDLN Universitas Hasanuddin adalah  menjadi rekan dari universitas/institusi, bisnis dan organisasi non pemerintah (non-benefit) untuk meningkatkan daya saing peradaban melalui pengembangan modal intelektual</a:t>
            </a:r>
            <a:endParaRPr lang="en-US" sz="2800" dirty="0"/>
          </a:p>
        </p:txBody>
      </p:sp>
      <p:pic>
        <p:nvPicPr>
          <p:cNvPr id="8194" name="Picture 2" descr="D:\rl\S2\Kuliah\Semester1\Teknologi Komunikasi dan Informasi\Tugas\GDLN\Indonesian_Id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352800"/>
            <a:ext cx="6568247" cy="3179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48768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953000" y="685800"/>
            <a:ext cx="36576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erlin Sans FB Demi" pitchFamily="34" charset="0"/>
              </a:rPr>
              <a:t>Visi</a:t>
            </a:r>
            <a:r>
              <a:rPr lang="en-US" sz="3200" b="1" dirty="0" smtClean="0">
                <a:latin typeface="Berlin Sans FB Demi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</a:rPr>
              <a:t>dan</a:t>
            </a:r>
            <a:r>
              <a:rPr lang="en-US" sz="3200" b="1" dirty="0" smtClean="0">
                <a:latin typeface="Berlin Sans FB Demi" pitchFamily="34" charset="0"/>
              </a:rPr>
              <a:t> </a:t>
            </a:r>
            <a:r>
              <a:rPr lang="en-US" sz="3200" b="1" dirty="0" err="1" smtClean="0">
                <a:latin typeface="Berlin Sans FB Demi" pitchFamily="34" charset="0"/>
              </a:rPr>
              <a:t>Misi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1695271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Adapun </a:t>
            </a:r>
            <a:r>
              <a:rPr lang="id-ID" sz="2800" b="1" dirty="0" smtClean="0"/>
              <a:t>misi</a:t>
            </a:r>
            <a:r>
              <a:rPr lang="id-ID" sz="2800" dirty="0" smtClean="0"/>
              <a:t>nya adalah :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sz="2800" dirty="0" smtClean="0"/>
              <a:t>Meningkatkan kualitas di bidang pendidikan dan penelitian melalui akses pada pengetahuan global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sz="2800" dirty="0" smtClean="0"/>
              <a:t>Berbagi muatan-muatan lokal yang khas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sz="2800" dirty="0" smtClean="0"/>
              <a:t>Mempelajari ilmu pengetahuan dan teknologi terkini dari universitas/lembaga kelas dunia.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48768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36576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erlin Sans FB Demi" pitchFamily="34" charset="0"/>
              </a:rPr>
              <a:t>Aktivitas</a:t>
            </a:r>
            <a:r>
              <a:rPr lang="en-US" sz="3200" b="1" dirty="0" smtClean="0">
                <a:latin typeface="Berlin Sans FB Demi" pitchFamily="34" charset="0"/>
              </a:rPr>
              <a:t> GDLN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800" dirty="0" smtClean="0"/>
              <a:t>Mengadakan Video Conference atau Tele Conference untuk berbagai seminar, workshop tingkat nasional dan internasional serta dialog-dialog kebijakan;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971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800" dirty="0" smtClean="0"/>
              <a:t>Mengadakan pembelajaran jarak jauh dan kursus singkat jarak jauh untuk umum dan mahasiswa;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823395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800" dirty="0" smtClean="0"/>
              <a:t>Mengadakan berbagai pelatihan di bidang pengembangan Teknologi Informasi dan Komunikasi (TIK) dan pengembangan dalam cakupan yang luas;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119255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800" dirty="0" smtClean="0"/>
              <a:t>Muatan-muatan lokal yang khas.</a:t>
            </a:r>
            <a:endParaRPr lang="en-US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86400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953000" y="685800"/>
            <a:ext cx="36576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erlin Sans FB Demi" pitchFamily="34" charset="0"/>
              </a:rPr>
              <a:t>Mitra</a:t>
            </a:r>
            <a:r>
              <a:rPr lang="en-US" sz="3200" b="1" dirty="0" smtClean="0">
                <a:latin typeface="Berlin Sans FB Demi" pitchFamily="34" charset="0"/>
              </a:rPr>
              <a:t> GDLN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400" dirty="0" smtClean="0"/>
              <a:t>Australian National University (ANU)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Beijing Distance Learning Center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Guizhou School of Administration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Ningxia University School of Network Education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Shanghai National Accounting Institute (SHAI)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Tokyo Development Learning Center (TDLC)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16764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400" dirty="0" smtClean="0"/>
              <a:t>Mongolia Development Learning Center (MDLC)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Papua New Guinea Development Cooperation Center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Asian Institute of Management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Korea Development Institute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Chulalongkorn University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Dili Distance Learning Center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Ho Chi Minh Development Learning Center</a:t>
            </a:r>
            <a:endParaRPr lang="en-US" sz="24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13248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22098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Hardware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Notebook</a:t>
            </a:r>
          </a:p>
          <a:p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untu</a:t>
            </a:r>
            <a:r>
              <a:rPr lang="id-ID" sz="2800" dirty="0" smtClean="0"/>
              <a:t>k menampilkan slide ketika menjadi narasumber</a:t>
            </a:r>
            <a:endParaRPr lang="en-US" sz="2800" dirty="0"/>
          </a:p>
        </p:txBody>
      </p:sp>
      <p:pic>
        <p:nvPicPr>
          <p:cNvPr id="3074" name="Picture 2" descr="E:\poto\reelfoto\DSC02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E:\poto\reelfoto\DSC029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766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42455" y="1143000"/>
            <a:ext cx="8686800" cy="5413248"/>
          </a:xfrm>
          <a:prstGeom prst="roundRect">
            <a:avLst>
              <a:gd name="adj" fmla="val 7576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09600" y="685800"/>
            <a:ext cx="2209800" cy="762000"/>
          </a:xfrm>
          <a:prstGeom prst="roundRect">
            <a:avLst>
              <a:gd name="adj" fmla="val 1303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erlin Sans FB Demi" pitchFamily="34" charset="0"/>
              </a:rPr>
              <a:t>Hardware</a:t>
            </a:r>
            <a:endParaRPr lang="en-US" sz="3200" b="1" dirty="0">
              <a:latin typeface="Berlin Sans FB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6002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Computer PC</a:t>
            </a:r>
            <a:r>
              <a:rPr lang="id-ID" sz="2800" b="1" dirty="0" smtClean="0"/>
              <a:t> 30 Unit</a:t>
            </a:r>
            <a:endParaRPr lang="en-US" sz="2800" b="1" dirty="0" smtClean="0"/>
          </a:p>
          <a:p>
            <a:pPr lvl="0"/>
            <a:r>
              <a:rPr lang="id-ID" sz="2800" dirty="0" smtClean="0"/>
              <a:t>digunakan peserta video converence sebagai alat mencari referensi pada saat belajar</a:t>
            </a:r>
            <a:endParaRPr lang="en-US" sz="2800" dirty="0"/>
          </a:p>
        </p:txBody>
      </p:sp>
      <p:pic>
        <p:nvPicPr>
          <p:cNvPr id="1026" name="Picture 2" descr="E:\poto\reelfoto\DSC02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0"/>
            <a:ext cx="3886200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poto\reelfoto\DSC02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76600"/>
            <a:ext cx="3886200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750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Real</dc:creator>
  <cp:lastModifiedBy>Real</cp:lastModifiedBy>
  <cp:revision>169</cp:revision>
  <dcterms:created xsi:type="dcterms:W3CDTF">2014-01-19T07:01:43Z</dcterms:created>
  <dcterms:modified xsi:type="dcterms:W3CDTF">2014-01-20T04:59:29Z</dcterms:modified>
</cp:coreProperties>
</file>