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8" r:id="rId9"/>
    <p:sldId id="267" r:id="rId10"/>
    <p:sldId id="269" r:id="rId11"/>
    <p:sldId id="270" r:id="rId12"/>
    <p:sldId id="271" r:id="rId13"/>
    <p:sldId id="263" r:id="rId14"/>
    <p:sldId id="264" r:id="rId15"/>
    <p:sldId id="265" r:id="rId16"/>
    <p:sldId id="266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11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BB334-7DA6-4A5C-870A-00357D18E1B5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705C-3432-45C5-9F7B-3ADB4472E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8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BB334-7DA6-4A5C-870A-00357D18E1B5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705C-3432-45C5-9F7B-3ADB4472E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00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BB334-7DA6-4A5C-870A-00357D18E1B5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705C-3432-45C5-9F7B-3ADB4472E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1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BB334-7DA6-4A5C-870A-00357D18E1B5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705C-3432-45C5-9F7B-3ADB4472E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96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BB334-7DA6-4A5C-870A-00357D18E1B5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705C-3432-45C5-9F7B-3ADB4472E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4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BB334-7DA6-4A5C-870A-00357D18E1B5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705C-3432-45C5-9F7B-3ADB4472E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88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BB334-7DA6-4A5C-870A-00357D18E1B5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705C-3432-45C5-9F7B-3ADB4472E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6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BB334-7DA6-4A5C-870A-00357D18E1B5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705C-3432-45C5-9F7B-3ADB4472E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2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BB334-7DA6-4A5C-870A-00357D18E1B5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705C-3432-45C5-9F7B-3ADB4472E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8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BB334-7DA6-4A5C-870A-00357D18E1B5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705C-3432-45C5-9F7B-3ADB4472E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45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BB334-7DA6-4A5C-870A-00357D18E1B5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705C-3432-45C5-9F7B-3ADB4472E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96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BB334-7DA6-4A5C-870A-00357D18E1B5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B705C-3432-45C5-9F7B-3ADB4472E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54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67" y="-46382"/>
            <a:ext cx="9448535" cy="6950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667911"/>
          </a:xfrm>
        </p:spPr>
        <p:txBody>
          <a:bodyPr>
            <a:normAutofit/>
          </a:bodyPr>
          <a:lstStyle/>
          <a:p>
            <a:r>
              <a:rPr lang="id-ID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anose="02040503050406030204" pitchFamily="18" charset="0"/>
              </a:rPr>
              <a:t>MELANGKAH MENUJU SIAKA 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5754757" y="6255026"/>
            <a:ext cx="2912165" cy="437322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Kunjungan</a:t>
            </a:r>
            <a:r>
              <a:rPr lang="en-US" b="1" dirty="0" smtClean="0">
                <a:solidFill>
                  <a:schemeClr val="tx1"/>
                </a:solidFill>
              </a:rPr>
              <a:t> II : 20 Jan 2014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>
            <a:off x="1345163" y="6255026"/>
            <a:ext cx="2912165" cy="437322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Kunjungan</a:t>
            </a:r>
            <a:r>
              <a:rPr lang="en-US" b="1" dirty="0" smtClean="0">
                <a:solidFill>
                  <a:schemeClr val="tx1"/>
                </a:solidFill>
              </a:rPr>
              <a:t> I : 12 Des 2014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74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229" y="-4"/>
            <a:ext cx="9608458" cy="720634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89000" y="-44673"/>
            <a:ext cx="7366000" cy="1143000"/>
          </a:xfrm>
        </p:spPr>
        <p:txBody>
          <a:bodyPr>
            <a:normAutofit/>
          </a:bodyPr>
          <a:lstStyle/>
          <a:p>
            <a:r>
              <a:rPr lang="en-US" b="1" dirty="0" err="1"/>
              <a:t>Manfaat</a:t>
            </a:r>
            <a:r>
              <a:rPr lang="en-US" b="1" dirty="0"/>
              <a:t> </a:t>
            </a:r>
            <a:r>
              <a:rPr lang="en-US" b="1" dirty="0" err="1"/>
              <a:t>praktis</a:t>
            </a:r>
            <a:r>
              <a:rPr lang="en-US" b="1" dirty="0"/>
              <a:t> </a:t>
            </a:r>
            <a:r>
              <a:rPr lang="en-US" b="1" dirty="0" err="1"/>
              <a:t>Bagi</a:t>
            </a:r>
            <a:r>
              <a:rPr lang="en-US" b="1" dirty="0"/>
              <a:t> </a:t>
            </a:r>
            <a:r>
              <a:rPr lang="en-US" b="1" dirty="0" err="1"/>
              <a:t>Mahasiswa</a:t>
            </a:r>
            <a:endParaRPr lang="id-ID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229" y="4554376"/>
            <a:ext cx="9144000" cy="26966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355" y="1263204"/>
            <a:ext cx="8381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Mengatasi</a:t>
            </a:r>
            <a:r>
              <a:rPr lang="en-US" dirty="0" smtClean="0"/>
              <a:t> </a:t>
            </a:r>
            <a:r>
              <a:rPr lang="en-US" dirty="0" err="1"/>
              <a:t>keterlambatan</a:t>
            </a:r>
            <a:r>
              <a:rPr lang="en-US" dirty="0"/>
              <a:t> proses </a:t>
            </a:r>
            <a:r>
              <a:rPr lang="en-US" dirty="0" err="1"/>
              <a:t>belajar</a:t>
            </a:r>
            <a:r>
              <a:rPr lang="en-US" dirty="0"/>
              <a:t> </a:t>
            </a:r>
            <a:r>
              <a:rPr lang="en-US" dirty="0" err="1"/>
              <a:t>mengajar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berbasiskan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355" y="1773410"/>
            <a:ext cx="8381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Mengumpulkan</a:t>
            </a:r>
            <a:r>
              <a:rPr lang="en-US" dirty="0"/>
              <a:t> data-data </a:t>
            </a:r>
            <a:r>
              <a:rPr lang="en-US" dirty="0" err="1"/>
              <a:t>mahasiswa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ujian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dosen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kesatuan</a:t>
            </a:r>
            <a:r>
              <a:rPr lang="en-US" dirty="0"/>
              <a:t> </a:t>
            </a:r>
            <a:r>
              <a:rPr lang="en-US" dirty="0" err="1"/>
              <a:t>didalam</a:t>
            </a:r>
            <a:r>
              <a:rPr lang="en-US" dirty="0"/>
              <a:t> database,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diolah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disajikan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infomasi</a:t>
            </a:r>
            <a:r>
              <a:rPr lang="en-US" dirty="0"/>
              <a:t> yang </a:t>
            </a:r>
            <a:r>
              <a:rPr lang="en-US" dirty="0" err="1"/>
              <a:t>berguna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pengguna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355" y="2871741"/>
            <a:ext cx="83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Meningkatan</a:t>
            </a:r>
            <a:r>
              <a:rPr lang="en-US" dirty="0" smtClean="0"/>
              <a:t> </a:t>
            </a:r>
            <a:r>
              <a:rPr lang="en-US" dirty="0" err="1"/>
              <a:t>pelayanan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mahasiswa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mengisian</a:t>
            </a:r>
            <a:r>
              <a:rPr lang="en-US" dirty="0"/>
              <a:t> </a:t>
            </a:r>
            <a:r>
              <a:rPr lang="en-US" dirty="0" err="1"/>
              <a:t>Kartu</a:t>
            </a:r>
            <a:r>
              <a:rPr lang="en-US" dirty="0"/>
              <a:t> </a:t>
            </a:r>
            <a:r>
              <a:rPr lang="en-US" dirty="0" err="1"/>
              <a:t>Rencana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( KRS)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smtClean="0"/>
              <a:t>online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1355" y="3693073"/>
            <a:ext cx="83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Meningkatkan</a:t>
            </a:r>
            <a:r>
              <a:rPr lang="en-US" dirty="0" smtClean="0"/>
              <a:t> </a:t>
            </a:r>
            <a:r>
              <a:rPr lang="en-US" dirty="0" err="1"/>
              <a:t>pelayanan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mahasiwa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pembuatan</a:t>
            </a:r>
            <a:r>
              <a:rPr lang="en-US" dirty="0"/>
              <a:t> </a:t>
            </a:r>
            <a:r>
              <a:rPr lang="en-US" dirty="0" err="1"/>
              <a:t>Penerimaan</a:t>
            </a:r>
            <a:r>
              <a:rPr lang="en-US" dirty="0"/>
              <a:t> </a:t>
            </a:r>
            <a:r>
              <a:rPr lang="en-US" dirty="0" err="1"/>
              <a:t>Kartu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( KHS ) </a:t>
            </a:r>
            <a:r>
              <a:rPr lang="en-US" dirty="0" err="1"/>
              <a:t>secara</a:t>
            </a:r>
            <a:r>
              <a:rPr lang="en-US" dirty="0"/>
              <a:t> online </a:t>
            </a:r>
            <a:r>
              <a:rPr lang="sv-SE" dirty="0"/>
              <a:t>agar lebih cepat dan tepat diterima oleh Mahasiswa</a:t>
            </a:r>
            <a:r>
              <a:rPr lang="sv-SE" dirty="0" smtClean="0"/>
              <a:t>.</a:t>
            </a:r>
            <a:endParaRPr lang="sv-SE" dirty="0"/>
          </a:p>
        </p:txBody>
      </p:sp>
      <p:sp>
        <p:nvSpPr>
          <p:cNvPr id="13" name="TextBox 12"/>
          <p:cNvSpPr txBox="1"/>
          <p:nvPr/>
        </p:nvSpPr>
        <p:spPr>
          <a:xfrm>
            <a:off x="381355" y="4514405"/>
            <a:ext cx="8381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en-US" dirty="0" err="1"/>
              <a:t>Membackup</a:t>
            </a:r>
            <a:r>
              <a:rPr lang="en-US" dirty="0"/>
              <a:t> Data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Mahasiswa</a:t>
            </a:r>
            <a:r>
              <a:rPr lang="en-US" dirty="0"/>
              <a:t> yang </a:t>
            </a:r>
            <a:r>
              <a:rPr lang="en-US" dirty="0" err="1"/>
              <a:t>seringkali</a:t>
            </a:r>
            <a:r>
              <a:rPr lang="en-US" dirty="0"/>
              <a:t> </a:t>
            </a:r>
            <a:r>
              <a:rPr lang="en-US" dirty="0" err="1"/>
              <a:t>tercecer</a:t>
            </a:r>
            <a:r>
              <a:rPr lang="en-US" dirty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kerangkapan</a:t>
            </a:r>
            <a:r>
              <a:rPr lang="en-US" dirty="0" smtClean="0"/>
              <a:t> </a:t>
            </a:r>
            <a:r>
              <a:rPr lang="en-US" dirty="0"/>
              <a:t>data yang </a:t>
            </a:r>
            <a:r>
              <a:rPr lang="en-US" dirty="0" err="1"/>
              <a:t>sering</a:t>
            </a:r>
            <a:r>
              <a:rPr lang="en-US" dirty="0"/>
              <a:t> </a:t>
            </a:r>
            <a:r>
              <a:rPr lang="en-US" dirty="0" err="1"/>
              <a:t>dialami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mahasiswa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1355" y="5297738"/>
            <a:ext cx="83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Membuka</a:t>
            </a:r>
            <a:r>
              <a:rPr lang="en-US" dirty="0"/>
              <a:t> </a:t>
            </a:r>
            <a:r>
              <a:rPr lang="en-US" dirty="0" err="1"/>
              <a:t>kesempatan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orang </a:t>
            </a:r>
            <a:r>
              <a:rPr lang="en-US" dirty="0" err="1"/>
              <a:t>tua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wali</a:t>
            </a:r>
            <a:r>
              <a:rPr lang="en-US" dirty="0"/>
              <a:t> </a:t>
            </a:r>
            <a:r>
              <a:rPr lang="en-US" dirty="0" err="1"/>
              <a:t>mahasiswa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melihat</a:t>
            </a:r>
            <a:r>
              <a:rPr lang="en-US" dirty="0"/>
              <a:t> </a:t>
            </a:r>
            <a:r>
              <a:rPr lang="en-US" dirty="0" err="1"/>
              <a:t>perkembangan</a:t>
            </a:r>
            <a:r>
              <a:rPr lang="en-US" dirty="0"/>
              <a:t> </a:t>
            </a:r>
            <a:r>
              <a:rPr lang="en-US" dirty="0" err="1"/>
              <a:t>prestasi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online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manasaja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5397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9200" y="171450"/>
            <a:ext cx="4765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latin typeface="+mj-lt"/>
                <a:ea typeface="+mj-ea"/>
                <a:cs typeface="+mj-cs"/>
              </a:rPr>
              <a:t>Aspek</a:t>
            </a:r>
            <a:r>
              <a:rPr lang="en-US" sz="4000" b="1" dirty="0">
                <a:latin typeface="+mj-lt"/>
                <a:ea typeface="+mj-ea"/>
                <a:cs typeface="+mj-cs"/>
              </a:rPr>
              <a:t> Hardware SIAKA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33" y="1612910"/>
            <a:ext cx="2464276" cy="18482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 rot="21277744">
            <a:off x="324042" y="1298488"/>
            <a:ext cx="1242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mbria" panose="02040503050406030204" pitchFamily="18" charset="0"/>
              </a:rPr>
              <a:t>Switch Hub</a:t>
            </a:r>
            <a:endParaRPr lang="en-US" sz="1600" b="1" dirty="0">
              <a:latin typeface="Cambria" panose="0204050305040603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56">
            <a:off x="3306219" y="2388452"/>
            <a:ext cx="2452051" cy="2133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 rot="203563">
            <a:off x="3264956" y="1678734"/>
            <a:ext cx="3116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mbria" panose="02040503050406030204" pitchFamily="18" charset="0"/>
              </a:rPr>
              <a:t>Switch Fiber </a:t>
            </a:r>
            <a:r>
              <a:rPr lang="en-US" sz="1600" b="1" dirty="0" err="1" smtClean="0">
                <a:latin typeface="Cambria" panose="02040503050406030204" pitchFamily="18" charset="0"/>
              </a:rPr>
              <a:t>Optik</a:t>
            </a:r>
            <a:r>
              <a:rPr lang="en-US" sz="1600" b="1" dirty="0" smtClean="0">
                <a:latin typeface="Cambria" panose="02040503050406030204" pitchFamily="18" charset="0"/>
              </a:rPr>
              <a:t> </a:t>
            </a:r>
            <a:r>
              <a:rPr lang="en-US" sz="1600" b="1" dirty="0" err="1" smtClean="0">
                <a:latin typeface="Cambria" panose="02040503050406030204" pitchFamily="18" charset="0"/>
              </a:rPr>
              <a:t>dari</a:t>
            </a:r>
            <a:r>
              <a:rPr lang="en-US" sz="1600" b="1" dirty="0" smtClean="0">
                <a:latin typeface="Cambria" panose="02040503050406030204" pitchFamily="18" charset="0"/>
              </a:rPr>
              <a:t> </a:t>
            </a:r>
            <a:r>
              <a:rPr lang="en-US" sz="1600" b="1" dirty="0" err="1" smtClean="0">
                <a:latin typeface="Cambria" panose="02040503050406030204" pitchFamily="18" charset="0"/>
              </a:rPr>
              <a:t>Telkomsel</a:t>
            </a:r>
            <a:endParaRPr lang="en-US" sz="1600" b="1" dirty="0">
              <a:latin typeface="Cambria" panose="0204050305040603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028">
            <a:off x="936618" y="4275635"/>
            <a:ext cx="2505164" cy="1803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768933" y="3843604"/>
            <a:ext cx="802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mbria" panose="02040503050406030204" pitchFamily="18" charset="0"/>
              </a:rPr>
              <a:t>Server</a:t>
            </a:r>
            <a:endParaRPr lang="en-US" sz="1600" b="1" dirty="0">
              <a:latin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643">
            <a:off x="6034582" y="1743145"/>
            <a:ext cx="2176994" cy="2162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 rot="667417">
            <a:off x="6087065" y="1321462"/>
            <a:ext cx="2451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mbria" panose="02040503050406030204" pitchFamily="18" charset="0"/>
              </a:rPr>
              <a:t>Personal Computer (PC)</a:t>
            </a:r>
            <a:endParaRPr lang="en-US" sz="1600" b="1" dirty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167" y="3493915"/>
            <a:ext cx="2209714" cy="2487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 rot="21240593">
            <a:off x="6346412" y="6055273"/>
            <a:ext cx="2874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Cambria" panose="02040503050406030204" pitchFamily="18" charset="0"/>
              </a:rPr>
              <a:t>Setiap</a:t>
            </a:r>
            <a:r>
              <a:rPr lang="en-US" sz="1600" b="1" dirty="0" smtClean="0">
                <a:latin typeface="Cambria" panose="02040503050406030204" pitchFamily="18" charset="0"/>
              </a:rPr>
              <a:t> </a:t>
            </a:r>
            <a:r>
              <a:rPr lang="en-US" sz="1600" b="1" dirty="0" err="1" smtClean="0">
                <a:latin typeface="Cambria" panose="02040503050406030204" pitchFamily="18" charset="0"/>
              </a:rPr>
              <a:t>jurusan</a:t>
            </a:r>
            <a:r>
              <a:rPr lang="en-US" sz="1600" b="1" dirty="0" smtClean="0">
                <a:latin typeface="Cambria" panose="02040503050406030204" pitchFamily="18" charset="0"/>
              </a:rPr>
              <a:t> </a:t>
            </a:r>
            <a:r>
              <a:rPr lang="en-US" sz="1600" b="1" dirty="0" err="1" smtClean="0">
                <a:latin typeface="Cambria" panose="02040503050406030204" pitchFamily="18" charset="0"/>
              </a:rPr>
              <a:t>bagi</a:t>
            </a:r>
            <a:r>
              <a:rPr lang="en-US" sz="1600" b="1" dirty="0" smtClean="0">
                <a:latin typeface="Cambria" panose="02040503050406030204" pitchFamily="18" charset="0"/>
              </a:rPr>
              <a:t> operator</a:t>
            </a:r>
            <a:endParaRPr lang="en-US" sz="1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06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0522" y="171450"/>
            <a:ext cx="44829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latin typeface="+mj-lt"/>
                <a:ea typeface="+mj-ea"/>
                <a:cs typeface="+mj-cs"/>
              </a:rPr>
              <a:t>Aspek</a:t>
            </a:r>
            <a:r>
              <a:rPr lang="en-US" sz="4000" b="1" dirty="0"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 smtClean="0">
                <a:latin typeface="+mj-lt"/>
                <a:ea typeface="+mj-ea"/>
                <a:cs typeface="+mj-cs"/>
              </a:rPr>
              <a:t>SoftwareSIAKA</a:t>
            </a:r>
            <a:endParaRPr lang="en-US" sz="40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1721" y="1311965"/>
            <a:ext cx="5923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</a:rPr>
              <a:t>Website SIAKA (siaka.unhas.ac.id), </a:t>
            </a:r>
            <a:r>
              <a:rPr lang="en-US" b="1" dirty="0" err="1" smtClean="0">
                <a:solidFill>
                  <a:srgbClr val="002060"/>
                </a:solidFill>
              </a:rPr>
              <a:t>hanya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menggunakan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1 Software PHP (programming</a:t>
            </a:r>
            <a:r>
              <a:rPr lang="en-US" b="1" dirty="0" smtClean="0">
                <a:solidFill>
                  <a:srgbClr val="002060"/>
                </a:solidFill>
              </a:rPr>
              <a:t>).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8711" y="2075482"/>
            <a:ext cx="5923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Website SIAKA (siak.unhas.ac.id) yang </a:t>
            </a:r>
            <a:r>
              <a:rPr lang="en-US" b="1" dirty="0" err="1">
                <a:solidFill>
                  <a:srgbClr val="002060"/>
                </a:solidFill>
              </a:rPr>
              <a:t>digunakan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oleh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Mahasiswa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angkatan</a:t>
            </a:r>
            <a:r>
              <a:rPr lang="en-US" b="1" dirty="0">
                <a:solidFill>
                  <a:srgbClr val="002060"/>
                </a:solidFill>
              </a:rPr>
              <a:t> 2012 </a:t>
            </a:r>
            <a:r>
              <a:rPr lang="en-US" b="1" dirty="0" err="1">
                <a:solidFill>
                  <a:srgbClr val="002060"/>
                </a:solidFill>
              </a:rPr>
              <a:t>dan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2013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51720" y="2843209"/>
            <a:ext cx="414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Bisa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diakses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melalui</a:t>
            </a:r>
            <a:r>
              <a:rPr lang="en-US" b="1" dirty="0">
                <a:solidFill>
                  <a:srgbClr val="002060"/>
                </a:solidFill>
              </a:rPr>
              <a:t> IP Public </a:t>
            </a:r>
            <a:r>
              <a:rPr lang="en-US" b="1" dirty="0" err="1">
                <a:solidFill>
                  <a:srgbClr val="002060"/>
                </a:solidFill>
              </a:rPr>
              <a:t>dan</a:t>
            </a:r>
            <a:r>
              <a:rPr lang="en-US" b="1" dirty="0">
                <a:solidFill>
                  <a:srgbClr val="002060"/>
                </a:solidFill>
              </a:rPr>
              <a:t> IP Local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51718" y="3392065"/>
            <a:ext cx="5817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2060"/>
                </a:solidFill>
              </a:rPr>
              <a:t>Kapasitas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diperoleh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melalui</a:t>
            </a:r>
            <a:r>
              <a:rPr lang="en-US" b="1" dirty="0">
                <a:solidFill>
                  <a:srgbClr val="002060"/>
                </a:solidFill>
              </a:rPr>
              <a:t> PTIK </a:t>
            </a:r>
            <a:r>
              <a:rPr lang="en-US" b="1" dirty="0" smtClean="0">
                <a:solidFill>
                  <a:srgbClr val="002060"/>
                </a:solidFill>
              </a:rPr>
              <a:t>UNHAS </a:t>
            </a:r>
            <a:r>
              <a:rPr lang="en-US" b="1" dirty="0" err="1" smtClean="0">
                <a:solidFill>
                  <a:srgbClr val="002060"/>
                </a:solidFill>
              </a:rPr>
              <a:t>sebesar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12 Mb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51718" y="3900931"/>
            <a:ext cx="4589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Server </a:t>
            </a:r>
            <a:r>
              <a:rPr lang="en-US" b="1" dirty="0" err="1">
                <a:solidFill>
                  <a:srgbClr val="002060"/>
                </a:solidFill>
              </a:rPr>
              <a:t>xeon</a:t>
            </a:r>
            <a:r>
              <a:rPr lang="en-US" b="1" dirty="0">
                <a:solidFill>
                  <a:srgbClr val="002060"/>
                </a:solidFill>
              </a:rPr>
              <a:t> 8 GB </a:t>
            </a:r>
            <a:r>
              <a:rPr lang="en-US" b="1" dirty="0" err="1">
                <a:solidFill>
                  <a:srgbClr val="002060"/>
                </a:solidFill>
              </a:rPr>
              <a:t>menggunakan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sistem</a:t>
            </a:r>
            <a:r>
              <a:rPr lang="en-US" b="1" dirty="0">
                <a:solidFill>
                  <a:srgbClr val="002060"/>
                </a:solidFill>
              </a:rPr>
              <a:t> LINUX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51718" y="4401776"/>
            <a:ext cx="5499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solidFill>
                  <a:srgbClr val="002060"/>
                </a:solidFill>
              </a:rPr>
              <a:t>Pengoperasian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oleh</a:t>
            </a:r>
            <a:r>
              <a:rPr lang="en-US" b="1" dirty="0">
                <a:solidFill>
                  <a:srgbClr val="002060"/>
                </a:solidFill>
              </a:rPr>
              <a:t> operator </a:t>
            </a:r>
            <a:r>
              <a:rPr lang="en-US" b="1" dirty="0" err="1">
                <a:solidFill>
                  <a:srgbClr val="002060"/>
                </a:solidFill>
              </a:rPr>
              <a:t>dan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Admin </a:t>
            </a:r>
            <a:r>
              <a:rPr lang="en-US" b="1" dirty="0" err="1" smtClean="0">
                <a:solidFill>
                  <a:srgbClr val="002060"/>
                </a:solidFill>
              </a:rPr>
              <a:t>menggunakan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WINDOWS</a:t>
            </a:r>
            <a:r>
              <a:rPr lang="en-US" b="1" dirty="0" smtClean="0">
                <a:solidFill>
                  <a:srgbClr val="002060"/>
                </a:solidFill>
              </a:rPr>
              <a:t>.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51718" y="5179620"/>
            <a:ext cx="4160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Sekitar</a:t>
            </a:r>
            <a:r>
              <a:rPr lang="en-US" b="1" dirty="0">
                <a:solidFill>
                  <a:srgbClr val="002060"/>
                </a:solidFill>
              </a:rPr>
              <a:t> 17 Access point </a:t>
            </a:r>
            <a:r>
              <a:rPr lang="en-US" b="1" dirty="0" err="1">
                <a:solidFill>
                  <a:srgbClr val="002060"/>
                </a:solidFill>
              </a:rPr>
              <a:t>tanpa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i="1" dirty="0">
                <a:solidFill>
                  <a:srgbClr val="002060"/>
                </a:solidFill>
              </a:rPr>
              <a:t>security key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51718" y="5774284"/>
            <a:ext cx="3666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Software </a:t>
            </a:r>
            <a:r>
              <a:rPr lang="en-US" b="1" dirty="0" err="1">
                <a:solidFill>
                  <a:srgbClr val="002060"/>
                </a:solidFill>
              </a:rPr>
              <a:t>ini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bersifat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i="1" dirty="0">
                <a:solidFill>
                  <a:srgbClr val="002060"/>
                </a:solidFill>
              </a:rPr>
              <a:t>Human Friendly</a:t>
            </a:r>
          </a:p>
        </p:txBody>
      </p:sp>
    </p:spTree>
    <p:extLst>
      <p:ext uri="{BB962C8B-B14F-4D97-AF65-F5344CB8AC3E}">
        <p14:creationId xmlns:p14="http://schemas.microsoft.com/office/powerpoint/2010/main" val="996353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164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9486" y="319314"/>
            <a:ext cx="6125028" cy="76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3700" b="1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Tampilan</a:t>
            </a:r>
            <a:r>
              <a:rPr lang="en-US" sz="37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3700" b="1" i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Home</a:t>
            </a:r>
            <a:r>
              <a:rPr lang="en-US" sz="37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 Web SIAKA</a:t>
            </a:r>
          </a:p>
          <a:p>
            <a:endParaRPr lang="en-US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Picture 4" descr="siak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" y="1011294"/>
            <a:ext cx="8011886" cy="55452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272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16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9063" y="290286"/>
            <a:ext cx="5765874" cy="499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3700" b="1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Tampilan</a:t>
            </a:r>
            <a:r>
              <a:rPr lang="en-US" sz="37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  </a:t>
            </a:r>
            <a:r>
              <a:rPr lang="en-US" sz="3700" b="1" dirty="0" err="1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Transkrip</a:t>
            </a:r>
            <a:r>
              <a:rPr lang="en-US" sz="3700" b="1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3700" b="1" dirty="0" err="1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Nilai</a:t>
            </a:r>
            <a:endParaRPr lang="en-US" sz="3700" b="1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+mj-ea"/>
              <a:cs typeface="+mj-cs"/>
            </a:endParaRPr>
          </a:p>
        </p:txBody>
      </p:sp>
      <p:pic>
        <p:nvPicPr>
          <p:cNvPr id="7" name="Picture 5" descr="tr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73" y="939800"/>
            <a:ext cx="7201654" cy="56750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16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16417"/>
          </a:xfrm>
          <a:prstGeom prst="rect">
            <a:avLst/>
          </a:prstGeom>
        </p:spPr>
      </p:pic>
      <p:pic>
        <p:nvPicPr>
          <p:cNvPr id="4" name="Picture 3" descr="k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9" y="957059"/>
            <a:ext cx="7663542" cy="56986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68697" y="290286"/>
            <a:ext cx="6806607" cy="499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3700" b="1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Tampilan</a:t>
            </a:r>
            <a:r>
              <a:rPr lang="en-US" sz="37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37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K</a:t>
            </a:r>
            <a:r>
              <a:rPr lang="en-US" sz="3700" b="1" i="1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artu</a:t>
            </a:r>
            <a:r>
              <a:rPr lang="en-US" sz="37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37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R</a:t>
            </a:r>
            <a:r>
              <a:rPr lang="en-US" sz="3700" b="1" i="1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encana</a:t>
            </a:r>
            <a:r>
              <a:rPr lang="en-US" sz="3700" b="1" i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37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S</a:t>
            </a:r>
            <a:r>
              <a:rPr lang="en-US" sz="3700" b="1" i="1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tudi</a:t>
            </a:r>
            <a:endParaRPr lang="en-US" sz="3700" b="1" i="1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5004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28325"/>
            <a:ext cx="9144793" cy="71146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2552" y="185531"/>
            <a:ext cx="5338897" cy="499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3700" b="1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Tampilan</a:t>
            </a:r>
            <a:r>
              <a:rPr lang="en-US" sz="37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3700" b="1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Jadwal</a:t>
            </a:r>
            <a:r>
              <a:rPr lang="en-US" sz="37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37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Kuliah</a:t>
            </a:r>
            <a:endParaRPr lang="en-US" sz="37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+mj-ea"/>
              <a:cs typeface="+mj-cs"/>
            </a:endParaRPr>
          </a:p>
        </p:txBody>
      </p:sp>
      <p:pic>
        <p:nvPicPr>
          <p:cNvPr id="4" name="Picture 4" descr="jadwal dos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634331"/>
            <a:ext cx="8934450" cy="35893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95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28325"/>
            <a:ext cx="9144793" cy="71146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46820" y="132523"/>
            <a:ext cx="2250360" cy="499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3700" b="1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Sekuritas</a:t>
            </a:r>
            <a:endParaRPr lang="en-US" sz="3700" b="1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43866" y="838200"/>
            <a:ext cx="1656533" cy="59635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bg1"/>
                </a:solidFill>
              </a:rPr>
              <a:t>Data Base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4227434" y="838200"/>
            <a:ext cx="1258965" cy="59635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bg1"/>
                </a:solidFill>
              </a:rPr>
              <a:t>WEB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6722156" y="838200"/>
            <a:ext cx="1126443" cy="59635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bg1"/>
                </a:solidFill>
              </a:rPr>
              <a:t>Users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478694" y="894522"/>
            <a:ext cx="331306" cy="46382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Left-Right Arrow 10"/>
          <p:cNvSpPr/>
          <p:nvPr/>
        </p:nvSpPr>
        <p:spPr>
          <a:xfrm>
            <a:off x="5681864" y="894522"/>
            <a:ext cx="795135" cy="463829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3" name="Picture 9" descr="keaman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243" y="1588287"/>
            <a:ext cx="6231835" cy="2511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keamanan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437" y="4293115"/>
            <a:ext cx="4268125" cy="2176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67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28325"/>
            <a:ext cx="9144793" cy="73564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7463" y="212035"/>
            <a:ext cx="5749074" cy="499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3700" b="1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Aspek</a:t>
            </a:r>
            <a:r>
              <a:rPr lang="en-US" sz="37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3700" b="1" dirty="0" err="1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Humanware</a:t>
            </a:r>
            <a:r>
              <a:rPr lang="en-US" sz="37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+mj-ea"/>
                <a:cs typeface="+mj-cs"/>
              </a:rPr>
              <a:t> SIAKA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6996" y="1317233"/>
            <a:ext cx="5300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Pemegang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peran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penting</a:t>
            </a:r>
            <a:r>
              <a:rPr lang="en-US" sz="2000" b="1" dirty="0">
                <a:solidFill>
                  <a:schemeClr val="bg1"/>
                </a:solidFill>
              </a:rPr>
              <a:t> SIAKA </a:t>
            </a:r>
            <a:r>
              <a:rPr lang="en-US" sz="2000" b="1" dirty="0" err="1">
                <a:solidFill>
                  <a:schemeClr val="bg1"/>
                </a:solidFill>
              </a:rPr>
              <a:t>adalah</a:t>
            </a:r>
            <a:r>
              <a:rPr lang="en-US" sz="2000" b="1" dirty="0">
                <a:solidFill>
                  <a:schemeClr val="bg1"/>
                </a:solidFill>
              </a:rPr>
              <a:t> operator</a:t>
            </a:r>
          </a:p>
          <a:p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66997" y="2177208"/>
            <a:ext cx="5300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chemeClr val="bg1"/>
                </a:solidFill>
              </a:rPr>
              <a:t>Tidak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ada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persyaratan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khusus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bagi</a:t>
            </a:r>
            <a:r>
              <a:rPr lang="en-US" sz="2000" b="1" dirty="0">
                <a:solidFill>
                  <a:schemeClr val="bg1"/>
                </a:solidFill>
              </a:rPr>
              <a:t> operator SIAKA, minimal </a:t>
            </a:r>
            <a:r>
              <a:rPr lang="en-US" sz="2000" b="1" dirty="0" err="1">
                <a:solidFill>
                  <a:schemeClr val="bg1"/>
                </a:solidFill>
              </a:rPr>
              <a:t>bisa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mengoperasikan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komputer</a:t>
            </a:r>
            <a:endParaRPr lang="en-US" sz="2000" b="1" dirty="0">
              <a:solidFill>
                <a:schemeClr val="bg1"/>
              </a:solidFill>
            </a:endParaRPr>
          </a:p>
          <a:p>
            <a:pPr algn="just"/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562748" y="4844686"/>
            <a:ext cx="5240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bg1"/>
                </a:solidFill>
              </a:rPr>
              <a:t>2 Programmer, 2 operator di Fakultas Teknik, 13 operator di tiap Jurusan Fakultas Teknik dan 2 operator di Fakultas Ekonomi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576499" y="3859250"/>
            <a:ext cx="5226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chemeClr val="bg1"/>
                </a:solidFill>
              </a:rPr>
              <a:t>Dr. </a:t>
            </a:r>
            <a:r>
              <a:rPr lang="en-US" sz="2000" b="1" dirty="0" err="1">
                <a:solidFill>
                  <a:schemeClr val="bg1"/>
                </a:solidFill>
              </a:rPr>
              <a:t>Rafiuddin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Syam</a:t>
            </a:r>
            <a:r>
              <a:rPr lang="en-US" sz="2000" b="1" dirty="0">
                <a:solidFill>
                  <a:schemeClr val="bg1"/>
                </a:solidFill>
              </a:rPr>
              <a:t>, ST.,</a:t>
            </a:r>
            <a:r>
              <a:rPr lang="en-US" sz="2000" b="1" dirty="0" err="1">
                <a:solidFill>
                  <a:schemeClr val="bg1"/>
                </a:solidFill>
              </a:rPr>
              <a:t>M.Eng</a:t>
            </a:r>
            <a:r>
              <a:rPr lang="en-US" sz="2000" b="1" dirty="0">
                <a:solidFill>
                  <a:schemeClr val="bg1"/>
                </a:solidFill>
              </a:rPr>
              <a:t>., PhD </a:t>
            </a:r>
            <a:r>
              <a:rPr lang="en-US" sz="2000" b="1" dirty="0" err="1" smtClean="0">
                <a:solidFill>
                  <a:schemeClr val="bg1"/>
                </a:solidFill>
              </a:rPr>
              <a:t>sebagai</a:t>
            </a:r>
            <a:r>
              <a:rPr lang="en-US" sz="2000" b="1" dirty="0" smtClean="0">
                <a:solidFill>
                  <a:schemeClr val="bg1"/>
                </a:solidFill>
              </a:rPr>
              <a:t> controller/admin SIAKA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996" y="3192871"/>
            <a:ext cx="2980738" cy="33642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98" y="1204441"/>
            <a:ext cx="2844678" cy="26242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997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SC0248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1458686" y="242888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0" b="1" dirty="0" smtClean="0"/>
              <a:t>TERIMA KASIH</a:t>
            </a:r>
            <a:endParaRPr lang="fi-FI" sz="8000" b="1" dirty="0" smtClean="0"/>
          </a:p>
          <a:p>
            <a:endParaRPr lang="en-US" sz="8000" b="1" dirty="0" smtClean="0">
              <a:solidFill>
                <a:schemeClr val="bg1"/>
              </a:solidFill>
            </a:endParaRPr>
          </a:p>
          <a:p>
            <a:endParaRPr lang="en-US" sz="1800" b="1" dirty="0" smtClean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19200" y="2057400"/>
            <a:ext cx="73914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d-ID" sz="4400" b="1" dirty="0">
                <a:solidFill>
                  <a:srgbClr val="C00000"/>
                </a:solidFill>
                <a:latin typeface="Arial" panose="020B0604020202020204" pitchFamily="34" charset="0"/>
              </a:rPr>
              <a:t>ALHAMDULILLAH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d-ID" sz="4400" b="1" dirty="0">
                <a:solidFill>
                  <a:srgbClr val="C00000"/>
                </a:solidFill>
                <a:latin typeface="Arial" panose="020B0604020202020204" pitchFamily="34" charset="0"/>
              </a:rPr>
              <a:t>SENYUMAN KAMI ADALAH KEBAHAGIAAN KAMI DALAM MELAKSANAKAN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d-ID" sz="4400" b="1" dirty="0">
                <a:solidFill>
                  <a:srgbClr val="C00000"/>
                </a:solidFill>
                <a:latin typeface="Arial" panose="020B0604020202020204" pitchFamily="34" charset="0"/>
              </a:rPr>
              <a:t> TUGAS KAMI</a:t>
            </a:r>
          </a:p>
        </p:txBody>
      </p:sp>
    </p:spTree>
    <p:extLst>
      <p:ext uri="{BB962C8B-B14F-4D97-AF65-F5344CB8AC3E}">
        <p14:creationId xmlns:p14="http://schemas.microsoft.com/office/powerpoint/2010/main" val="2438127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7"/>
          <p:cNvSpPr txBox="1">
            <a:spLocks/>
          </p:cNvSpPr>
          <p:nvPr/>
        </p:nvSpPr>
        <p:spPr>
          <a:xfrm rot="21407147">
            <a:off x="1594011" y="1329697"/>
            <a:ext cx="5847450" cy="834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KELOMPOK I (KELAS NUSANTARA) </a:t>
            </a:r>
            <a:endParaRPr lang="id-ID" sz="2800" b="1" dirty="0" smtClean="0">
              <a:latin typeface="Cambria" panose="020405030504060302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 rot="21412181">
            <a:off x="1856094" y="2406545"/>
            <a:ext cx="5524403" cy="2606726"/>
            <a:chOff x="1827407" y="1936416"/>
            <a:chExt cx="5595338" cy="2971092"/>
          </a:xfrm>
        </p:grpSpPr>
        <p:sp>
          <p:nvSpPr>
            <p:cNvPr id="9" name="TextBox 8"/>
            <p:cNvSpPr txBox="1"/>
            <p:nvPr/>
          </p:nvSpPr>
          <p:spPr>
            <a:xfrm>
              <a:off x="1886857" y="1944914"/>
              <a:ext cx="8361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BAKRI</a:t>
              </a:r>
              <a:endParaRPr lang="en-US" sz="2000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27407" y="2443265"/>
              <a:ext cx="36041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000" b="1" dirty="0" smtClean="0"/>
                <a:t>AHMAD HUSAIN MAPPASELING</a:t>
              </a:r>
              <a:endParaRPr lang="en-US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73830" y="2979764"/>
              <a:ext cx="17337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SITTI FATIMAH</a:t>
              </a:r>
              <a:endParaRPr lang="en-US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72384" y="3450025"/>
              <a:ext cx="1959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JULIASTI SARDIN</a:t>
              </a:r>
              <a:endParaRPr lang="en-US" sz="20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29801" y="3977959"/>
              <a:ext cx="368774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/>
                <a:t>CASPARINA YULITA WARAWARIN</a:t>
              </a:r>
              <a:endParaRPr lang="en-US" sz="20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61529" y="4507398"/>
              <a:ext cx="19896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/>
                <a:t>ABDUL RAHMAN</a:t>
              </a:r>
              <a:endParaRPr lang="en-US" sz="20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758709" y="1936416"/>
              <a:ext cx="16193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/>
                <a:t>P1400213322</a:t>
              </a:r>
              <a:endParaRPr lang="en-US" sz="20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755815" y="2425181"/>
              <a:ext cx="16193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/>
                <a:t>P1400213328</a:t>
              </a:r>
              <a:endParaRPr lang="en-US" sz="20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745683" y="2974823"/>
              <a:ext cx="167706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/>
                <a:t>P1400213332 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40755" y="3450814"/>
              <a:ext cx="16193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/>
                <a:t>P1400213336</a:t>
              </a:r>
              <a:endParaRPr lang="en-US" sz="20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744835" y="3980332"/>
              <a:ext cx="16193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/>
                <a:t>P1400213342</a:t>
              </a:r>
              <a:endParaRPr lang="en-US" sz="20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740934" y="4472863"/>
              <a:ext cx="167706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/>
                <a:t>P1400213 350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019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143" y="1055391"/>
            <a:ext cx="7577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omic Sans MS" panose="030F0702030302020204" pitchFamily="66" charset="0"/>
              </a:rPr>
              <a:t>DAN TAK LUPA KAMI UCAPKAN TERIMA KASIH KEPADA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5131" y="1364834"/>
            <a:ext cx="5693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DR. RAFIUDIN SYAM, ST., </a:t>
            </a:r>
            <a:r>
              <a:rPr lang="en-US" sz="2800" b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M.Eng</a:t>
            </a:r>
            <a:r>
              <a:rPr lang="en-US" sz="28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. PhD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1471" y="2348011"/>
            <a:ext cx="8081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mic Sans MS" panose="030F0702030302020204" pitchFamily="66" charset="0"/>
              </a:rPr>
              <a:t>SELURUH STAF SIAKA YANG TELAH MENERIMA DAN MERESPON KUNJUNGAN </a:t>
            </a:r>
            <a:r>
              <a:rPr lang="en-US" sz="1400" b="1" dirty="0">
                <a:latin typeface="Comic Sans MS" panose="030F0702030302020204" pitchFamily="66" charset="0"/>
              </a:rPr>
              <a:t>KAMI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9789" y="1879600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anose="030F0702030302020204" pitchFamily="66" charset="0"/>
              </a:rPr>
              <a:t>B   E   S   E   R   T   A</a:t>
            </a:r>
            <a:endParaRPr lang="en-US" b="1" dirty="0"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2771552"/>
            <a:ext cx="4546600" cy="297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37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SC025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657" y="-359568"/>
            <a:ext cx="9463314" cy="7577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7"/>
          <p:cNvSpPr txBox="1">
            <a:spLocks/>
          </p:cNvSpPr>
          <p:nvPr/>
        </p:nvSpPr>
        <p:spPr>
          <a:xfrm>
            <a:off x="562428" y="-65316"/>
            <a:ext cx="7772400" cy="1165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SISTEM INFORMASI AKADEMIK (SIAKA) UNIVERSITAS HASANUDDIN</a:t>
            </a:r>
            <a:endParaRPr lang="id-ID" sz="4000" b="1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162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8755" y="156581"/>
            <a:ext cx="45064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Sejarah</a:t>
            </a:r>
            <a:r>
              <a:rPr lang="en-US" sz="3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dan</a:t>
            </a:r>
            <a:r>
              <a:rPr lang="en-US" sz="3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Fakta</a:t>
            </a:r>
            <a:r>
              <a:rPr lang="en-US" sz="3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SIAKA</a:t>
            </a:r>
            <a:endParaRPr lang="en-US" sz="3000" dirty="0"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591" y="967409"/>
            <a:ext cx="7507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 smtClean="0">
                <a:latin typeface="Cambria" panose="02040503050406030204" pitchFamily="18" charset="0"/>
              </a:rPr>
              <a:t>Dicetuskan</a:t>
            </a: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</a:rPr>
              <a:t>oleh</a:t>
            </a: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</a:rPr>
              <a:t>Pembantu</a:t>
            </a: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</a:rPr>
              <a:t>Dekan</a:t>
            </a:r>
            <a:r>
              <a:rPr lang="en-US" b="1" dirty="0" smtClean="0">
                <a:latin typeface="Cambria" panose="02040503050406030204" pitchFamily="18" charset="0"/>
              </a:rPr>
              <a:t> I </a:t>
            </a:r>
            <a:r>
              <a:rPr lang="en-US" b="1" dirty="0" err="1" smtClean="0">
                <a:latin typeface="Cambria" panose="02040503050406030204" pitchFamily="18" charset="0"/>
              </a:rPr>
              <a:t>saat</a:t>
            </a: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</a:rPr>
              <a:t>itu</a:t>
            </a:r>
            <a:r>
              <a:rPr lang="en-US" b="1" dirty="0" smtClean="0">
                <a:latin typeface="Cambria" panose="02040503050406030204" pitchFamily="18" charset="0"/>
              </a:rPr>
              <a:t>, </a:t>
            </a:r>
            <a:r>
              <a:rPr lang="en-US" b="1" dirty="0" err="1" smtClean="0">
                <a:latin typeface="Cambria" panose="02040503050406030204" pitchFamily="18" charset="0"/>
              </a:rPr>
              <a:t>yaitu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smtClean="0">
                <a:latin typeface="Cambria" panose="02040503050406030204" pitchFamily="18" charset="0"/>
              </a:rPr>
              <a:t>Dr. </a:t>
            </a:r>
            <a:r>
              <a:rPr lang="sv-SE" b="1" dirty="0" smtClean="0">
                <a:latin typeface="Cambria" panose="02040503050406030204" pitchFamily="18" charset="0"/>
              </a:rPr>
              <a:t>Ing. Wahyu Haryadi Piarah (menjabat sebagai Dekan Fakultas Teknik saat ini) yang kemudian dikembangkan oleh Dr. Rafiuddin Syam, ST.,M.Eng, PhD </a:t>
            </a:r>
            <a:r>
              <a:rPr lang="en-US" b="1" dirty="0" err="1" smtClean="0">
                <a:latin typeface="Cambria" panose="02040503050406030204" pitchFamily="18" charset="0"/>
              </a:rPr>
              <a:t>atas</a:t>
            </a: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</a:rPr>
              <a:t>dasar</a:t>
            </a: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</a:rPr>
              <a:t>kebutuhan</a:t>
            </a: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</a:rPr>
              <a:t>informasi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591" y="2539283"/>
            <a:ext cx="7507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latin typeface="Cambria" panose="02040503050406030204" pitchFamily="18" charset="0"/>
              </a:rPr>
              <a:t>Diuji coba pertama kali pada </a:t>
            </a:r>
            <a:r>
              <a:rPr lang="en-US" b="1" dirty="0" smtClean="0">
                <a:latin typeface="Cambria" panose="02040503050406030204" pitchFamily="18" charset="0"/>
              </a:rPr>
              <a:t>P</a:t>
            </a:r>
            <a:r>
              <a:rPr lang="pl-PL" b="1" dirty="0" smtClean="0">
                <a:latin typeface="Cambria" panose="02040503050406030204" pitchFamily="18" charset="0"/>
              </a:rPr>
              <a:t>rogram </a:t>
            </a:r>
            <a:r>
              <a:rPr lang="en-US" b="1" dirty="0" smtClean="0">
                <a:latin typeface="Cambria" panose="02040503050406030204" pitchFamily="18" charset="0"/>
              </a:rPr>
              <a:t>S</a:t>
            </a:r>
            <a:r>
              <a:rPr lang="pl-PL" b="1" dirty="0" smtClean="0">
                <a:latin typeface="Cambria" panose="02040503050406030204" pitchFamily="18" charset="0"/>
              </a:rPr>
              <a:t>tudi </a:t>
            </a:r>
            <a:r>
              <a:rPr lang="en-US" b="1" dirty="0" smtClean="0">
                <a:latin typeface="Cambria" panose="02040503050406030204" pitchFamily="18" charset="0"/>
              </a:rPr>
              <a:t>T</a:t>
            </a:r>
            <a:r>
              <a:rPr lang="pl-PL" b="1" dirty="0" smtClean="0">
                <a:latin typeface="Cambria" panose="02040503050406030204" pitchFamily="18" charset="0"/>
              </a:rPr>
              <a:t>eknik</a:t>
            </a: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it-IT" b="1" dirty="0" smtClean="0">
                <a:latin typeface="Cambria" panose="02040503050406030204" pitchFamily="18" charset="0"/>
              </a:rPr>
              <a:t>Industri pada tahun 2007. Pada uji coba tersebut, dalam 2 </a:t>
            </a:r>
            <a:r>
              <a:rPr lang="en-US" b="1" dirty="0" err="1" smtClean="0">
                <a:latin typeface="Cambria" panose="02040503050406030204" pitchFamily="18" charset="0"/>
              </a:rPr>
              <a:t>hari</a:t>
            </a: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</a:rPr>
              <a:t>bisa</a:t>
            </a: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</a:rPr>
              <a:t>menghimpun</a:t>
            </a:r>
            <a:r>
              <a:rPr lang="en-US" b="1" dirty="0" smtClean="0">
                <a:latin typeface="Cambria" panose="02040503050406030204" pitchFamily="18" charset="0"/>
              </a:rPr>
              <a:t> data </a:t>
            </a:r>
            <a:r>
              <a:rPr lang="en-US" b="1" dirty="0" err="1" smtClean="0">
                <a:latin typeface="Cambria" panose="02040503050406030204" pitchFamily="18" charset="0"/>
              </a:rPr>
              <a:t>mahasiswa</a:t>
            </a: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</a:rPr>
              <a:t>baru</a:t>
            </a:r>
            <a:r>
              <a:rPr lang="en-US" b="1" dirty="0" smtClean="0">
                <a:latin typeface="Cambria" panose="02040503050406030204" pitchFamily="18" charset="0"/>
              </a:rPr>
              <a:t> (</a:t>
            </a:r>
            <a:r>
              <a:rPr lang="en-US" b="1" dirty="0" err="1" smtClean="0">
                <a:latin typeface="Cambria" panose="02040503050406030204" pitchFamily="18" charset="0"/>
              </a:rPr>
              <a:t>dianggap</a:t>
            </a: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</a:rPr>
              <a:t>berhasil</a:t>
            </a:r>
            <a:r>
              <a:rPr lang="en-US" b="1" dirty="0" smtClean="0">
                <a:latin typeface="Cambria" panose="02040503050406030204" pitchFamily="18" charset="0"/>
              </a:rPr>
              <a:t>).</a:t>
            </a:r>
            <a:endParaRPr lang="id-ID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804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-490330"/>
            <a:ext cx="10310192" cy="773264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458857" y="56435"/>
            <a:ext cx="8454886" cy="5181600"/>
          </a:xfrm>
          <a:prstGeom prst="cloudCallout">
            <a:avLst>
              <a:gd name="adj1" fmla="val -28321"/>
              <a:gd name="adj2" fmla="val 6900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26479" y="875472"/>
            <a:ext cx="6141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 smtClean="0">
                <a:latin typeface="Cambria" panose="02040503050406030204" pitchFamily="18" charset="0"/>
              </a:rPr>
              <a:t>Memiliki</a:t>
            </a:r>
            <a:r>
              <a:rPr lang="en-US" b="1" dirty="0" smtClean="0">
                <a:latin typeface="Cambria" panose="02040503050406030204" pitchFamily="18" charset="0"/>
              </a:rPr>
              <a:t> data </a:t>
            </a:r>
            <a:r>
              <a:rPr lang="en-US" b="1" dirty="0" err="1" smtClean="0">
                <a:latin typeface="Cambria" panose="02040503050406030204" pitchFamily="18" charset="0"/>
              </a:rPr>
              <a:t>mahasiswa</a:t>
            </a: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</a:rPr>
              <a:t>mulai</a:t>
            </a: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</a:rPr>
              <a:t>dari</a:t>
            </a: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</a:rPr>
              <a:t>tahun</a:t>
            </a: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</a:rPr>
              <a:t>ajaran</a:t>
            </a:r>
            <a:r>
              <a:rPr lang="en-US" b="1" dirty="0" smtClean="0">
                <a:latin typeface="Cambria" panose="02040503050406030204" pitchFamily="18" charset="0"/>
              </a:rPr>
              <a:t> 2002…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6147" y="1467063"/>
            <a:ext cx="510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atin typeface="Cambria" panose="02040503050406030204" pitchFamily="18" charset="0"/>
              </a:rPr>
              <a:t>Dipergunakan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juga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oleh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Fakultas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</a:rPr>
              <a:t>Ekonomi</a:t>
            </a:r>
            <a:r>
              <a:rPr lang="en-US" b="1" dirty="0" smtClean="0">
                <a:latin typeface="Cambria" panose="02040503050406030204" pitchFamily="18" charset="0"/>
              </a:rPr>
              <a:t>…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2248" y="2000902"/>
            <a:ext cx="656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atin typeface="Cambria" panose="02040503050406030204" pitchFamily="18" charset="0"/>
              </a:rPr>
              <a:t>Pada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awalnya</a:t>
            </a:r>
            <a:r>
              <a:rPr lang="en-US" b="1" dirty="0">
                <a:latin typeface="Cambria" panose="02040503050406030204" pitchFamily="18" charset="0"/>
              </a:rPr>
              <a:t> mode </a:t>
            </a:r>
            <a:r>
              <a:rPr lang="en-US" b="1" dirty="0" err="1">
                <a:latin typeface="Cambria" panose="02040503050406030204" pitchFamily="18" charset="0"/>
              </a:rPr>
              <a:t>jaringan</a:t>
            </a:r>
            <a:r>
              <a:rPr lang="en-US" b="1" dirty="0">
                <a:latin typeface="Cambria" panose="02040503050406030204" pitchFamily="18" charset="0"/>
              </a:rPr>
              <a:t> yang </a:t>
            </a:r>
            <a:r>
              <a:rPr lang="en-US" b="1" dirty="0" err="1">
                <a:latin typeface="Cambria" panose="02040503050406030204" pitchFamily="18" charset="0"/>
              </a:rPr>
              <a:t>digunakan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yaitu</a:t>
            </a:r>
            <a:r>
              <a:rPr lang="en-US" b="1" dirty="0">
                <a:latin typeface="Cambria" panose="02040503050406030204" pitchFamily="18" charset="0"/>
              </a:rPr>
              <a:t> Intranet (</a:t>
            </a:r>
            <a:r>
              <a:rPr lang="en-US" b="1" dirty="0" err="1">
                <a:latin typeface="Cambria" panose="02040503050406030204" pitchFamily="18" charset="0"/>
              </a:rPr>
              <a:t>digunakan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selama</a:t>
            </a:r>
            <a:r>
              <a:rPr lang="en-US" b="1" dirty="0">
                <a:latin typeface="Cambria" panose="02040503050406030204" pitchFamily="18" charset="0"/>
              </a:rPr>
              <a:t> 1 </a:t>
            </a:r>
            <a:r>
              <a:rPr lang="en-US" b="1" dirty="0" err="1">
                <a:latin typeface="Cambria" panose="02040503050406030204" pitchFamily="18" charset="0"/>
              </a:rPr>
              <a:t>tahun</a:t>
            </a:r>
            <a:r>
              <a:rPr lang="en-US" b="1" dirty="0" smtClean="0">
                <a:latin typeface="Cambria" panose="02040503050406030204" pitchFamily="18" charset="0"/>
              </a:rPr>
              <a:t>)…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2822" y="2803696"/>
            <a:ext cx="5959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atin typeface="Cambria" panose="02040503050406030204" pitchFamily="18" charset="0"/>
              </a:rPr>
              <a:t>Biaya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awal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untuk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pengadaan</a:t>
            </a:r>
            <a:r>
              <a:rPr lang="en-US" b="1" dirty="0">
                <a:latin typeface="Cambria" panose="02040503050406030204" pitchFamily="18" charset="0"/>
              </a:rPr>
              <a:t> website SIAKA </a:t>
            </a:r>
            <a:r>
              <a:rPr lang="en-US" b="1" dirty="0" err="1">
                <a:latin typeface="Cambria" panose="02040503050406030204" pitchFamily="18" charset="0"/>
              </a:rPr>
              <a:t>hanya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Rp</a:t>
            </a:r>
            <a:r>
              <a:rPr lang="en-US" b="1" dirty="0">
                <a:latin typeface="Cambria" panose="02040503050406030204" pitchFamily="18" charset="0"/>
              </a:rPr>
              <a:t>. 30 </a:t>
            </a:r>
            <a:r>
              <a:rPr lang="en-US" b="1" dirty="0" err="1">
                <a:latin typeface="Cambria" panose="02040503050406030204" pitchFamily="18" charset="0"/>
              </a:rPr>
              <a:t>Juta</a:t>
            </a:r>
            <a:r>
              <a:rPr lang="en-US" b="1" dirty="0">
                <a:latin typeface="Cambria" panose="02040503050406030204" pitchFamily="18" charset="0"/>
              </a:rPr>
              <a:t> (Software </a:t>
            </a:r>
            <a:r>
              <a:rPr lang="en-US" b="1" dirty="0" err="1">
                <a:latin typeface="Cambria" panose="02040503050406030204" pitchFamily="18" charset="0"/>
              </a:rPr>
              <a:t>Rp</a:t>
            </a:r>
            <a:r>
              <a:rPr lang="en-US" b="1" dirty="0">
                <a:latin typeface="Cambria" panose="02040503050406030204" pitchFamily="18" charset="0"/>
              </a:rPr>
              <a:t>. 15 </a:t>
            </a:r>
            <a:r>
              <a:rPr lang="en-US" b="1" dirty="0" err="1">
                <a:latin typeface="Cambria" panose="02040503050406030204" pitchFamily="18" charset="0"/>
              </a:rPr>
              <a:t>juta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dan</a:t>
            </a:r>
            <a:r>
              <a:rPr lang="en-US" b="1" dirty="0">
                <a:latin typeface="Cambria" panose="02040503050406030204" pitchFamily="18" charset="0"/>
              </a:rPr>
              <a:t> Server 15 </a:t>
            </a:r>
            <a:r>
              <a:rPr lang="en-US" b="1" dirty="0" err="1">
                <a:latin typeface="Cambria" panose="02040503050406030204" pitchFamily="18" charset="0"/>
              </a:rPr>
              <a:t>Juta</a:t>
            </a:r>
            <a:r>
              <a:rPr lang="en-US" b="1" dirty="0" smtClean="0">
                <a:latin typeface="Cambria" panose="02040503050406030204" pitchFamily="18" charset="0"/>
              </a:rPr>
              <a:t>)…  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3400" y="3650434"/>
            <a:ext cx="576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</a:rPr>
              <a:t>Programmer SIAKA </a:t>
            </a:r>
            <a:r>
              <a:rPr lang="en-US" b="1" dirty="0" err="1" smtClean="0">
                <a:latin typeface="Cambria" panose="02040503050406030204" pitchFamily="18" charset="0"/>
              </a:rPr>
              <a:t>merupakan</a:t>
            </a: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</a:rPr>
              <a:t>mahasiswa</a:t>
            </a: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</a:rPr>
              <a:t>Fakultas</a:t>
            </a:r>
            <a:r>
              <a:rPr lang="en-US" b="1" dirty="0" smtClean="0">
                <a:latin typeface="Cambria" panose="02040503050406030204" pitchFamily="18" charset="0"/>
              </a:rPr>
              <a:t>     </a:t>
            </a:r>
            <a:r>
              <a:rPr lang="en-US" b="1" dirty="0" err="1" smtClean="0">
                <a:latin typeface="Cambria" panose="02040503050406030204" pitchFamily="18" charset="0"/>
              </a:rPr>
              <a:t>Teknik</a:t>
            </a:r>
            <a:r>
              <a:rPr lang="en-US" b="1" dirty="0" smtClean="0">
                <a:latin typeface="Cambria" panose="02040503050406030204" pitchFamily="18" charset="0"/>
              </a:rPr>
              <a:t> UNHAS </a:t>
            </a:r>
            <a:r>
              <a:rPr lang="en-US" b="1" dirty="0" err="1" smtClean="0">
                <a:latin typeface="Cambria" panose="02040503050406030204" pitchFamily="18" charset="0"/>
              </a:rPr>
              <a:t>sendiri</a:t>
            </a:r>
            <a:r>
              <a:rPr lang="en-US" b="1" dirty="0" smtClean="0">
                <a:latin typeface="Cambria" panose="020405030504060302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32153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9600" y="-845239"/>
            <a:ext cx="10287000" cy="8073058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628651" y="0"/>
            <a:ext cx="8191482" cy="4804229"/>
          </a:xfrm>
          <a:prstGeom prst="cloudCallout">
            <a:avLst>
              <a:gd name="adj1" fmla="val 27406"/>
              <a:gd name="adj2" fmla="val 70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61924" y="826951"/>
            <a:ext cx="66112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latin typeface="Cambria" panose="02040503050406030204" pitchFamily="18" charset="0"/>
              </a:rPr>
              <a:t>Dipergunakan pada 13 jurusan di Fakultas Teknik dan tiga jurusan di Fakultas Ekonomi..</a:t>
            </a:r>
            <a:endParaRPr lang="en-US" b="1" dirty="0" smtClean="0">
              <a:latin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92119" y="1856669"/>
            <a:ext cx="4276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dirty="0" err="1">
                <a:latin typeface="Cambria" panose="02040503050406030204" pitchFamily="18" charset="0"/>
              </a:rPr>
              <a:t>Jumlah</a:t>
            </a:r>
            <a:r>
              <a:rPr lang="en-US" b="1" dirty="0">
                <a:latin typeface="Cambria" panose="02040503050406030204" pitchFamily="18" charset="0"/>
              </a:rPr>
              <a:t> User </a:t>
            </a:r>
            <a:r>
              <a:rPr lang="en-US" b="1" dirty="0" err="1">
                <a:latin typeface="Cambria" panose="02040503050406030204" pitchFamily="18" charset="0"/>
              </a:rPr>
              <a:t>sekitar</a:t>
            </a:r>
            <a:r>
              <a:rPr lang="en-US" b="1" dirty="0">
                <a:latin typeface="Cambria" panose="02040503050406030204" pitchFamily="18" charset="0"/>
              </a:rPr>
              <a:t> 4600-4700 </a:t>
            </a:r>
            <a:r>
              <a:rPr lang="en-US" b="1" dirty="0" smtClean="0">
                <a:latin typeface="Cambria" panose="02040503050406030204" pitchFamily="18" charset="0"/>
              </a:rPr>
              <a:t>orang..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6717" y="2458466"/>
            <a:ext cx="5260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atin typeface="Cambria" panose="02040503050406030204" pitchFamily="18" charset="0"/>
              </a:rPr>
              <a:t>Memiliki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sekitar</a:t>
            </a:r>
            <a:r>
              <a:rPr lang="en-US" b="1" dirty="0">
                <a:latin typeface="Cambria" panose="02040503050406030204" pitchFamily="18" charset="0"/>
              </a:rPr>
              <a:t> 17 access point (di </a:t>
            </a:r>
            <a:r>
              <a:rPr lang="en-US" b="1" dirty="0" err="1">
                <a:latin typeface="Cambria" panose="02040503050406030204" pitchFamily="18" charset="0"/>
              </a:rPr>
              <a:t>lingkungan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Fak</a:t>
            </a:r>
            <a:r>
              <a:rPr lang="en-US" b="1" dirty="0">
                <a:latin typeface="Cambria" panose="02040503050406030204" pitchFamily="18" charset="0"/>
              </a:rPr>
              <a:t>. </a:t>
            </a:r>
            <a:r>
              <a:rPr lang="en-US" b="1" dirty="0" err="1">
                <a:latin typeface="Cambria" panose="02040503050406030204" pitchFamily="18" charset="0"/>
              </a:rPr>
              <a:t>Teknik</a:t>
            </a:r>
            <a:r>
              <a:rPr lang="en-US" b="1" dirty="0" smtClean="0">
                <a:latin typeface="Cambria" panose="02040503050406030204" pitchFamily="18" charset="0"/>
              </a:rPr>
              <a:t>)...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61924" y="3297011"/>
            <a:ext cx="4913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v-SE" b="1" dirty="0">
                <a:latin typeface="Cambria" panose="02040503050406030204" pitchFamily="18" charset="0"/>
              </a:rPr>
              <a:t>Pada dasarnya, sistem ini tidak mengubah </a:t>
            </a:r>
            <a:r>
              <a:rPr lang="en-US" b="1" dirty="0" err="1">
                <a:latin typeface="Cambria" panose="02040503050406030204" pitchFamily="18" charset="0"/>
              </a:rPr>
              <a:t>prosedur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akademik</a:t>
            </a:r>
            <a:r>
              <a:rPr lang="en-US" b="1" dirty="0">
                <a:latin typeface="Cambria" panose="02040503050406030204" pitchFamily="18" charset="0"/>
              </a:rPr>
              <a:t> di </a:t>
            </a:r>
            <a:r>
              <a:rPr lang="en-US" b="1" dirty="0" err="1" smtClean="0">
                <a:latin typeface="Cambria" panose="02040503050406030204" pitchFamily="18" charset="0"/>
              </a:rPr>
              <a:t>lapangan</a:t>
            </a:r>
            <a:r>
              <a:rPr lang="en-US" b="1" dirty="0" smtClean="0">
                <a:latin typeface="Cambria" panose="02040503050406030204" pitchFamily="18" charset="0"/>
              </a:rPr>
              <a:t>…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329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0"/>
          <p:cNvSpPr>
            <a:spLocks noGrp="1"/>
          </p:cNvSpPr>
          <p:nvPr>
            <p:ph type="title"/>
          </p:nvPr>
        </p:nvSpPr>
        <p:spPr>
          <a:xfrm>
            <a:off x="1461052" y="665578"/>
            <a:ext cx="8229600" cy="715962"/>
          </a:xfrm>
        </p:spPr>
        <p:txBody>
          <a:bodyPr/>
          <a:lstStyle/>
          <a:p>
            <a:r>
              <a:rPr lang="it-IT" b="1" dirty="0" smtClean="0"/>
              <a:t>SIAKA terdiri dari tiga bagian:</a:t>
            </a:r>
            <a:endParaRPr lang="id-ID" b="1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1892973" y="1663160"/>
            <a:ext cx="5396154" cy="1107996"/>
            <a:chOff x="3239620" y="3206210"/>
            <a:chExt cx="5396154" cy="1107996"/>
          </a:xfrm>
        </p:grpSpPr>
        <p:sp>
          <p:nvSpPr>
            <p:cNvPr id="8" name="TextBox 7"/>
            <p:cNvSpPr txBox="1"/>
            <p:nvPr/>
          </p:nvSpPr>
          <p:spPr>
            <a:xfrm>
              <a:off x="3978049" y="3387804"/>
              <a:ext cx="4657725" cy="7694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smtClean="0">
                  <a:latin typeface="Comic Sans MS" panose="030F0702030302020204" pitchFamily="66" charset="0"/>
                </a:rPr>
                <a:t>SIAKA </a:t>
              </a:r>
              <a:r>
                <a:rPr lang="en-US" sz="2200" dirty="0" err="1" smtClean="0">
                  <a:latin typeface="Comic Sans MS" panose="030F0702030302020204" pitchFamily="66" charset="0"/>
                </a:rPr>
                <a:t>akademik</a:t>
              </a:r>
              <a:endParaRPr lang="en-US" sz="2200" dirty="0" smtClean="0">
                <a:latin typeface="Comic Sans MS" panose="030F0702030302020204" pitchFamily="66" charset="0"/>
              </a:endParaRPr>
            </a:p>
            <a:p>
              <a:pPr algn="just"/>
              <a:r>
                <a:rPr lang="en-US" sz="2200" dirty="0" smtClean="0">
                  <a:latin typeface="Comic Sans MS" panose="030F0702030302020204" pitchFamily="66" charset="0"/>
                </a:rPr>
                <a:t>(</a:t>
              </a:r>
              <a:r>
                <a:rPr lang="en-US" sz="2200" dirty="0" err="1" smtClean="0">
                  <a:latin typeface="Comic Sans MS" panose="030F0702030302020204" pitchFamily="66" charset="0"/>
                </a:rPr>
                <a:t>diakses</a:t>
              </a:r>
              <a:r>
                <a:rPr lang="en-US" sz="2200" dirty="0" smtClean="0">
                  <a:latin typeface="Comic Sans MS" panose="030F0702030302020204" pitchFamily="66" charset="0"/>
                </a:rPr>
                <a:t> </a:t>
              </a:r>
              <a:r>
                <a:rPr lang="en-US" sz="2200" dirty="0" err="1" smtClean="0">
                  <a:latin typeface="Comic Sans MS" panose="030F0702030302020204" pitchFamily="66" charset="0"/>
                </a:rPr>
                <a:t>semua</a:t>
              </a:r>
              <a:r>
                <a:rPr lang="en-US" sz="2200" dirty="0" smtClean="0">
                  <a:latin typeface="Comic Sans MS" panose="030F0702030302020204" pitchFamily="66" charset="0"/>
                </a:rPr>
                <a:t> </a:t>
              </a:r>
              <a:r>
                <a:rPr lang="en-US" sz="2200" dirty="0" err="1" smtClean="0">
                  <a:latin typeface="Comic Sans MS" panose="030F0702030302020204" pitchFamily="66" charset="0"/>
                </a:rPr>
                <a:t>pihak</a:t>
              </a:r>
              <a:r>
                <a:rPr lang="en-US" sz="2200" dirty="0" smtClean="0">
                  <a:latin typeface="Comic Sans MS" panose="030F0702030302020204" pitchFamily="66" charset="0"/>
                </a:rPr>
                <a:t>)</a:t>
              </a:r>
              <a:endParaRPr lang="en-US" sz="2200" dirty="0">
                <a:latin typeface="Comic Sans MS" panose="030F0702030302020204" pitchFamily="66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239620" y="3206210"/>
              <a:ext cx="762000" cy="1107996"/>
              <a:chOff x="3239620" y="3206210"/>
              <a:chExt cx="762000" cy="1107996"/>
            </a:xfrm>
          </p:grpSpPr>
          <p:sp>
            <p:nvSpPr>
              <p:cNvPr id="10" name="Rectangle 9"/>
              <p:cNvSpPr/>
              <p:nvPr/>
            </p:nvSpPr>
            <p:spPr>
              <a:xfrm rot="704557">
                <a:off x="3239620" y="3341108"/>
                <a:ext cx="762000" cy="8382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343140" y="3206210"/>
                <a:ext cx="413896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600" dirty="0" smtClean="0">
                    <a:latin typeface="Brush Script MT" panose="03060802040406070304" pitchFamily="66" charset="0"/>
                  </a:rPr>
                  <a:t>1</a:t>
                </a:r>
                <a:endParaRPr lang="en-US" sz="6600" dirty="0">
                  <a:latin typeface="Brush Script MT" panose="03060802040406070304" pitchFamily="66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2653853" y="2817348"/>
            <a:ext cx="5237909" cy="1107996"/>
            <a:chOff x="1696291" y="4721304"/>
            <a:chExt cx="5237909" cy="1107996"/>
          </a:xfrm>
        </p:grpSpPr>
        <p:sp>
          <p:nvSpPr>
            <p:cNvPr id="13" name="TextBox 12"/>
            <p:cNvSpPr txBox="1"/>
            <p:nvPr/>
          </p:nvSpPr>
          <p:spPr>
            <a:xfrm>
              <a:off x="2438253" y="4835604"/>
              <a:ext cx="4495947" cy="76944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smtClean="0">
                  <a:latin typeface="Comic Sans MS" panose="030F0702030302020204" pitchFamily="66" charset="0"/>
                </a:rPr>
                <a:t>SIAKA </a:t>
              </a:r>
              <a:r>
                <a:rPr lang="en-US" sz="2200" dirty="0" err="1" smtClean="0">
                  <a:latin typeface="Comic Sans MS" panose="030F0702030302020204" pitchFamily="66" charset="0"/>
                </a:rPr>
                <a:t>kepagawaian</a:t>
              </a:r>
              <a:r>
                <a:rPr lang="en-US" sz="2200" dirty="0" smtClean="0">
                  <a:latin typeface="Comic Sans MS" panose="030F0702030302020204" pitchFamily="66" charset="0"/>
                </a:rPr>
                <a:t>.</a:t>
              </a:r>
            </a:p>
            <a:p>
              <a:pPr algn="just"/>
              <a:r>
                <a:rPr lang="en-US" sz="2200" dirty="0" smtClean="0">
                  <a:latin typeface="Comic Sans MS" panose="030F0702030302020204" pitchFamily="66" charset="0"/>
                </a:rPr>
                <a:t>(</a:t>
              </a:r>
              <a:r>
                <a:rPr lang="en-US" sz="2200" dirty="0" err="1" smtClean="0">
                  <a:latin typeface="Comic Sans MS" panose="030F0702030302020204" pitchFamily="66" charset="0"/>
                </a:rPr>
                <a:t>diakses</a:t>
              </a:r>
              <a:r>
                <a:rPr lang="en-US" sz="2200" dirty="0" smtClean="0">
                  <a:latin typeface="Comic Sans MS" panose="030F0702030302020204" pitchFamily="66" charset="0"/>
                </a:rPr>
                <a:t> </a:t>
              </a:r>
              <a:r>
                <a:rPr lang="en-US" sz="2200" dirty="0" err="1" smtClean="0">
                  <a:latin typeface="Comic Sans MS" panose="030F0702030302020204" pitchFamily="66" charset="0"/>
                </a:rPr>
                <a:t>oleh</a:t>
              </a:r>
              <a:r>
                <a:rPr lang="en-US" sz="2200" dirty="0" smtClean="0">
                  <a:latin typeface="Comic Sans MS" panose="030F0702030302020204" pitchFamily="66" charset="0"/>
                </a:rPr>
                <a:t> operator)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696291" y="4721304"/>
              <a:ext cx="762000" cy="1107996"/>
              <a:chOff x="1696291" y="4721304"/>
              <a:chExt cx="762000" cy="1107996"/>
            </a:xfrm>
          </p:grpSpPr>
          <p:sp>
            <p:nvSpPr>
              <p:cNvPr id="15" name="Rectangle 14"/>
              <p:cNvSpPr/>
              <p:nvPr/>
            </p:nvSpPr>
            <p:spPr>
              <a:xfrm rot="21097167">
                <a:off x="1696291" y="4856202"/>
                <a:ext cx="762000" cy="8382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21264069">
                <a:off x="1769354" y="4721304"/>
                <a:ext cx="554960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600" dirty="0" smtClean="0">
                    <a:latin typeface="Brush Script MT" panose="03060802040406070304" pitchFamily="66" charset="0"/>
                  </a:rPr>
                  <a:t>2</a:t>
                </a:r>
                <a:endParaRPr lang="en-US" sz="6600" dirty="0">
                  <a:latin typeface="Brush Script MT" panose="03060802040406070304" pitchFamily="66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1766754" y="4026897"/>
            <a:ext cx="5623192" cy="1107996"/>
            <a:chOff x="1768208" y="1879600"/>
            <a:chExt cx="5623192" cy="1107996"/>
          </a:xfrm>
        </p:grpSpPr>
        <p:sp>
          <p:nvSpPr>
            <p:cNvPr id="18" name="TextBox 17"/>
            <p:cNvSpPr txBox="1"/>
            <p:nvPr/>
          </p:nvSpPr>
          <p:spPr>
            <a:xfrm>
              <a:off x="2562029" y="2012291"/>
              <a:ext cx="4829371" cy="769441"/>
            </a:xfrm>
            <a:prstGeom prst="rect">
              <a:avLst/>
            </a:prstGeom>
            <a:solidFill>
              <a:srgbClr val="FFFF66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smtClean="0">
                  <a:latin typeface="Comic Sans MS" panose="030F0702030302020204" pitchFamily="66" charset="0"/>
                </a:rPr>
                <a:t>SIAKA </a:t>
              </a:r>
              <a:r>
                <a:rPr lang="en-US" sz="2200" dirty="0" err="1" smtClean="0">
                  <a:latin typeface="Comic Sans MS" panose="030F0702030302020204" pitchFamily="66" charset="0"/>
                </a:rPr>
                <a:t>surat</a:t>
              </a:r>
              <a:r>
                <a:rPr lang="en-US" sz="2200" dirty="0" smtClean="0">
                  <a:latin typeface="Comic Sans MS" panose="030F0702030302020204" pitchFamily="66" charset="0"/>
                </a:rPr>
                <a:t> </a:t>
              </a:r>
              <a:r>
                <a:rPr lang="en-US" sz="2200" dirty="0" err="1" smtClean="0">
                  <a:latin typeface="Comic Sans MS" panose="030F0702030302020204" pitchFamily="66" charset="0"/>
                </a:rPr>
                <a:t>menyurat</a:t>
              </a:r>
              <a:r>
                <a:rPr lang="en-US" sz="2200" dirty="0" smtClean="0">
                  <a:latin typeface="Comic Sans MS" panose="030F0702030302020204" pitchFamily="66" charset="0"/>
                </a:rPr>
                <a:t>.</a:t>
              </a:r>
            </a:p>
            <a:p>
              <a:pPr algn="just"/>
              <a:r>
                <a:rPr lang="en-US" sz="2200" dirty="0" smtClean="0">
                  <a:latin typeface="Comic Sans MS" panose="030F0702030302020204" pitchFamily="66" charset="0"/>
                </a:rPr>
                <a:t>(</a:t>
              </a:r>
              <a:r>
                <a:rPr lang="en-US" sz="2200" dirty="0" err="1" smtClean="0">
                  <a:latin typeface="Comic Sans MS" panose="030F0702030302020204" pitchFamily="66" charset="0"/>
                </a:rPr>
                <a:t>diakses</a:t>
              </a:r>
              <a:r>
                <a:rPr lang="en-US" sz="2200" dirty="0" smtClean="0">
                  <a:latin typeface="Comic Sans MS" panose="030F0702030302020204" pitchFamily="66" charset="0"/>
                </a:rPr>
                <a:t> </a:t>
              </a:r>
              <a:r>
                <a:rPr lang="en-US" sz="2200" dirty="0" err="1" smtClean="0">
                  <a:latin typeface="Comic Sans MS" panose="030F0702030302020204" pitchFamily="66" charset="0"/>
                </a:rPr>
                <a:t>oleh</a:t>
              </a:r>
              <a:r>
                <a:rPr lang="en-US" sz="2200" dirty="0" smtClean="0">
                  <a:latin typeface="Comic Sans MS" panose="030F0702030302020204" pitchFamily="66" charset="0"/>
                </a:rPr>
                <a:t> operator)</a:t>
              </a:r>
              <a:endParaRPr lang="en-US" sz="2200" dirty="0">
                <a:latin typeface="Comic Sans MS" panose="030F0702030302020204" pitchFamily="66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768208" y="1879600"/>
              <a:ext cx="762000" cy="1107996"/>
              <a:chOff x="1768208" y="1879600"/>
              <a:chExt cx="762000" cy="1107996"/>
            </a:xfrm>
          </p:grpSpPr>
          <p:sp>
            <p:nvSpPr>
              <p:cNvPr id="20" name="Rectangle 19"/>
              <p:cNvSpPr/>
              <p:nvPr/>
            </p:nvSpPr>
            <p:spPr>
              <a:xfrm rot="20563517">
                <a:off x="1768208" y="2014498"/>
                <a:ext cx="762000" cy="838200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840660" y="1879600"/>
                <a:ext cx="615874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600" dirty="0" smtClean="0">
                    <a:latin typeface="Brush Script MT" panose="03060802040406070304" pitchFamily="66" charset="0"/>
                  </a:rPr>
                  <a:t>3</a:t>
                </a:r>
                <a:endParaRPr lang="en-US" sz="6600" dirty="0">
                  <a:latin typeface="Brush Script MT" panose="03060802040406070304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5363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41" y="-116114"/>
            <a:ext cx="9663718" cy="7090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41828" y="493486"/>
            <a:ext cx="3077958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b="1" dirty="0" err="1" smtClean="0">
                <a:latin typeface="+mj-lt"/>
                <a:ea typeface="+mj-ea"/>
                <a:cs typeface="+mj-cs"/>
              </a:rPr>
              <a:t>Tujuan</a:t>
            </a:r>
            <a:r>
              <a:rPr lang="en-US" sz="4400" b="1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4400" b="1" dirty="0">
                <a:latin typeface="+mj-lt"/>
                <a:ea typeface="+mj-ea"/>
                <a:cs typeface="+mj-cs"/>
              </a:rPr>
              <a:t>SIAKA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391" y="1641416"/>
            <a:ext cx="4048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atin typeface="Cambria" panose="02040503050406030204" pitchFamily="18" charset="0"/>
              </a:rPr>
              <a:t>Mempermudah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mahasiswa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untuk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mengakses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informasi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akademik</a:t>
            </a:r>
            <a:endParaRPr lang="en-US" b="1" dirty="0">
              <a:latin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0391" y="2564746"/>
            <a:ext cx="40480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atin typeface="Cambria" panose="02040503050406030204" pitchFamily="18" charset="0"/>
              </a:rPr>
              <a:t>Mengefisienkan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waktu</a:t>
            </a:r>
            <a:r>
              <a:rPr lang="en-US" b="1" dirty="0">
                <a:latin typeface="Cambria" panose="02040503050406030204" pitchFamily="18" charset="0"/>
              </a:rPr>
              <a:t> yang </a:t>
            </a:r>
            <a:r>
              <a:rPr lang="en-US" b="1" dirty="0" err="1">
                <a:latin typeface="Cambria" panose="02040503050406030204" pitchFamily="18" charset="0"/>
              </a:rPr>
              <a:t>digunakan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dalam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pengurusan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akademik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oleh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mahasiswa</a:t>
            </a:r>
            <a:r>
              <a:rPr lang="en-US" b="1" dirty="0">
                <a:latin typeface="Cambria" panose="02040503050406030204" pitchFamily="18" charset="0"/>
              </a:rPr>
              <a:t>, </a:t>
            </a:r>
            <a:r>
              <a:rPr lang="en-US" b="1" dirty="0" err="1">
                <a:latin typeface="Cambria" panose="02040503050406030204" pitchFamily="18" charset="0"/>
              </a:rPr>
              <a:t>dan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persuratan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oleh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pegawai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pegawai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akademik</a:t>
            </a:r>
            <a:r>
              <a:rPr lang="en-US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391" y="4288141"/>
            <a:ext cx="4048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sv-SE" b="1" dirty="0">
                <a:latin typeface="Cambria" panose="02040503050406030204" pitchFamily="18" charset="0"/>
              </a:rPr>
              <a:t>Memberikan pelayanan dan informasi bagi </a:t>
            </a:r>
            <a:r>
              <a:rPr lang="en-US" b="1" dirty="0" err="1">
                <a:latin typeface="Cambria" panose="02040503050406030204" pitchFamily="18" charset="0"/>
              </a:rPr>
              <a:t>Mahasiswa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atau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siapapun</a:t>
            </a:r>
            <a:r>
              <a:rPr lang="en-US" b="1" dirty="0">
                <a:latin typeface="Cambria" panose="02040503050406030204" pitchFamily="18" charset="0"/>
              </a:rPr>
              <a:t> yang </a:t>
            </a:r>
            <a:r>
              <a:rPr lang="en-US" b="1" dirty="0" err="1">
                <a:latin typeface="Cambria" panose="02040503050406030204" pitchFamily="18" charset="0"/>
              </a:rPr>
              <a:t>mengakses</a:t>
            </a:r>
            <a:r>
              <a:rPr lang="en-US" b="1" dirty="0">
                <a:latin typeface="Cambria" panose="02040503050406030204" pitchFamily="18" charset="0"/>
              </a:rPr>
              <a:t> site </a:t>
            </a:r>
            <a:r>
              <a:rPr lang="en-US" b="1" dirty="0" err="1">
                <a:latin typeface="Cambria" panose="02040503050406030204" pitchFamily="18" charset="0"/>
              </a:rPr>
              <a:t>tersebut</a:t>
            </a:r>
            <a:r>
              <a:rPr lang="en-US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8211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1828" y="493486"/>
            <a:ext cx="3501471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b="1" dirty="0" err="1">
                <a:latin typeface="+mj-lt"/>
                <a:ea typeface="+mj-ea"/>
                <a:cs typeface="+mj-cs"/>
              </a:rPr>
              <a:t>Sasaran</a:t>
            </a:r>
            <a:r>
              <a:rPr lang="en-US" sz="4400" b="1" dirty="0">
                <a:latin typeface="+mj-lt"/>
                <a:ea typeface="+mj-ea"/>
                <a:cs typeface="+mj-cs"/>
              </a:rPr>
              <a:t> SIAKA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1227" y="1582057"/>
            <a:ext cx="5185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atin typeface="Cambria" panose="02040503050406030204" pitchFamily="18" charset="0"/>
              </a:rPr>
              <a:t>Meningkatkan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produktifitas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pelaksanaan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manajemen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akademik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secara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efektif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dan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efisien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1828" y="2460171"/>
            <a:ext cx="5185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err="1" smtClean="0">
                <a:latin typeface="Cambria" panose="02040503050406030204" pitchFamily="18" charset="0"/>
              </a:rPr>
              <a:t>Mempermudah</a:t>
            </a:r>
            <a:r>
              <a:rPr lang="es-ES" b="1" dirty="0" smtClean="0">
                <a:latin typeface="Cambria" panose="02040503050406030204" pitchFamily="18" charset="0"/>
              </a:rPr>
              <a:t> </a:t>
            </a:r>
            <a:r>
              <a:rPr lang="es-ES" b="1" dirty="0" err="1">
                <a:latin typeface="Cambria" panose="02040503050406030204" pitchFamily="18" charset="0"/>
              </a:rPr>
              <a:t>penyajian</a:t>
            </a:r>
            <a:r>
              <a:rPr lang="es-ES" b="1" dirty="0">
                <a:latin typeface="Cambria" panose="02040503050406030204" pitchFamily="18" charset="0"/>
              </a:rPr>
              <a:t> dan </a:t>
            </a:r>
            <a:r>
              <a:rPr lang="es-ES" b="1" dirty="0" err="1">
                <a:latin typeface="Cambria" panose="02040503050406030204" pitchFamily="18" charset="0"/>
              </a:rPr>
              <a:t>pelaporan</a:t>
            </a:r>
            <a:r>
              <a:rPr lang="es-ES" b="1" dirty="0">
                <a:latin typeface="Cambria" panose="02040503050406030204" pitchFamily="18" charset="0"/>
              </a:rPr>
              <a:t> </a:t>
            </a:r>
            <a:r>
              <a:rPr lang="es-ES" b="1" dirty="0" err="1">
                <a:latin typeface="Cambria" panose="02040503050406030204" pitchFamily="18" charset="0"/>
              </a:rPr>
              <a:t>informasi</a:t>
            </a:r>
            <a:r>
              <a:rPr lang="es-ES" b="1" dirty="0">
                <a:latin typeface="Cambria" panose="02040503050406030204" pitchFamily="18" charset="0"/>
              </a:rPr>
              <a:t> </a:t>
            </a:r>
            <a:r>
              <a:rPr lang="es-ES" b="1" dirty="0" err="1">
                <a:latin typeface="Cambria" panose="02040503050406030204" pitchFamily="18" charset="0"/>
              </a:rPr>
              <a:t>akademik</a:t>
            </a:r>
            <a:r>
              <a:rPr lang="es-ES" b="1" dirty="0">
                <a:latin typeface="Cambria" panose="02040503050406030204" pitchFamily="18" charset="0"/>
              </a:rPr>
              <a:t> secara </a:t>
            </a:r>
            <a:r>
              <a:rPr lang="es-ES" b="1" dirty="0" err="1">
                <a:latin typeface="Cambria" panose="02040503050406030204" pitchFamily="18" charset="0"/>
              </a:rPr>
              <a:t>cepat</a:t>
            </a:r>
            <a:r>
              <a:rPr lang="es-ES" b="1" dirty="0">
                <a:latin typeface="Cambria" panose="02040503050406030204" pitchFamily="18" charset="0"/>
              </a:rPr>
              <a:t> dan </a:t>
            </a:r>
            <a:r>
              <a:rPr lang="en-US" b="1" dirty="0" err="1">
                <a:latin typeface="Cambria" panose="02040503050406030204" pitchFamily="18" charset="0"/>
              </a:rPr>
              <a:t>akurat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964" y="3338286"/>
            <a:ext cx="5187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atin typeface="Cambria" panose="02040503050406030204" pitchFamily="18" charset="0"/>
              </a:rPr>
              <a:t>Meningkatkan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konsistensi</a:t>
            </a:r>
            <a:r>
              <a:rPr lang="en-US" b="1" dirty="0">
                <a:latin typeface="Cambria" panose="02040503050406030204" pitchFamily="18" charset="0"/>
              </a:rPr>
              <a:t> data </a:t>
            </a:r>
            <a:r>
              <a:rPr lang="en-US" b="1" dirty="0" err="1">
                <a:latin typeface="Cambria" panose="02040503050406030204" pitchFamily="18" charset="0"/>
              </a:rPr>
              <a:t>karena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terintegrasi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dalam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bentuk</a:t>
            </a:r>
            <a:r>
              <a:rPr lang="en-US" b="1" dirty="0">
                <a:latin typeface="Cambria" panose="02040503050406030204" pitchFamily="18" charset="0"/>
              </a:rPr>
              <a:t> basis data yang </a:t>
            </a:r>
            <a:r>
              <a:rPr lang="en-US" b="1" dirty="0" err="1">
                <a:latin typeface="Cambria" panose="02040503050406030204" pitchFamily="18" charset="0"/>
              </a:rPr>
              <a:t>terpusat</a:t>
            </a:r>
            <a:r>
              <a:rPr lang="en-US" b="1" dirty="0">
                <a:latin typeface="Cambria" panose="02040503050406030204" pitchFamily="18" charset="0"/>
              </a:rPr>
              <a:t>, </a:t>
            </a:r>
            <a:r>
              <a:rPr lang="en-US" b="1" dirty="0" err="1">
                <a:latin typeface="Cambria" panose="02040503050406030204" pitchFamily="18" charset="0"/>
              </a:rPr>
              <a:t>sehingga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tidak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terjadi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pencatatan</a:t>
            </a:r>
            <a:r>
              <a:rPr lang="en-US" b="1" dirty="0">
                <a:latin typeface="Cambria" panose="02040503050406030204" pitchFamily="18" charset="0"/>
              </a:rPr>
              <a:t> data </a:t>
            </a:r>
            <a:r>
              <a:rPr lang="en-US" b="1" dirty="0" err="1">
                <a:latin typeface="Cambria" panose="02040503050406030204" pitchFamily="18" charset="0"/>
              </a:rPr>
              <a:t>secara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berulang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1828" y="475120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en-US" b="1" dirty="0" err="1">
                <a:latin typeface="Cambria" panose="02040503050406030204" pitchFamily="18" charset="0"/>
              </a:rPr>
              <a:t>Mempermudah</a:t>
            </a:r>
            <a:r>
              <a:rPr lang="en-US" b="1" dirty="0">
                <a:latin typeface="Cambria" panose="02040503050406030204" pitchFamily="18" charset="0"/>
              </a:rPr>
              <a:t> proses </a:t>
            </a:r>
            <a:r>
              <a:rPr lang="en-US" b="1" dirty="0" err="1">
                <a:latin typeface="Cambria" panose="02040503050406030204" pitchFamily="18" charset="0"/>
              </a:rPr>
              <a:t>kolaborasi</a:t>
            </a:r>
            <a:r>
              <a:rPr lang="en-US" b="1" dirty="0">
                <a:latin typeface="Cambria" panose="02040503050406030204" pitchFamily="18" charset="0"/>
              </a:rPr>
              <a:t> data </a:t>
            </a:r>
            <a:r>
              <a:rPr lang="en-US" b="1" dirty="0" err="1">
                <a:latin typeface="Cambria" panose="02040503050406030204" pitchFamily="18" charset="0"/>
              </a:rPr>
              <a:t>diantara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dosen</a:t>
            </a:r>
            <a:r>
              <a:rPr lang="en-US" b="1" dirty="0">
                <a:latin typeface="Cambria" panose="02040503050406030204" pitchFamily="18" charset="0"/>
              </a:rPr>
              <a:t>, </a:t>
            </a:r>
            <a:r>
              <a:rPr lang="en-US" b="1" dirty="0" err="1">
                <a:latin typeface="Cambria" panose="02040503050406030204" pitchFamily="18" charset="0"/>
              </a:rPr>
              <a:t>mahasiswa</a:t>
            </a:r>
            <a:r>
              <a:rPr lang="en-US" b="1" dirty="0">
                <a:latin typeface="Cambria" panose="02040503050406030204" pitchFamily="18" charset="0"/>
              </a:rPr>
              <a:t>, </a:t>
            </a:r>
            <a:r>
              <a:rPr lang="en-US" b="1" dirty="0" err="1">
                <a:latin typeface="Cambria" panose="02040503050406030204" pitchFamily="18" charset="0"/>
              </a:rPr>
              <a:t>mata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kuliah</a:t>
            </a:r>
            <a:r>
              <a:rPr lang="en-US" b="1" dirty="0">
                <a:latin typeface="Cambria" panose="02040503050406030204" pitchFamily="18" charset="0"/>
              </a:rPr>
              <a:t>, </a:t>
            </a:r>
            <a:r>
              <a:rPr lang="sv-SE" b="1" dirty="0">
                <a:latin typeface="Cambria" panose="02040503050406030204" pitchFamily="18" charset="0"/>
              </a:rPr>
              <a:t>ruang kuliah, penilaian dan evaluasi akademik, sebagai dasar awal dalam </a:t>
            </a:r>
            <a:r>
              <a:rPr lang="en-US" b="1" dirty="0" err="1">
                <a:latin typeface="Cambria" panose="02040503050406030204" pitchFamily="18" charset="0"/>
              </a:rPr>
              <a:t>penguasaan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teknologi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informasi</a:t>
            </a:r>
            <a:r>
              <a:rPr lang="en-US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295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558</TotalTime>
  <Words>701</Words>
  <Application>Microsoft Office PowerPoint</Application>
  <PresentationFormat>On-screen Show (4:3)</PresentationFormat>
  <Paragraphs>91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Brush Script MT</vt:lpstr>
      <vt:lpstr>Calibri</vt:lpstr>
      <vt:lpstr>Calibri Light</vt:lpstr>
      <vt:lpstr>Cambria</vt:lpstr>
      <vt:lpstr>Comic Sans MS</vt:lpstr>
      <vt:lpstr>Office Theme</vt:lpstr>
      <vt:lpstr>MELANGKAH MENUJU SIAKA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SIAKA terdiri dari tiga bagian:</vt:lpstr>
      <vt:lpstr>PowerPoint Presentation</vt:lpstr>
      <vt:lpstr>PowerPoint Presentation</vt:lpstr>
      <vt:lpstr>Manfaat praktis Bagi Mahasiswa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MELANGKAH MENUJU SIAKA</dc:title>
  <dc:creator>AHIM</dc:creator>
  <cp:lastModifiedBy>AHIM</cp:lastModifiedBy>
  <cp:revision>67</cp:revision>
  <dcterms:created xsi:type="dcterms:W3CDTF">2014-01-20T15:02:51Z</dcterms:created>
  <dcterms:modified xsi:type="dcterms:W3CDTF">2014-01-21T00:41:45Z</dcterms:modified>
</cp:coreProperties>
</file>