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704" r:id="rId2"/>
  </p:sldMasterIdLst>
  <p:sldIdLst>
    <p:sldId id="256" r:id="rId3"/>
    <p:sldId id="270" r:id="rId4"/>
    <p:sldId id="257" r:id="rId5"/>
    <p:sldId id="271" r:id="rId6"/>
    <p:sldId id="261" r:id="rId7"/>
    <p:sldId id="262" r:id="rId8"/>
    <p:sldId id="275" r:id="rId9"/>
    <p:sldId id="258" r:id="rId10"/>
    <p:sldId id="277" r:id="rId11"/>
    <p:sldId id="260" r:id="rId12"/>
    <p:sldId id="278" r:id="rId13"/>
    <p:sldId id="266" r:id="rId14"/>
    <p:sldId id="282" r:id="rId15"/>
    <p:sldId id="280" r:id="rId16"/>
    <p:sldId id="281" r:id="rId17"/>
    <p:sldId id="279" r:id="rId18"/>
    <p:sldId id="283" r:id="rId19"/>
    <p:sldId id="284" r:id="rId20"/>
    <p:sldId id="272" r:id="rId21"/>
    <p:sldId id="274" r:id="rId22"/>
    <p:sldId id="287" r:id="rId2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35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B89522-7579-4C08-9741-010D4E7244F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95BB1A5E-8E4C-49A5-B531-165190EF0F80}">
      <dgm:prSet phldrT="[Text]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dirty="0" err="1" smtClean="0"/>
            <a:t>Ketua</a:t>
          </a:r>
          <a:endParaRPr lang="en-US" dirty="0" smtClean="0"/>
        </a:p>
        <a:p>
          <a:r>
            <a:rPr lang="en-US" dirty="0" smtClean="0"/>
            <a:t>(Drs. </a:t>
          </a:r>
          <a:r>
            <a:rPr lang="en-US" dirty="0" err="1" smtClean="0"/>
            <a:t>Yusrin</a:t>
          </a:r>
          <a:r>
            <a:rPr lang="en-US" dirty="0" smtClean="0"/>
            <a:t> </a:t>
          </a:r>
          <a:r>
            <a:rPr lang="en-US" dirty="0" err="1" smtClean="0"/>
            <a:t>Sanusi</a:t>
          </a:r>
          <a:r>
            <a:rPr lang="en-US" dirty="0" smtClean="0"/>
            <a:t> </a:t>
          </a:r>
          <a:r>
            <a:rPr lang="en-US" dirty="0" err="1" smtClean="0"/>
            <a:t>Baso</a:t>
          </a:r>
          <a:r>
            <a:rPr lang="en-US" dirty="0" smtClean="0"/>
            <a:t>, MA)</a:t>
          </a:r>
          <a:endParaRPr lang="id-ID" dirty="0"/>
        </a:p>
      </dgm:t>
    </dgm:pt>
    <dgm:pt modelId="{8EAE293D-5F93-4DE8-B291-57E053F87A93}" type="parTrans" cxnId="{07361E09-4AB6-4D3E-A5B7-DD8C0F26E220}">
      <dgm:prSet/>
      <dgm:spPr/>
      <dgm:t>
        <a:bodyPr/>
        <a:lstStyle/>
        <a:p>
          <a:endParaRPr lang="id-ID"/>
        </a:p>
      </dgm:t>
    </dgm:pt>
    <dgm:pt modelId="{BA2FFA98-6D79-4052-B907-DADABC71E1CD}" type="sibTrans" cxnId="{07361E09-4AB6-4D3E-A5B7-DD8C0F26E220}">
      <dgm:prSet/>
      <dgm:spPr/>
      <dgm:t>
        <a:bodyPr/>
        <a:lstStyle/>
        <a:p>
          <a:endParaRPr lang="id-ID"/>
        </a:p>
      </dgm:t>
    </dgm:pt>
    <dgm:pt modelId="{2DBB56DA-A71A-43DB-8113-714109016D1D}">
      <dgm:prSet phldrT="[Text]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dirty="0" err="1" smtClean="0"/>
            <a:t>Anggota</a:t>
          </a:r>
          <a:r>
            <a:rPr lang="en-US" dirty="0" smtClean="0"/>
            <a:t> I</a:t>
          </a:r>
        </a:p>
        <a:p>
          <a:r>
            <a:rPr lang="en-US" dirty="0" smtClean="0"/>
            <a:t>(</a:t>
          </a:r>
          <a:r>
            <a:rPr lang="en-US" dirty="0" err="1" smtClean="0"/>
            <a:t>Haeruddin</a:t>
          </a:r>
          <a:r>
            <a:rPr lang="en-US" dirty="0" smtClean="0"/>
            <a:t>)</a:t>
          </a:r>
          <a:endParaRPr lang="id-ID" dirty="0"/>
        </a:p>
      </dgm:t>
    </dgm:pt>
    <dgm:pt modelId="{83407DC5-FA00-408D-9ACC-3E1DFF7AFD68}" type="parTrans" cxnId="{7AD72760-3775-4081-B985-103CF510CC15}">
      <dgm:prSet/>
      <dgm:spPr/>
      <dgm:t>
        <a:bodyPr/>
        <a:lstStyle/>
        <a:p>
          <a:endParaRPr lang="id-ID"/>
        </a:p>
      </dgm:t>
    </dgm:pt>
    <dgm:pt modelId="{5DF2D2A2-165D-4851-8AD6-B74CD46228C7}" type="sibTrans" cxnId="{7AD72760-3775-4081-B985-103CF510CC15}">
      <dgm:prSet/>
      <dgm:spPr/>
      <dgm:t>
        <a:bodyPr/>
        <a:lstStyle/>
        <a:p>
          <a:endParaRPr lang="id-ID"/>
        </a:p>
      </dgm:t>
    </dgm:pt>
    <dgm:pt modelId="{684F1B5E-CB13-4467-AF89-237F9E06871D}">
      <dgm:prSet phldrT="[Text]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dirty="0" err="1" smtClean="0"/>
            <a:t>Anggota</a:t>
          </a:r>
          <a:r>
            <a:rPr lang="en-US" dirty="0" smtClean="0"/>
            <a:t> II</a:t>
          </a:r>
        </a:p>
        <a:p>
          <a:r>
            <a:rPr lang="en-US" dirty="0" smtClean="0"/>
            <a:t>(</a:t>
          </a:r>
          <a:r>
            <a:rPr lang="en-US" dirty="0" err="1" smtClean="0"/>
            <a:t>Agussalim</a:t>
          </a:r>
          <a:r>
            <a:rPr lang="en-US" dirty="0" smtClean="0"/>
            <a:t>)</a:t>
          </a:r>
          <a:endParaRPr lang="id-ID" dirty="0"/>
        </a:p>
      </dgm:t>
    </dgm:pt>
    <dgm:pt modelId="{575D12CB-9739-4C80-AFAE-AC7D2BB51FA3}" type="parTrans" cxnId="{4FD58200-755F-478F-A645-F2C8644C89F1}">
      <dgm:prSet/>
      <dgm:spPr/>
      <dgm:t>
        <a:bodyPr/>
        <a:lstStyle/>
        <a:p>
          <a:endParaRPr lang="id-ID"/>
        </a:p>
      </dgm:t>
    </dgm:pt>
    <dgm:pt modelId="{9D8FD06F-56F2-4DF6-9CEB-1AEB4D5FE882}" type="sibTrans" cxnId="{4FD58200-755F-478F-A645-F2C8644C89F1}">
      <dgm:prSet/>
      <dgm:spPr/>
      <dgm:t>
        <a:bodyPr/>
        <a:lstStyle/>
        <a:p>
          <a:endParaRPr lang="id-ID"/>
        </a:p>
      </dgm:t>
    </dgm:pt>
    <dgm:pt modelId="{7C2C3AA6-DAC2-423B-BF5E-9471D57C8323}" type="pres">
      <dgm:prSet presAssocID="{DFB89522-7579-4C08-9741-010D4E7244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0A5E8F05-6D68-4CF9-BB13-DCBD3142715F}" type="pres">
      <dgm:prSet presAssocID="{95BB1A5E-8E4C-49A5-B531-165190EF0F80}" presName="hierRoot1" presStyleCnt="0">
        <dgm:presLayoutVars>
          <dgm:hierBranch val="init"/>
        </dgm:presLayoutVars>
      </dgm:prSet>
      <dgm:spPr/>
    </dgm:pt>
    <dgm:pt modelId="{553D9003-BD70-48B0-A2F5-E0E0711941D8}" type="pres">
      <dgm:prSet presAssocID="{95BB1A5E-8E4C-49A5-B531-165190EF0F80}" presName="rootComposite1" presStyleCnt="0"/>
      <dgm:spPr/>
    </dgm:pt>
    <dgm:pt modelId="{BFEA25D5-B7E7-498B-8121-2B712AFCED42}" type="pres">
      <dgm:prSet presAssocID="{95BB1A5E-8E4C-49A5-B531-165190EF0F80}" presName="rootText1" presStyleLbl="node0" presStyleIdx="0" presStyleCnt="1" custScaleX="188750" custLinFactNeighborY="-1651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80B1191-4F56-4E17-A505-B63748F667F0}" type="pres">
      <dgm:prSet presAssocID="{95BB1A5E-8E4C-49A5-B531-165190EF0F80}" presName="rootConnector1" presStyleLbl="node1" presStyleIdx="0" presStyleCnt="0"/>
      <dgm:spPr/>
      <dgm:t>
        <a:bodyPr/>
        <a:lstStyle/>
        <a:p>
          <a:endParaRPr lang="id-ID"/>
        </a:p>
      </dgm:t>
    </dgm:pt>
    <dgm:pt modelId="{F69F1772-25FA-45DA-B8B3-F76F03E77992}" type="pres">
      <dgm:prSet presAssocID="{95BB1A5E-8E4C-49A5-B531-165190EF0F80}" presName="hierChild2" presStyleCnt="0"/>
      <dgm:spPr/>
    </dgm:pt>
    <dgm:pt modelId="{9F326BE5-2166-4D51-987A-750EA112C688}" type="pres">
      <dgm:prSet presAssocID="{83407DC5-FA00-408D-9ACC-3E1DFF7AFD68}" presName="Name37" presStyleLbl="parChTrans1D2" presStyleIdx="0" presStyleCnt="2"/>
      <dgm:spPr/>
      <dgm:t>
        <a:bodyPr/>
        <a:lstStyle/>
        <a:p>
          <a:endParaRPr lang="id-ID"/>
        </a:p>
      </dgm:t>
    </dgm:pt>
    <dgm:pt modelId="{B417FF4E-9542-47A6-949D-B09BEBC696D3}" type="pres">
      <dgm:prSet presAssocID="{2DBB56DA-A71A-43DB-8113-714109016D1D}" presName="hierRoot2" presStyleCnt="0">
        <dgm:presLayoutVars>
          <dgm:hierBranch val="init"/>
        </dgm:presLayoutVars>
      </dgm:prSet>
      <dgm:spPr/>
    </dgm:pt>
    <dgm:pt modelId="{5D2DB8E8-6B76-42F1-9036-5F038C541CA8}" type="pres">
      <dgm:prSet presAssocID="{2DBB56DA-A71A-43DB-8113-714109016D1D}" presName="rootComposite" presStyleCnt="0"/>
      <dgm:spPr/>
    </dgm:pt>
    <dgm:pt modelId="{E80ADB75-D29E-449E-932C-E4CF9B1E75EB}" type="pres">
      <dgm:prSet presAssocID="{2DBB56DA-A71A-43DB-8113-714109016D1D}" presName="rootText" presStyleLbl="node2" presStyleIdx="0" presStyleCnt="2" custLinFactNeighborY="2165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F790F4F-2824-430F-B330-8CFC1637646E}" type="pres">
      <dgm:prSet presAssocID="{2DBB56DA-A71A-43DB-8113-714109016D1D}" presName="rootConnector" presStyleLbl="node2" presStyleIdx="0" presStyleCnt="2"/>
      <dgm:spPr/>
      <dgm:t>
        <a:bodyPr/>
        <a:lstStyle/>
        <a:p>
          <a:endParaRPr lang="id-ID"/>
        </a:p>
      </dgm:t>
    </dgm:pt>
    <dgm:pt modelId="{2019FF44-7524-4C0B-B741-9CEB68B77389}" type="pres">
      <dgm:prSet presAssocID="{2DBB56DA-A71A-43DB-8113-714109016D1D}" presName="hierChild4" presStyleCnt="0"/>
      <dgm:spPr/>
    </dgm:pt>
    <dgm:pt modelId="{2DA9C145-EA30-43C0-AD39-4FD9510A59B3}" type="pres">
      <dgm:prSet presAssocID="{2DBB56DA-A71A-43DB-8113-714109016D1D}" presName="hierChild5" presStyleCnt="0"/>
      <dgm:spPr/>
    </dgm:pt>
    <dgm:pt modelId="{1184AB41-BE49-48A3-8753-1CD57A750EA5}" type="pres">
      <dgm:prSet presAssocID="{575D12CB-9739-4C80-AFAE-AC7D2BB51FA3}" presName="Name37" presStyleLbl="parChTrans1D2" presStyleIdx="1" presStyleCnt="2"/>
      <dgm:spPr/>
      <dgm:t>
        <a:bodyPr/>
        <a:lstStyle/>
        <a:p>
          <a:endParaRPr lang="id-ID"/>
        </a:p>
      </dgm:t>
    </dgm:pt>
    <dgm:pt modelId="{0C6A12BD-EA1A-4CFB-A841-B958EDD1D47A}" type="pres">
      <dgm:prSet presAssocID="{684F1B5E-CB13-4467-AF89-237F9E06871D}" presName="hierRoot2" presStyleCnt="0">
        <dgm:presLayoutVars>
          <dgm:hierBranch val="init"/>
        </dgm:presLayoutVars>
      </dgm:prSet>
      <dgm:spPr/>
    </dgm:pt>
    <dgm:pt modelId="{8889D806-3AF3-49CB-A1E3-3596AA6113C9}" type="pres">
      <dgm:prSet presAssocID="{684F1B5E-CB13-4467-AF89-237F9E06871D}" presName="rootComposite" presStyleCnt="0"/>
      <dgm:spPr/>
    </dgm:pt>
    <dgm:pt modelId="{B05210F2-11E7-47BB-9C09-38C37BE5B8FF}" type="pres">
      <dgm:prSet presAssocID="{684F1B5E-CB13-4467-AF89-237F9E06871D}" presName="rootText" presStyleLbl="node2" presStyleIdx="1" presStyleCnt="2" custLinFactNeighborY="2165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B809EB9-B49D-4AE1-BE3A-6E5FE8508C43}" type="pres">
      <dgm:prSet presAssocID="{684F1B5E-CB13-4467-AF89-237F9E06871D}" presName="rootConnector" presStyleLbl="node2" presStyleIdx="1" presStyleCnt="2"/>
      <dgm:spPr/>
      <dgm:t>
        <a:bodyPr/>
        <a:lstStyle/>
        <a:p>
          <a:endParaRPr lang="id-ID"/>
        </a:p>
      </dgm:t>
    </dgm:pt>
    <dgm:pt modelId="{115D9A58-3E71-4070-8E6F-B8B831769E59}" type="pres">
      <dgm:prSet presAssocID="{684F1B5E-CB13-4467-AF89-237F9E06871D}" presName="hierChild4" presStyleCnt="0"/>
      <dgm:spPr/>
    </dgm:pt>
    <dgm:pt modelId="{D3C605C0-B5DC-4136-93CC-C74AD057BAE7}" type="pres">
      <dgm:prSet presAssocID="{684F1B5E-CB13-4467-AF89-237F9E06871D}" presName="hierChild5" presStyleCnt="0"/>
      <dgm:spPr/>
    </dgm:pt>
    <dgm:pt modelId="{9A1A2A19-AB1F-4BE8-A4CC-AAB445A3A2F4}" type="pres">
      <dgm:prSet presAssocID="{95BB1A5E-8E4C-49A5-B531-165190EF0F80}" presName="hierChild3" presStyleCnt="0"/>
      <dgm:spPr/>
    </dgm:pt>
  </dgm:ptLst>
  <dgm:cxnLst>
    <dgm:cxn modelId="{37FFDF8F-A8C4-4B45-83E5-3A85AB1FA679}" type="presOf" srcId="{83407DC5-FA00-408D-9ACC-3E1DFF7AFD68}" destId="{9F326BE5-2166-4D51-987A-750EA112C688}" srcOrd="0" destOrd="0" presId="urn:microsoft.com/office/officeart/2005/8/layout/orgChart1"/>
    <dgm:cxn modelId="{07361E09-4AB6-4D3E-A5B7-DD8C0F26E220}" srcId="{DFB89522-7579-4C08-9741-010D4E7244F5}" destId="{95BB1A5E-8E4C-49A5-B531-165190EF0F80}" srcOrd="0" destOrd="0" parTransId="{8EAE293D-5F93-4DE8-B291-57E053F87A93}" sibTransId="{BA2FFA98-6D79-4052-B907-DADABC71E1CD}"/>
    <dgm:cxn modelId="{35FBC67D-52FB-4B85-81E2-8957119A7D21}" type="presOf" srcId="{2DBB56DA-A71A-43DB-8113-714109016D1D}" destId="{8F790F4F-2824-430F-B330-8CFC1637646E}" srcOrd="1" destOrd="0" presId="urn:microsoft.com/office/officeart/2005/8/layout/orgChart1"/>
    <dgm:cxn modelId="{19D1225E-40CA-444A-85B8-DB28F6BDAABB}" type="presOf" srcId="{95BB1A5E-8E4C-49A5-B531-165190EF0F80}" destId="{E80B1191-4F56-4E17-A505-B63748F667F0}" srcOrd="1" destOrd="0" presId="urn:microsoft.com/office/officeart/2005/8/layout/orgChart1"/>
    <dgm:cxn modelId="{7AD72760-3775-4081-B985-103CF510CC15}" srcId="{95BB1A5E-8E4C-49A5-B531-165190EF0F80}" destId="{2DBB56DA-A71A-43DB-8113-714109016D1D}" srcOrd="0" destOrd="0" parTransId="{83407DC5-FA00-408D-9ACC-3E1DFF7AFD68}" sibTransId="{5DF2D2A2-165D-4851-8AD6-B74CD46228C7}"/>
    <dgm:cxn modelId="{31703798-8222-4AA3-8581-FFDE64E2A020}" type="presOf" srcId="{DFB89522-7579-4C08-9741-010D4E7244F5}" destId="{7C2C3AA6-DAC2-423B-BF5E-9471D57C8323}" srcOrd="0" destOrd="0" presId="urn:microsoft.com/office/officeart/2005/8/layout/orgChart1"/>
    <dgm:cxn modelId="{0E72C5EF-B890-4A35-ACB8-B4C4224A4EC0}" type="presOf" srcId="{575D12CB-9739-4C80-AFAE-AC7D2BB51FA3}" destId="{1184AB41-BE49-48A3-8753-1CD57A750EA5}" srcOrd="0" destOrd="0" presId="urn:microsoft.com/office/officeart/2005/8/layout/orgChart1"/>
    <dgm:cxn modelId="{C1E0ECA6-2FD5-4B42-B8D9-59BF56F10F98}" type="presOf" srcId="{684F1B5E-CB13-4467-AF89-237F9E06871D}" destId="{B05210F2-11E7-47BB-9C09-38C37BE5B8FF}" srcOrd="0" destOrd="0" presId="urn:microsoft.com/office/officeart/2005/8/layout/orgChart1"/>
    <dgm:cxn modelId="{71BF38C4-69E0-409E-BECF-18AD68467F0A}" type="presOf" srcId="{95BB1A5E-8E4C-49A5-B531-165190EF0F80}" destId="{BFEA25D5-B7E7-498B-8121-2B712AFCED42}" srcOrd="0" destOrd="0" presId="urn:microsoft.com/office/officeart/2005/8/layout/orgChart1"/>
    <dgm:cxn modelId="{4FD58200-755F-478F-A645-F2C8644C89F1}" srcId="{95BB1A5E-8E4C-49A5-B531-165190EF0F80}" destId="{684F1B5E-CB13-4467-AF89-237F9E06871D}" srcOrd="1" destOrd="0" parTransId="{575D12CB-9739-4C80-AFAE-AC7D2BB51FA3}" sibTransId="{9D8FD06F-56F2-4DF6-9CEB-1AEB4D5FE882}"/>
    <dgm:cxn modelId="{FC90AE1E-0B9E-4671-A391-6BD07FD60626}" type="presOf" srcId="{2DBB56DA-A71A-43DB-8113-714109016D1D}" destId="{E80ADB75-D29E-449E-932C-E4CF9B1E75EB}" srcOrd="0" destOrd="0" presId="urn:microsoft.com/office/officeart/2005/8/layout/orgChart1"/>
    <dgm:cxn modelId="{DCB7D93C-17AD-44AA-9906-4ADF57D743C3}" type="presOf" srcId="{684F1B5E-CB13-4467-AF89-237F9E06871D}" destId="{0B809EB9-B49D-4AE1-BE3A-6E5FE8508C43}" srcOrd="1" destOrd="0" presId="urn:microsoft.com/office/officeart/2005/8/layout/orgChart1"/>
    <dgm:cxn modelId="{DCD591F8-C3BD-44E9-8D94-0D5A7FA9BEE3}" type="presParOf" srcId="{7C2C3AA6-DAC2-423B-BF5E-9471D57C8323}" destId="{0A5E8F05-6D68-4CF9-BB13-DCBD3142715F}" srcOrd="0" destOrd="0" presId="urn:microsoft.com/office/officeart/2005/8/layout/orgChart1"/>
    <dgm:cxn modelId="{996D5FE9-2B54-41CD-AEB5-7911749F891F}" type="presParOf" srcId="{0A5E8F05-6D68-4CF9-BB13-DCBD3142715F}" destId="{553D9003-BD70-48B0-A2F5-E0E0711941D8}" srcOrd="0" destOrd="0" presId="urn:microsoft.com/office/officeart/2005/8/layout/orgChart1"/>
    <dgm:cxn modelId="{121D0601-67E4-4E00-A0CB-748989193DE9}" type="presParOf" srcId="{553D9003-BD70-48B0-A2F5-E0E0711941D8}" destId="{BFEA25D5-B7E7-498B-8121-2B712AFCED42}" srcOrd="0" destOrd="0" presId="urn:microsoft.com/office/officeart/2005/8/layout/orgChart1"/>
    <dgm:cxn modelId="{8ACC86C6-B9AE-4F3A-B5A6-2F24FA05E108}" type="presParOf" srcId="{553D9003-BD70-48B0-A2F5-E0E0711941D8}" destId="{E80B1191-4F56-4E17-A505-B63748F667F0}" srcOrd="1" destOrd="0" presId="urn:microsoft.com/office/officeart/2005/8/layout/orgChart1"/>
    <dgm:cxn modelId="{5B2C4ED6-22BF-4850-9B85-8C3E80BA3B79}" type="presParOf" srcId="{0A5E8F05-6D68-4CF9-BB13-DCBD3142715F}" destId="{F69F1772-25FA-45DA-B8B3-F76F03E77992}" srcOrd="1" destOrd="0" presId="urn:microsoft.com/office/officeart/2005/8/layout/orgChart1"/>
    <dgm:cxn modelId="{38D27940-738F-4F70-8568-531EB1581FAC}" type="presParOf" srcId="{F69F1772-25FA-45DA-B8B3-F76F03E77992}" destId="{9F326BE5-2166-4D51-987A-750EA112C688}" srcOrd="0" destOrd="0" presId="urn:microsoft.com/office/officeart/2005/8/layout/orgChart1"/>
    <dgm:cxn modelId="{1B42AB30-E699-4C6A-8FAC-72FC0E9FB426}" type="presParOf" srcId="{F69F1772-25FA-45DA-B8B3-F76F03E77992}" destId="{B417FF4E-9542-47A6-949D-B09BEBC696D3}" srcOrd="1" destOrd="0" presId="urn:microsoft.com/office/officeart/2005/8/layout/orgChart1"/>
    <dgm:cxn modelId="{DD183433-9063-449F-BDF0-395C382B730C}" type="presParOf" srcId="{B417FF4E-9542-47A6-949D-B09BEBC696D3}" destId="{5D2DB8E8-6B76-42F1-9036-5F038C541CA8}" srcOrd="0" destOrd="0" presId="urn:microsoft.com/office/officeart/2005/8/layout/orgChart1"/>
    <dgm:cxn modelId="{3F13E0A5-E56F-4A87-97BC-6ECFCB31C5FD}" type="presParOf" srcId="{5D2DB8E8-6B76-42F1-9036-5F038C541CA8}" destId="{E80ADB75-D29E-449E-932C-E4CF9B1E75EB}" srcOrd="0" destOrd="0" presId="urn:microsoft.com/office/officeart/2005/8/layout/orgChart1"/>
    <dgm:cxn modelId="{67810EB4-E696-47AB-85FB-80CF5A4DF38C}" type="presParOf" srcId="{5D2DB8E8-6B76-42F1-9036-5F038C541CA8}" destId="{8F790F4F-2824-430F-B330-8CFC1637646E}" srcOrd="1" destOrd="0" presId="urn:microsoft.com/office/officeart/2005/8/layout/orgChart1"/>
    <dgm:cxn modelId="{58E4E785-7C69-4B3E-9961-586B9A61B85B}" type="presParOf" srcId="{B417FF4E-9542-47A6-949D-B09BEBC696D3}" destId="{2019FF44-7524-4C0B-B741-9CEB68B77389}" srcOrd="1" destOrd="0" presId="urn:microsoft.com/office/officeart/2005/8/layout/orgChart1"/>
    <dgm:cxn modelId="{EB9EB4E3-3CB5-4837-AA97-3A2D657CEA25}" type="presParOf" srcId="{B417FF4E-9542-47A6-949D-B09BEBC696D3}" destId="{2DA9C145-EA30-43C0-AD39-4FD9510A59B3}" srcOrd="2" destOrd="0" presId="urn:microsoft.com/office/officeart/2005/8/layout/orgChart1"/>
    <dgm:cxn modelId="{14578883-AA8B-41C5-9F10-F7846256A7F8}" type="presParOf" srcId="{F69F1772-25FA-45DA-B8B3-F76F03E77992}" destId="{1184AB41-BE49-48A3-8753-1CD57A750EA5}" srcOrd="2" destOrd="0" presId="urn:microsoft.com/office/officeart/2005/8/layout/orgChart1"/>
    <dgm:cxn modelId="{3A832168-4DB7-4628-BB02-9C6E3DB49B99}" type="presParOf" srcId="{F69F1772-25FA-45DA-B8B3-F76F03E77992}" destId="{0C6A12BD-EA1A-4CFB-A841-B958EDD1D47A}" srcOrd="3" destOrd="0" presId="urn:microsoft.com/office/officeart/2005/8/layout/orgChart1"/>
    <dgm:cxn modelId="{EE06D905-0C75-41D1-9742-BDE705678B6C}" type="presParOf" srcId="{0C6A12BD-EA1A-4CFB-A841-B958EDD1D47A}" destId="{8889D806-3AF3-49CB-A1E3-3596AA6113C9}" srcOrd="0" destOrd="0" presId="urn:microsoft.com/office/officeart/2005/8/layout/orgChart1"/>
    <dgm:cxn modelId="{943965E2-7995-4ED7-94B7-D3A253ADC251}" type="presParOf" srcId="{8889D806-3AF3-49CB-A1E3-3596AA6113C9}" destId="{B05210F2-11E7-47BB-9C09-38C37BE5B8FF}" srcOrd="0" destOrd="0" presId="urn:microsoft.com/office/officeart/2005/8/layout/orgChart1"/>
    <dgm:cxn modelId="{0122908E-F340-4DCD-9989-9BD25EC5C649}" type="presParOf" srcId="{8889D806-3AF3-49CB-A1E3-3596AA6113C9}" destId="{0B809EB9-B49D-4AE1-BE3A-6E5FE8508C43}" srcOrd="1" destOrd="0" presId="urn:microsoft.com/office/officeart/2005/8/layout/orgChart1"/>
    <dgm:cxn modelId="{36D0C14E-238A-455D-8F8F-23318695B7AE}" type="presParOf" srcId="{0C6A12BD-EA1A-4CFB-A841-B958EDD1D47A}" destId="{115D9A58-3E71-4070-8E6F-B8B831769E59}" srcOrd="1" destOrd="0" presId="urn:microsoft.com/office/officeart/2005/8/layout/orgChart1"/>
    <dgm:cxn modelId="{9D3AB2AC-D221-4858-92F4-00472CA2603A}" type="presParOf" srcId="{0C6A12BD-EA1A-4CFB-A841-B958EDD1D47A}" destId="{D3C605C0-B5DC-4136-93CC-C74AD057BAE7}" srcOrd="2" destOrd="0" presId="urn:microsoft.com/office/officeart/2005/8/layout/orgChart1"/>
    <dgm:cxn modelId="{1275E4D0-2CA0-4D9D-B10D-184305D2CF11}" type="presParOf" srcId="{0A5E8F05-6D68-4CF9-BB13-DCBD3142715F}" destId="{9A1A2A19-AB1F-4BE8-A4CC-AAB445A3A2F4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4AB41-BE49-48A3-8753-1CD57A750EA5}">
      <dsp:nvSpPr>
        <dsp:cNvPr id="0" name=""/>
        <dsp:cNvSpPr/>
      </dsp:nvSpPr>
      <dsp:spPr>
        <a:xfrm>
          <a:off x="3348372" y="1880125"/>
          <a:ext cx="1832387" cy="1214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6007"/>
              </a:lnTo>
              <a:lnTo>
                <a:pt x="1832387" y="896007"/>
              </a:lnTo>
              <a:lnTo>
                <a:pt x="1832387" y="12140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326BE5-2166-4D51-987A-750EA112C688}">
      <dsp:nvSpPr>
        <dsp:cNvPr id="0" name=""/>
        <dsp:cNvSpPr/>
      </dsp:nvSpPr>
      <dsp:spPr>
        <a:xfrm>
          <a:off x="1515984" y="1880125"/>
          <a:ext cx="1832387" cy="1214024"/>
        </a:xfrm>
        <a:custGeom>
          <a:avLst/>
          <a:gdLst/>
          <a:ahLst/>
          <a:cxnLst/>
          <a:rect l="0" t="0" r="0" b="0"/>
          <a:pathLst>
            <a:path>
              <a:moveTo>
                <a:pt x="1832387" y="0"/>
              </a:moveTo>
              <a:lnTo>
                <a:pt x="1832387" y="896007"/>
              </a:lnTo>
              <a:lnTo>
                <a:pt x="0" y="896007"/>
              </a:lnTo>
              <a:lnTo>
                <a:pt x="0" y="12140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EA25D5-B7E7-498B-8121-2B712AFCED42}">
      <dsp:nvSpPr>
        <dsp:cNvPr id="0" name=""/>
        <dsp:cNvSpPr/>
      </dsp:nvSpPr>
      <dsp:spPr>
        <a:xfrm>
          <a:off x="489998" y="365755"/>
          <a:ext cx="5716746" cy="1514369"/>
        </a:xfrm>
        <a:prstGeom prst="rect">
          <a:avLst/>
        </a:prstGeom>
        <a:solidFill>
          <a:schemeClr val="tx2">
            <a:lumMod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Ketua</a:t>
          </a:r>
          <a:endParaRPr lang="en-US" sz="3300" kern="1200" dirty="0" smtClean="0"/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(Drs. </a:t>
          </a:r>
          <a:r>
            <a:rPr lang="en-US" sz="3300" kern="1200" dirty="0" err="1" smtClean="0"/>
            <a:t>Yusrin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Sanusi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Baso</a:t>
          </a:r>
          <a:r>
            <a:rPr lang="en-US" sz="3300" kern="1200" dirty="0" smtClean="0"/>
            <a:t>, MA)</a:t>
          </a:r>
          <a:endParaRPr lang="id-ID" sz="3300" kern="1200" dirty="0"/>
        </a:p>
      </dsp:txBody>
      <dsp:txXfrm>
        <a:off x="489998" y="365755"/>
        <a:ext cx="5716746" cy="1514369"/>
      </dsp:txXfrm>
    </dsp:sp>
    <dsp:sp modelId="{E80ADB75-D29E-449E-932C-E4CF9B1E75EB}">
      <dsp:nvSpPr>
        <dsp:cNvPr id="0" name=""/>
        <dsp:cNvSpPr/>
      </dsp:nvSpPr>
      <dsp:spPr>
        <a:xfrm>
          <a:off x="1614" y="3094150"/>
          <a:ext cx="3028739" cy="1514369"/>
        </a:xfrm>
        <a:prstGeom prst="rect">
          <a:avLst/>
        </a:prstGeom>
        <a:solidFill>
          <a:schemeClr val="tx2">
            <a:lumMod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Anggota</a:t>
          </a:r>
          <a:r>
            <a:rPr lang="en-US" sz="3300" kern="1200" dirty="0" smtClean="0"/>
            <a:t> I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(</a:t>
          </a:r>
          <a:r>
            <a:rPr lang="en-US" sz="3300" kern="1200" dirty="0" err="1" smtClean="0"/>
            <a:t>Haeruddin</a:t>
          </a:r>
          <a:r>
            <a:rPr lang="en-US" sz="3300" kern="1200" dirty="0" smtClean="0"/>
            <a:t>)</a:t>
          </a:r>
          <a:endParaRPr lang="id-ID" sz="3300" kern="1200" dirty="0"/>
        </a:p>
      </dsp:txBody>
      <dsp:txXfrm>
        <a:off x="1614" y="3094150"/>
        <a:ext cx="3028739" cy="1514369"/>
      </dsp:txXfrm>
    </dsp:sp>
    <dsp:sp modelId="{B05210F2-11E7-47BB-9C09-38C37BE5B8FF}">
      <dsp:nvSpPr>
        <dsp:cNvPr id="0" name=""/>
        <dsp:cNvSpPr/>
      </dsp:nvSpPr>
      <dsp:spPr>
        <a:xfrm>
          <a:off x="3666389" y="3094150"/>
          <a:ext cx="3028739" cy="1514369"/>
        </a:xfrm>
        <a:prstGeom prst="rect">
          <a:avLst/>
        </a:prstGeom>
        <a:solidFill>
          <a:schemeClr val="tx2">
            <a:lumMod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Anggota</a:t>
          </a:r>
          <a:r>
            <a:rPr lang="en-US" sz="3300" kern="1200" dirty="0" smtClean="0"/>
            <a:t> II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(</a:t>
          </a:r>
          <a:r>
            <a:rPr lang="en-US" sz="3300" kern="1200" dirty="0" err="1" smtClean="0"/>
            <a:t>Agussalim</a:t>
          </a:r>
          <a:r>
            <a:rPr lang="en-US" sz="3300" kern="1200" dirty="0" smtClean="0"/>
            <a:t>)</a:t>
          </a:r>
          <a:endParaRPr lang="id-ID" sz="3300" kern="1200" dirty="0"/>
        </a:p>
      </dsp:txBody>
      <dsp:txXfrm>
        <a:off x="3666389" y="3094150"/>
        <a:ext cx="3028739" cy="151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E3D3-A3C1-44CE-9CF5-5052D272D9FE}" type="datetimeFigureOut">
              <a:rPr lang="id-ID" smtClean="0"/>
              <a:pPr/>
              <a:t>21/01/2014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4F6E-5D5F-4B47-ACC8-20E9788C6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E3D3-A3C1-44CE-9CF5-5052D272D9FE}" type="datetimeFigureOut">
              <a:rPr lang="id-ID" smtClean="0"/>
              <a:pPr/>
              <a:t>21/01/2014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4F6E-5D5F-4B47-ACC8-20E9788C6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E3D3-A3C1-44CE-9CF5-5052D272D9FE}" type="datetimeFigureOut">
              <a:rPr lang="id-ID" smtClean="0"/>
              <a:pPr/>
              <a:t>21/01/2014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4F6E-5D5F-4B47-ACC8-20E9788C6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1/21/2014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10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1/21/2014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53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2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1/21/2014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62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1/21/2014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79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1/21/2014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04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1/21/2014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74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1/21/2014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86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1/21/2014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6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E3D3-A3C1-44CE-9CF5-5052D272D9FE}" type="datetimeFigureOut">
              <a:rPr lang="id-ID" smtClean="0"/>
              <a:pPr/>
              <a:t>21/01/2014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4F6E-5D5F-4B47-ACC8-20E9788C6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1/21/2014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92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1/21/2014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69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1/21/2014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12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9"/>
            <a:ext cx="6539158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1/21/2014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72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72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8540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6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1/21/2014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66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1/21/2014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508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1/21/2014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30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1/21/2014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76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7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1/21/2014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95104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5398634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5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E3D3-A3C1-44CE-9CF5-5052D272D9FE}" type="datetimeFigureOut">
              <a:rPr lang="id-ID" smtClean="0"/>
              <a:pPr/>
              <a:t>21/01/2014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4F6E-5D5F-4B47-ACC8-20E9788C6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E3D3-A3C1-44CE-9CF5-5052D272D9FE}" type="datetimeFigureOut">
              <a:rPr lang="id-ID" smtClean="0"/>
              <a:pPr/>
              <a:t>21/01/2014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4F6E-5D5F-4B47-ACC8-20E9788C6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E3D3-A3C1-44CE-9CF5-5052D272D9FE}" type="datetimeFigureOut">
              <a:rPr lang="id-ID" smtClean="0"/>
              <a:pPr/>
              <a:t>21/01/2014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4F6E-5D5F-4B47-ACC8-20E9788C6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E3D3-A3C1-44CE-9CF5-5052D272D9FE}" type="datetimeFigureOut">
              <a:rPr lang="id-ID" smtClean="0"/>
              <a:pPr/>
              <a:t>21/01/2014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F64F6E-5D5F-4B47-ACC8-20E9788C637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E3D3-A3C1-44CE-9CF5-5052D272D9FE}" type="datetimeFigureOut">
              <a:rPr lang="id-ID" smtClean="0"/>
              <a:pPr/>
              <a:t>21/01/2014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4F6E-5D5F-4B47-ACC8-20E9788C6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E3D3-A3C1-44CE-9CF5-5052D272D9FE}" type="datetimeFigureOut">
              <a:rPr lang="id-ID" smtClean="0"/>
              <a:pPr/>
              <a:t>21/01/2014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AF64F6E-5D5F-4B47-ACC8-20E9788C6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453E3D3-A3C1-44CE-9CF5-5052D272D9FE}" type="datetimeFigureOut">
              <a:rPr lang="id-ID" smtClean="0"/>
              <a:pPr/>
              <a:t>21/01/2014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4F6E-5D5F-4B47-ACC8-20E9788C6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453E3D3-A3C1-44CE-9CF5-5052D272D9FE}" type="datetimeFigureOut">
              <a:rPr lang="id-ID" smtClean="0"/>
              <a:pPr/>
              <a:t>21/01/2014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AF64F6E-5D5F-4B47-ACC8-20E9788C6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D6E9DEC-419B-4CC5-A080-3B06BD5A8291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1/21/2014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164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366960" y="2252252"/>
            <a:ext cx="4421064" cy="4489116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KELAS BHINEKA</a:t>
            </a:r>
          </a:p>
          <a:p>
            <a:pPr algn="just"/>
            <a:endParaRPr lang="id-I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Wirawan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Jaya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(P1400213305) </a:t>
            </a:r>
          </a:p>
          <a:p>
            <a:pPr algn="l"/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bdul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Wadu’ud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(P1400213331)</a:t>
            </a:r>
            <a:endParaRPr lang="id-I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Sunani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(P1400213321)</a:t>
            </a:r>
            <a:endParaRPr lang="id-I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Syaifullah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(P1400213339)	</a:t>
            </a:r>
            <a:endParaRPr lang="id-I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Khaedir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susanto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(P1400213313)</a:t>
            </a:r>
          </a:p>
          <a:p>
            <a:pPr algn="l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Syamsuar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(P1400213347)</a:t>
            </a:r>
          </a:p>
          <a:p>
            <a:pPr algn="just"/>
            <a:endParaRPr lang="id-ID" b="1" dirty="0" smtClean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116632"/>
            <a:ext cx="9144000" cy="936104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 ACCESS CENTER (SAC)</a:t>
            </a:r>
            <a:endParaRPr lang="id-ID" sz="4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004048" y="2252252"/>
            <a:ext cx="4323952" cy="4489116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/>
              <a:t>KELAS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NUSANTARA</a:t>
            </a:r>
          </a:p>
          <a:p>
            <a:pPr algn="just"/>
            <a:endParaRPr lang="id-I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Arland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Yusran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(P1400213310)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Surahmi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(P1400213344)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Sudirman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(P1400213316)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Ajeng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Tenriany</a:t>
            </a: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P1400213314</a:t>
            </a: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l"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Yamlikh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Azikin</a:t>
            </a: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P1400213312</a:t>
            </a: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l"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Asri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Asik</a:t>
            </a: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P1400213346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endParaRPr lang="en-US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5296" y="1196752"/>
            <a:ext cx="9144000" cy="936104"/>
          </a:xfrm>
          <a:prstGeom prst="rect">
            <a:avLst/>
          </a:prstGeom>
        </p:spPr>
        <p:txBody>
          <a:bodyPr vert="horz" tIns="0" rIns="45720" bIns="0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West Asian Studies,</a:t>
            </a:r>
          </a:p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 of Cultural Studies</a:t>
            </a:r>
            <a:endParaRPr lang="id-ID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2132856"/>
            <a:ext cx="7992888" cy="0"/>
          </a:xfrm>
          <a:prstGeom prst="line">
            <a:avLst/>
          </a:prstGeom>
          <a:ln w="12700"/>
          <a:effectLst>
            <a:glow rad="63500">
              <a:schemeClr val="accent3">
                <a:tint val="30000"/>
                <a:shade val="95000"/>
                <a:satMod val="300000"/>
                <a:alpha val="5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andi\Documents\teknologi\detective_lucu_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559"/>
            <a:ext cx="9144000" cy="688355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36" y="188640"/>
            <a:ext cx="7457256" cy="1143000"/>
          </a:xfrm>
        </p:spPr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Humanware</a:t>
            </a:r>
            <a:endParaRPr lang="id-ID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556792"/>
            <a:ext cx="5400600" cy="5112568"/>
          </a:xfrm>
        </p:spPr>
        <p:txBody>
          <a:bodyPr>
            <a:normAutofit/>
          </a:bodyPr>
          <a:lstStyle/>
          <a:p>
            <a:pPr marL="382588" indent="-382588">
              <a:buNone/>
            </a:pPr>
            <a:r>
              <a:rPr lang="id-ID" dirty="0" smtClean="0"/>
              <a:t>	</a:t>
            </a:r>
            <a:r>
              <a:rPr lang="id-ID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Untuk menjalankan aktifitas sehari-hari peralatan 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SAC</a:t>
            </a:r>
            <a:r>
              <a:rPr lang="id-ID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, membutuhkan tenaga kerja yaitu:</a:t>
            </a:r>
          </a:p>
          <a:p>
            <a:pPr marL="846138" indent="-382588">
              <a:buClr>
                <a:schemeClr val="bg1"/>
              </a:buCl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en-US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ketua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d-ID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orang </a:t>
            </a:r>
            <a:r>
              <a:rPr lang="en-US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staf</a:t>
            </a:r>
            <a:endParaRPr lang="en-US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46138" indent="-382588">
              <a:buClr>
                <a:schemeClr val="bg1"/>
              </a:buClr>
              <a:buFont typeface="Wingdings" pitchFamily="2" charset="2"/>
              <a:buChar char="q"/>
            </a:pPr>
            <a:r>
              <a:rPr lang="en-US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Semua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Petugas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berasal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jurusan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bahasa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Arab</a:t>
            </a:r>
            <a:endParaRPr lang="id-ID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3" name="Picture 2" descr="C:\Users\andi\Documents\teknologi\Keyboard_by_DoomedToaster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1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467544" y="332656"/>
              <a:ext cx="8208912" cy="5976664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457200" y="485800"/>
            <a:ext cx="7859216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/>
              <a:t>Sistem Kerja Teknologi</a:t>
            </a:r>
            <a:endParaRPr lang="id-ID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7584" y="2132856"/>
            <a:ext cx="8229600" cy="3629000"/>
          </a:xfrm>
          <a:prstGeom prst="rect">
            <a:avLst/>
          </a:prstGeom>
        </p:spPr>
        <p:txBody>
          <a:bodyPr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id-ID" sz="3100" b="1" dirty="0" smtClean="0"/>
              <a:t>Jaringan Internet diambil dari Gedung Pusat Teknologi Informasi dan Komunikasi(PTIK) Unhas, melalui fakultas sastra. Kemudian melalui komputer server-hub/switch-dibagi ke masing masing komputer client .</a:t>
            </a:r>
          </a:p>
        </p:txBody>
      </p:sp>
    </p:spTree>
    <p:extLst>
      <p:ext uri="{BB962C8B-B14F-4D97-AF65-F5344CB8AC3E}">
        <p14:creationId xmlns:p14="http://schemas.microsoft.com/office/powerpoint/2010/main" val="158118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6" y="-27384"/>
            <a:ext cx="8892480" cy="93610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4600" b="1" dirty="0" err="1" smtClean="0">
                <a:solidFill>
                  <a:schemeClr val="bg1"/>
                </a:solidFill>
                <a:latin typeface="+mj-lt"/>
              </a:rPr>
              <a:t>Beberapa</a:t>
            </a:r>
            <a:r>
              <a:rPr lang="en-US" sz="4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latin typeface="+mj-lt"/>
              </a:rPr>
              <a:t>Foto</a:t>
            </a:r>
            <a:r>
              <a:rPr lang="en-US" sz="4600" b="1" dirty="0" smtClean="0">
                <a:solidFill>
                  <a:schemeClr val="bg1"/>
                </a:solidFill>
                <a:latin typeface="+mj-lt"/>
              </a:rPr>
              <a:t> Self Access Center</a:t>
            </a:r>
            <a:endParaRPr lang="id-ID" sz="46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776864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7776864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1250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256918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7" y="260648"/>
            <a:ext cx="7872875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2179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208912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7824869" cy="5868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4493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60" y="476672"/>
            <a:ext cx="7896680" cy="5922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18858"/>
            <a:ext cx="7896680" cy="5922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2103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491">
            <a:off x="1126889" y="689178"/>
            <a:ext cx="7114061" cy="5335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27" y="620688"/>
            <a:ext cx="7307989" cy="5480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655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7992888" cy="5994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48883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794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536" y="1556792"/>
            <a:ext cx="8064896" cy="52565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dirty="0" smtClean="0">
                <a:solidFill>
                  <a:schemeClr val="tx1"/>
                </a:solidFill>
              </a:rPr>
              <a:t>Fasilitas SAC dulunya sangat diminati Mahasiswa, namun seiring perkembangan Teknologi Informasi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Komunikasi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id-ID" dirty="0" smtClean="0">
                <a:solidFill>
                  <a:schemeClr val="tx1"/>
                </a:solidFill>
              </a:rPr>
              <a:t>semakin murah dan mudahnya mengakses internet,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id-ID" dirty="0" smtClean="0">
                <a:solidFill>
                  <a:schemeClr val="tx1"/>
                </a:solidFill>
              </a:rPr>
              <a:t>semakin banyaknya laptop pribadi dan dukungan jaringan internet wifi di kampus dan di pusat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id-ID" dirty="0" smtClean="0">
                <a:solidFill>
                  <a:schemeClr val="tx1"/>
                </a:solidFill>
              </a:rPr>
              <a:t>pusat keramaian, fasilitas ini mulai ditinggalkan dan sepi pengunjung.</a:t>
            </a:r>
            <a:r>
              <a:rPr lang="en-US" dirty="0" smtClean="0"/>
              <a:t/>
            </a:r>
            <a:br>
              <a:rPr lang="en-US" dirty="0" smtClean="0"/>
            </a:br>
            <a:endParaRPr lang="id-ID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0648"/>
            <a:ext cx="7859216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 err="1" smtClean="0"/>
              <a:t>Kondisi</a:t>
            </a:r>
            <a:r>
              <a:rPr lang="en-US" b="1" dirty="0" smtClean="0"/>
              <a:t> </a:t>
            </a:r>
            <a:r>
              <a:rPr lang="en-US" b="1" dirty="0" err="1" smtClean="0"/>
              <a:t>Terkini</a:t>
            </a:r>
            <a:r>
              <a:rPr lang="en-US" b="1" dirty="0" smtClean="0"/>
              <a:t> SAC</a:t>
            </a:r>
            <a:endParaRPr lang="id-ID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1052736"/>
            <a:ext cx="7992888" cy="0"/>
          </a:xfrm>
          <a:prstGeom prst="line">
            <a:avLst/>
          </a:prstGeom>
          <a:ln w="12700"/>
          <a:effectLst>
            <a:glow rad="63500">
              <a:schemeClr val="accent3">
                <a:tint val="30000"/>
                <a:shade val="95000"/>
                <a:satMod val="300000"/>
                <a:alpha val="5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65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ndi\Documents\teknologi\background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pPr algn="ctr"/>
            <a:r>
              <a:rPr lang="id-ID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Demi Cond" pitchFamily="34" charset="0"/>
              </a:rPr>
              <a:t>Main Menu</a:t>
            </a:r>
            <a:endParaRPr lang="id-ID" b="1" dirty="0">
              <a:solidFill>
                <a:schemeClr val="bg1">
                  <a:lumMod val="95000"/>
                  <a:lumOff val="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927373"/>
            <a:ext cx="5904656" cy="3013795"/>
          </a:xfrm>
        </p:spPr>
        <p:txBody>
          <a:bodyPr>
            <a:normAutofit fontScale="77500" lnSpcReduction="20000"/>
          </a:bodyPr>
          <a:lstStyle/>
          <a:p>
            <a:r>
              <a:rPr lang="id-ID" sz="3100" dirty="0" smtClean="0">
                <a:solidFill>
                  <a:srgbClr val="002060"/>
                </a:solidFill>
                <a:latin typeface="Franklin Gothic Demi Cond" pitchFamily="34" charset="0"/>
              </a:rPr>
              <a:t>Profil </a:t>
            </a:r>
            <a:r>
              <a:rPr lang="en-US" sz="3100" dirty="0" smtClean="0">
                <a:solidFill>
                  <a:srgbClr val="002060"/>
                </a:solidFill>
                <a:latin typeface="Franklin Gothic Demi Cond" pitchFamily="34" charset="0"/>
              </a:rPr>
              <a:t>SAC</a:t>
            </a:r>
            <a:endParaRPr lang="id-ID" sz="3100" dirty="0" smtClean="0">
              <a:solidFill>
                <a:srgbClr val="002060"/>
              </a:solidFill>
              <a:latin typeface="Franklin Gothic Demi Cond" pitchFamily="34" charset="0"/>
            </a:endParaRPr>
          </a:p>
          <a:p>
            <a:r>
              <a:rPr lang="id-ID" sz="3100" dirty="0" smtClean="0">
                <a:solidFill>
                  <a:srgbClr val="002060"/>
                </a:solidFill>
                <a:latin typeface="Franklin Gothic Demi Cond" pitchFamily="34" charset="0"/>
              </a:rPr>
              <a:t>Fungsi dan Tujuan</a:t>
            </a:r>
          </a:p>
          <a:p>
            <a:r>
              <a:rPr lang="id-ID" sz="3100" dirty="0" smtClean="0">
                <a:solidFill>
                  <a:srgbClr val="002060"/>
                </a:solidFill>
                <a:latin typeface="Franklin Gothic Demi Cond" pitchFamily="34" charset="0"/>
              </a:rPr>
              <a:t>Struktur Organisasi</a:t>
            </a:r>
          </a:p>
          <a:p>
            <a:r>
              <a:rPr lang="id-ID" sz="3100" dirty="0" smtClean="0">
                <a:solidFill>
                  <a:srgbClr val="002060"/>
                </a:solidFill>
                <a:latin typeface="Franklin Gothic Demi Cond" pitchFamily="34" charset="0"/>
              </a:rPr>
              <a:t>Hardware</a:t>
            </a:r>
          </a:p>
          <a:p>
            <a:r>
              <a:rPr lang="id-ID" sz="3100" dirty="0" smtClean="0">
                <a:solidFill>
                  <a:srgbClr val="002060"/>
                </a:solidFill>
                <a:latin typeface="Franklin Gothic Demi Cond" pitchFamily="34" charset="0"/>
              </a:rPr>
              <a:t>Software</a:t>
            </a:r>
          </a:p>
          <a:p>
            <a:r>
              <a:rPr lang="id-ID" sz="3100" dirty="0" smtClean="0">
                <a:solidFill>
                  <a:srgbClr val="002060"/>
                </a:solidFill>
                <a:latin typeface="Franklin Gothic Demi Cond" pitchFamily="34" charset="0"/>
              </a:rPr>
              <a:t>Humanware</a:t>
            </a:r>
          </a:p>
          <a:p>
            <a:r>
              <a:rPr lang="id-ID" sz="3100" dirty="0" smtClean="0">
                <a:solidFill>
                  <a:srgbClr val="002060"/>
                </a:solidFill>
                <a:latin typeface="Franklin Gothic Demi Cond" pitchFamily="34" charset="0"/>
              </a:rPr>
              <a:t>Sistem Kerja Teknologi</a:t>
            </a:r>
          </a:p>
          <a:p>
            <a:r>
              <a:rPr lang="id-ID" sz="3100" dirty="0" smtClean="0">
                <a:solidFill>
                  <a:srgbClr val="002060"/>
                </a:solidFill>
                <a:latin typeface="Franklin Gothic Demi Cond" pitchFamily="34" charset="0"/>
              </a:rPr>
              <a:t>Kondisi Terkini</a:t>
            </a:r>
          </a:p>
          <a:p>
            <a:endParaRPr lang="id-ID" dirty="0" smtClean="0"/>
          </a:p>
          <a:p>
            <a:endParaRPr lang="id-ID" dirty="0" smtClean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3915" y="1244757"/>
            <a:ext cx="6072674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332656"/>
            <a:ext cx="4751120" cy="6525344"/>
          </a:xfrm>
        </p:spPr>
        <p:txBody>
          <a:bodyPr>
            <a:normAutofit fontScale="90000"/>
          </a:bodyPr>
          <a:lstStyle/>
          <a:p>
            <a:pPr algn="r"/>
            <a:r>
              <a:rPr lang="id-ID" dirty="0" smtClean="0">
                <a:solidFill>
                  <a:srgbClr val="FF0000"/>
                </a:solidFill>
              </a:rPr>
              <a:t>KENDALA SAAT KUNJUNGAN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sz="3900" dirty="0" smtClean="0"/>
              <a:t>Kunci Ruangan dipegang oleh Ketua, yang bersangkutan sangat sibuk sehingga kami</a:t>
            </a:r>
            <a:r>
              <a:rPr lang="en-US" sz="3900" dirty="0" smtClean="0"/>
              <a:t> </a:t>
            </a:r>
            <a:r>
              <a:rPr lang="id-ID" sz="3900" dirty="0" smtClean="0"/>
              <a:t> tidak sempat </a:t>
            </a:r>
            <a:r>
              <a:rPr lang="en-US" sz="3900" dirty="0" err="1" smtClean="0"/>
              <a:t>masuk</a:t>
            </a:r>
            <a:r>
              <a:rPr lang="en-US" sz="3900" dirty="0" smtClean="0"/>
              <a:t> </a:t>
            </a:r>
            <a:r>
              <a:rPr lang="en-US" sz="3900" dirty="0" err="1" smtClean="0"/>
              <a:t>untuk</a:t>
            </a:r>
            <a:r>
              <a:rPr lang="en-US" sz="3900" dirty="0" smtClean="0"/>
              <a:t> </a:t>
            </a:r>
            <a:r>
              <a:rPr lang="id-ID" sz="3900" dirty="0" smtClean="0"/>
              <a:t>melihat langsung kondisi ruangan</a:t>
            </a:r>
            <a:r>
              <a:rPr lang="en-US" sz="3900" dirty="0" smtClean="0"/>
              <a:t> SAC</a:t>
            </a:r>
            <a:endParaRPr lang="id-ID" sz="39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1484784"/>
            <a:ext cx="3996444" cy="0"/>
          </a:xfrm>
          <a:prstGeom prst="line">
            <a:avLst/>
          </a:prstGeom>
          <a:ln w="12700"/>
          <a:effectLst>
            <a:glow rad="63500">
              <a:schemeClr val="accent3">
                <a:tint val="30000"/>
                <a:shade val="95000"/>
                <a:satMod val="300000"/>
                <a:alpha val="5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07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rgbClr val="0070C0"/>
            </a:gs>
            <a:gs pos="89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TERIMA KASIH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2145098" y="3286475"/>
            <a:ext cx="487443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/>
            <a:r>
              <a:rPr lang="en-US" sz="9600" b="1" dirty="0" smtClean="0">
                <a:ln w="31550" cmpd="sng">
                  <a:gradFill>
                    <a:gsLst>
                      <a:gs pos="70000">
                        <a:srgbClr val="FA7E5C">
                          <a:shade val="50000"/>
                          <a:satMod val="190000"/>
                        </a:srgbClr>
                      </a:gs>
                      <a:gs pos="0">
                        <a:srgbClr val="FA7E5C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A7E5C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 You</a:t>
            </a:r>
            <a:endParaRPr lang="en-US" sz="9600" b="1" dirty="0">
              <a:ln w="31550" cmpd="sng">
                <a:gradFill>
                  <a:gsLst>
                    <a:gs pos="70000">
                      <a:srgbClr val="FA7E5C">
                        <a:shade val="50000"/>
                        <a:satMod val="190000"/>
                      </a:srgbClr>
                    </a:gs>
                    <a:gs pos="0">
                      <a:srgbClr val="FA7E5C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A7E5C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19928911">
            <a:off x="5460389" y="4536026"/>
            <a:ext cx="1885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457200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Gracias</a:t>
            </a:r>
            <a:endParaRPr lang="en-US" sz="5400" b="1" dirty="0">
              <a:ln w="50800"/>
              <a:solidFill>
                <a:prstClr val="black">
                  <a:shade val="50000"/>
                </a:prst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945" y="3429000"/>
            <a:ext cx="1848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TODA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196236">
            <a:off x="2366554" y="2703908"/>
            <a:ext cx="1955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5400" b="1" dirty="0" smtClean="0">
                <a:ln w="12700">
                  <a:solidFill>
                    <a:srgbClr val="E7E6E6">
                      <a:satMod val="155000"/>
                    </a:srgbClr>
                  </a:solidFill>
                  <a:prstDash val="solid"/>
                </a:ln>
                <a:solidFill>
                  <a:srgbClr val="9D360E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Merci</a:t>
            </a:r>
            <a:endParaRPr lang="en-US" sz="5400" b="1" dirty="0">
              <a:ln w="12700">
                <a:solidFill>
                  <a:srgbClr val="E7E6E6">
                    <a:satMod val="155000"/>
                  </a:srgbClr>
                </a:solidFill>
                <a:prstDash val="solid"/>
              </a:ln>
              <a:solidFill>
                <a:srgbClr val="9D360E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93124" y="5413090"/>
            <a:ext cx="2646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5400" b="1" dirty="0" smtClean="0">
                <a:ln w="19050">
                  <a:solidFill>
                    <a:srgbClr val="E7E6E6">
                      <a:tint val="1000"/>
                    </a:srgbClr>
                  </a:solidFill>
                  <a:prstDash val="solid"/>
                </a:ln>
                <a:solidFill>
                  <a:srgbClr val="4BAF7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Dank je</a:t>
            </a:r>
            <a:endParaRPr lang="en-US" sz="5400" b="1" dirty="0">
              <a:ln w="19050">
                <a:solidFill>
                  <a:srgbClr val="E7E6E6">
                    <a:tint val="1000"/>
                  </a:srgbClr>
                </a:solidFill>
                <a:prstDash val="solid"/>
              </a:ln>
              <a:solidFill>
                <a:srgbClr val="4BAF7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071935">
            <a:off x="5370822" y="3063926"/>
            <a:ext cx="2608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5400" b="1" dirty="0" smtClean="0">
                <a:ln w="12700">
                  <a:solidFill>
                    <a:srgbClr val="E7E6E6">
                      <a:satMod val="155000"/>
                    </a:srgbClr>
                  </a:solidFill>
                  <a:prstDash val="solid"/>
                </a:ln>
                <a:solidFill>
                  <a:srgbClr val="9D360E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any AMT" panose="020B0604020202020204" pitchFamily="34" charset="0"/>
              </a:rPr>
              <a:t>Arigato</a:t>
            </a:r>
            <a:endParaRPr lang="en-US" sz="5400" b="1" dirty="0">
              <a:ln w="19050">
                <a:solidFill>
                  <a:srgbClr val="E7E6E6">
                    <a:tint val="1000"/>
                  </a:srgbClr>
                </a:solidFill>
                <a:prstDash val="solid"/>
              </a:ln>
              <a:solidFill>
                <a:srgbClr val="4BAF7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lbany AMT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67944" y="5602014"/>
            <a:ext cx="3090911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5400" b="1" dirty="0" err="1" smtClean="0">
                <a:ln w="24500" cmpd="dbl">
                  <a:solidFill>
                    <a:srgbClr val="C1B56B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1B56B">
                        <a:tint val="10000"/>
                        <a:satMod val="155000"/>
                      </a:srgbClr>
                    </a:gs>
                    <a:gs pos="60000">
                      <a:srgbClr val="C1B56B">
                        <a:tint val="30000"/>
                        <a:satMod val="155000"/>
                      </a:srgbClr>
                    </a:gs>
                    <a:gs pos="100000">
                      <a:srgbClr val="C1B56B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Syukron</a:t>
            </a:r>
            <a:endParaRPr lang="en-US" sz="5400" b="1" dirty="0">
              <a:ln w="24500" cmpd="dbl">
                <a:solidFill>
                  <a:srgbClr val="C1B56B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C1B56B">
                      <a:tint val="10000"/>
                      <a:satMod val="155000"/>
                    </a:srgbClr>
                  </a:gs>
                  <a:gs pos="60000">
                    <a:srgbClr val="C1B56B">
                      <a:tint val="30000"/>
                      <a:satMod val="155000"/>
                    </a:srgbClr>
                  </a:gs>
                  <a:gs pos="100000">
                    <a:srgbClr val="C1B56B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25" y="1916832"/>
            <a:ext cx="3135795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57200"/>
            <a:r>
              <a:rPr lang="en-US" sz="5400" b="1" spc="50" dirty="0" err="1" smtClean="0">
                <a:ln w="11430"/>
                <a:gradFill>
                  <a:gsLst>
                    <a:gs pos="25000">
                      <a:srgbClr val="C1B56B">
                        <a:satMod val="155000"/>
                      </a:srgbClr>
                    </a:gs>
                    <a:gs pos="100000">
                      <a:srgbClr val="C1B56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d" panose="02030509050101010101" pitchFamily="49" charset="-79"/>
                <a:cs typeface="Rod" panose="02030509050101010101" pitchFamily="49" charset="-79"/>
              </a:rPr>
              <a:t>Xie-xie</a:t>
            </a:r>
            <a:endParaRPr lang="en-US" sz="5400" b="1" spc="50" dirty="0">
              <a:ln w="11430"/>
              <a:gradFill>
                <a:gsLst>
                  <a:gs pos="25000">
                    <a:srgbClr val="C1B56B">
                      <a:satMod val="155000"/>
                    </a:srgbClr>
                  </a:gs>
                  <a:gs pos="100000">
                    <a:srgbClr val="C1B56B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od" panose="02030509050101010101" pitchFamily="49" charset="-79"/>
              <a:cs typeface="Rod" panose="02030509050101010101" pitchFamily="49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78655" y="2217004"/>
            <a:ext cx="2792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457200"/>
            <a:r>
              <a:rPr lang="en-US" sz="5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Salamot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282100">
            <a:off x="1910226" y="4303177"/>
            <a:ext cx="3797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5400" b="1" spc="50" dirty="0" smtClean="0">
                <a:ln w="12700" cmpd="sng">
                  <a:solidFill>
                    <a:srgbClr val="FA7E5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A7E5C">
                    <a:tint val="1000"/>
                  </a:srgbClr>
                </a:solidFill>
                <a:effectLst>
                  <a:glow rad="53100">
                    <a:srgbClr val="FA7E5C">
                      <a:satMod val="180000"/>
                      <a:alpha val="30000"/>
                    </a:srgb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Obrigado</a:t>
            </a:r>
            <a:endParaRPr lang="en-US" sz="5400" b="1" spc="50" dirty="0">
              <a:ln w="12700" cmpd="sng">
                <a:solidFill>
                  <a:srgbClr val="FA7E5C">
                    <a:satMod val="120000"/>
                    <a:shade val="80000"/>
                  </a:srgbClr>
                </a:solidFill>
                <a:prstDash val="solid"/>
              </a:ln>
              <a:solidFill>
                <a:srgbClr val="FA7E5C">
                  <a:tint val="1000"/>
                </a:srgbClr>
              </a:solidFill>
              <a:effectLst>
                <a:glow rad="53100">
                  <a:srgbClr val="FA7E5C">
                    <a:satMod val="180000"/>
                    <a:alpha val="30000"/>
                  </a:srgb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52120" y="5733256"/>
            <a:ext cx="3212739" cy="1200329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7200" b="1" dirty="0" err="1" smtClean="0">
                <a:ln w="19050">
                  <a:solidFill>
                    <a:srgbClr val="E7E6E6">
                      <a:tint val="1000"/>
                    </a:srgbClr>
                  </a:solidFill>
                  <a:prstDash val="solid"/>
                </a:ln>
                <a:solidFill>
                  <a:srgbClr val="4BAF7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anose="02050604050505020204" pitchFamily="18" charset="0"/>
              </a:rPr>
              <a:t>Danke</a:t>
            </a:r>
            <a:endParaRPr lang="en-US" sz="7200" b="1" dirty="0">
              <a:ln w="19050">
                <a:solidFill>
                  <a:srgbClr val="E7E6E6">
                    <a:tint val="1000"/>
                  </a:srgbClr>
                </a:solidFill>
                <a:prstDash val="solid"/>
              </a:ln>
              <a:solidFill>
                <a:srgbClr val="4BAF7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8781859">
            <a:off x="-486108" y="4455307"/>
            <a:ext cx="4129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5400" dirty="0" err="1" smtClean="0">
                <a:ln w="10160">
                  <a:solidFill>
                    <a:srgbClr val="F0941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anose="020E0602020502020306" pitchFamily="34" charset="0"/>
              </a:rPr>
              <a:t>Matur</a:t>
            </a:r>
            <a:r>
              <a:rPr lang="en-US" sz="5400" dirty="0" smtClean="0">
                <a:ln w="10160">
                  <a:solidFill>
                    <a:srgbClr val="F0941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5400" dirty="0" err="1" smtClean="0">
                <a:ln w="10160">
                  <a:solidFill>
                    <a:srgbClr val="F0941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anose="020E0602020502020306" pitchFamily="34" charset="0"/>
              </a:rPr>
              <a:t>nuwun</a:t>
            </a:r>
            <a:endParaRPr lang="en-US" sz="5400" dirty="0">
              <a:ln w="10160">
                <a:solidFill>
                  <a:srgbClr val="F09415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 rot="4654223">
            <a:off x="6417825" y="3528972"/>
            <a:ext cx="3655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457200"/>
            <a:r>
              <a:rPr lang="en-US" sz="5400" b="1" cap="all" dirty="0" err="1" smtClean="0">
                <a:ln w="0"/>
                <a:gradFill flip="none">
                  <a:gsLst>
                    <a:gs pos="0">
                      <a:srgbClr val="F0941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0941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09415">
                        <a:shade val="65000"/>
                        <a:satMod val="130000"/>
                      </a:srgbClr>
                    </a:gs>
                    <a:gs pos="92000">
                      <a:srgbClr val="F09415">
                        <a:shade val="50000"/>
                        <a:satMod val="120000"/>
                      </a:srgbClr>
                    </a:gs>
                    <a:gs pos="100000">
                      <a:srgbClr val="F0941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Makasi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rgbClr val="F0941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0941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09415">
                        <a:shade val="65000"/>
                        <a:satMod val="130000"/>
                      </a:srgbClr>
                    </a:gs>
                    <a:gs pos="92000">
                      <a:srgbClr val="F09415">
                        <a:shade val="50000"/>
                        <a:satMod val="120000"/>
                      </a:srgbClr>
                    </a:gs>
                    <a:gs pos="100000">
                      <a:srgbClr val="F0941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di’</a:t>
            </a:r>
            <a:endParaRPr lang="en-US" sz="5400" b="1" cap="all" dirty="0">
              <a:ln w="0"/>
              <a:gradFill flip="none">
                <a:gsLst>
                  <a:gs pos="0">
                    <a:srgbClr val="F09415">
                      <a:tint val="75000"/>
                      <a:shade val="75000"/>
                      <a:satMod val="170000"/>
                    </a:srgbClr>
                  </a:gs>
                  <a:gs pos="49000">
                    <a:srgbClr val="F09415">
                      <a:tint val="88000"/>
                      <a:shade val="65000"/>
                      <a:satMod val="172000"/>
                    </a:srgbClr>
                  </a:gs>
                  <a:gs pos="50000">
                    <a:srgbClr val="F09415">
                      <a:shade val="65000"/>
                      <a:satMod val="130000"/>
                    </a:srgbClr>
                  </a:gs>
                  <a:gs pos="92000">
                    <a:srgbClr val="F09415">
                      <a:shade val="50000"/>
                      <a:satMod val="120000"/>
                    </a:srgbClr>
                  </a:gs>
                  <a:gs pos="100000">
                    <a:srgbClr val="F0941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757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33496"/>
            <a:ext cx="8604448" cy="1143000"/>
          </a:xfrm>
        </p:spPr>
        <p:txBody>
          <a:bodyPr>
            <a:normAutofit/>
          </a:bodyPr>
          <a:lstStyle/>
          <a:p>
            <a:r>
              <a:rPr lang="id-ID" b="1" dirty="0" smtClean="0"/>
              <a:t>Profil </a:t>
            </a:r>
            <a:r>
              <a:rPr lang="en-US" b="1" dirty="0" smtClean="0"/>
              <a:t>Self Access Center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4199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</a:t>
            </a:r>
            <a:r>
              <a:rPr lang="id-ID" sz="3100" b="1" dirty="0" smtClean="0"/>
              <a:t>SEJARAH</a:t>
            </a:r>
            <a:endParaRPr lang="en-US" sz="3100" b="1" dirty="0" smtClean="0"/>
          </a:p>
          <a:p>
            <a:pPr>
              <a:buNone/>
            </a:pPr>
            <a:endParaRPr lang="id-ID" sz="3100" b="1" dirty="0" smtClean="0"/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id-ID" sz="3100" b="1" dirty="0" smtClean="0"/>
              <a:t>Proyek </a:t>
            </a:r>
            <a:r>
              <a:rPr lang="id-ID" sz="3100" b="1" dirty="0"/>
              <a:t>bantuan </a:t>
            </a:r>
            <a:r>
              <a:rPr lang="en-US" sz="3100" b="1" dirty="0" smtClean="0"/>
              <a:t>SP4 </a:t>
            </a:r>
            <a:r>
              <a:rPr lang="en-US" sz="3100" b="1" dirty="0" err="1" smtClean="0"/>
              <a:t>Dikti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Tahun</a:t>
            </a:r>
            <a:r>
              <a:rPr lang="en-US" sz="3100" b="1" dirty="0" smtClean="0"/>
              <a:t> 2004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100" b="1" dirty="0" smtClean="0"/>
              <a:t>Self Access Center </a:t>
            </a:r>
            <a:r>
              <a:rPr lang="en-US" sz="3100" b="1" dirty="0" err="1" smtClean="0"/>
              <a:t>ini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terletak</a:t>
            </a:r>
            <a:r>
              <a:rPr lang="en-US" sz="3100" b="1" dirty="0" smtClean="0"/>
              <a:t> di </a:t>
            </a:r>
            <a:r>
              <a:rPr lang="en-US" sz="3100" b="1" dirty="0" err="1" smtClean="0"/>
              <a:t>Gedung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Fakultas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Sastra</a:t>
            </a:r>
            <a:r>
              <a:rPr lang="en-US" sz="3100" b="1" dirty="0" smtClean="0"/>
              <a:t>, </a:t>
            </a:r>
            <a:r>
              <a:rPr lang="en-US" sz="3100" b="1" dirty="0" err="1" smtClean="0"/>
              <a:t>menempati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ruang</a:t>
            </a:r>
            <a:r>
              <a:rPr lang="en-US" sz="3100" b="1" dirty="0" smtClean="0"/>
              <a:t> FIB219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100" b="1" dirty="0" err="1" smtClean="0"/>
              <a:t>Pada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Awalnya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sangat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bermanfaat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bagi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mahasiswa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untuk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mengakses</a:t>
            </a:r>
            <a:r>
              <a:rPr lang="en-US" sz="3100" b="1" dirty="0" smtClean="0"/>
              <a:t> Internet </a:t>
            </a:r>
            <a:r>
              <a:rPr lang="en-US" sz="3100" b="1" dirty="0" err="1" smtClean="0"/>
              <a:t>karena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pada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saat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itu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masih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belum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ada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fasilitas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Wifi</a:t>
            </a:r>
            <a:r>
              <a:rPr lang="en-US" sz="3100" b="1" dirty="0" smtClean="0"/>
              <a:t> di </a:t>
            </a:r>
            <a:r>
              <a:rPr lang="en-US" sz="3100" b="1" dirty="0" err="1" smtClean="0"/>
              <a:t>Fakultas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Sastra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Unhas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dan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mahasiswa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masih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sedikit</a:t>
            </a:r>
            <a:r>
              <a:rPr lang="en-US" sz="3100" b="1" dirty="0" smtClean="0"/>
              <a:t> yang </a:t>
            </a:r>
            <a:r>
              <a:rPr lang="en-US" sz="3100" b="1" dirty="0" err="1" smtClean="0"/>
              <a:t>memiliki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komputer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pribadi</a:t>
            </a:r>
            <a:r>
              <a:rPr lang="en-US" sz="3100" b="1" dirty="0" smtClean="0"/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9552" y="908720"/>
            <a:ext cx="7992888" cy="0"/>
          </a:xfrm>
          <a:prstGeom prst="line">
            <a:avLst/>
          </a:prstGeom>
          <a:ln w="12700"/>
          <a:effectLst>
            <a:glow rad="63500">
              <a:schemeClr val="accent3">
                <a:tint val="30000"/>
                <a:shade val="95000"/>
                <a:satMod val="300000"/>
                <a:alpha val="5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Fungsi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257800"/>
          </a:xfrm>
        </p:spPr>
        <p:txBody>
          <a:bodyPr/>
          <a:lstStyle/>
          <a:p>
            <a:pPr marL="457200" indent="-4572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100" b="1" dirty="0" err="1" smtClean="0"/>
              <a:t>Dimaksudkan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untuk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menunjang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kegiatan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belajar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mahasiswa</a:t>
            </a:r>
            <a:r>
              <a:rPr lang="en-US" sz="3100" b="1" dirty="0" smtClean="0"/>
              <a:t> (</a:t>
            </a:r>
            <a:r>
              <a:rPr lang="en-US" sz="3100" b="1" dirty="0" err="1" smtClean="0"/>
              <a:t>ruang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kuliah</a:t>
            </a:r>
            <a:r>
              <a:rPr lang="en-US" sz="3100" b="1" dirty="0" smtClean="0"/>
              <a:t>, </a:t>
            </a:r>
            <a:r>
              <a:rPr lang="en-US" sz="3100" b="1" dirty="0" err="1" smtClean="0"/>
              <a:t>ruang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diskusi</a:t>
            </a:r>
            <a:r>
              <a:rPr lang="en-US" sz="3100" b="1" dirty="0" smtClean="0"/>
              <a:t>).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100" b="1" dirty="0" err="1" smtClean="0"/>
              <a:t>Akses</a:t>
            </a:r>
            <a:r>
              <a:rPr lang="en-US" sz="3100" b="1" dirty="0" smtClean="0"/>
              <a:t> </a:t>
            </a:r>
            <a:r>
              <a:rPr lang="en-US" sz="3100" b="1" dirty="0"/>
              <a:t>Internet </a:t>
            </a:r>
            <a:r>
              <a:rPr lang="en-US" sz="3100" b="1" dirty="0" err="1"/>
              <a:t>bagi</a:t>
            </a:r>
            <a:r>
              <a:rPr lang="en-US" sz="3100" b="1" dirty="0"/>
              <a:t> </a:t>
            </a:r>
            <a:r>
              <a:rPr lang="en-US" sz="3100" b="1" dirty="0" err="1"/>
              <a:t>mahasiswa</a:t>
            </a:r>
            <a:r>
              <a:rPr lang="en-US" sz="3100" b="1" dirty="0"/>
              <a:t> </a:t>
            </a:r>
            <a:r>
              <a:rPr lang="en-US" sz="3100" b="1" dirty="0" err="1"/>
              <a:t>khususnya</a:t>
            </a:r>
            <a:r>
              <a:rPr lang="en-US" sz="3100" b="1" dirty="0"/>
              <a:t> </a:t>
            </a:r>
            <a:r>
              <a:rPr lang="en-US" sz="3100" b="1" dirty="0" err="1"/>
              <a:t>Jurusan</a:t>
            </a:r>
            <a:r>
              <a:rPr lang="en-US" sz="3100" b="1" dirty="0"/>
              <a:t> </a:t>
            </a:r>
            <a:r>
              <a:rPr lang="en-US" sz="3100" b="1" dirty="0" err="1"/>
              <a:t>Bahasa</a:t>
            </a:r>
            <a:r>
              <a:rPr lang="en-US" sz="3100" b="1" dirty="0"/>
              <a:t> Arab.</a:t>
            </a:r>
            <a:endParaRPr lang="id-ID" sz="3100" b="1" dirty="0"/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100" b="1" dirty="0" err="1"/>
              <a:t>Dilengkapi</a:t>
            </a:r>
            <a:r>
              <a:rPr lang="en-US" sz="3100" b="1" dirty="0"/>
              <a:t> </a:t>
            </a:r>
            <a:r>
              <a:rPr lang="en-US" sz="3100" b="1" dirty="0" err="1"/>
              <a:t>dengan</a:t>
            </a:r>
            <a:r>
              <a:rPr lang="en-US" sz="3100" b="1" dirty="0"/>
              <a:t> </a:t>
            </a:r>
            <a:r>
              <a:rPr lang="en-US" sz="3100" b="1" dirty="0" err="1"/>
              <a:t>fasilitas</a:t>
            </a:r>
            <a:r>
              <a:rPr lang="en-US" sz="3100" b="1" dirty="0"/>
              <a:t> </a:t>
            </a:r>
            <a:r>
              <a:rPr lang="en-US" sz="3100" b="1" dirty="0" err="1"/>
              <a:t>Televisi</a:t>
            </a:r>
            <a:r>
              <a:rPr lang="en-US" sz="3100" b="1" dirty="0"/>
              <a:t> </a:t>
            </a:r>
            <a:r>
              <a:rPr lang="en-US" sz="3100" b="1" dirty="0" err="1"/>
              <a:t>untuk</a:t>
            </a:r>
            <a:r>
              <a:rPr lang="en-US" sz="3100" b="1" dirty="0"/>
              <a:t> </a:t>
            </a:r>
            <a:r>
              <a:rPr lang="en-US" sz="3100" b="1" dirty="0" err="1"/>
              <a:t>menyiarkan</a:t>
            </a:r>
            <a:r>
              <a:rPr lang="en-US" sz="3100" b="1" dirty="0"/>
              <a:t> </a:t>
            </a:r>
            <a:r>
              <a:rPr lang="en-US" sz="3100" b="1" dirty="0" err="1"/>
              <a:t>siaran</a:t>
            </a:r>
            <a:r>
              <a:rPr lang="en-US" sz="3100" b="1" dirty="0"/>
              <a:t> </a:t>
            </a:r>
            <a:r>
              <a:rPr lang="en-US" sz="3100" b="1" dirty="0" err="1"/>
              <a:t>Televisi</a:t>
            </a:r>
            <a:r>
              <a:rPr lang="en-US" sz="3100" b="1" dirty="0"/>
              <a:t> di </a:t>
            </a:r>
            <a:r>
              <a:rPr lang="en-US" sz="3100" b="1" dirty="0" err="1" smtClean="0"/>
              <a:t>Timur</a:t>
            </a:r>
            <a:r>
              <a:rPr lang="en-US" sz="3100" b="1" dirty="0"/>
              <a:t> </a:t>
            </a:r>
            <a:r>
              <a:rPr lang="en-US" sz="3100" b="1" dirty="0" smtClean="0"/>
              <a:t>Tengah</a:t>
            </a:r>
            <a:r>
              <a:rPr lang="en-US" sz="3100" b="1" dirty="0"/>
              <a:t>.</a:t>
            </a:r>
            <a:endParaRPr lang="id-ID" sz="31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9552" y="1196752"/>
            <a:ext cx="7992888" cy="0"/>
          </a:xfrm>
          <a:prstGeom prst="line">
            <a:avLst/>
          </a:prstGeom>
          <a:ln w="12700"/>
          <a:effectLst>
            <a:glow rad="63500">
              <a:schemeClr val="accent3">
                <a:tint val="30000"/>
                <a:shade val="95000"/>
                <a:satMod val="300000"/>
                <a:alpha val="5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6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19256" cy="1512168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Tujuan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Self Access Center (SAC)</a:t>
            </a:r>
            <a:endParaRPr lang="id-ID" b="1" dirty="0"/>
          </a:p>
        </p:txBody>
      </p:sp>
      <p:sp>
        <p:nvSpPr>
          <p:cNvPr id="4" name="Rectangle 3"/>
          <p:cNvSpPr/>
          <p:nvPr/>
        </p:nvSpPr>
        <p:spPr>
          <a:xfrm>
            <a:off x="611560" y="2060848"/>
            <a:ext cx="8282233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1" lang="id-ID" sz="31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Mempermudah mahasiswa untuk</a:t>
            </a:r>
            <a:r>
              <a:rPr kumimoji="1" lang="en-US" sz="3100" b="1" kern="0" dirty="0">
                <a:ea typeface="+mj-ea"/>
                <a:cs typeface="+mj-cs"/>
              </a:rPr>
              <a:t> </a:t>
            </a:r>
            <a:r>
              <a:rPr kumimoji="1" lang="id-ID" sz="31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mengakses</a:t>
            </a:r>
            <a:r>
              <a:rPr kumimoji="1" lang="en-US" sz="31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1" lang="en-US" sz="31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dan</a:t>
            </a:r>
            <a:r>
              <a:rPr kumimoji="1" lang="en-US" sz="31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1" lang="en-US" sz="31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menyebarkan</a:t>
            </a:r>
            <a:r>
              <a:rPr kumimoji="1" lang="en-US" sz="31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1" lang="en-US" sz="31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Informasi</a:t>
            </a:r>
            <a:r>
              <a:rPr kumimoji="1" lang="en-US" sz="31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1" lang="en-US" sz="31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melalui</a:t>
            </a:r>
            <a:r>
              <a:rPr kumimoji="1" lang="en-US" sz="31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Internet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1" lang="en-US" sz="3100" b="1" kern="0" dirty="0" err="1" smtClean="0">
                <a:ea typeface="+mj-ea"/>
                <a:cs typeface="+mj-cs"/>
              </a:rPr>
              <a:t>Sebagai</a:t>
            </a:r>
            <a:r>
              <a:rPr kumimoji="1" lang="en-US" sz="3100" b="1" kern="0" dirty="0" smtClean="0">
                <a:ea typeface="+mj-ea"/>
                <a:cs typeface="+mj-cs"/>
              </a:rPr>
              <a:t> </a:t>
            </a:r>
            <a:r>
              <a:rPr kumimoji="1" lang="en-US" sz="3100" b="1" kern="0" dirty="0" err="1" smtClean="0">
                <a:ea typeface="+mj-ea"/>
                <a:cs typeface="+mj-cs"/>
              </a:rPr>
              <a:t>salah</a:t>
            </a:r>
            <a:r>
              <a:rPr kumimoji="1" lang="en-US" sz="3100" b="1" kern="0" dirty="0" smtClean="0">
                <a:ea typeface="+mj-ea"/>
                <a:cs typeface="+mj-cs"/>
              </a:rPr>
              <a:t> </a:t>
            </a:r>
            <a:r>
              <a:rPr kumimoji="1" lang="en-US" sz="3100" b="1" kern="0" dirty="0" err="1" smtClean="0">
                <a:ea typeface="+mj-ea"/>
                <a:cs typeface="+mj-cs"/>
              </a:rPr>
              <a:t>satu</a:t>
            </a:r>
            <a:r>
              <a:rPr kumimoji="1" lang="en-US" sz="3100" b="1" kern="0" dirty="0" smtClean="0">
                <a:ea typeface="+mj-ea"/>
                <a:cs typeface="+mj-cs"/>
              </a:rPr>
              <a:t> </a:t>
            </a:r>
            <a:r>
              <a:rPr kumimoji="1" lang="en-US" sz="3100" b="1" kern="0" dirty="0" err="1" smtClean="0">
                <a:ea typeface="+mj-ea"/>
                <a:cs typeface="+mj-cs"/>
              </a:rPr>
              <a:t>Fasilitas</a:t>
            </a:r>
            <a:r>
              <a:rPr kumimoji="1" lang="en-US" sz="3100" b="1" kern="0" dirty="0" smtClean="0">
                <a:ea typeface="+mj-ea"/>
                <a:cs typeface="+mj-cs"/>
              </a:rPr>
              <a:t> </a:t>
            </a:r>
            <a:r>
              <a:rPr kumimoji="1" lang="en-US" sz="3100" b="1" kern="0" dirty="0" err="1" smtClean="0">
                <a:ea typeface="+mj-ea"/>
                <a:cs typeface="+mj-cs"/>
              </a:rPr>
              <a:t>untuk</a:t>
            </a:r>
            <a:r>
              <a:rPr kumimoji="1" lang="en-US" sz="3100" b="1" kern="0" dirty="0" smtClean="0">
                <a:ea typeface="+mj-ea"/>
                <a:cs typeface="+mj-cs"/>
              </a:rPr>
              <a:t> </a:t>
            </a:r>
            <a:r>
              <a:rPr kumimoji="1" lang="en-US" sz="3100" b="1" kern="0" dirty="0" err="1" smtClean="0">
                <a:ea typeface="+mj-ea"/>
                <a:cs typeface="+mj-cs"/>
              </a:rPr>
              <a:t>mempermudah</a:t>
            </a:r>
            <a:r>
              <a:rPr kumimoji="1" lang="en-US" sz="3100" b="1" kern="0" dirty="0" smtClean="0">
                <a:ea typeface="+mj-ea"/>
                <a:cs typeface="+mj-cs"/>
              </a:rPr>
              <a:t> </a:t>
            </a:r>
            <a:r>
              <a:rPr kumimoji="1" lang="en-US" sz="3100" b="1" kern="0" dirty="0" err="1" smtClean="0">
                <a:ea typeface="+mj-ea"/>
                <a:cs typeface="+mj-cs"/>
              </a:rPr>
              <a:t>mahasiswa</a:t>
            </a:r>
            <a:r>
              <a:rPr kumimoji="1" lang="en-US" sz="3100" b="1" kern="0" dirty="0" smtClean="0">
                <a:ea typeface="+mj-ea"/>
                <a:cs typeface="+mj-cs"/>
              </a:rPr>
              <a:t> </a:t>
            </a:r>
            <a:r>
              <a:rPr kumimoji="1" lang="en-US" sz="3100" b="1" kern="0" dirty="0" err="1" smtClean="0">
                <a:ea typeface="+mj-ea"/>
                <a:cs typeface="+mj-cs"/>
              </a:rPr>
              <a:t>dalam</a:t>
            </a:r>
            <a:r>
              <a:rPr kumimoji="1" lang="en-US" sz="3100" b="1" kern="0" dirty="0" smtClean="0">
                <a:ea typeface="+mj-ea"/>
                <a:cs typeface="+mj-cs"/>
              </a:rPr>
              <a:t> </a:t>
            </a:r>
            <a:r>
              <a:rPr kumimoji="1" lang="en-US" sz="3100" b="1" kern="0" dirty="0" err="1" smtClean="0">
                <a:ea typeface="+mj-ea"/>
                <a:cs typeface="+mj-cs"/>
              </a:rPr>
              <a:t>mengolah</a:t>
            </a:r>
            <a:r>
              <a:rPr kumimoji="1" lang="en-US" sz="3100" b="1" kern="0" dirty="0" smtClean="0">
                <a:ea typeface="+mj-ea"/>
                <a:cs typeface="+mj-cs"/>
              </a:rPr>
              <a:t>/</a:t>
            </a:r>
            <a:r>
              <a:rPr kumimoji="1" lang="en-US" sz="3100" b="1" kern="0" dirty="0" err="1" smtClean="0">
                <a:ea typeface="+mj-ea"/>
                <a:cs typeface="+mj-cs"/>
              </a:rPr>
              <a:t>memproses</a:t>
            </a:r>
            <a:r>
              <a:rPr kumimoji="1" lang="en-US" sz="3100" b="1" kern="0" dirty="0" smtClean="0">
                <a:ea typeface="+mj-ea"/>
                <a:cs typeface="+mj-cs"/>
              </a:rPr>
              <a:t> data digital.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1" lang="en-US" sz="3100" b="1" kern="0" dirty="0" err="1" smtClean="0">
                <a:ea typeface="+mj-ea"/>
                <a:cs typeface="+mj-cs"/>
              </a:rPr>
              <a:t>Memberikan</a:t>
            </a:r>
            <a:r>
              <a:rPr kumimoji="1" lang="en-US" sz="3100" b="1" kern="0" dirty="0" smtClean="0">
                <a:ea typeface="+mj-ea"/>
                <a:cs typeface="+mj-cs"/>
              </a:rPr>
              <a:t> </a:t>
            </a:r>
            <a:r>
              <a:rPr kumimoji="1" lang="en-US" sz="3100" b="1" kern="0" dirty="0" err="1" smtClean="0">
                <a:ea typeface="+mj-ea"/>
                <a:cs typeface="+mj-cs"/>
              </a:rPr>
              <a:t>pemahaman</a:t>
            </a:r>
            <a:r>
              <a:rPr kumimoji="1" lang="en-US" sz="3100" b="1" kern="0" dirty="0" smtClean="0">
                <a:ea typeface="+mj-ea"/>
                <a:cs typeface="+mj-cs"/>
              </a:rPr>
              <a:t> yang </a:t>
            </a:r>
            <a:r>
              <a:rPr kumimoji="1" lang="en-US" sz="3100" b="1" kern="0" dirty="0" err="1" smtClean="0">
                <a:ea typeface="+mj-ea"/>
                <a:cs typeface="+mj-cs"/>
              </a:rPr>
              <a:t>lebih</a:t>
            </a:r>
            <a:r>
              <a:rPr kumimoji="1" lang="en-US" sz="3100" b="1" kern="0" dirty="0" smtClean="0">
                <a:ea typeface="+mj-ea"/>
                <a:cs typeface="+mj-cs"/>
              </a:rPr>
              <a:t> </a:t>
            </a:r>
            <a:r>
              <a:rPr kumimoji="1" lang="en-US" sz="3100" b="1" kern="0" dirty="0" err="1" smtClean="0">
                <a:ea typeface="+mj-ea"/>
                <a:cs typeface="+mj-cs"/>
              </a:rPr>
              <a:t>mengenai</a:t>
            </a:r>
            <a:r>
              <a:rPr kumimoji="1" lang="en-US" sz="3100" b="1" kern="0" dirty="0" smtClean="0">
                <a:ea typeface="+mj-ea"/>
                <a:cs typeface="+mj-cs"/>
              </a:rPr>
              <a:t> </a:t>
            </a:r>
            <a:r>
              <a:rPr kumimoji="1" lang="en-US" sz="3100" b="1" kern="0" dirty="0" err="1" smtClean="0">
                <a:ea typeface="+mj-ea"/>
                <a:cs typeface="+mj-cs"/>
              </a:rPr>
              <a:t>budaya</a:t>
            </a:r>
            <a:r>
              <a:rPr kumimoji="1" lang="en-US" sz="3100" b="1" kern="0" dirty="0" smtClean="0">
                <a:ea typeface="+mj-ea"/>
                <a:cs typeface="+mj-cs"/>
              </a:rPr>
              <a:t> </a:t>
            </a:r>
            <a:r>
              <a:rPr kumimoji="1" lang="en-US" sz="3100" b="1" kern="0" dirty="0" err="1" smtClean="0">
                <a:ea typeface="+mj-ea"/>
                <a:cs typeface="+mj-cs"/>
              </a:rPr>
              <a:t>timur</a:t>
            </a:r>
            <a:r>
              <a:rPr kumimoji="1" lang="en-US" sz="3100" b="1" kern="0" dirty="0" smtClean="0">
                <a:ea typeface="+mj-ea"/>
                <a:cs typeface="+mj-cs"/>
              </a:rPr>
              <a:t> </a:t>
            </a:r>
            <a:r>
              <a:rPr kumimoji="1" lang="en-US" sz="3100" b="1" kern="0" dirty="0" err="1" smtClean="0">
                <a:ea typeface="+mj-ea"/>
                <a:cs typeface="+mj-cs"/>
              </a:rPr>
              <a:t>tengah</a:t>
            </a:r>
            <a:r>
              <a:rPr kumimoji="1" lang="en-US" sz="3100" b="1" kern="0" dirty="0" smtClean="0">
                <a:ea typeface="+mj-ea"/>
                <a:cs typeface="+mj-cs"/>
              </a:rPr>
              <a:t> </a:t>
            </a:r>
            <a:r>
              <a:rPr kumimoji="1" lang="en-US" sz="3100" b="1" kern="0" dirty="0" err="1" smtClean="0">
                <a:ea typeface="+mj-ea"/>
                <a:cs typeface="+mj-cs"/>
              </a:rPr>
              <a:t>melalui</a:t>
            </a:r>
            <a:r>
              <a:rPr kumimoji="1" lang="en-US" sz="3100" b="1" kern="0" dirty="0">
                <a:ea typeface="+mj-ea"/>
                <a:cs typeface="+mj-cs"/>
              </a:rPr>
              <a:t> </a:t>
            </a:r>
            <a:r>
              <a:rPr kumimoji="1" lang="en-US" sz="3100" b="1" kern="0" dirty="0" err="1" smtClean="0">
                <a:ea typeface="+mj-ea"/>
                <a:cs typeface="+mj-cs"/>
              </a:rPr>
              <a:t>siaran</a:t>
            </a:r>
            <a:r>
              <a:rPr kumimoji="1" lang="en-US" sz="3100" b="1" kern="0" dirty="0" smtClean="0">
                <a:ea typeface="+mj-ea"/>
                <a:cs typeface="+mj-cs"/>
              </a:rPr>
              <a:t> </a:t>
            </a:r>
            <a:r>
              <a:rPr kumimoji="1" lang="en-US" sz="3100" b="1" kern="0" dirty="0" err="1" smtClean="0">
                <a:ea typeface="+mj-ea"/>
                <a:cs typeface="+mj-cs"/>
              </a:rPr>
              <a:t>televisi</a:t>
            </a:r>
            <a:r>
              <a:rPr kumimoji="1" lang="en-US" sz="3100" b="1" kern="0" dirty="0" smtClean="0">
                <a:ea typeface="+mj-ea"/>
                <a:cs typeface="+mj-cs"/>
              </a:rPr>
              <a:t> </a:t>
            </a:r>
            <a:r>
              <a:rPr kumimoji="1" lang="en-US" sz="3100" b="1" kern="0" dirty="0" err="1" smtClean="0">
                <a:ea typeface="+mj-ea"/>
                <a:cs typeface="+mj-cs"/>
              </a:rPr>
              <a:t>Timur</a:t>
            </a:r>
            <a:r>
              <a:rPr kumimoji="1" lang="en-US" sz="3100" b="1" kern="0" dirty="0" smtClean="0">
                <a:ea typeface="+mj-ea"/>
                <a:cs typeface="+mj-cs"/>
              </a:rPr>
              <a:t> Tengah</a:t>
            </a:r>
            <a:endParaRPr kumimoji="1" lang="en-US" sz="31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9552" y="1556792"/>
            <a:ext cx="7992888" cy="0"/>
          </a:xfrm>
          <a:prstGeom prst="line">
            <a:avLst/>
          </a:prstGeom>
          <a:ln w="12700"/>
          <a:effectLst>
            <a:glow rad="63500">
              <a:schemeClr val="accent3">
                <a:tint val="30000"/>
                <a:shade val="95000"/>
                <a:satMod val="300000"/>
                <a:alpha val="5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5416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STRUKTUR ORGANISASI </a:t>
            </a:r>
            <a:br>
              <a:rPr lang="en-US" b="1" dirty="0" smtClean="0"/>
            </a:br>
            <a:r>
              <a:rPr lang="en-US" b="1" dirty="0" smtClean="0"/>
              <a:t>Self Access Center</a:t>
            </a:r>
            <a:endParaRPr lang="id-ID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547919"/>
              </p:ext>
            </p:extLst>
          </p:nvPr>
        </p:nvGraphicFramePr>
        <p:xfrm>
          <a:off x="1331640" y="1916832"/>
          <a:ext cx="66967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08520" y="-1"/>
            <a:ext cx="9144000" cy="6858001"/>
            <a:chOff x="0" y="0"/>
            <a:chExt cx="9144000" cy="6858001"/>
          </a:xfrm>
        </p:grpSpPr>
        <p:pic>
          <p:nvPicPr>
            <p:cNvPr id="9218" name="Picture 2" descr="C:\Users\andi\Documents\teknologi\Keyboard_by_DoomedToaster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1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467544" y="332656"/>
              <a:ext cx="8208912" cy="5976664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1143000"/>
          </a:xfrm>
        </p:spPr>
        <p:txBody>
          <a:bodyPr/>
          <a:lstStyle/>
          <a:p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Aspek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id-ID" b="1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id-ID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1500057"/>
            <a:ext cx="7704856" cy="48812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id-ID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Komputer PC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(Dual Core)       10 unit</a:t>
            </a:r>
            <a:endParaRPr lang="id-ID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Komputer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Server (Core I3)       1 unit</a:t>
            </a:r>
            <a:endParaRPr kumimoji="0" lang="id-ID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Mikrotik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Router</a:t>
            </a:r>
            <a:endParaRPr lang="id-ID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Switch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LCD Projector</a:t>
            </a:r>
            <a:endParaRPr kumimoji="0" lang="id-ID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Web Camera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TV </a:t>
            </a:r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Satelit</a:t>
            </a:r>
            <a:endParaRPr lang="en-US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Internet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Akses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5 mbps (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Fak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Sas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852936"/>
            <a:ext cx="3528392" cy="24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ndi\Documents\teknologi\Keyboard_by_DoomedToas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28680" y="404664"/>
            <a:ext cx="8208912" cy="5976664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Aspek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id-ID" b="1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id-ID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712" y="2071389"/>
            <a:ext cx="3816424" cy="4525963"/>
          </a:xfrm>
        </p:spPr>
        <p:txBody>
          <a:bodyPr>
            <a:normAutofit/>
          </a:bodyPr>
          <a:lstStyle/>
          <a:p>
            <a:pPr lvl="0">
              <a:buClr>
                <a:schemeClr val="tx1"/>
              </a:buClr>
              <a:buFont typeface="Wingdings" pitchFamily="2" charset="2"/>
              <a:buChar char="q"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TV</a:t>
            </a:r>
            <a:endParaRPr lang="id-ID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q"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Sound System</a:t>
            </a:r>
            <a:endParaRPr lang="id-ID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UPS</a:t>
            </a:r>
            <a:endParaRPr lang="id-ID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LCD Monitor</a:t>
            </a:r>
            <a:endParaRPr lang="id-ID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q"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Printer</a:t>
            </a:r>
            <a:endParaRPr lang="id-ID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3" name="Picture 2" descr="C:\Users\andi\Documents\teknologi\Keyboard_by_DoomedToaster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1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467544" y="332656"/>
              <a:ext cx="8208912" cy="5976664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Aharoni" pitchFamily="2" charset="-79"/>
                <a:cs typeface="Aharoni" pitchFamily="2" charset="-79"/>
              </a:rPr>
              <a:t>Aspek </a:t>
            </a:r>
            <a:r>
              <a:rPr lang="id-ID" smtClean="0">
                <a:latin typeface="Aharoni" pitchFamily="2" charset="-79"/>
                <a:cs typeface="Aharoni" pitchFamily="2" charset="-79"/>
              </a:rPr>
              <a:t>Software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7431" y="1658807"/>
            <a:ext cx="8297687" cy="2250303"/>
          </a:xfrm>
          <a:prstGeom prst="rect">
            <a:avLst/>
          </a:prstGeom>
        </p:spPr>
        <p:txBody>
          <a:bodyPr/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Sistem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Operasi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(OS)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menggunakan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Microsoft Windows XP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7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Web Browser: Mozilla Firefox, Internet Explorer, Google Chrome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576" indent="0">
              <a:buClr>
                <a:schemeClr val="tx1"/>
              </a:buClr>
              <a:buNone/>
            </a:pP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717032"/>
            <a:ext cx="6696743" cy="1332254"/>
          </a:xfrm>
          <a:prstGeom prst="rect">
            <a:avLst/>
          </a:prstGeom>
        </p:spPr>
        <p:txBody>
          <a:bodyPr/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Microsoft Office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Aplikasi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Classroom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Management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Skype , YM </a:t>
            </a:r>
            <a:endParaRPr lang="id-ID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00400"/>
            <a:ext cx="3941914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2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</TotalTime>
  <Words>420</Words>
  <Application>Microsoft Office PowerPoint</Application>
  <PresentationFormat>On-screen Show (4:3)</PresentationFormat>
  <Paragraphs>96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Aharoni</vt:lpstr>
      <vt:lpstr>Albany AMT</vt:lpstr>
      <vt:lpstr>Aparajita</vt:lpstr>
      <vt:lpstr>Arial</vt:lpstr>
      <vt:lpstr>Berlin Sans FB</vt:lpstr>
      <vt:lpstr>Bookman Old Style</vt:lpstr>
      <vt:lpstr>Britannic Bold</vt:lpstr>
      <vt:lpstr>Franklin Gothic Book</vt:lpstr>
      <vt:lpstr>Franklin Gothic Demi Cond</vt:lpstr>
      <vt:lpstr>Rod</vt:lpstr>
      <vt:lpstr>Simplified Arabic Fixed</vt:lpstr>
      <vt:lpstr>Tahoma</vt:lpstr>
      <vt:lpstr>Trebuchet MS</vt:lpstr>
      <vt:lpstr>Verdana</vt:lpstr>
      <vt:lpstr>Wingdings</vt:lpstr>
      <vt:lpstr>Wingdings 2</vt:lpstr>
      <vt:lpstr>Technic</vt:lpstr>
      <vt:lpstr>Berlin</vt:lpstr>
      <vt:lpstr>PowerPoint Presentation</vt:lpstr>
      <vt:lpstr>Main Menu</vt:lpstr>
      <vt:lpstr>Profil Self Access Center</vt:lpstr>
      <vt:lpstr>Fungsi</vt:lpstr>
      <vt:lpstr>Tujuan  Self Access Center (SAC)</vt:lpstr>
      <vt:lpstr>STRUKTUR ORGANISASI  Self Access Center</vt:lpstr>
      <vt:lpstr>Aspek Hardware</vt:lpstr>
      <vt:lpstr>Aspek Hardware</vt:lpstr>
      <vt:lpstr>PowerPoint Presentation</vt:lpstr>
      <vt:lpstr>Humanware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KENDALA SAAT KUNJUNGAN  Kunci Ruangan dipegang oleh Ketua, yang bersangkutan sangat sibuk sehingga kami  tidak sempat masuk untuk melihat langsung kondisi ruangan SAC</vt:lpstr>
      <vt:lpstr>TERIMA KASIH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Distance Learning Network (GDLN)</dc:title>
  <dc:creator>andi</dc:creator>
  <cp:lastModifiedBy>Arland Yusran</cp:lastModifiedBy>
  <cp:revision>59</cp:revision>
  <dcterms:created xsi:type="dcterms:W3CDTF">2012-05-28T05:34:30Z</dcterms:created>
  <dcterms:modified xsi:type="dcterms:W3CDTF">2014-01-21T04:13:45Z</dcterms:modified>
</cp:coreProperties>
</file>