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58CD0D-3DD6-4D83-A624-6896ED6FD005}">
          <p14:sldIdLst>
            <p14:sldId id="272"/>
            <p14:sldId id="258"/>
            <p14:sldId id="256"/>
            <p14:sldId id="259"/>
            <p14:sldId id="260"/>
            <p14:sldId id="261"/>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D65A6-7A88-40BC-80E4-411FE8FE688B}" type="datetimeFigureOut">
              <a:rPr lang="id-ID" smtClean="0"/>
              <a:t>03/07/2014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BE678-7361-4B0E-92E7-23CD3448FD1B}" type="slidenum">
              <a:rPr lang="id-ID" smtClean="0"/>
              <a:t>‹#›</a:t>
            </a:fld>
            <a:endParaRPr lang="id-ID"/>
          </a:p>
        </p:txBody>
      </p:sp>
    </p:spTree>
    <p:extLst>
      <p:ext uri="{BB962C8B-B14F-4D97-AF65-F5344CB8AC3E}">
        <p14:creationId xmlns:p14="http://schemas.microsoft.com/office/powerpoint/2010/main" val="262552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F3BE678-7361-4B0E-92E7-23CD3448FD1B}" type="slidenum">
              <a:rPr lang="id-ID" smtClean="0"/>
              <a:t>3</a:t>
            </a:fld>
            <a:endParaRPr lang="id-ID"/>
          </a:p>
        </p:txBody>
      </p:sp>
    </p:spTree>
    <p:extLst>
      <p:ext uri="{BB962C8B-B14F-4D97-AF65-F5344CB8AC3E}">
        <p14:creationId xmlns:p14="http://schemas.microsoft.com/office/powerpoint/2010/main" val="102787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413323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14743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12848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38366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29215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36086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772A25E-3554-4552-AA3B-F0F68F7EB43C}" type="datetimeFigureOut">
              <a:rPr lang="id-ID" smtClean="0"/>
              <a:t>03/07/2014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06817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772A25E-3554-4552-AA3B-F0F68F7EB43C}" type="datetimeFigureOut">
              <a:rPr lang="id-ID" smtClean="0"/>
              <a:t>03/07/2014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79361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2A25E-3554-4552-AA3B-F0F68F7EB43C}" type="datetimeFigureOut">
              <a:rPr lang="id-ID" smtClean="0"/>
              <a:t>03/07/2014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2833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90434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51791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2A25E-3554-4552-AA3B-F0F68F7EB43C}" type="datetimeFigureOut">
              <a:rPr lang="id-ID" smtClean="0"/>
              <a:t>03/07/2014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A0BBC-C707-453B-B87F-018481CC2ED4}" type="slidenum">
              <a:rPr lang="id-ID" smtClean="0"/>
              <a:t>‹#›</a:t>
            </a:fld>
            <a:endParaRPr lang="id-ID"/>
          </a:p>
        </p:txBody>
      </p:sp>
    </p:spTree>
    <p:extLst>
      <p:ext uri="{BB962C8B-B14F-4D97-AF65-F5344CB8AC3E}">
        <p14:creationId xmlns:p14="http://schemas.microsoft.com/office/powerpoint/2010/main" val="313263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www.unhas.ac.i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mail.unhas.ac.i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883" y="210380"/>
            <a:ext cx="10515600" cy="1325563"/>
          </a:xfrm>
        </p:spPr>
        <p:txBody>
          <a:bodyPr>
            <a:normAutofit/>
          </a:bodyPr>
          <a:lstStyle/>
          <a:p>
            <a:pPr algn="ctr"/>
            <a:r>
              <a:rPr lang="id-ID" sz="2800" b="1" dirty="0" smtClean="0"/>
              <a:t>LAPORAN KUNJUNGANDAN WAWANCARA DI PUSAT TEKNOLOGI INFORMASI DAN KOMUNIKASI (PTIK) UNIVERSITAS HASANUDDIN</a:t>
            </a:r>
            <a:endParaRPr lang="id-ID" sz="2800" b="1" dirty="0"/>
          </a:p>
        </p:txBody>
      </p:sp>
      <p:sp>
        <p:nvSpPr>
          <p:cNvPr id="3" name="Content Placeholder 2"/>
          <p:cNvSpPr>
            <a:spLocks noGrp="1"/>
          </p:cNvSpPr>
          <p:nvPr>
            <p:ph idx="1"/>
          </p:nvPr>
        </p:nvSpPr>
        <p:spPr>
          <a:xfrm>
            <a:off x="950741" y="2261724"/>
            <a:ext cx="10515600" cy="4351338"/>
          </a:xfrm>
        </p:spPr>
        <p:txBody>
          <a:bodyPr/>
          <a:lstStyle/>
          <a:p>
            <a:pPr marL="0" indent="0" algn="ctr">
              <a:buNone/>
            </a:pPr>
            <a:r>
              <a:rPr lang="id-ID" dirty="0" smtClean="0"/>
              <a:t>KELOMPOK 3</a:t>
            </a:r>
          </a:p>
          <a:p>
            <a:pPr marL="0" indent="0" algn="ctr">
              <a:buNone/>
            </a:pPr>
            <a:endParaRPr lang="id-ID" dirty="0" smtClean="0"/>
          </a:p>
          <a:p>
            <a:pPr marL="0" indent="0">
              <a:buNone/>
            </a:pPr>
            <a:r>
              <a:rPr lang="id-ID" dirty="0" smtClean="0"/>
              <a:t>- Rizky Maulidiana Haris		- Muhammad Faisal</a:t>
            </a:r>
          </a:p>
          <a:p>
            <a:pPr marL="0" indent="0">
              <a:buNone/>
            </a:pPr>
            <a:r>
              <a:rPr lang="id-ID" dirty="0" smtClean="0"/>
              <a:t>- Hasmiati				- Lisa Musfirah</a:t>
            </a:r>
          </a:p>
          <a:p>
            <a:pPr marL="0" indent="0">
              <a:buNone/>
            </a:pPr>
            <a:r>
              <a:rPr lang="id-ID" dirty="0" smtClean="0"/>
              <a:t>- Asrul Nur Iman			- Henrik ali</a:t>
            </a:r>
          </a:p>
          <a:p>
            <a:pPr marL="0" indent="0">
              <a:buNone/>
            </a:pPr>
            <a:r>
              <a:rPr lang="id-ID" dirty="0" smtClean="0"/>
              <a:t>- Nurdyansa				- Indah Elza Putri</a:t>
            </a:r>
          </a:p>
          <a:p>
            <a:pPr marL="0" indent="0">
              <a:buNone/>
            </a:pPr>
            <a:r>
              <a:rPr lang="id-ID" dirty="0" smtClean="0"/>
              <a:t>- A. Evi Elvira Adnan		- Giska Mala Rahmarini</a:t>
            </a:r>
          </a:p>
          <a:p>
            <a:pPr marL="0" indent="0">
              <a:buNone/>
            </a:pPr>
            <a:endParaRPr lang="id-ID" dirty="0"/>
          </a:p>
        </p:txBody>
      </p:sp>
    </p:spTree>
    <p:extLst>
      <p:ext uri="{BB962C8B-B14F-4D97-AF65-F5344CB8AC3E}">
        <p14:creationId xmlns:p14="http://schemas.microsoft.com/office/powerpoint/2010/main" val="149165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480490" y="514782"/>
            <a:ext cx="4753545"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dirty="0" smtClean="0"/>
              <a:t>Learning Management System (LMS)</a:t>
            </a:r>
            <a:endParaRPr lang="id-ID" sz="2400" dirty="0"/>
          </a:p>
        </p:txBody>
      </p:sp>
      <p:sp>
        <p:nvSpPr>
          <p:cNvPr id="6" name="Rectangle 5"/>
          <p:cNvSpPr/>
          <p:nvPr/>
        </p:nvSpPr>
        <p:spPr>
          <a:xfrm>
            <a:off x="480490" y="1085629"/>
            <a:ext cx="1087444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d-ID" dirty="0" smtClean="0"/>
              <a:t>LMS merupakan suatu sistem e-learning (belajar jarak jauh) secara online untuk civitas academica Universitas Hasanuddin. </a:t>
            </a:r>
            <a:endParaRPr lang="id-ID" dirty="0"/>
          </a:p>
        </p:txBody>
      </p:sp>
      <p:pic>
        <p:nvPicPr>
          <p:cNvPr id="7" name="Picture 6"/>
          <p:cNvPicPr>
            <a:picLocks noChangeAspect="1"/>
          </p:cNvPicPr>
          <p:nvPr/>
        </p:nvPicPr>
        <p:blipFill>
          <a:blip r:embed="rId3"/>
          <a:stretch>
            <a:fillRect/>
          </a:stretch>
        </p:blipFill>
        <p:spPr>
          <a:xfrm>
            <a:off x="3007836" y="1841141"/>
            <a:ext cx="5808618" cy="4163873"/>
          </a:xfrm>
          <a:prstGeom prst="rect">
            <a:avLst/>
          </a:prstGeom>
        </p:spPr>
      </p:pic>
      <p:sp>
        <p:nvSpPr>
          <p:cNvPr id="8" name="Rectangle 7"/>
          <p:cNvSpPr/>
          <p:nvPr/>
        </p:nvSpPr>
        <p:spPr>
          <a:xfrm>
            <a:off x="3539650" y="6114195"/>
            <a:ext cx="4419800"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id-ID" dirty="0" smtClean="0"/>
              <a:t>LMS dapat diakses di  </a:t>
            </a:r>
            <a:r>
              <a:rPr lang="id-ID" dirty="0" smtClean="0">
                <a:solidFill>
                  <a:schemeClr val="accent1">
                    <a:lumMod val="50000"/>
                  </a:schemeClr>
                </a:solidFill>
              </a:rPr>
              <a:t>http://lms.unhas.ac.id/</a:t>
            </a:r>
            <a:endParaRPr lang="id-ID" dirty="0">
              <a:solidFill>
                <a:schemeClr val="accent1">
                  <a:lumMod val="50000"/>
                </a:schemeClr>
              </a:solidFill>
            </a:endParaRPr>
          </a:p>
        </p:txBody>
      </p:sp>
    </p:spTree>
    <p:extLst>
      <p:ext uri="{BB962C8B-B14F-4D97-AF65-F5344CB8AC3E}">
        <p14:creationId xmlns:p14="http://schemas.microsoft.com/office/powerpoint/2010/main" val="18962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4000" b="-84000"/>
          </a:stretch>
        </a:blipFill>
        <a:effectLst/>
      </p:bgPr>
    </p:bg>
    <p:spTree>
      <p:nvGrpSpPr>
        <p:cNvPr id="1" name=""/>
        <p:cNvGrpSpPr/>
        <p:nvPr/>
      </p:nvGrpSpPr>
      <p:grpSpPr>
        <a:xfrm>
          <a:off x="0" y="0"/>
          <a:ext cx="0" cy="0"/>
          <a:chOff x="0" y="0"/>
          <a:chExt cx="0" cy="0"/>
        </a:xfrm>
      </p:grpSpPr>
      <p:sp>
        <p:nvSpPr>
          <p:cNvPr id="6" name="Rectangle 5"/>
          <p:cNvSpPr/>
          <p:nvPr/>
        </p:nvSpPr>
        <p:spPr>
          <a:xfrm>
            <a:off x="480490" y="487486"/>
            <a:ext cx="2927938"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id-ID" sz="2400" dirty="0" smtClean="0"/>
              <a:t>Jurnal Kampus </a:t>
            </a:r>
            <a:endParaRPr lang="id-ID" sz="2400" dirty="0"/>
          </a:p>
        </p:txBody>
      </p:sp>
      <p:sp>
        <p:nvSpPr>
          <p:cNvPr id="7" name="Rectangle 6"/>
          <p:cNvSpPr/>
          <p:nvPr/>
        </p:nvSpPr>
        <p:spPr>
          <a:xfrm>
            <a:off x="480490" y="1124888"/>
            <a:ext cx="103694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v-SE" dirty="0" smtClean="0"/>
              <a:t>Server journal berisi kumpulan karya tulis ilmiah dosen dan mahasiswa Universitas Hasanuddin yang dapat diakses orang banyak. </a:t>
            </a:r>
            <a:endParaRPr lang="id-ID" dirty="0"/>
          </a:p>
        </p:txBody>
      </p:sp>
      <p:pic>
        <p:nvPicPr>
          <p:cNvPr id="8" name="Picture 7" descr="D:\PASCASARJANA UNHAS 2013\SEMESTER 2\Teknologi Komunikasi(ITC)\Untitled4.png"/>
          <p:cNvPicPr/>
          <p:nvPr/>
        </p:nvPicPr>
        <p:blipFill>
          <a:blip r:embed="rId3">
            <a:extLst>
              <a:ext uri="{28A0092B-C50C-407E-A947-70E740481C1C}">
                <a14:useLocalDpi xmlns:a14="http://schemas.microsoft.com/office/drawing/2010/main" val="0"/>
              </a:ext>
            </a:extLst>
          </a:blip>
          <a:srcRect/>
          <a:stretch>
            <a:fillRect/>
          </a:stretch>
        </p:blipFill>
        <p:spPr bwMode="auto">
          <a:xfrm>
            <a:off x="2779273" y="1946956"/>
            <a:ext cx="6664978" cy="3919897"/>
          </a:xfrm>
          <a:prstGeom prst="rect">
            <a:avLst/>
          </a:prstGeom>
          <a:noFill/>
          <a:ln>
            <a:noFill/>
          </a:ln>
        </p:spPr>
      </p:pic>
      <p:sp>
        <p:nvSpPr>
          <p:cNvPr id="9" name="Rectangle 8"/>
          <p:cNvSpPr/>
          <p:nvPr/>
        </p:nvSpPr>
        <p:spPr>
          <a:xfrm>
            <a:off x="3160665" y="6042590"/>
            <a:ext cx="590219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id-ID" dirty="0" smtClean="0"/>
              <a:t>Kumpulan jurnal dapat diakses di </a:t>
            </a:r>
            <a:r>
              <a:rPr lang="id-ID" dirty="0" smtClean="0">
                <a:solidFill>
                  <a:schemeClr val="accent1">
                    <a:lumMod val="50000"/>
                  </a:schemeClr>
                </a:solidFill>
              </a:rPr>
              <a:t>http://journal.unhas.ac.id/</a:t>
            </a:r>
            <a:endParaRPr lang="id-ID" dirty="0">
              <a:solidFill>
                <a:schemeClr val="accent1">
                  <a:lumMod val="50000"/>
                </a:schemeClr>
              </a:solidFill>
            </a:endParaRPr>
          </a:p>
        </p:txBody>
      </p:sp>
    </p:spTree>
    <p:extLst>
      <p:ext uri="{BB962C8B-B14F-4D97-AF65-F5344CB8AC3E}">
        <p14:creationId xmlns:p14="http://schemas.microsoft.com/office/powerpoint/2010/main" val="34937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738" y="337361"/>
            <a:ext cx="545796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400" dirty="0" smtClean="0"/>
              <a:t>Global Distance Learning Network (GDLN) </a:t>
            </a:r>
            <a:endParaRPr lang="id-ID" sz="2400" dirty="0"/>
          </a:p>
        </p:txBody>
      </p:sp>
      <p:sp>
        <p:nvSpPr>
          <p:cNvPr id="6" name="Rectangle 5"/>
          <p:cNvSpPr/>
          <p:nvPr/>
        </p:nvSpPr>
        <p:spPr>
          <a:xfrm>
            <a:off x="500738" y="935336"/>
            <a:ext cx="11113506" cy="923330"/>
          </a:xfrm>
          <a:prstGeom prst="rect">
            <a:avLst/>
          </a:prstGeom>
        </p:spPr>
        <p:txBody>
          <a:bodyPr wrap="square">
            <a:spAutoFit/>
          </a:bodyPr>
          <a:lstStyle/>
          <a:p>
            <a:r>
              <a:rPr lang="id-ID" dirty="0" smtClean="0"/>
              <a:t>Direktorat Jenderal Pendidikan Tinggi (Dikti) meluncurkan program pengembangan sistem dan jaringan informasi pendidikan tinggi yang menghubungkan seluruh perguruan tinggi di Indonesia INHERENT (Indonesia Higher Education Network). Distance learning berbasis video conference (digital imaging).</a:t>
            </a:r>
            <a:endParaRPr lang="id-ID" dirty="0"/>
          </a:p>
        </p:txBody>
      </p:sp>
      <p:pic>
        <p:nvPicPr>
          <p:cNvPr id="7" name="Picture 6" descr="D:\PASCASARJANA UNHAS 2013\SEMESTER 2\Teknologi Komunikasi(ITC)\Untitled5.png"/>
          <p:cNvPicPr/>
          <p:nvPr/>
        </p:nvPicPr>
        <p:blipFill>
          <a:blip r:embed="rId3">
            <a:extLst>
              <a:ext uri="{28A0092B-C50C-407E-A947-70E740481C1C}">
                <a14:useLocalDpi xmlns:a14="http://schemas.microsoft.com/office/drawing/2010/main" val="0"/>
              </a:ext>
            </a:extLst>
          </a:blip>
          <a:srcRect/>
          <a:stretch>
            <a:fillRect/>
          </a:stretch>
        </p:blipFill>
        <p:spPr bwMode="auto">
          <a:xfrm>
            <a:off x="2850458" y="1994976"/>
            <a:ext cx="5815870" cy="3818970"/>
          </a:xfrm>
          <a:prstGeom prst="rect">
            <a:avLst/>
          </a:prstGeom>
          <a:noFill/>
          <a:ln>
            <a:noFill/>
          </a:ln>
        </p:spPr>
      </p:pic>
      <p:sp>
        <p:nvSpPr>
          <p:cNvPr id="8" name="Rectangle 7"/>
          <p:cNvSpPr/>
          <p:nvPr/>
        </p:nvSpPr>
        <p:spPr>
          <a:xfrm>
            <a:off x="2875768" y="5950256"/>
            <a:ext cx="5790560" cy="369332"/>
          </a:xfrm>
          <a:prstGeom prst="rect">
            <a:avLst/>
          </a:prstGeom>
        </p:spPr>
        <p:txBody>
          <a:bodyPr wrap="none">
            <a:spAutoFit/>
          </a:bodyPr>
          <a:lstStyle/>
          <a:p>
            <a:r>
              <a:rPr lang="id-ID" dirty="0" smtClean="0"/>
              <a:t>GLDN Unhas dapat diakses di </a:t>
            </a:r>
            <a:r>
              <a:rPr lang="id-ID" dirty="0" smtClean="0">
                <a:solidFill>
                  <a:schemeClr val="accent1">
                    <a:lumMod val="50000"/>
                  </a:schemeClr>
                </a:solidFill>
              </a:rPr>
              <a:t>http://www.unhas.ac.id/gdln/</a:t>
            </a:r>
            <a:endParaRPr lang="id-ID" dirty="0">
              <a:solidFill>
                <a:schemeClr val="accent1">
                  <a:lumMod val="50000"/>
                </a:schemeClr>
              </a:solidFill>
            </a:endParaRPr>
          </a:p>
        </p:txBody>
      </p:sp>
    </p:spTree>
    <p:extLst>
      <p:ext uri="{BB962C8B-B14F-4D97-AF65-F5344CB8AC3E}">
        <p14:creationId xmlns:p14="http://schemas.microsoft.com/office/powerpoint/2010/main" val="20161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493726"/>
            <a:ext cx="4839269" cy="48103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d-ID" sz="2400" b="1" dirty="0" smtClean="0"/>
              <a:t>Humanware / Sumber Daya Manusia</a:t>
            </a:r>
            <a:endParaRPr lang="id-ID" sz="2400" b="1" dirty="0"/>
          </a:p>
        </p:txBody>
      </p:sp>
      <p:sp>
        <p:nvSpPr>
          <p:cNvPr id="5" name="Rectangle 4"/>
          <p:cNvSpPr/>
          <p:nvPr/>
        </p:nvSpPr>
        <p:spPr>
          <a:xfrm>
            <a:off x="838198" y="1221097"/>
            <a:ext cx="1017554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d-ID" dirty="0" smtClean="0"/>
              <a:t>Humanware adalah sumber daya manusia yang mengoperasikan atau menjalankan, baik software maupun hardware. </a:t>
            </a:r>
            <a:endParaRPr lang="id-ID" dirty="0"/>
          </a:p>
        </p:txBody>
      </p:sp>
      <p:sp>
        <p:nvSpPr>
          <p:cNvPr id="6" name="Rectangle 5"/>
          <p:cNvSpPr/>
          <p:nvPr/>
        </p:nvSpPr>
        <p:spPr>
          <a:xfrm>
            <a:off x="838197" y="2113763"/>
            <a:ext cx="10175543"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d-ID" sz="2000" dirty="0" smtClean="0"/>
              <a:t>PTIK Universitas Hasanuddin terdiri atas orang-orang yang memiliki keterampilan, pengetahuan serta keahlian didalam bidang informasi, komunikasi, dan teknologi. </a:t>
            </a:r>
          </a:p>
          <a:p>
            <a:endParaRPr lang="id-ID" sz="2000" dirty="0" smtClean="0"/>
          </a:p>
          <a:p>
            <a:r>
              <a:rPr lang="id-ID" sz="2000" dirty="0" smtClean="0"/>
              <a:t>Saat ini PTIK Unhas memiliki 9 tenaga harian dan outsourcing sebanyak 14 orang. Dimana sistem perektutannya adalah dengan memberdayakan para </a:t>
            </a:r>
            <a:r>
              <a:rPr lang="id-ID" sz="2000" i="1" dirty="0" smtClean="0"/>
              <a:t>fresh-graduated </a:t>
            </a:r>
            <a:r>
              <a:rPr lang="id-ID" sz="2000" dirty="0" smtClean="0"/>
              <a:t>yang kompeten dan memiliki skill di dalam bidang ICT. </a:t>
            </a:r>
          </a:p>
          <a:p>
            <a:endParaRPr lang="id-ID" sz="2000" dirty="0"/>
          </a:p>
          <a:p>
            <a:r>
              <a:rPr lang="en-US" sz="2000" dirty="0" err="1"/>
              <a:t>Komponan</a:t>
            </a:r>
            <a:r>
              <a:rPr lang="en-US" sz="2000" dirty="0"/>
              <a:t> </a:t>
            </a:r>
            <a:r>
              <a:rPr lang="en-US" sz="2000" dirty="0" err="1"/>
              <a:t>humanware</a:t>
            </a:r>
            <a:r>
              <a:rPr lang="en-US" sz="2000" dirty="0"/>
              <a:t> </a:t>
            </a:r>
            <a:r>
              <a:rPr lang="en-US" sz="2000" dirty="0" err="1"/>
              <a:t>adalah</a:t>
            </a:r>
            <a:r>
              <a:rPr lang="en-US" sz="2000" dirty="0"/>
              <a:t> </a:t>
            </a:r>
            <a:r>
              <a:rPr lang="en-US" sz="2000" dirty="0" err="1"/>
              <a:t>salah</a:t>
            </a:r>
            <a:r>
              <a:rPr lang="en-US" sz="2000" dirty="0"/>
              <a:t> </a:t>
            </a:r>
            <a:r>
              <a:rPr lang="en-US" sz="2000" dirty="0" err="1"/>
              <a:t>satu</a:t>
            </a:r>
            <a:r>
              <a:rPr lang="en-US" sz="2000" dirty="0"/>
              <a:t> </a:t>
            </a:r>
            <a:r>
              <a:rPr lang="en-US" sz="2000" dirty="0" err="1"/>
              <a:t>komponen</a:t>
            </a:r>
            <a:r>
              <a:rPr lang="en-US" sz="2000" dirty="0"/>
              <a:t> </a:t>
            </a:r>
            <a:r>
              <a:rPr lang="en-US" sz="2000" dirty="0" err="1"/>
              <a:t>dari</a:t>
            </a:r>
            <a:r>
              <a:rPr lang="en-US" sz="2000" dirty="0"/>
              <a:t> </a:t>
            </a:r>
            <a:r>
              <a:rPr lang="en-US" sz="2000" dirty="0" err="1"/>
              <a:t>teknologi</a:t>
            </a:r>
            <a:r>
              <a:rPr lang="en-US" sz="2000" dirty="0"/>
              <a:t> yang </a:t>
            </a:r>
            <a:r>
              <a:rPr lang="en-US" sz="2000" dirty="0" err="1"/>
              <a:t>terpenting</a:t>
            </a:r>
            <a:r>
              <a:rPr lang="en-US" sz="2000" dirty="0"/>
              <a:t>. </a:t>
            </a:r>
            <a:r>
              <a:rPr lang="en-US" sz="2000" dirty="0" err="1"/>
              <a:t>Baik</a:t>
            </a:r>
            <a:r>
              <a:rPr lang="en-US" sz="2000" dirty="0"/>
              <a:t> hardware </a:t>
            </a:r>
            <a:r>
              <a:rPr lang="en-US" sz="2000" dirty="0" err="1"/>
              <a:t>maupun</a:t>
            </a:r>
            <a:r>
              <a:rPr lang="en-US" sz="2000" dirty="0"/>
              <a:t> software </a:t>
            </a:r>
            <a:r>
              <a:rPr lang="en-US" sz="2000" dirty="0" err="1"/>
              <a:t>tidak</a:t>
            </a:r>
            <a:r>
              <a:rPr lang="en-US" sz="2000" dirty="0"/>
              <a:t> </a:t>
            </a:r>
            <a:r>
              <a:rPr lang="en-US" sz="2000" dirty="0" err="1"/>
              <a:t>akan</a:t>
            </a:r>
            <a:r>
              <a:rPr lang="en-US" sz="2000" dirty="0"/>
              <a:t> </a:t>
            </a:r>
            <a:r>
              <a:rPr lang="en-US" sz="2000" dirty="0" err="1"/>
              <a:t>dapat</a:t>
            </a:r>
            <a:r>
              <a:rPr lang="en-US" sz="2000" dirty="0"/>
              <a:t> </a:t>
            </a:r>
            <a:r>
              <a:rPr lang="en-US" sz="2000" dirty="0" err="1"/>
              <a:t>berfungsi</a:t>
            </a:r>
            <a:r>
              <a:rPr lang="en-US" sz="2000" dirty="0"/>
              <a:t> </a:t>
            </a:r>
            <a:r>
              <a:rPr lang="en-US" sz="2000" dirty="0" err="1"/>
              <a:t>tanpa</a:t>
            </a:r>
            <a:r>
              <a:rPr lang="en-US" sz="2000" dirty="0"/>
              <a:t> </a:t>
            </a:r>
            <a:r>
              <a:rPr lang="en-US" sz="2000" dirty="0" err="1"/>
              <a:t>komponen</a:t>
            </a:r>
            <a:r>
              <a:rPr lang="en-US" sz="2000" dirty="0"/>
              <a:t> </a:t>
            </a:r>
            <a:r>
              <a:rPr lang="en-US" sz="2000" dirty="0" err="1"/>
              <a:t>ini</a:t>
            </a:r>
            <a:r>
              <a:rPr lang="en-US" sz="2000" dirty="0"/>
              <a:t>. </a:t>
            </a:r>
            <a:endParaRPr lang="id-ID" sz="2000" dirty="0"/>
          </a:p>
        </p:txBody>
      </p:sp>
    </p:spTree>
    <p:extLst>
      <p:ext uri="{BB962C8B-B14F-4D97-AF65-F5344CB8AC3E}">
        <p14:creationId xmlns:p14="http://schemas.microsoft.com/office/powerpoint/2010/main" val="7984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702791" cy="42644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d-ID" sz="2800" dirty="0" smtClean="0"/>
              <a:t>Struktur Organisasi PTIK Unhas</a:t>
            </a:r>
            <a:endParaRPr lang="id-ID" sz="2800" dirty="0"/>
          </a:p>
        </p:txBody>
      </p:sp>
      <p:grpSp>
        <p:nvGrpSpPr>
          <p:cNvPr id="3" name="Group 2"/>
          <p:cNvGrpSpPr/>
          <p:nvPr/>
        </p:nvGrpSpPr>
        <p:grpSpPr>
          <a:xfrm>
            <a:off x="471890" y="959341"/>
            <a:ext cx="10766852" cy="5642257"/>
            <a:chOff x="471890" y="959341"/>
            <a:chExt cx="10766852" cy="5642257"/>
          </a:xfrm>
        </p:grpSpPr>
        <p:sp>
          <p:nvSpPr>
            <p:cNvPr id="5" name="Rectangle 4"/>
            <p:cNvSpPr/>
            <p:nvPr/>
          </p:nvSpPr>
          <p:spPr>
            <a:xfrm>
              <a:off x="3657600" y="2318341"/>
              <a:ext cx="3581400" cy="3475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Kepala</a:t>
              </a:r>
              <a:r>
                <a:rPr lang="en-US" dirty="0" smtClean="0"/>
                <a:t> </a:t>
              </a:r>
              <a:r>
                <a:rPr lang="en-US" dirty="0" err="1" smtClean="0"/>
                <a:t>Pusat</a:t>
              </a:r>
              <a:r>
                <a:rPr lang="en-US" dirty="0" smtClean="0"/>
                <a:t> PTIK</a:t>
              </a:r>
            </a:p>
          </p:txBody>
        </p:sp>
        <p:sp>
          <p:nvSpPr>
            <p:cNvPr id="6" name="Rectangle 5"/>
            <p:cNvSpPr/>
            <p:nvPr/>
          </p:nvSpPr>
          <p:spPr>
            <a:xfrm>
              <a:off x="3657600" y="2666423"/>
              <a:ext cx="35814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00" b="1" dirty="0" smtClean="0"/>
                <a:t>Dr-Eng. Muhammad </a:t>
              </a:r>
              <a:r>
                <a:rPr lang="en-US" sz="1700" b="1" dirty="0" err="1" smtClean="0"/>
                <a:t>Niswar</a:t>
              </a:r>
              <a:r>
                <a:rPr lang="en-US" sz="1700" b="1" dirty="0" smtClean="0"/>
                <a:t>, ST., M.IT.</a:t>
              </a:r>
              <a:endParaRPr lang="en-US" sz="1700" b="1" dirty="0"/>
            </a:p>
          </p:txBody>
        </p:sp>
        <p:pic>
          <p:nvPicPr>
            <p:cNvPr id="7" name="Picture 3" descr="C:\Users\acer\Pictures\DSC_0204.jpg"/>
            <p:cNvPicPr>
              <a:picLocks noChangeAspect="1" noChangeArrowheads="1"/>
            </p:cNvPicPr>
            <p:nvPr/>
          </p:nvPicPr>
          <p:blipFill>
            <a:blip r:embed="rId3" cstate="print"/>
            <a:srcRect/>
            <a:stretch>
              <a:fillRect/>
            </a:stretch>
          </p:blipFill>
          <p:spPr bwMode="auto">
            <a:xfrm>
              <a:off x="4817091" y="959341"/>
              <a:ext cx="1447800" cy="1363606"/>
            </a:xfrm>
            <a:prstGeom prst="rect">
              <a:avLst/>
            </a:prstGeom>
            <a:noFill/>
          </p:spPr>
        </p:pic>
        <p:sp>
          <p:nvSpPr>
            <p:cNvPr id="8" name="Rectangle 7"/>
            <p:cNvSpPr/>
            <p:nvPr/>
          </p:nvSpPr>
          <p:spPr>
            <a:xfrm>
              <a:off x="471890" y="3858083"/>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Jaringan</a:t>
              </a:r>
              <a:r>
                <a:rPr lang="en-US" sz="1400" b="1" dirty="0" smtClean="0"/>
                <a:t> </a:t>
              </a:r>
              <a:r>
                <a:rPr lang="en-US" sz="1400" b="1" dirty="0" err="1" smtClean="0"/>
                <a:t>Komputer</a:t>
              </a:r>
              <a:r>
                <a:rPr lang="en-US" sz="1400" b="1" dirty="0" smtClean="0"/>
                <a:t> &amp; Telekomunikasi</a:t>
              </a:r>
            </a:p>
            <a:p>
              <a:pPr algn="ctr"/>
              <a:endParaRPr lang="en-US" b="1" dirty="0"/>
            </a:p>
          </p:txBody>
        </p:sp>
        <p:pic>
          <p:nvPicPr>
            <p:cNvPr id="9" name="Picture 2" descr="http://unhas.ac.id/ptik/images/rhiza.jpg"/>
            <p:cNvPicPr>
              <a:picLocks noChangeAspect="1" noChangeArrowheads="1"/>
            </p:cNvPicPr>
            <p:nvPr/>
          </p:nvPicPr>
          <p:blipFill>
            <a:blip r:embed="rId4"/>
            <a:srcRect/>
            <a:stretch>
              <a:fillRect/>
            </a:stretch>
          </p:blipFill>
          <p:spPr bwMode="auto">
            <a:xfrm>
              <a:off x="894971" y="4589018"/>
              <a:ext cx="1371600" cy="1645921"/>
            </a:xfrm>
            <a:prstGeom prst="rect">
              <a:avLst/>
            </a:prstGeom>
            <a:noFill/>
          </p:spPr>
        </p:pic>
        <p:sp>
          <p:nvSpPr>
            <p:cNvPr id="10" name="Rectangle 9"/>
            <p:cNvSpPr/>
            <p:nvPr/>
          </p:nvSpPr>
          <p:spPr>
            <a:xfrm>
              <a:off x="3142871" y="3858083"/>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Web</a:t>
              </a:r>
            </a:p>
            <a:p>
              <a:pPr algn="ctr"/>
              <a:endParaRPr lang="en-US" b="1" dirty="0"/>
            </a:p>
          </p:txBody>
        </p:sp>
        <p:sp>
          <p:nvSpPr>
            <p:cNvPr id="11" name="Rectangle 10"/>
            <p:cNvSpPr/>
            <p:nvPr/>
          </p:nvSpPr>
          <p:spPr>
            <a:xfrm>
              <a:off x="6209542" y="3843428"/>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Sistem</a:t>
              </a:r>
              <a:r>
                <a:rPr lang="en-US" sz="1400" b="1" dirty="0" smtClean="0"/>
                <a:t> </a:t>
              </a:r>
              <a:r>
                <a:rPr lang="en-US" sz="1400" b="1" dirty="0" err="1" smtClean="0"/>
                <a:t>Informasi</a:t>
              </a:r>
              <a:r>
                <a:rPr lang="en-US" sz="1400" b="1" dirty="0" smtClean="0"/>
                <a:t> </a:t>
              </a:r>
              <a:r>
                <a:rPr lang="en-US" sz="1400" b="1" dirty="0" err="1" smtClean="0"/>
                <a:t>dan</a:t>
              </a:r>
              <a:r>
                <a:rPr lang="en-US" sz="1400" b="1" dirty="0" smtClean="0"/>
                <a:t> Basis Data</a:t>
              </a:r>
            </a:p>
            <a:p>
              <a:pPr algn="ctr"/>
              <a:endParaRPr lang="en-US" sz="1400" b="1" dirty="0" smtClean="0"/>
            </a:p>
          </p:txBody>
        </p:sp>
        <p:sp>
          <p:nvSpPr>
            <p:cNvPr id="12" name="Rectangle 11"/>
            <p:cNvSpPr/>
            <p:nvPr/>
          </p:nvSpPr>
          <p:spPr>
            <a:xfrm>
              <a:off x="9105142" y="3843430"/>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t> </a:t>
              </a: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a:t>
              </a:r>
              <a:r>
                <a:rPr lang="en-US" sz="1400" b="1" dirty="0" err="1" smtClean="0"/>
                <a:t>Sumber</a:t>
              </a:r>
              <a:r>
                <a:rPr lang="en-US" sz="1400" b="1" dirty="0" smtClean="0"/>
                <a:t> </a:t>
              </a:r>
              <a:r>
                <a:rPr lang="en-US" sz="1400" b="1" dirty="0" err="1" smtClean="0"/>
                <a:t>Daya</a:t>
              </a:r>
              <a:r>
                <a:rPr lang="en-US" sz="1400" b="1" dirty="0" smtClean="0"/>
                <a:t> </a:t>
              </a:r>
              <a:r>
                <a:rPr lang="en-US" sz="1400" b="1" dirty="0" err="1" smtClean="0"/>
                <a:t>Manusia</a:t>
              </a:r>
              <a:endParaRPr lang="en-US" sz="1400" b="1" dirty="0" smtClean="0"/>
            </a:p>
          </p:txBody>
        </p:sp>
        <p:cxnSp>
          <p:nvCxnSpPr>
            <p:cNvPr id="13" name="Elbow Connector 12"/>
            <p:cNvCxnSpPr/>
            <p:nvPr/>
          </p:nvCxnSpPr>
          <p:spPr>
            <a:xfrm rot="5400000">
              <a:off x="4411714" y="2875141"/>
              <a:ext cx="810660" cy="1238629"/>
            </a:xfrm>
            <a:prstGeom prst="bentConnector3">
              <a:avLst>
                <a:gd name="adj1" fmla="val 49999"/>
              </a:avLst>
            </a:prstGeom>
            <a:ln/>
          </p:spPr>
          <p:style>
            <a:lnRef idx="3">
              <a:schemeClr val="dk1"/>
            </a:lnRef>
            <a:fillRef idx="0">
              <a:schemeClr val="dk1"/>
            </a:fillRef>
            <a:effectRef idx="2">
              <a:schemeClr val="dk1"/>
            </a:effectRef>
            <a:fontRef idx="minor">
              <a:schemeClr val="tx1"/>
            </a:fontRef>
          </p:style>
        </p:cxnSp>
        <p:cxnSp>
          <p:nvCxnSpPr>
            <p:cNvPr id="14" name="Elbow Connector 13"/>
            <p:cNvCxnSpPr/>
            <p:nvPr/>
          </p:nvCxnSpPr>
          <p:spPr>
            <a:xfrm rot="16200000" flipH="1">
              <a:off x="5958537" y="2572918"/>
              <a:ext cx="796006" cy="1828421"/>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24065" y="6293385"/>
              <a:ext cx="2209800" cy="276999"/>
            </a:xfrm>
            <a:prstGeom prst="rect">
              <a:avLst/>
            </a:prstGeom>
            <a:noFill/>
          </p:spPr>
          <p:txBody>
            <a:bodyPr wrap="square" rtlCol="0">
              <a:spAutoFit/>
            </a:bodyPr>
            <a:lstStyle/>
            <a:p>
              <a:r>
                <a:rPr lang="en-US" sz="1200" b="1" dirty="0" smtClean="0"/>
                <a:t>Dr. Ir. </a:t>
              </a:r>
              <a:r>
                <a:rPr lang="en-US" sz="1200" b="1" dirty="0" err="1" smtClean="0"/>
                <a:t>Rhiza</a:t>
              </a:r>
              <a:r>
                <a:rPr lang="en-US" sz="1200" b="1" dirty="0" smtClean="0"/>
                <a:t> S. </a:t>
              </a:r>
              <a:r>
                <a:rPr lang="en-US" sz="1200" b="1" dirty="0" err="1" smtClean="0"/>
                <a:t>Sadjad</a:t>
              </a:r>
              <a:r>
                <a:rPr lang="en-US" sz="1200" b="1" dirty="0" smtClean="0"/>
                <a:t>, MSEE.</a:t>
              </a:r>
              <a:endParaRPr lang="en-US" sz="1200" dirty="0"/>
            </a:p>
          </p:txBody>
        </p:sp>
        <p:sp>
          <p:nvSpPr>
            <p:cNvPr id="16" name="TextBox 15"/>
            <p:cNvSpPr txBox="1"/>
            <p:nvPr/>
          </p:nvSpPr>
          <p:spPr>
            <a:xfrm>
              <a:off x="3095436" y="6270505"/>
              <a:ext cx="2133600" cy="276999"/>
            </a:xfrm>
            <a:prstGeom prst="rect">
              <a:avLst/>
            </a:prstGeom>
            <a:noFill/>
          </p:spPr>
          <p:txBody>
            <a:bodyPr wrap="square" rtlCol="0">
              <a:spAutoFit/>
            </a:bodyPr>
            <a:lstStyle/>
            <a:p>
              <a:r>
                <a:rPr lang="en-US" sz="1200" b="1" dirty="0" err="1" smtClean="0"/>
                <a:t>Ady</a:t>
              </a:r>
              <a:r>
                <a:rPr lang="en-US" sz="1200" b="1" dirty="0" smtClean="0"/>
                <a:t> </a:t>
              </a:r>
              <a:r>
                <a:rPr lang="en-US" sz="1200" b="1" dirty="0" err="1" smtClean="0"/>
                <a:t>Wahyudi</a:t>
              </a:r>
              <a:r>
                <a:rPr lang="en-US" sz="1200" b="1" dirty="0" smtClean="0"/>
                <a:t> </a:t>
              </a:r>
              <a:r>
                <a:rPr lang="en-US" sz="1200" b="1" dirty="0" err="1" smtClean="0"/>
                <a:t>Paundu</a:t>
              </a:r>
              <a:r>
                <a:rPr lang="en-US" sz="1200" b="1" dirty="0" smtClean="0"/>
                <a:t>, ST, MT.</a:t>
              </a:r>
              <a:endParaRPr lang="en-US" dirty="0"/>
            </a:p>
          </p:txBody>
        </p:sp>
        <p:sp>
          <p:nvSpPr>
            <p:cNvPr id="17" name="TextBox 16"/>
            <p:cNvSpPr txBox="1"/>
            <p:nvPr/>
          </p:nvSpPr>
          <p:spPr>
            <a:xfrm>
              <a:off x="6504912" y="6324599"/>
              <a:ext cx="1676400" cy="276999"/>
            </a:xfrm>
            <a:prstGeom prst="rect">
              <a:avLst/>
            </a:prstGeom>
            <a:noFill/>
          </p:spPr>
          <p:txBody>
            <a:bodyPr wrap="square" rtlCol="0">
              <a:spAutoFit/>
            </a:bodyPr>
            <a:lstStyle/>
            <a:p>
              <a:r>
                <a:rPr lang="en-US" sz="1200" b="1" dirty="0" smtClean="0"/>
                <a:t>Drs. </a:t>
              </a:r>
              <a:r>
                <a:rPr lang="en-US" sz="1200" b="1" dirty="0" err="1" smtClean="0"/>
                <a:t>Khaeruddin</a:t>
              </a:r>
              <a:r>
                <a:rPr lang="en-US" sz="1200" b="1" dirty="0" smtClean="0"/>
                <a:t>, M.Sc.</a:t>
              </a:r>
              <a:endParaRPr lang="en-US" dirty="0"/>
            </a:p>
          </p:txBody>
        </p:sp>
        <p:sp>
          <p:nvSpPr>
            <p:cNvPr id="18" name="TextBox 17"/>
            <p:cNvSpPr txBox="1"/>
            <p:nvPr/>
          </p:nvSpPr>
          <p:spPr>
            <a:xfrm>
              <a:off x="9371842" y="6324599"/>
              <a:ext cx="1600200" cy="276999"/>
            </a:xfrm>
            <a:prstGeom prst="rect">
              <a:avLst/>
            </a:prstGeom>
            <a:noFill/>
          </p:spPr>
          <p:txBody>
            <a:bodyPr wrap="square" rtlCol="0">
              <a:spAutoFit/>
            </a:bodyPr>
            <a:lstStyle/>
            <a:p>
              <a:r>
                <a:rPr lang="en-US" sz="1200" b="1" dirty="0" err="1" smtClean="0"/>
                <a:t>Zulkifli</a:t>
              </a:r>
              <a:r>
                <a:rPr lang="en-US" sz="1200" b="1" dirty="0" smtClean="0"/>
                <a:t> </a:t>
              </a:r>
              <a:r>
                <a:rPr lang="en-US" sz="1200" b="1" dirty="0" err="1" smtClean="0"/>
                <a:t>Tahir</a:t>
              </a:r>
              <a:r>
                <a:rPr lang="en-US" sz="1200" b="1" dirty="0" smtClean="0"/>
                <a:t>, ST., MT.</a:t>
              </a:r>
              <a:endParaRPr lang="en-US" dirty="0"/>
            </a:p>
          </p:txBody>
        </p:sp>
        <p:pic>
          <p:nvPicPr>
            <p:cNvPr id="19" name="Picture 4" descr="http://unhas.ac.id/ptik/images/ady.jpg"/>
            <p:cNvPicPr>
              <a:picLocks noChangeAspect="1" noChangeArrowheads="1"/>
            </p:cNvPicPr>
            <p:nvPr/>
          </p:nvPicPr>
          <p:blipFill>
            <a:blip r:embed="rId5"/>
            <a:srcRect/>
            <a:stretch>
              <a:fillRect/>
            </a:stretch>
          </p:blipFill>
          <p:spPr bwMode="auto">
            <a:xfrm>
              <a:off x="3523871" y="4566129"/>
              <a:ext cx="1371600" cy="1642906"/>
            </a:xfrm>
            <a:prstGeom prst="rect">
              <a:avLst/>
            </a:prstGeom>
            <a:noFill/>
          </p:spPr>
        </p:pic>
        <p:pic>
          <p:nvPicPr>
            <p:cNvPr id="20" name="Picture 6" descr="http://unhas.ac.id/ptik/images/Drs.%20Khaeruddin,%20M.Sc.%20%20%20%20(Nip.%20196509141991031003).JPG"/>
            <p:cNvPicPr>
              <a:picLocks noChangeAspect="1" noChangeArrowheads="1"/>
            </p:cNvPicPr>
            <p:nvPr/>
          </p:nvPicPr>
          <p:blipFill>
            <a:blip r:embed="rId6"/>
            <a:srcRect t="6441" b="7246"/>
            <a:stretch>
              <a:fillRect/>
            </a:stretch>
          </p:blipFill>
          <p:spPr bwMode="auto">
            <a:xfrm>
              <a:off x="6695507" y="4592017"/>
              <a:ext cx="1371600" cy="1678488"/>
            </a:xfrm>
            <a:prstGeom prst="rect">
              <a:avLst/>
            </a:prstGeom>
            <a:noFill/>
          </p:spPr>
        </p:pic>
        <p:pic>
          <p:nvPicPr>
            <p:cNvPr id="21" name="Picture 8" descr="http://unhas.ac.id/ptik/images/Zulkifli%20Tahir,%20ST.,%20M.Sc.%20%20(Nip.%20198404032010121004.JPG"/>
            <p:cNvPicPr>
              <a:picLocks noChangeAspect="1" noChangeArrowheads="1"/>
            </p:cNvPicPr>
            <p:nvPr/>
          </p:nvPicPr>
          <p:blipFill>
            <a:blip r:embed="rId7"/>
            <a:srcRect b="6712"/>
            <a:stretch>
              <a:fillRect/>
            </a:stretch>
          </p:blipFill>
          <p:spPr bwMode="auto">
            <a:xfrm>
              <a:off x="9486142" y="4558539"/>
              <a:ext cx="1371600" cy="1676400"/>
            </a:xfrm>
            <a:prstGeom prst="rect">
              <a:avLst/>
            </a:prstGeom>
            <a:noFill/>
          </p:spPr>
        </p:pic>
        <p:cxnSp>
          <p:nvCxnSpPr>
            <p:cNvPr id="22" name="Elbow Connector 21"/>
            <p:cNvCxnSpPr>
              <a:endCxn id="12" idx="0"/>
            </p:cNvCxnSpPr>
            <p:nvPr/>
          </p:nvCxnSpPr>
          <p:spPr>
            <a:xfrm>
              <a:off x="6190682" y="3479901"/>
              <a:ext cx="3981260" cy="363529"/>
            </a:xfrm>
            <a:prstGeom prst="bentConnector2">
              <a:avLst/>
            </a:prstGeom>
            <a:ln/>
          </p:spPr>
          <p:style>
            <a:lnRef idx="3">
              <a:schemeClr val="dk1"/>
            </a:lnRef>
            <a:fillRef idx="0">
              <a:schemeClr val="dk1"/>
            </a:fillRef>
            <a:effectRef idx="2">
              <a:schemeClr val="dk1"/>
            </a:effectRef>
            <a:fontRef idx="minor">
              <a:schemeClr val="tx1"/>
            </a:fontRef>
          </p:style>
        </p:cxnSp>
      </p:grpSp>
      <p:cxnSp>
        <p:nvCxnSpPr>
          <p:cNvPr id="33" name="Elbow Connector 32"/>
          <p:cNvCxnSpPr>
            <a:endCxn id="8" idx="0"/>
          </p:cNvCxnSpPr>
          <p:nvPr/>
        </p:nvCxnSpPr>
        <p:spPr>
          <a:xfrm rot="10800000" flipV="1">
            <a:off x="1538691" y="3491163"/>
            <a:ext cx="3384647" cy="366919"/>
          </a:xfrm>
          <a:prstGeom prst="bentConnector2">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284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18569" y="514782"/>
            <a:ext cx="383303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id-ID" sz="2400" dirty="0" smtClean="0"/>
              <a:t>TANTANGAN YANG DIHADAPI</a:t>
            </a:r>
            <a:endParaRPr lang="id-ID" sz="2400" dirty="0"/>
          </a:p>
        </p:txBody>
      </p:sp>
      <p:sp>
        <p:nvSpPr>
          <p:cNvPr id="5" name="Rectangle 4"/>
          <p:cNvSpPr/>
          <p:nvPr/>
        </p:nvSpPr>
        <p:spPr>
          <a:xfrm>
            <a:off x="418569" y="1200707"/>
            <a:ext cx="10581527" cy="258532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id-ID" dirty="0" smtClean="0"/>
              <a:t>Budgeting. PTIK dengan jumlah staf sebanyak total 23 orang menghandle sekitar 30 ribu civitas akademika Unhas. Jumlah ini tentu tidak sebanding. Di luar negeri sebagai contoh, tim IT sebuah universitas bisa mencapai ratusan orang dengan penghasilan yang cukup tinggi, untuk itu mereka bisa merekrut orang-orang profesional bukan </a:t>
            </a:r>
            <a:r>
              <a:rPr lang="id-ID" i="1" dirty="0" smtClean="0"/>
              <a:t>fresh-graduated. </a:t>
            </a:r>
          </a:p>
          <a:p>
            <a:endParaRPr lang="id-ID" i="1" dirty="0"/>
          </a:p>
          <a:p>
            <a:r>
              <a:rPr lang="id-ID" dirty="0"/>
              <a:t>M</a:t>
            </a:r>
            <a:r>
              <a:rPr lang="id-ID" dirty="0" smtClean="0"/>
              <a:t>asih adanya dosen yang belum begitu paham tentang dunia teknologi seperti menginput nilai mahasiswa kedalam SIM Unhas, hal tersebut menjadi salah satu penghambat kerja PTIK. Untuk itu pihak PTIK terus berupaya membantu kondisi tersebut dengan mengadakan pelatihan baik dalam lingkup internal maupuk eksternal. </a:t>
            </a:r>
            <a:endParaRPr lang="id-ID" dirty="0"/>
          </a:p>
        </p:txBody>
      </p:sp>
    </p:spTree>
    <p:extLst>
      <p:ext uri="{BB962C8B-B14F-4D97-AF65-F5344CB8AC3E}">
        <p14:creationId xmlns:p14="http://schemas.microsoft.com/office/powerpoint/2010/main" val="35095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707816" y="436730"/>
            <a:ext cx="7104923" cy="5561460"/>
            <a:chOff x="2707816" y="436730"/>
            <a:chExt cx="7104923" cy="556146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816" y="436730"/>
              <a:ext cx="7104923" cy="30161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990" y="3016154"/>
              <a:ext cx="4554573" cy="2982036"/>
            </a:xfrm>
            <a:prstGeom prst="rect">
              <a:avLst/>
            </a:prstGeom>
          </p:spPr>
        </p:pic>
      </p:grpSp>
    </p:spTree>
    <p:extLst>
      <p:ext uri="{BB962C8B-B14F-4D97-AF65-F5344CB8AC3E}">
        <p14:creationId xmlns:p14="http://schemas.microsoft.com/office/powerpoint/2010/main" val="10398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59888" y="671966"/>
            <a:ext cx="9692188" cy="1092792"/>
          </a:xfrm>
        </p:spPr>
        <p:style>
          <a:lnRef idx="2">
            <a:schemeClr val="dk1"/>
          </a:lnRef>
          <a:fillRef idx="1">
            <a:schemeClr val="lt1"/>
          </a:fillRef>
          <a:effectRef idx="0">
            <a:schemeClr val="dk1"/>
          </a:effectRef>
          <a:fontRef idx="minor">
            <a:schemeClr val="dk1"/>
          </a:fontRef>
        </p:style>
        <p:txBody>
          <a:bodyPr>
            <a:normAutofit/>
          </a:bodyPr>
          <a:lstStyle/>
          <a:p>
            <a:r>
              <a:rPr lang="id-ID" sz="1800" b="1" dirty="0" smtClean="0"/>
              <a:t>T</a:t>
            </a:r>
            <a:r>
              <a:rPr lang="fi-FI" sz="1800" b="1" dirty="0" smtClean="0"/>
              <a:t>eknologi informasi pada saat ini maju sangat pesat</a:t>
            </a:r>
            <a:r>
              <a:rPr lang="id-ID" sz="1800" b="1" dirty="0" smtClean="0"/>
              <a:t>, </a:t>
            </a:r>
            <a:r>
              <a:rPr lang="fi-FI" sz="1800" b="1" dirty="0" smtClean="0"/>
              <a:t>Perkembangan </a:t>
            </a:r>
            <a:r>
              <a:rPr lang="en-US" sz="1800" b="1" dirty="0" err="1" smtClean="0"/>
              <a:t>Kebutuhan</a:t>
            </a:r>
            <a:r>
              <a:rPr lang="en-US" sz="1800" b="1" dirty="0" smtClean="0"/>
              <a:t> data </a:t>
            </a:r>
            <a:r>
              <a:rPr lang="en-US" sz="1800" b="1" dirty="0" err="1" smtClean="0"/>
              <a:t>dan</a:t>
            </a:r>
            <a:r>
              <a:rPr lang="en-US" sz="1800" b="1" dirty="0" smtClean="0"/>
              <a:t> </a:t>
            </a:r>
            <a:r>
              <a:rPr lang="en-US" sz="1800" b="1" dirty="0" err="1" smtClean="0"/>
              <a:t>informasi</a:t>
            </a:r>
            <a:r>
              <a:rPr lang="en-US" sz="1800" b="1" dirty="0" smtClean="0"/>
              <a:t> yang </a:t>
            </a:r>
            <a:r>
              <a:rPr lang="en-US" sz="1800" b="1" dirty="0" err="1" smtClean="0"/>
              <a:t>cepat</a:t>
            </a:r>
            <a:r>
              <a:rPr lang="en-US" sz="1800" b="1" dirty="0" smtClean="0"/>
              <a:t>, </a:t>
            </a:r>
            <a:r>
              <a:rPr lang="en-US" sz="1800" b="1" dirty="0" err="1" smtClean="0"/>
              <a:t>akurat</a:t>
            </a:r>
            <a:r>
              <a:rPr lang="en-US" sz="1800" b="1" dirty="0" smtClean="0"/>
              <a:t>, </a:t>
            </a:r>
            <a:r>
              <a:rPr lang="en-US" sz="1800" b="1" dirty="0" err="1" smtClean="0"/>
              <a:t>dan</a:t>
            </a:r>
            <a:r>
              <a:rPr lang="en-US" sz="1800" b="1" dirty="0" smtClean="0"/>
              <a:t> </a:t>
            </a:r>
            <a:r>
              <a:rPr lang="en-US" sz="1800" b="1" dirty="0" err="1" smtClean="0"/>
              <a:t>komprehensif</a:t>
            </a:r>
            <a:r>
              <a:rPr lang="en-US" sz="1800" b="1" dirty="0" smtClean="0"/>
              <a:t> </a:t>
            </a:r>
            <a:r>
              <a:rPr lang="en-US" sz="1800" b="1" dirty="0" err="1" smtClean="0"/>
              <a:t>bagi</a:t>
            </a:r>
            <a:r>
              <a:rPr lang="en-US" sz="1800" b="1" dirty="0" smtClean="0"/>
              <a:t> </a:t>
            </a:r>
            <a:r>
              <a:rPr lang="en-US" sz="1800" b="1" dirty="0" err="1" smtClean="0"/>
              <a:t>setiap</a:t>
            </a:r>
            <a:r>
              <a:rPr lang="en-US" sz="1800" b="1" dirty="0" smtClean="0"/>
              <a:t> </a:t>
            </a:r>
            <a:r>
              <a:rPr lang="en-US" sz="1800" b="1" dirty="0" err="1" smtClean="0"/>
              <a:t>lini</a:t>
            </a:r>
            <a:r>
              <a:rPr lang="en-US" sz="1800" b="1" dirty="0" smtClean="0"/>
              <a:t> </a:t>
            </a:r>
            <a:r>
              <a:rPr lang="en-US" sz="1800" b="1" dirty="0" err="1" smtClean="0"/>
              <a:t>manajemen</a:t>
            </a:r>
            <a:r>
              <a:rPr lang="en-US" sz="1800" b="1" dirty="0" smtClean="0"/>
              <a:t> di </a:t>
            </a:r>
            <a:r>
              <a:rPr lang="en-US" sz="1800" b="1" dirty="0" err="1" smtClean="0"/>
              <a:t>lingkungan</a:t>
            </a:r>
            <a:r>
              <a:rPr lang="en-US" sz="1800" b="1" dirty="0" smtClean="0"/>
              <a:t> </a:t>
            </a:r>
            <a:r>
              <a:rPr lang="en-US" sz="1800" b="1" dirty="0" err="1" smtClean="0"/>
              <a:t>Unhas</a:t>
            </a:r>
            <a:r>
              <a:rPr lang="en-US" sz="1800" b="1" dirty="0" smtClean="0"/>
              <a:t> </a:t>
            </a:r>
            <a:r>
              <a:rPr lang="en-US" sz="1800" b="1" dirty="0" err="1" smtClean="0"/>
              <a:t>telah</a:t>
            </a:r>
            <a:r>
              <a:rPr lang="en-US" sz="1800" b="1" dirty="0" smtClean="0"/>
              <a:t> </a:t>
            </a:r>
            <a:r>
              <a:rPr lang="en-US" sz="1800" b="1" dirty="0" err="1" smtClean="0"/>
              <a:t>disadari</a:t>
            </a:r>
            <a:r>
              <a:rPr lang="en-US" sz="1800" b="1" dirty="0" smtClean="0"/>
              <a:t> </a:t>
            </a:r>
            <a:r>
              <a:rPr lang="en-US" sz="1800" b="1" dirty="0" err="1" smtClean="0"/>
              <a:t>sejak</a:t>
            </a:r>
            <a:r>
              <a:rPr lang="en-US" sz="1800" b="1" dirty="0" smtClean="0"/>
              <a:t> lama.</a:t>
            </a:r>
            <a:r>
              <a:rPr lang="id-ID" sz="1800" b="1" dirty="0" smtClean="0"/>
              <a:t> </a:t>
            </a:r>
            <a:endParaRPr lang="id-ID" sz="1800" dirty="0" smtClean="0"/>
          </a:p>
          <a:p>
            <a:endParaRPr lang="id-ID" sz="1800" dirty="0"/>
          </a:p>
        </p:txBody>
      </p:sp>
      <p:sp>
        <p:nvSpPr>
          <p:cNvPr id="7" name="Subtitle 4"/>
          <p:cNvSpPr txBox="1">
            <a:spLocks/>
          </p:cNvSpPr>
          <p:nvPr/>
        </p:nvSpPr>
        <p:spPr>
          <a:xfrm>
            <a:off x="680112" y="4213599"/>
            <a:ext cx="10251743" cy="645004"/>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Keberadaan</a:t>
            </a:r>
            <a:r>
              <a:rPr lang="en-US" sz="1800" b="1" dirty="0"/>
              <a:t> </a:t>
            </a:r>
            <a:r>
              <a:rPr lang="en-US" sz="1800" b="1" dirty="0" err="1"/>
              <a:t>sistem</a:t>
            </a:r>
            <a:r>
              <a:rPr lang="en-US" sz="1800" b="1" dirty="0"/>
              <a:t> basis data yang </a:t>
            </a:r>
            <a:r>
              <a:rPr lang="en-US" sz="1800" b="1" dirty="0" err="1"/>
              <a:t>handal</a:t>
            </a:r>
            <a:r>
              <a:rPr lang="en-US" sz="1800" b="1" dirty="0"/>
              <a:t> </a:t>
            </a:r>
            <a:r>
              <a:rPr lang="en-US" sz="1800" b="1" dirty="0" err="1"/>
              <a:t>merupakan</a:t>
            </a:r>
            <a:r>
              <a:rPr lang="en-US" sz="1800" b="1" dirty="0"/>
              <a:t> </a:t>
            </a:r>
            <a:r>
              <a:rPr lang="en-US" sz="1800" b="1" dirty="0" err="1"/>
              <a:t>syarat</a:t>
            </a:r>
            <a:r>
              <a:rPr lang="en-US" sz="1800" b="1" dirty="0"/>
              <a:t> </a:t>
            </a:r>
            <a:r>
              <a:rPr lang="en-US" sz="1800" b="1" dirty="0" err="1"/>
              <a:t>harus</a:t>
            </a:r>
            <a:r>
              <a:rPr lang="en-US" sz="1800" b="1" dirty="0"/>
              <a:t> </a:t>
            </a:r>
            <a:r>
              <a:rPr lang="en-US" sz="1800" b="1" dirty="0" err="1"/>
              <a:t>bagi</a:t>
            </a:r>
            <a:r>
              <a:rPr lang="en-US" sz="1800" b="1" dirty="0"/>
              <a:t> </a:t>
            </a:r>
            <a:r>
              <a:rPr lang="en-US" sz="1800" b="1" dirty="0" err="1"/>
              <a:t>terbangunnya</a:t>
            </a:r>
            <a:r>
              <a:rPr lang="en-US" sz="1800" b="1" dirty="0"/>
              <a:t> </a:t>
            </a:r>
            <a:r>
              <a:rPr lang="en-US" sz="1800" b="1" dirty="0" err="1"/>
              <a:t>sistem</a:t>
            </a:r>
            <a:r>
              <a:rPr lang="en-US" sz="1800" b="1" dirty="0"/>
              <a:t> </a:t>
            </a:r>
            <a:r>
              <a:rPr lang="en-US" sz="1800" b="1" dirty="0" err="1"/>
              <a:t>informasi</a:t>
            </a:r>
            <a:r>
              <a:rPr lang="en-US" sz="1800" b="1" dirty="0"/>
              <a:t> </a:t>
            </a:r>
            <a:r>
              <a:rPr lang="en-US" sz="1800" b="1" dirty="0" err="1"/>
              <a:t>manajemen</a:t>
            </a:r>
            <a:r>
              <a:rPr lang="en-US" sz="1800" b="1" dirty="0"/>
              <a:t> (SIM) </a:t>
            </a:r>
            <a:r>
              <a:rPr lang="en-US" sz="1800" b="1" dirty="0" err="1"/>
              <a:t>universitas</a:t>
            </a:r>
            <a:r>
              <a:rPr lang="en-US" sz="1800" b="1" dirty="0"/>
              <a:t> yang </a:t>
            </a:r>
            <a:r>
              <a:rPr lang="en-US" sz="1800" b="1" dirty="0" err="1"/>
              <a:t>handal</a:t>
            </a:r>
            <a:r>
              <a:rPr lang="en-US" sz="1800" b="1" dirty="0"/>
              <a:t>. </a:t>
            </a:r>
            <a:endParaRPr lang="id-ID" sz="1800" b="1" dirty="0"/>
          </a:p>
        </p:txBody>
      </p:sp>
      <p:sp>
        <p:nvSpPr>
          <p:cNvPr id="8" name="Subtitle 4"/>
          <p:cNvSpPr txBox="1">
            <a:spLocks/>
          </p:cNvSpPr>
          <p:nvPr/>
        </p:nvSpPr>
        <p:spPr>
          <a:xfrm>
            <a:off x="680112" y="3115434"/>
            <a:ext cx="10251743" cy="82276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Peningkatan</a:t>
            </a:r>
            <a:r>
              <a:rPr lang="en-US" sz="1800" b="1" dirty="0"/>
              <a:t> </a:t>
            </a:r>
            <a:r>
              <a:rPr lang="en-US" sz="1800" b="1" dirty="0" err="1"/>
              <a:t>kualitas</a:t>
            </a:r>
            <a:r>
              <a:rPr lang="en-US" sz="1800" b="1" dirty="0"/>
              <a:t> </a:t>
            </a:r>
            <a:r>
              <a:rPr lang="en-US" sz="1800" b="1" dirty="0" err="1"/>
              <a:t>dan</a:t>
            </a:r>
            <a:r>
              <a:rPr lang="en-US" sz="1800" b="1" dirty="0"/>
              <a:t> </a:t>
            </a:r>
            <a:r>
              <a:rPr lang="en-US" sz="1800" b="1" dirty="0" err="1"/>
              <a:t>jangkauan</a:t>
            </a:r>
            <a:r>
              <a:rPr lang="en-US" sz="1800" b="1" dirty="0"/>
              <a:t> </a:t>
            </a:r>
            <a:r>
              <a:rPr lang="en-US" sz="1800" b="1" dirty="0" err="1"/>
              <a:t>pelayanan</a:t>
            </a:r>
            <a:r>
              <a:rPr lang="en-US" sz="1800" b="1" dirty="0"/>
              <a:t> </a:t>
            </a:r>
            <a:r>
              <a:rPr lang="en-US" sz="1800" b="1" dirty="0" smtClean="0"/>
              <a:t>PIU</a:t>
            </a:r>
            <a:r>
              <a:rPr lang="id-ID" sz="1800" b="1" dirty="0" smtClean="0"/>
              <a:t> (</a:t>
            </a:r>
            <a:r>
              <a:rPr lang="en-US" sz="1800" b="1" dirty="0" err="1" smtClean="0"/>
              <a:t>Pusat</a:t>
            </a:r>
            <a:r>
              <a:rPr lang="en-US" sz="1800" b="1" dirty="0" smtClean="0"/>
              <a:t> </a:t>
            </a:r>
            <a:r>
              <a:rPr lang="en-US" sz="1800" b="1" dirty="0" err="1"/>
              <a:t>Informasi</a:t>
            </a:r>
            <a:r>
              <a:rPr lang="en-US" sz="1800" b="1" dirty="0"/>
              <a:t> </a:t>
            </a:r>
            <a:r>
              <a:rPr lang="en-US" sz="1800" b="1" dirty="0" err="1" smtClean="0"/>
              <a:t>Universitas</a:t>
            </a:r>
            <a:r>
              <a:rPr lang="en-US" sz="1800" b="1" dirty="0" smtClean="0"/>
              <a:t>)</a:t>
            </a:r>
            <a:r>
              <a:rPr lang="id-ID" sz="1800" b="1" dirty="0" smtClean="0"/>
              <a:t>, </a:t>
            </a:r>
            <a:r>
              <a:rPr lang="en-US" sz="1800" b="1" dirty="0" err="1"/>
              <a:t>Jangkauan</a:t>
            </a:r>
            <a:r>
              <a:rPr lang="en-US" sz="1800" b="1" dirty="0"/>
              <a:t> </a:t>
            </a:r>
            <a:r>
              <a:rPr lang="en-US" sz="1800" b="1" dirty="0" err="1"/>
              <a:t>dan</a:t>
            </a:r>
            <a:r>
              <a:rPr lang="en-US" sz="1800" b="1" dirty="0"/>
              <a:t> </a:t>
            </a:r>
            <a:r>
              <a:rPr lang="en-US" sz="1800" b="1" dirty="0" err="1" smtClean="0"/>
              <a:t>kualitas</a:t>
            </a:r>
            <a:r>
              <a:rPr lang="id-ID" sz="1800" b="1" dirty="0" smtClean="0"/>
              <a:t> </a:t>
            </a:r>
            <a:r>
              <a:rPr lang="en-US" sz="1800" b="1" dirty="0" err="1" smtClean="0"/>
              <a:t>pelayanan</a:t>
            </a:r>
            <a:r>
              <a:rPr lang="en-US" sz="1800" b="1" dirty="0" smtClean="0"/>
              <a:t> </a:t>
            </a:r>
            <a:r>
              <a:rPr lang="en-US" sz="1800" b="1" dirty="0" err="1"/>
              <a:t>Pusat</a:t>
            </a:r>
            <a:r>
              <a:rPr lang="en-US" sz="1800" b="1" dirty="0"/>
              <a:t> </a:t>
            </a:r>
            <a:r>
              <a:rPr lang="en-US" sz="1800" b="1" dirty="0" err="1"/>
              <a:t>Informasi</a:t>
            </a:r>
            <a:r>
              <a:rPr lang="en-US" sz="1800" b="1" dirty="0"/>
              <a:t> </a:t>
            </a:r>
            <a:r>
              <a:rPr lang="en-US" sz="1800" b="1" dirty="0" err="1"/>
              <a:t>Universitas</a:t>
            </a:r>
            <a:r>
              <a:rPr lang="en-US" sz="1800" b="1" dirty="0"/>
              <a:t> (PIU) </a:t>
            </a:r>
            <a:r>
              <a:rPr lang="en-US" sz="1800" b="1" dirty="0" err="1"/>
              <a:t>ditingkatkan</a:t>
            </a:r>
            <a:r>
              <a:rPr lang="en-US" sz="1800" b="1" dirty="0"/>
              <a:t> </a:t>
            </a:r>
            <a:r>
              <a:rPr lang="en-US" sz="1800" b="1" dirty="0" err="1"/>
              <a:t>antara</a:t>
            </a:r>
            <a:r>
              <a:rPr lang="en-US" sz="1800" b="1" dirty="0"/>
              <a:t> lain </a:t>
            </a:r>
            <a:r>
              <a:rPr lang="en-US" sz="1800" b="1" dirty="0" err="1"/>
              <a:t>dengan</a:t>
            </a:r>
            <a:r>
              <a:rPr lang="en-US" sz="1800" b="1" dirty="0"/>
              <a:t> </a:t>
            </a:r>
            <a:r>
              <a:rPr lang="en-US" sz="1800" b="1" dirty="0" err="1"/>
              <a:t>meningkatkan</a:t>
            </a:r>
            <a:r>
              <a:rPr lang="en-US" sz="1800" b="1" dirty="0"/>
              <a:t> </a:t>
            </a:r>
            <a:r>
              <a:rPr lang="en-US" sz="1800" b="1" dirty="0" err="1"/>
              <a:t>kualitas</a:t>
            </a:r>
            <a:r>
              <a:rPr lang="en-US" sz="1800" b="1" dirty="0"/>
              <a:t> Wide Area Network (WAN) </a:t>
            </a:r>
            <a:r>
              <a:rPr lang="en-US" sz="1800" b="1" dirty="0" err="1"/>
              <a:t>serta</a:t>
            </a:r>
            <a:r>
              <a:rPr lang="en-US" sz="1800" b="1" dirty="0"/>
              <a:t> </a:t>
            </a:r>
            <a:r>
              <a:rPr lang="en-US" sz="1800" b="1" dirty="0" err="1"/>
              <a:t>Sistem</a:t>
            </a:r>
            <a:r>
              <a:rPr lang="en-US" sz="1800" b="1" dirty="0"/>
              <a:t> </a:t>
            </a:r>
            <a:r>
              <a:rPr lang="en-US" sz="1800" b="1" dirty="0" err="1"/>
              <a:t>Informasi</a:t>
            </a:r>
            <a:r>
              <a:rPr lang="en-US" sz="1800" b="1" dirty="0"/>
              <a:t> </a:t>
            </a:r>
            <a:r>
              <a:rPr lang="en-US" sz="1800" b="1" dirty="0" err="1"/>
              <a:t>Manajemen</a:t>
            </a:r>
            <a:r>
              <a:rPr lang="en-US" sz="1800" b="1" dirty="0"/>
              <a:t> (SIM) </a:t>
            </a:r>
            <a:r>
              <a:rPr lang="en-US" sz="1800" b="1" dirty="0" err="1"/>
              <a:t>Unhas</a:t>
            </a:r>
            <a:r>
              <a:rPr lang="en-US" sz="1800" b="1" dirty="0"/>
              <a:t>.</a:t>
            </a:r>
            <a:endParaRPr lang="id-ID" sz="1800" b="1" dirty="0"/>
          </a:p>
        </p:txBody>
      </p:sp>
      <p:sp>
        <p:nvSpPr>
          <p:cNvPr id="9" name="Subtitle 4"/>
          <p:cNvSpPr txBox="1">
            <a:spLocks/>
          </p:cNvSpPr>
          <p:nvPr/>
        </p:nvSpPr>
        <p:spPr>
          <a:xfrm>
            <a:off x="680111" y="5133999"/>
            <a:ext cx="10251743" cy="645004"/>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Pengembangan</a:t>
            </a:r>
            <a:r>
              <a:rPr lang="en-US" sz="1800" b="1" dirty="0"/>
              <a:t> knowledge management. </a:t>
            </a:r>
            <a:r>
              <a:rPr lang="en-US" sz="1800" b="1" dirty="0" err="1"/>
              <a:t>Unhas</a:t>
            </a:r>
            <a:r>
              <a:rPr lang="en-US" sz="1800" b="1" dirty="0"/>
              <a:t> </a:t>
            </a:r>
            <a:r>
              <a:rPr lang="en-US" sz="1800" b="1" dirty="0" err="1"/>
              <a:t>perlu</a:t>
            </a:r>
            <a:r>
              <a:rPr lang="en-US" sz="1800" b="1" dirty="0"/>
              <a:t> </a:t>
            </a:r>
            <a:r>
              <a:rPr lang="en-US" sz="1800" b="1" dirty="0" err="1"/>
              <a:t>mengembangkan</a:t>
            </a:r>
            <a:r>
              <a:rPr lang="en-US" sz="1800" b="1" dirty="0"/>
              <a:t> </a:t>
            </a:r>
            <a:r>
              <a:rPr lang="en-US" sz="1800" b="1" dirty="0" err="1"/>
              <a:t>sistem</a:t>
            </a:r>
            <a:r>
              <a:rPr lang="en-US" sz="1800" b="1" dirty="0"/>
              <a:t> yang </a:t>
            </a:r>
            <a:r>
              <a:rPr lang="en-US" sz="1800" b="1" dirty="0" err="1"/>
              <a:t>menjamin</a:t>
            </a:r>
            <a:r>
              <a:rPr lang="en-US" sz="1800" b="1" dirty="0"/>
              <a:t> </a:t>
            </a:r>
            <a:r>
              <a:rPr lang="en-US" sz="1800" b="1" dirty="0" err="1"/>
              <a:t>pengelolaan</a:t>
            </a:r>
            <a:r>
              <a:rPr lang="en-US" sz="1800" b="1" dirty="0"/>
              <a:t> </a:t>
            </a:r>
            <a:r>
              <a:rPr lang="en-US" sz="1800" b="1" dirty="0" err="1"/>
              <a:t>pengetahuan</a:t>
            </a:r>
            <a:r>
              <a:rPr lang="en-US" sz="1800" b="1" dirty="0"/>
              <a:t> yang </a:t>
            </a:r>
            <a:r>
              <a:rPr lang="en-US" sz="1800" b="1" dirty="0" err="1"/>
              <a:t>sesuai</a:t>
            </a:r>
            <a:r>
              <a:rPr lang="en-US" sz="1800" b="1" dirty="0"/>
              <a:t> </a:t>
            </a:r>
            <a:r>
              <a:rPr lang="en-US" sz="1800" b="1" dirty="0" err="1"/>
              <a:t>dengan</a:t>
            </a:r>
            <a:r>
              <a:rPr lang="en-US" sz="1800" b="1" dirty="0"/>
              <a:t> </a:t>
            </a:r>
            <a:r>
              <a:rPr lang="en-US" sz="1800" b="1" dirty="0" err="1"/>
              <a:t>standar</a:t>
            </a:r>
            <a:r>
              <a:rPr lang="en-US" sz="1800" b="1" dirty="0"/>
              <a:t> </a:t>
            </a:r>
            <a:r>
              <a:rPr lang="id-ID" sz="1800" b="1" dirty="0" smtClean="0"/>
              <a:t>Internasional</a:t>
            </a:r>
            <a:r>
              <a:rPr lang="en-US" sz="1800" b="1" dirty="0" smtClean="0"/>
              <a:t>. </a:t>
            </a:r>
            <a:endParaRPr lang="id-ID" sz="1800" b="1" dirty="0"/>
          </a:p>
        </p:txBody>
      </p:sp>
      <p:sp>
        <p:nvSpPr>
          <p:cNvPr id="6" name="Subtitle 4"/>
          <p:cNvSpPr txBox="1">
            <a:spLocks/>
          </p:cNvSpPr>
          <p:nvPr/>
        </p:nvSpPr>
        <p:spPr>
          <a:xfrm>
            <a:off x="2297371" y="1997054"/>
            <a:ext cx="7017222" cy="65378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Demi </a:t>
            </a:r>
            <a:r>
              <a:rPr lang="en-US" sz="1800" b="1" dirty="0" err="1"/>
              <a:t>mewujudkan</a:t>
            </a:r>
            <a:r>
              <a:rPr lang="en-US" sz="1800" b="1" dirty="0"/>
              <a:t> “Citra </a:t>
            </a:r>
            <a:r>
              <a:rPr lang="en-US" sz="1800" b="1" dirty="0" err="1"/>
              <a:t>Unhas</a:t>
            </a:r>
            <a:r>
              <a:rPr lang="en-US" sz="1800" b="1" dirty="0"/>
              <a:t> 2010", </a:t>
            </a:r>
            <a:r>
              <a:rPr lang="en-US" sz="1800" b="1" dirty="0" err="1"/>
              <a:t>maka</a:t>
            </a:r>
            <a:r>
              <a:rPr lang="en-US" sz="1800" b="1" dirty="0"/>
              <a:t> </a:t>
            </a:r>
            <a:r>
              <a:rPr lang="en-US" sz="1800" b="1" dirty="0" err="1"/>
              <a:t>pemanfaatan</a:t>
            </a:r>
            <a:r>
              <a:rPr lang="en-US" sz="1800" b="1" dirty="0"/>
              <a:t> </a:t>
            </a:r>
            <a:r>
              <a:rPr lang="en-US" sz="1800" b="1" dirty="0" err="1"/>
              <a:t>teknologi</a:t>
            </a:r>
            <a:r>
              <a:rPr lang="en-US" sz="1800" b="1" dirty="0"/>
              <a:t> </a:t>
            </a:r>
            <a:r>
              <a:rPr lang="en-US" sz="1800" b="1" dirty="0" err="1"/>
              <a:t>informasi</a:t>
            </a:r>
            <a:r>
              <a:rPr lang="en-US" sz="1800" b="1" dirty="0"/>
              <a:t> </a:t>
            </a:r>
            <a:r>
              <a:rPr lang="en-US" sz="1800" b="1" dirty="0" err="1"/>
              <a:t>dan</a:t>
            </a:r>
            <a:r>
              <a:rPr lang="en-US" sz="1800" b="1" dirty="0"/>
              <a:t> </a:t>
            </a:r>
            <a:r>
              <a:rPr lang="en-US" sz="1800" b="1" dirty="0" err="1"/>
              <a:t>telekomunikasi</a:t>
            </a:r>
            <a:r>
              <a:rPr lang="en-US" sz="1800" b="1" dirty="0"/>
              <a:t>, </a:t>
            </a:r>
            <a:r>
              <a:rPr lang="en-US" sz="1800" b="1" dirty="0" err="1"/>
              <a:t>diupayakan</a:t>
            </a:r>
            <a:r>
              <a:rPr lang="en-US" sz="1800" b="1" dirty="0"/>
              <a:t> </a:t>
            </a:r>
            <a:r>
              <a:rPr lang="en-US" sz="1800" b="1" dirty="0" err="1"/>
              <a:t>dengan</a:t>
            </a:r>
            <a:r>
              <a:rPr lang="en-US" sz="1800" b="1" dirty="0"/>
              <a:t>:</a:t>
            </a:r>
            <a:endParaRPr lang="id-ID" sz="1800" b="1" dirty="0"/>
          </a:p>
        </p:txBody>
      </p:sp>
    </p:spTree>
    <p:extLst>
      <p:ext uri="{BB962C8B-B14F-4D97-AF65-F5344CB8AC3E}">
        <p14:creationId xmlns:p14="http://schemas.microsoft.com/office/powerpoint/2010/main" val="35437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P spid="8" grpId="0" animBg="1"/>
      <p:bldP spid="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8" name="Oval 17"/>
          <p:cNvSpPr/>
          <p:nvPr/>
        </p:nvSpPr>
        <p:spPr>
          <a:xfrm>
            <a:off x="814316" y="1487606"/>
            <a:ext cx="2838734" cy="11737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1980-an</a:t>
            </a:r>
          </a:p>
          <a:p>
            <a:pPr algn="ctr"/>
            <a:r>
              <a:rPr lang="id-ID" sz="1600" dirty="0" smtClean="0"/>
              <a:t>Pembentukan UPT Komputer Kampus</a:t>
            </a:r>
            <a:endParaRPr lang="id-ID" sz="1600" dirty="0"/>
          </a:p>
        </p:txBody>
      </p:sp>
      <p:sp>
        <p:nvSpPr>
          <p:cNvPr id="19" name="Oval 18"/>
          <p:cNvSpPr/>
          <p:nvPr/>
        </p:nvSpPr>
        <p:spPr>
          <a:xfrm>
            <a:off x="3438098" y="2565777"/>
            <a:ext cx="3079845" cy="121465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b="1" dirty="0" smtClean="0">
                <a:solidFill>
                  <a:schemeClr val="tx1"/>
                </a:solidFill>
              </a:rPr>
              <a:t>1995</a:t>
            </a:r>
          </a:p>
          <a:p>
            <a:pPr algn="ctr"/>
            <a:r>
              <a:rPr lang="id-ID" sz="1600" dirty="0" smtClean="0"/>
              <a:t>Pembangunan Jaringan LAN Kampus</a:t>
            </a:r>
            <a:endParaRPr lang="id-ID" sz="1600" dirty="0"/>
          </a:p>
        </p:txBody>
      </p:sp>
      <p:sp>
        <p:nvSpPr>
          <p:cNvPr id="20" name="Oval 19"/>
          <p:cNvSpPr/>
          <p:nvPr/>
        </p:nvSpPr>
        <p:spPr>
          <a:xfrm>
            <a:off x="1193041" y="4026089"/>
            <a:ext cx="3784980" cy="13511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1600" b="1" dirty="0" smtClean="0">
                <a:solidFill>
                  <a:schemeClr val="tx1"/>
                </a:solidFill>
              </a:rPr>
              <a:t>2000</a:t>
            </a:r>
          </a:p>
          <a:p>
            <a:pPr algn="ctr"/>
            <a:r>
              <a:rPr lang="id-ID" sz="1600" dirty="0" smtClean="0"/>
              <a:t>Reorganisasi Kelembagaan dari UPT Komputer menjadi </a:t>
            </a:r>
            <a:r>
              <a:rPr lang="en-US" sz="1600" dirty="0" err="1"/>
              <a:t>Pusat</a:t>
            </a:r>
            <a:r>
              <a:rPr lang="en-US" sz="1600" dirty="0"/>
              <a:t> </a:t>
            </a:r>
            <a:r>
              <a:rPr lang="en-US" sz="1600" dirty="0" err="1"/>
              <a:t>Informasi</a:t>
            </a:r>
            <a:r>
              <a:rPr lang="en-US" sz="1600" dirty="0"/>
              <a:t> </a:t>
            </a:r>
            <a:r>
              <a:rPr lang="en-US" sz="1600" dirty="0" err="1"/>
              <a:t>Universitas</a:t>
            </a:r>
            <a:r>
              <a:rPr lang="en-US" sz="1600" dirty="0"/>
              <a:t> (PIU)</a:t>
            </a:r>
            <a:endParaRPr lang="id-ID" sz="1600" dirty="0"/>
          </a:p>
        </p:txBody>
      </p:sp>
      <p:sp>
        <p:nvSpPr>
          <p:cNvPr id="21" name="Oval 20"/>
          <p:cNvSpPr/>
          <p:nvPr/>
        </p:nvSpPr>
        <p:spPr>
          <a:xfrm>
            <a:off x="425837" y="5065245"/>
            <a:ext cx="1703696" cy="7779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smtClean="0"/>
              <a:t>Divisi pelayanan</a:t>
            </a:r>
            <a:endParaRPr lang="id-ID" dirty="0"/>
          </a:p>
        </p:txBody>
      </p:sp>
      <p:sp>
        <p:nvSpPr>
          <p:cNvPr id="22" name="Oval 21"/>
          <p:cNvSpPr/>
          <p:nvPr/>
        </p:nvSpPr>
        <p:spPr>
          <a:xfrm>
            <a:off x="2181038" y="5357615"/>
            <a:ext cx="1703696" cy="77792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dirty="0" smtClean="0"/>
              <a:t>Divisi Teknologi</a:t>
            </a:r>
            <a:endParaRPr lang="id-ID" dirty="0"/>
          </a:p>
        </p:txBody>
      </p:sp>
      <p:sp>
        <p:nvSpPr>
          <p:cNvPr id="23" name="Oval 22"/>
          <p:cNvSpPr/>
          <p:nvPr/>
        </p:nvSpPr>
        <p:spPr>
          <a:xfrm>
            <a:off x="3936239" y="5135409"/>
            <a:ext cx="1703696" cy="7779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sz="1500" dirty="0" smtClean="0"/>
              <a:t>Divisi Sistem Informasi</a:t>
            </a:r>
            <a:endParaRPr lang="id-ID" sz="1500" dirty="0"/>
          </a:p>
        </p:txBody>
      </p:sp>
      <p:sp>
        <p:nvSpPr>
          <p:cNvPr id="24" name="Oval 23"/>
          <p:cNvSpPr/>
          <p:nvPr/>
        </p:nvSpPr>
        <p:spPr>
          <a:xfrm>
            <a:off x="7271981" y="1487606"/>
            <a:ext cx="3079845" cy="107817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b="1" dirty="0" smtClean="0">
                <a:solidFill>
                  <a:schemeClr val="tx1"/>
                </a:solidFill>
              </a:rPr>
              <a:t>2003</a:t>
            </a:r>
          </a:p>
          <a:p>
            <a:pPr algn="ctr"/>
            <a:r>
              <a:rPr lang="id-ID" dirty="0" smtClean="0"/>
              <a:t>Pemasangan Jaringan PABX</a:t>
            </a:r>
            <a:endParaRPr lang="id-ID" dirty="0"/>
          </a:p>
        </p:txBody>
      </p:sp>
      <p:sp>
        <p:nvSpPr>
          <p:cNvPr id="25" name="Oval 24"/>
          <p:cNvSpPr/>
          <p:nvPr/>
        </p:nvSpPr>
        <p:spPr>
          <a:xfrm>
            <a:off x="8186382" y="3321305"/>
            <a:ext cx="3079845" cy="91824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b="1" dirty="0" smtClean="0">
                <a:solidFill>
                  <a:schemeClr val="tx1"/>
                </a:solidFill>
              </a:rPr>
              <a:t>2004</a:t>
            </a:r>
          </a:p>
          <a:p>
            <a:pPr algn="ctr"/>
            <a:r>
              <a:rPr lang="en-US" dirty="0"/>
              <a:t>Wave- LAN </a:t>
            </a:r>
            <a:endParaRPr lang="id-ID" b="1" dirty="0" smtClean="0">
              <a:solidFill>
                <a:schemeClr val="tx1"/>
              </a:solidFill>
            </a:endParaRPr>
          </a:p>
        </p:txBody>
      </p:sp>
      <p:sp>
        <p:nvSpPr>
          <p:cNvPr id="26" name="Oval 25"/>
          <p:cNvSpPr/>
          <p:nvPr/>
        </p:nvSpPr>
        <p:spPr>
          <a:xfrm>
            <a:off x="7344771" y="4995082"/>
            <a:ext cx="3079845" cy="9182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b="1" dirty="0" smtClean="0">
                <a:solidFill>
                  <a:schemeClr val="tx1"/>
                </a:solidFill>
              </a:rPr>
              <a:t>2007 - sekarang</a:t>
            </a:r>
          </a:p>
          <a:p>
            <a:pPr algn="ctr"/>
            <a:r>
              <a:rPr lang="id-ID" dirty="0" smtClean="0"/>
              <a:t>PTIK UNHAS</a:t>
            </a:r>
            <a:endParaRPr lang="id-ID" b="1" dirty="0" smtClean="0">
              <a:solidFill>
                <a:schemeClr val="tx1"/>
              </a:solidFill>
            </a:endParaRPr>
          </a:p>
        </p:txBody>
      </p:sp>
      <p:cxnSp>
        <p:nvCxnSpPr>
          <p:cNvPr id="49" name="Curved Connector 48"/>
          <p:cNvCxnSpPr>
            <a:stCxn id="20" idx="6"/>
            <a:endCxn id="24" idx="3"/>
          </p:cNvCxnSpPr>
          <p:nvPr/>
        </p:nvCxnSpPr>
        <p:spPr>
          <a:xfrm flipV="1">
            <a:off x="4978021" y="2407883"/>
            <a:ext cx="2744993" cy="229377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1" name="Curved Connector 50"/>
          <p:cNvCxnSpPr>
            <a:stCxn id="24" idx="4"/>
            <a:endCxn id="25" idx="0"/>
          </p:cNvCxnSpPr>
          <p:nvPr/>
        </p:nvCxnSpPr>
        <p:spPr>
          <a:xfrm rot="16200000" flipH="1">
            <a:off x="8891340" y="2486340"/>
            <a:ext cx="755528" cy="91440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4" name="Curved Connector 53"/>
          <p:cNvCxnSpPr>
            <a:stCxn id="25" idx="4"/>
            <a:endCxn id="26" idx="0"/>
          </p:cNvCxnSpPr>
          <p:nvPr/>
        </p:nvCxnSpPr>
        <p:spPr>
          <a:xfrm rot="5400000">
            <a:off x="8927736" y="4196513"/>
            <a:ext cx="755528" cy="84161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7" name="Curved Connector 56"/>
          <p:cNvCxnSpPr>
            <a:stCxn id="18" idx="6"/>
            <a:endCxn id="19" idx="0"/>
          </p:cNvCxnSpPr>
          <p:nvPr/>
        </p:nvCxnSpPr>
        <p:spPr>
          <a:xfrm>
            <a:off x="3653050" y="2074460"/>
            <a:ext cx="1324971" cy="49131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9" name="Curved Connector 58"/>
          <p:cNvCxnSpPr>
            <a:stCxn id="19" idx="2"/>
            <a:endCxn id="20" idx="0"/>
          </p:cNvCxnSpPr>
          <p:nvPr/>
        </p:nvCxnSpPr>
        <p:spPr>
          <a:xfrm rot="10800000" flipV="1">
            <a:off x="3085532" y="3173103"/>
            <a:ext cx="352567" cy="852985"/>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62" name="Title 61"/>
          <p:cNvSpPr>
            <a:spLocks noGrp="1"/>
          </p:cNvSpPr>
          <p:nvPr>
            <p:ph type="title"/>
          </p:nvPr>
        </p:nvSpPr>
        <p:spPr>
          <a:xfrm>
            <a:off x="3465394" y="355328"/>
            <a:ext cx="4720988" cy="688726"/>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id-ID" dirty="0" smtClean="0"/>
              <a:t>Sejarah PTIK UNHAS</a:t>
            </a:r>
            <a:endParaRPr lang="id-ID" dirty="0"/>
          </a:p>
        </p:txBody>
      </p:sp>
    </p:spTree>
    <p:extLst>
      <p:ext uri="{BB962C8B-B14F-4D97-AF65-F5344CB8AC3E}">
        <p14:creationId xmlns:p14="http://schemas.microsoft.com/office/powerpoint/2010/main" val="31686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1848" y="644360"/>
            <a:ext cx="3720152" cy="48103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id-ID" sz="2400" dirty="0" smtClean="0"/>
              <a:t>Tugas Pokok PTIK </a:t>
            </a:r>
            <a:endParaRPr lang="id-ID" sz="2400" dirty="0"/>
          </a:p>
        </p:txBody>
      </p:sp>
      <p:sp>
        <p:nvSpPr>
          <p:cNvPr id="4" name="Title 1"/>
          <p:cNvSpPr txBox="1">
            <a:spLocks/>
          </p:cNvSpPr>
          <p:nvPr/>
        </p:nvSpPr>
        <p:spPr>
          <a:xfrm>
            <a:off x="838200" y="3026344"/>
            <a:ext cx="10052713" cy="266477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buFont typeface="Arial" panose="020B0604020202020204" pitchFamily="34" charset="0"/>
              <a:buChar char="•"/>
            </a:pPr>
            <a:r>
              <a:rPr lang="en-US" sz="1800" b="1" dirty="0" err="1"/>
              <a:t>Melaksanakan</a:t>
            </a:r>
            <a:r>
              <a:rPr lang="en-US" sz="1800" b="1" dirty="0"/>
              <a:t> </a:t>
            </a:r>
            <a:r>
              <a:rPr lang="en-US" sz="1800" b="1" dirty="0" err="1"/>
              <a:t>pemeliharaan</a:t>
            </a:r>
            <a:r>
              <a:rPr lang="en-US" sz="1800" b="1" dirty="0"/>
              <a:t> Server (Web, Mail, DNS) , </a:t>
            </a:r>
            <a:r>
              <a:rPr lang="en-US" sz="1800" b="1" dirty="0" err="1"/>
              <a:t>Sistem</a:t>
            </a:r>
            <a:r>
              <a:rPr lang="en-US" sz="1800" b="1" dirty="0"/>
              <a:t> </a:t>
            </a:r>
            <a:r>
              <a:rPr lang="en-US" sz="1800" b="1" dirty="0" err="1"/>
              <a:t>Operasi</a:t>
            </a:r>
            <a:r>
              <a:rPr lang="en-US" sz="1800" b="1" dirty="0"/>
              <a:t>, </a:t>
            </a:r>
            <a:r>
              <a:rPr lang="en-US" sz="1800" b="1" dirty="0" err="1"/>
              <a:t>dan</a:t>
            </a:r>
            <a:r>
              <a:rPr lang="en-US" sz="1800" b="1" dirty="0"/>
              <a:t> Network agar </a:t>
            </a:r>
            <a:r>
              <a:rPr lang="en-US" sz="1800" b="1" dirty="0" err="1"/>
              <a:t>layanan</a:t>
            </a:r>
            <a:r>
              <a:rPr lang="en-US" sz="1800" b="1" dirty="0"/>
              <a:t> </a:t>
            </a:r>
            <a:r>
              <a:rPr lang="en-US" sz="1800" b="1" dirty="0" err="1"/>
              <a:t>informasi</a:t>
            </a:r>
            <a:r>
              <a:rPr lang="en-US" sz="1800" b="1" dirty="0"/>
              <a:t> </a:t>
            </a:r>
            <a:r>
              <a:rPr lang="en-US" sz="1800" b="1" dirty="0" err="1"/>
              <a:t>tersedia</a:t>
            </a:r>
            <a:r>
              <a:rPr lang="en-US" sz="1800" b="1" dirty="0"/>
              <a:t> </a:t>
            </a:r>
            <a:r>
              <a:rPr lang="en-US" sz="1800" b="1" dirty="0" err="1"/>
              <a:t>setiap</a:t>
            </a:r>
            <a:r>
              <a:rPr lang="en-US" sz="1800" b="1" dirty="0"/>
              <a:t> </a:t>
            </a:r>
            <a:r>
              <a:rPr lang="en-US" sz="1800" b="1" dirty="0" err="1"/>
              <a:t>saat</a:t>
            </a:r>
            <a:r>
              <a:rPr lang="en-US" sz="1800" b="1" dirty="0"/>
              <a:t>.</a:t>
            </a:r>
            <a:endParaRPr lang="id-ID" sz="1800" b="1" dirty="0"/>
          </a:p>
          <a:p>
            <a:pPr marL="285750" lvl="0" indent="-285750">
              <a:buFont typeface="Arial" panose="020B0604020202020204" pitchFamily="34" charset="0"/>
              <a:buChar char="•"/>
            </a:pPr>
            <a:r>
              <a:rPr lang="en-US" sz="1800" b="1" dirty="0" err="1"/>
              <a:t>Memberi</a:t>
            </a:r>
            <a:r>
              <a:rPr lang="en-US" sz="1800" b="1" dirty="0"/>
              <a:t> </a:t>
            </a:r>
            <a:r>
              <a:rPr lang="en-US" sz="1800" b="1" dirty="0" err="1"/>
              <a:t>dukungan</a:t>
            </a:r>
            <a:r>
              <a:rPr lang="en-US" sz="1800" b="1" dirty="0"/>
              <a:t> </a:t>
            </a:r>
            <a:r>
              <a:rPr lang="en-US" sz="1800" b="1" dirty="0" err="1"/>
              <a:t>teknis</a:t>
            </a:r>
            <a:r>
              <a:rPr lang="en-US" sz="1800" b="1" dirty="0"/>
              <a:t> </a:t>
            </a:r>
            <a:r>
              <a:rPr lang="en-US" sz="1800" b="1" dirty="0" err="1"/>
              <a:t>pada</a:t>
            </a:r>
            <a:r>
              <a:rPr lang="en-US" sz="1800" b="1" dirty="0"/>
              <a:t> level hardware, network </a:t>
            </a:r>
            <a:r>
              <a:rPr lang="en-US" sz="1800" b="1" dirty="0" err="1"/>
              <a:t>dan</a:t>
            </a:r>
            <a:r>
              <a:rPr lang="en-US" sz="1800" b="1" dirty="0"/>
              <a:t> </a:t>
            </a:r>
            <a:r>
              <a:rPr lang="en-US" sz="1800" b="1" dirty="0" err="1"/>
              <a:t>sistem</a:t>
            </a:r>
            <a:r>
              <a:rPr lang="en-US" sz="1800" b="1" dirty="0"/>
              <a:t> </a:t>
            </a:r>
            <a:r>
              <a:rPr lang="en-US" sz="1800" b="1" dirty="0" err="1"/>
              <a:t>operasi</a:t>
            </a:r>
            <a:r>
              <a:rPr lang="en-US" sz="1800" b="1" dirty="0"/>
              <a:t> </a:t>
            </a:r>
            <a:r>
              <a:rPr lang="en-US" sz="1800" b="1" dirty="0" err="1"/>
              <a:t>pada</a:t>
            </a:r>
            <a:r>
              <a:rPr lang="en-US" sz="1800" b="1" dirty="0"/>
              <a:t> </a:t>
            </a:r>
            <a:r>
              <a:rPr lang="en-US" sz="1800" b="1" dirty="0" err="1"/>
              <a:t>setiap</a:t>
            </a:r>
            <a:r>
              <a:rPr lang="en-US" sz="1800" b="1" dirty="0"/>
              <a:t> unit yang </a:t>
            </a:r>
            <a:r>
              <a:rPr lang="en-US" sz="1800" b="1" dirty="0" err="1"/>
              <a:t>menjalankan</a:t>
            </a:r>
            <a:r>
              <a:rPr lang="en-US" sz="1800" b="1" dirty="0"/>
              <a:t> </a:t>
            </a:r>
            <a:r>
              <a:rPr lang="en-US" sz="1800" b="1" dirty="0" err="1"/>
              <a:t>suatu</a:t>
            </a:r>
            <a:r>
              <a:rPr lang="en-US" sz="1800" b="1" dirty="0"/>
              <a:t> </a:t>
            </a:r>
            <a:r>
              <a:rPr lang="en-US" sz="1800" b="1" dirty="0" err="1"/>
              <a:t>aplikasi</a:t>
            </a:r>
            <a:r>
              <a:rPr lang="en-US" sz="1800" b="1" dirty="0"/>
              <a:t>.</a:t>
            </a:r>
            <a:endParaRPr lang="id-ID" sz="1800" b="1" dirty="0"/>
          </a:p>
          <a:p>
            <a:pPr marL="285750" lvl="0" indent="-285750">
              <a:buFont typeface="Arial" panose="020B0604020202020204" pitchFamily="34" charset="0"/>
              <a:buChar char="•"/>
            </a:pPr>
            <a:r>
              <a:rPr lang="en-US" sz="1800" b="1" dirty="0" err="1"/>
              <a:t>Melaksanakan</a:t>
            </a:r>
            <a:r>
              <a:rPr lang="en-US" sz="1800" b="1" dirty="0"/>
              <a:t> </a:t>
            </a:r>
            <a:r>
              <a:rPr lang="en-US" sz="1800" b="1" dirty="0" err="1"/>
              <a:t>Pengkajian</a:t>
            </a:r>
            <a:r>
              <a:rPr lang="en-US" sz="1800" b="1" dirty="0"/>
              <a:t> </a:t>
            </a:r>
            <a:r>
              <a:rPr lang="en-US" sz="1800" b="1" dirty="0" err="1"/>
              <a:t>dan</a:t>
            </a:r>
            <a:r>
              <a:rPr lang="en-US" sz="1800" b="1" dirty="0"/>
              <a:t> </a:t>
            </a:r>
            <a:r>
              <a:rPr lang="en-US" sz="1800" b="1" dirty="0" err="1"/>
              <a:t>Pengembangan</a:t>
            </a:r>
            <a:r>
              <a:rPr lang="en-US" sz="1800" b="1" dirty="0"/>
              <a:t> </a:t>
            </a:r>
            <a:r>
              <a:rPr lang="en-US" sz="1800" b="1" dirty="0" err="1"/>
              <a:t>Sarana</a:t>
            </a:r>
            <a:r>
              <a:rPr lang="en-US" sz="1800" b="1" dirty="0"/>
              <a:t> </a:t>
            </a:r>
            <a:r>
              <a:rPr lang="en-US" sz="1800" b="1" dirty="0" err="1"/>
              <a:t>dan</a:t>
            </a:r>
            <a:r>
              <a:rPr lang="en-US" sz="1800" b="1" dirty="0"/>
              <a:t> </a:t>
            </a:r>
            <a:r>
              <a:rPr lang="en-US" sz="1800" b="1" dirty="0" err="1"/>
              <a:t>Prasarana</a:t>
            </a:r>
            <a:r>
              <a:rPr lang="en-US" sz="1800" b="1" dirty="0"/>
              <a:t> TIK agar </a:t>
            </a:r>
            <a:r>
              <a:rPr lang="en-US" sz="1800" b="1" dirty="0" err="1"/>
              <a:t>kinerja</a:t>
            </a:r>
            <a:r>
              <a:rPr lang="en-US" sz="1800" b="1" dirty="0"/>
              <a:t> </a:t>
            </a:r>
            <a:r>
              <a:rPr lang="en-US" sz="1800" b="1" dirty="0" err="1"/>
              <a:t>infratruktur</a:t>
            </a:r>
            <a:r>
              <a:rPr lang="en-US" sz="1800" b="1" dirty="0"/>
              <a:t> </a:t>
            </a:r>
            <a:r>
              <a:rPr lang="en-US" sz="1800" b="1" dirty="0" err="1"/>
              <a:t>dapat</a:t>
            </a:r>
            <a:r>
              <a:rPr lang="en-US" sz="1800" b="1" dirty="0"/>
              <a:t> optimal </a:t>
            </a:r>
            <a:r>
              <a:rPr lang="en-US" sz="1800" b="1" i="1" dirty="0" err="1"/>
              <a:t>dan</a:t>
            </a:r>
            <a:r>
              <a:rPr lang="en-US" sz="1800" b="1" i="1" dirty="0"/>
              <a:t> up-to-date</a:t>
            </a:r>
            <a:r>
              <a:rPr lang="en-US" sz="1800" b="1" dirty="0"/>
              <a:t>.</a:t>
            </a:r>
            <a:endParaRPr lang="id-ID" sz="1800" b="1" dirty="0"/>
          </a:p>
          <a:p>
            <a:pPr marL="285750" lvl="0" indent="-285750">
              <a:buFont typeface="Arial" panose="020B0604020202020204" pitchFamily="34" charset="0"/>
              <a:buChar char="•"/>
            </a:pPr>
            <a:r>
              <a:rPr lang="en-US" sz="1800" b="1" dirty="0" err="1"/>
              <a:t>Memberi</a:t>
            </a:r>
            <a:r>
              <a:rPr lang="en-US" sz="1800" b="1" dirty="0"/>
              <a:t> </a:t>
            </a:r>
            <a:r>
              <a:rPr lang="en-US" sz="1800" b="1" dirty="0" err="1"/>
              <a:t>pelayanan</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pada</a:t>
            </a:r>
            <a:r>
              <a:rPr lang="en-US" sz="1800" b="1" dirty="0"/>
              <a:t> </a:t>
            </a:r>
            <a:r>
              <a:rPr lang="en-US" sz="1800" b="1" dirty="0" err="1"/>
              <a:t>masyarakat</a:t>
            </a:r>
            <a:r>
              <a:rPr lang="en-US" sz="1800" b="1" dirty="0"/>
              <a:t> </a:t>
            </a:r>
            <a:r>
              <a:rPr lang="en-US" sz="1800" b="1" dirty="0" err="1"/>
              <a:t>kampus</a:t>
            </a:r>
            <a:r>
              <a:rPr lang="en-US" sz="1800" b="1" dirty="0"/>
              <a:t> </a:t>
            </a:r>
            <a:r>
              <a:rPr lang="en-US" sz="1800" b="1" dirty="0" err="1"/>
              <a:t>dan</a:t>
            </a:r>
            <a:r>
              <a:rPr lang="en-US" sz="1800" b="1" dirty="0"/>
              <a:t> </a:t>
            </a:r>
            <a:r>
              <a:rPr lang="en-US" sz="1800" b="1" dirty="0" err="1"/>
              <a:t>masyarakat</a:t>
            </a:r>
            <a:r>
              <a:rPr lang="en-US" sz="1800" b="1" dirty="0"/>
              <a:t> </a:t>
            </a:r>
            <a:r>
              <a:rPr lang="en-US" sz="1800" b="1" dirty="0" err="1"/>
              <a:t>luar</a:t>
            </a:r>
            <a:r>
              <a:rPr lang="en-US" sz="1800" b="1" dirty="0"/>
              <a:t> </a:t>
            </a:r>
            <a:r>
              <a:rPr lang="en-US" sz="1800" b="1" dirty="0" err="1"/>
              <a:t>kampus</a:t>
            </a:r>
            <a:r>
              <a:rPr lang="en-US" sz="1800" b="1" dirty="0"/>
              <a:t> </a:t>
            </a:r>
            <a:r>
              <a:rPr lang="en-US" sz="1800" b="1" dirty="0" err="1"/>
              <a:t>melalui</a:t>
            </a:r>
            <a:r>
              <a:rPr lang="en-US" sz="1800" b="1" dirty="0"/>
              <a:t> </a:t>
            </a:r>
            <a:r>
              <a:rPr lang="en-US" sz="1800" b="1" dirty="0" err="1"/>
              <a:t>penyelenggaraan</a:t>
            </a:r>
            <a:r>
              <a:rPr lang="en-US" sz="1800" b="1" dirty="0"/>
              <a:t> </a:t>
            </a:r>
            <a:r>
              <a:rPr lang="en-US" sz="1800" b="1" dirty="0" err="1"/>
              <a:t>kursus</a:t>
            </a:r>
            <a:r>
              <a:rPr lang="en-US" sz="1800" b="1" dirty="0"/>
              <a:t> </a:t>
            </a:r>
            <a:r>
              <a:rPr lang="en-US" sz="1800" b="1" dirty="0" err="1"/>
              <a:t>dan</a:t>
            </a:r>
            <a:r>
              <a:rPr lang="en-US" sz="1800" b="1" dirty="0"/>
              <a:t> </a:t>
            </a:r>
            <a:r>
              <a:rPr lang="en-US" sz="1800" b="1" dirty="0" err="1"/>
              <a:t>pelatihan</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informasi</a:t>
            </a:r>
            <a:r>
              <a:rPr lang="en-US" sz="1800" b="1" dirty="0"/>
              <a:t>, </a:t>
            </a:r>
            <a:r>
              <a:rPr lang="en-US" sz="1800" b="1" dirty="0" err="1"/>
              <a:t>pembangunan</a:t>
            </a:r>
            <a:r>
              <a:rPr lang="en-US" sz="1800" b="1" dirty="0"/>
              <a:t> </a:t>
            </a:r>
            <a:r>
              <a:rPr lang="en-US" sz="1800" b="1" dirty="0" err="1"/>
              <a:t>serta</a:t>
            </a:r>
            <a:r>
              <a:rPr lang="en-US" sz="1800" b="1" dirty="0"/>
              <a:t> </a:t>
            </a:r>
            <a:r>
              <a:rPr lang="en-US" sz="1800" b="1" dirty="0" err="1"/>
              <a:t>pengembangan</a:t>
            </a:r>
            <a:r>
              <a:rPr lang="en-US" sz="1800" b="1" dirty="0"/>
              <a:t> software </a:t>
            </a:r>
            <a:r>
              <a:rPr lang="en-US" sz="1800" b="1" dirty="0" err="1"/>
              <a:t>dan</a:t>
            </a:r>
            <a:r>
              <a:rPr lang="en-US" sz="1800" b="1" dirty="0"/>
              <a:t> hardware, </a:t>
            </a:r>
            <a:r>
              <a:rPr lang="en-US" sz="1800" b="1" dirty="0" err="1"/>
              <a:t>dan</a:t>
            </a:r>
            <a:r>
              <a:rPr lang="en-US" sz="1800" b="1" dirty="0"/>
              <a:t> </a:t>
            </a:r>
            <a:r>
              <a:rPr lang="en-US" sz="1800" b="1" dirty="0" err="1"/>
              <a:t>konsultasi</a:t>
            </a:r>
            <a:r>
              <a:rPr lang="en-US" sz="1800" b="1" dirty="0"/>
              <a:t> </a:t>
            </a:r>
            <a:r>
              <a:rPr lang="en-US" sz="1800" b="1" dirty="0" err="1"/>
              <a:t>manajemen</a:t>
            </a:r>
            <a:r>
              <a:rPr lang="en-US" sz="1800" b="1" dirty="0"/>
              <a:t> </a:t>
            </a:r>
            <a:r>
              <a:rPr lang="en-US" sz="1800" b="1" dirty="0" err="1"/>
              <a:t>dalam</a:t>
            </a:r>
            <a:r>
              <a:rPr lang="en-US" sz="1800" b="1" dirty="0"/>
              <a:t> </a:t>
            </a:r>
            <a:r>
              <a:rPr lang="en-US" sz="1800" b="1" dirty="0" err="1"/>
              <a:t>masalah</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informasi</a:t>
            </a:r>
            <a:r>
              <a:rPr lang="en-US" sz="1800" b="1" dirty="0"/>
              <a:t>.</a:t>
            </a:r>
            <a:endParaRPr lang="id-ID" sz="1800" b="1" dirty="0"/>
          </a:p>
        </p:txBody>
      </p:sp>
      <p:sp>
        <p:nvSpPr>
          <p:cNvPr id="5" name="Title 1"/>
          <p:cNvSpPr txBox="1">
            <a:spLocks/>
          </p:cNvSpPr>
          <p:nvPr/>
        </p:nvSpPr>
        <p:spPr>
          <a:xfrm>
            <a:off x="838200" y="2392908"/>
            <a:ext cx="3733800" cy="481036"/>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400" dirty="0" smtClean="0"/>
              <a:t>Fungsi PTIK </a:t>
            </a:r>
            <a:endParaRPr lang="id-ID" sz="2400" dirty="0"/>
          </a:p>
        </p:txBody>
      </p:sp>
      <p:sp>
        <p:nvSpPr>
          <p:cNvPr id="6" name="Title 1"/>
          <p:cNvSpPr txBox="1">
            <a:spLocks/>
          </p:cNvSpPr>
          <p:nvPr/>
        </p:nvSpPr>
        <p:spPr>
          <a:xfrm>
            <a:off x="838200" y="1277796"/>
            <a:ext cx="8374039" cy="8472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800" b="1" dirty="0" smtClean="0"/>
              <a:t>Tugas dari PTIK Unhas yaitu </a:t>
            </a:r>
            <a:r>
              <a:rPr lang="en-US" sz="1800" b="1" dirty="0" err="1" smtClean="0"/>
              <a:t>Melakukan</a:t>
            </a:r>
            <a:r>
              <a:rPr lang="en-US" sz="1800" b="1" dirty="0" smtClean="0"/>
              <a:t> </a:t>
            </a:r>
            <a:r>
              <a:rPr lang="en-US" sz="1800" b="1" dirty="0" err="1"/>
              <a:t>pengkajian</a:t>
            </a:r>
            <a:r>
              <a:rPr lang="en-US" sz="1800" b="1" dirty="0"/>
              <a:t> </a:t>
            </a:r>
            <a:r>
              <a:rPr lang="en-US" sz="1800" b="1" dirty="0" err="1"/>
              <a:t>dan</a:t>
            </a:r>
            <a:r>
              <a:rPr lang="en-US" sz="1800" b="1" dirty="0"/>
              <a:t> </a:t>
            </a:r>
            <a:r>
              <a:rPr lang="en-US" sz="1800" b="1" dirty="0" err="1"/>
              <a:t>pengembangan</a:t>
            </a:r>
            <a:r>
              <a:rPr lang="en-US" sz="1800" b="1" dirty="0"/>
              <a:t> </a:t>
            </a:r>
            <a:r>
              <a:rPr lang="en-US" sz="1800" b="1" dirty="0" err="1"/>
              <a:t>Infrastruktur</a:t>
            </a:r>
            <a:r>
              <a:rPr lang="en-US" sz="1800" b="1" dirty="0"/>
              <a:t> TIK </a:t>
            </a:r>
            <a:r>
              <a:rPr lang="en-US" sz="1800" b="1" dirty="0" err="1"/>
              <a:t>dan</a:t>
            </a:r>
            <a:r>
              <a:rPr lang="en-US" sz="1800" b="1" dirty="0"/>
              <a:t> </a:t>
            </a:r>
            <a:r>
              <a:rPr lang="en-US" sz="1800" b="1" dirty="0" err="1"/>
              <a:t>menyediakan</a:t>
            </a:r>
            <a:r>
              <a:rPr lang="en-US" sz="1800" b="1" dirty="0"/>
              <a:t> </a:t>
            </a:r>
            <a:r>
              <a:rPr lang="en-US" sz="1800" b="1" dirty="0" err="1"/>
              <a:t>layanan</a:t>
            </a:r>
            <a:r>
              <a:rPr lang="en-US" sz="1800" b="1" dirty="0"/>
              <a:t> </a:t>
            </a:r>
            <a:r>
              <a:rPr lang="en-US" sz="1800" b="1" dirty="0" err="1"/>
              <a:t>informasi</a:t>
            </a:r>
            <a:r>
              <a:rPr lang="en-US" sz="1800" b="1" dirty="0"/>
              <a:t> </a:t>
            </a:r>
            <a:r>
              <a:rPr lang="en-US" sz="1800" b="1" dirty="0" err="1"/>
              <a:t>bagi</a:t>
            </a:r>
            <a:r>
              <a:rPr lang="en-US" sz="1800" b="1" dirty="0"/>
              <a:t> </a:t>
            </a:r>
            <a:r>
              <a:rPr lang="en-US" sz="1800" b="1" dirty="0" err="1"/>
              <a:t>civitas</a:t>
            </a:r>
            <a:r>
              <a:rPr lang="en-US" sz="1800" b="1" dirty="0"/>
              <a:t> </a:t>
            </a:r>
            <a:r>
              <a:rPr lang="en-US" sz="1800" b="1" dirty="0" err="1"/>
              <a:t>akademika</a:t>
            </a:r>
            <a:r>
              <a:rPr lang="en-US" sz="1800" b="1" dirty="0"/>
              <a:t> UNHAS.</a:t>
            </a:r>
            <a:endParaRPr lang="id-ID" sz="1800" b="1" dirty="0"/>
          </a:p>
        </p:txBody>
      </p:sp>
    </p:spTree>
    <p:extLst>
      <p:ext uri="{BB962C8B-B14F-4D97-AF65-F5344CB8AC3E}">
        <p14:creationId xmlns:p14="http://schemas.microsoft.com/office/powerpoint/2010/main" val="29592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4000" b="-8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4433"/>
            <a:ext cx="3624618" cy="4673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d-ID" sz="2000" dirty="0" smtClean="0"/>
              <a:t>Perangkat Keras (Hardware) </a:t>
            </a:r>
            <a:endParaRPr lang="id-ID" sz="2000" dirty="0"/>
          </a:p>
        </p:txBody>
      </p:sp>
      <p:sp>
        <p:nvSpPr>
          <p:cNvPr id="4" name="Title 1"/>
          <p:cNvSpPr txBox="1">
            <a:spLocks/>
          </p:cNvSpPr>
          <p:nvPr/>
        </p:nvSpPr>
        <p:spPr>
          <a:xfrm>
            <a:off x="838199" y="1199914"/>
            <a:ext cx="10284725" cy="6425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800" dirty="0" err="1" smtClean="0"/>
              <a:t>S</a:t>
            </a:r>
            <a:r>
              <a:rPr lang="en-US" sz="1800" dirty="0" err="1" smtClean="0"/>
              <a:t>alah</a:t>
            </a:r>
            <a:r>
              <a:rPr lang="en-US" sz="1800" dirty="0" smtClean="0"/>
              <a:t> </a:t>
            </a:r>
            <a:r>
              <a:rPr lang="en-US" sz="1800" dirty="0" err="1"/>
              <a:t>satu</a:t>
            </a:r>
            <a:r>
              <a:rPr lang="en-US" sz="1800" dirty="0"/>
              <a:t> </a:t>
            </a:r>
            <a:r>
              <a:rPr lang="en-US" sz="1800" dirty="0" err="1"/>
              <a:t>komponen</a:t>
            </a:r>
            <a:r>
              <a:rPr lang="en-US" sz="1800" dirty="0"/>
              <a:t> </a:t>
            </a:r>
            <a:r>
              <a:rPr lang="en-US" sz="1800" dirty="0" err="1"/>
              <a:t>dari</a:t>
            </a:r>
            <a:r>
              <a:rPr lang="en-US" sz="1800" dirty="0"/>
              <a:t> </a:t>
            </a:r>
            <a:r>
              <a:rPr lang="en-US" sz="1800" dirty="0" err="1"/>
              <a:t>sebuah</a:t>
            </a:r>
            <a:r>
              <a:rPr lang="en-US" sz="1800" dirty="0"/>
              <a:t> </a:t>
            </a:r>
            <a:r>
              <a:rPr lang="en-US" sz="1800" dirty="0" err="1"/>
              <a:t>komputer</a:t>
            </a:r>
            <a:r>
              <a:rPr lang="en-US" sz="1800" dirty="0"/>
              <a:t> yang </a:t>
            </a:r>
            <a:r>
              <a:rPr lang="en-US" sz="1800" dirty="0" err="1"/>
              <a:t>sifat</a:t>
            </a:r>
            <a:r>
              <a:rPr lang="en-US" sz="1800" dirty="0"/>
              <a:t> </a:t>
            </a:r>
            <a:r>
              <a:rPr lang="en-US" sz="1800" dirty="0" err="1"/>
              <a:t>alat</a:t>
            </a:r>
            <a:r>
              <a:rPr lang="en-US" sz="1800" dirty="0"/>
              <a:t> </a:t>
            </a:r>
            <a:r>
              <a:rPr lang="en-US" sz="1800" dirty="0" err="1"/>
              <a:t>nya</a:t>
            </a:r>
            <a:r>
              <a:rPr lang="en-US" sz="1800" dirty="0"/>
              <a:t> </a:t>
            </a:r>
            <a:r>
              <a:rPr lang="en-US" sz="1800" dirty="0" err="1"/>
              <a:t>bisa</a:t>
            </a:r>
            <a:r>
              <a:rPr lang="en-US" sz="1800" dirty="0"/>
              <a:t> </a:t>
            </a:r>
            <a:r>
              <a:rPr lang="en-US" sz="1800" dirty="0" err="1"/>
              <a:t>dilihat</a:t>
            </a:r>
            <a:r>
              <a:rPr lang="en-US" sz="1800" dirty="0"/>
              <a:t> </a:t>
            </a:r>
            <a:r>
              <a:rPr lang="en-US" sz="1800" dirty="0" err="1"/>
              <a:t>dan</a:t>
            </a:r>
            <a:r>
              <a:rPr lang="en-US" sz="1800" dirty="0"/>
              <a:t> </a:t>
            </a:r>
            <a:r>
              <a:rPr lang="en-US" sz="1800" dirty="0" err="1"/>
              <a:t>diraba</a:t>
            </a:r>
            <a:r>
              <a:rPr lang="en-US" sz="1800" dirty="0"/>
              <a:t> </a:t>
            </a:r>
            <a:r>
              <a:rPr lang="en-US" sz="1800" dirty="0" err="1"/>
              <a:t>oleh</a:t>
            </a:r>
            <a:r>
              <a:rPr lang="en-US" sz="1800" dirty="0"/>
              <a:t> </a:t>
            </a:r>
            <a:r>
              <a:rPr lang="en-US" sz="1800" dirty="0" err="1"/>
              <a:t>manusia</a:t>
            </a:r>
            <a:r>
              <a:rPr lang="en-US" sz="1800" dirty="0"/>
              <a:t> </a:t>
            </a:r>
            <a:r>
              <a:rPr lang="en-US" sz="1800" dirty="0" err="1"/>
              <a:t>secara</a:t>
            </a:r>
            <a:r>
              <a:rPr lang="en-US" sz="1800" dirty="0"/>
              <a:t> </a:t>
            </a:r>
            <a:r>
              <a:rPr lang="en-US" sz="1800" dirty="0" err="1"/>
              <a:t>langsung</a:t>
            </a:r>
            <a:r>
              <a:rPr lang="en-US" sz="1800" dirty="0"/>
              <a:t> </a:t>
            </a:r>
            <a:r>
              <a:rPr lang="en-US" sz="1800" dirty="0" err="1"/>
              <a:t>atau</a:t>
            </a:r>
            <a:r>
              <a:rPr lang="en-US" sz="1800" dirty="0"/>
              <a:t> yang </a:t>
            </a:r>
            <a:r>
              <a:rPr lang="en-US" sz="1800" dirty="0" err="1"/>
              <a:t>berbentuk</a:t>
            </a:r>
            <a:r>
              <a:rPr lang="en-US" sz="1800" dirty="0"/>
              <a:t> </a:t>
            </a:r>
            <a:r>
              <a:rPr lang="en-US" sz="1800" dirty="0" err="1"/>
              <a:t>nyata</a:t>
            </a:r>
            <a:r>
              <a:rPr lang="en-US" sz="1800" dirty="0"/>
              <a:t>, yang </a:t>
            </a:r>
            <a:r>
              <a:rPr lang="en-US" sz="1800" dirty="0" err="1"/>
              <a:t>berfungsi</a:t>
            </a:r>
            <a:r>
              <a:rPr lang="en-US" sz="1800" dirty="0"/>
              <a:t> </a:t>
            </a:r>
            <a:r>
              <a:rPr lang="en-US" sz="1800" dirty="0" err="1"/>
              <a:t>untuk</a:t>
            </a:r>
            <a:r>
              <a:rPr lang="en-US" sz="1800" dirty="0"/>
              <a:t> </a:t>
            </a:r>
            <a:r>
              <a:rPr lang="en-US" sz="1800" dirty="0" err="1"/>
              <a:t>mendukung</a:t>
            </a:r>
            <a:r>
              <a:rPr lang="en-US" sz="1800" dirty="0"/>
              <a:t> proses </a:t>
            </a:r>
            <a:r>
              <a:rPr lang="en-US" sz="1800" dirty="0" err="1"/>
              <a:t>komputerisasi</a:t>
            </a:r>
            <a:r>
              <a:rPr lang="en-US" sz="1800" dirty="0"/>
              <a:t>.</a:t>
            </a:r>
            <a:endParaRPr lang="id-ID" sz="1800" dirty="0"/>
          </a:p>
        </p:txBody>
      </p:sp>
      <p:grpSp>
        <p:nvGrpSpPr>
          <p:cNvPr id="7" name="Group 6"/>
          <p:cNvGrpSpPr/>
          <p:nvPr/>
        </p:nvGrpSpPr>
        <p:grpSpPr>
          <a:xfrm>
            <a:off x="838199" y="1950540"/>
            <a:ext cx="10380261" cy="4642419"/>
            <a:chOff x="838199" y="1950540"/>
            <a:chExt cx="10380261" cy="4642419"/>
          </a:xfrm>
        </p:grpSpPr>
        <p:pic>
          <p:nvPicPr>
            <p:cNvPr id="5" name="Picture 4" descr="F:\IMG_35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950540"/>
              <a:ext cx="5589897" cy="4642419"/>
            </a:xfrm>
            <a:prstGeom prst="rect">
              <a:avLst/>
            </a:prstGeom>
            <a:noFill/>
            <a:ln>
              <a:noFill/>
            </a:ln>
          </p:spPr>
        </p:pic>
        <p:sp>
          <p:nvSpPr>
            <p:cNvPr id="6" name="Rectangle 5"/>
            <p:cNvSpPr>
              <a:spLocks noChangeArrowheads="1"/>
            </p:cNvSpPr>
            <p:nvPr/>
          </p:nvSpPr>
          <p:spPr bwMode="auto">
            <a:xfrm>
              <a:off x="6652055" y="1950540"/>
              <a:ext cx="4566405" cy="40954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15000"/>
                </a:lnSpc>
                <a:spcAft>
                  <a:spcPts val="1000"/>
                </a:spcAft>
              </a:pPr>
              <a:r>
                <a:rPr lang="id-ID"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ETERANGAN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GAMBAR:</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sebelah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kanan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Fakultas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Universitas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Hasanuddin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juga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merupakan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dikelola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oleh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ditempatkan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Rektorat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Lantai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suhu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disesuaikan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Sedangkan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ketig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sebelah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kiri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Power Supply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berfungsi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sebagai sumber tenaga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ketika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lampu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padam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menunjang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Adapun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data center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cadangan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ditempatkan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samping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Pusat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Penelitian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Ilmiah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dikontrol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online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oleh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pengelola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864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518278" y="641444"/>
            <a:ext cx="10590999" cy="5459105"/>
            <a:chOff x="518278" y="641444"/>
            <a:chExt cx="10590999" cy="5459105"/>
          </a:xfrm>
        </p:grpSpPr>
        <p:pic>
          <p:nvPicPr>
            <p:cNvPr id="4" name="Picture 3" descr="F:\IMG_35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78" y="641444"/>
              <a:ext cx="6845969" cy="5459105"/>
            </a:xfrm>
            <a:prstGeom prst="rect">
              <a:avLst/>
            </a:prstGeom>
            <a:noFill/>
            <a:ln>
              <a:noFill/>
            </a:ln>
          </p:spPr>
        </p:pic>
        <p:sp>
          <p:nvSpPr>
            <p:cNvPr id="5" name="Rectangle 4"/>
            <p:cNvSpPr>
              <a:spLocks noChangeArrowheads="1"/>
            </p:cNvSpPr>
            <p:nvPr/>
          </p:nvSpPr>
          <p:spPr bwMode="auto">
            <a:xfrm>
              <a:off x="7364246" y="641445"/>
              <a:ext cx="3745031" cy="5459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KETERANGAN GAMBAR: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dimiliki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Universitas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Hasanuddin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Pengadaan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2012.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berisi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beberapa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software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dikelola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Web Service, E-mail Service,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Manajemen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(SIM), Learning Management System (LMS),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Reposetory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Journal, online Survey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Distance Learning System.</a:t>
              </a:r>
              <a:endParaRPr lang="id-ID"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berada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bagian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12 Terabyte,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bawahnya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24 Terabyte.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paling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bawah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300 Gigabyte.</a:t>
              </a:r>
              <a:endParaRPr lang="id-ID"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32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33800" cy="56292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d-ID" sz="2400" dirty="0" smtClean="0"/>
              <a:t>Perangkat Lunak (Software)</a:t>
            </a:r>
            <a:endParaRPr lang="id-ID" sz="2400" dirty="0"/>
          </a:p>
        </p:txBody>
      </p:sp>
      <p:sp>
        <p:nvSpPr>
          <p:cNvPr id="4" name="Title 1"/>
          <p:cNvSpPr txBox="1">
            <a:spLocks/>
          </p:cNvSpPr>
          <p:nvPr/>
        </p:nvSpPr>
        <p:spPr>
          <a:xfrm>
            <a:off x="838199" y="1050879"/>
            <a:ext cx="10639567" cy="45037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600" dirty="0" smtClean="0"/>
              <a:t>PTIK Universitas Hasanuddin memiliki beberapa software yang menunjang pemenuhan informasi dan komunikasi civitas akademika, yaitu:</a:t>
            </a:r>
            <a:endParaRPr lang="id-ID" sz="1600" dirty="0"/>
          </a:p>
        </p:txBody>
      </p:sp>
      <p:sp>
        <p:nvSpPr>
          <p:cNvPr id="5" name="Title 1"/>
          <p:cNvSpPr txBox="1">
            <a:spLocks/>
          </p:cNvSpPr>
          <p:nvPr/>
        </p:nvSpPr>
        <p:spPr>
          <a:xfrm>
            <a:off x="838200" y="1624087"/>
            <a:ext cx="3733800" cy="43672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b="1" dirty="0" smtClean="0"/>
              <a:t>1. Web Service</a:t>
            </a:r>
            <a:endParaRPr lang="id-ID" sz="2000" b="1" dirty="0"/>
          </a:p>
        </p:txBody>
      </p:sp>
      <p:sp>
        <p:nvSpPr>
          <p:cNvPr id="6" name="Title 1"/>
          <p:cNvSpPr txBox="1">
            <a:spLocks/>
          </p:cNvSpPr>
          <p:nvPr/>
        </p:nvSpPr>
        <p:spPr>
          <a:xfrm>
            <a:off x="838200" y="2183645"/>
            <a:ext cx="10639566" cy="436726"/>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solidFill>
                  <a:schemeClr val="bg1"/>
                </a:solidFill>
              </a:rPr>
              <a:t>Web service</a:t>
            </a:r>
            <a:r>
              <a:rPr lang="en-US" sz="1600" dirty="0">
                <a:solidFill>
                  <a:schemeClr val="bg1"/>
                </a:solidFill>
              </a:rPr>
              <a:t> </a:t>
            </a:r>
            <a:r>
              <a:rPr lang="en-US" sz="1600" dirty="0" err="1">
                <a:solidFill>
                  <a:schemeClr val="bg1"/>
                </a:solidFill>
              </a:rPr>
              <a:t>adalah</a:t>
            </a:r>
            <a:r>
              <a:rPr lang="en-US" sz="1600" dirty="0">
                <a:solidFill>
                  <a:schemeClr val="bg1"/>
                </a:solidFill>
              </a:rPr>
              <a:t> </a:t>
            </a:r>
            <a:r>
              <a:rPr lang="en-US" sz="1600" dirty="0" err="1">
                <a:solidFill>
                  <a:schemeClr val="bg1"/>
                </a:solidFill>
              </a:rPr>
              <a:t>aplikasi</a:t>
            </a:r>
            <a:r>
              <a:rPr lang="en-US" sz="1600" dirty="0">
                <a:solidFill>
                  <a:schemeClr val="bg1"/>
                </a:solidFill>
              </a:rPr>
              <a:t> </a:t>
            </a:r>
            <a:r>
              <a:rPr lang="en-US" sz="1600" dirty="0" err="1">
                <a:solidFill>
                  <a:schemeClr val="bg1"/>
                </a:solidFill>
              </a:rPr>
              <a:t>sekumpulan</a:t>
            </a:r>
            <a:r>
              <a:rPr lang="en-US" sz="1600" dirty="0">
                <a:solidFill>
                  <a:schemeClr val="bg1"/>
                </a:solidFill>
              </a:rPr>
              <a:t> data (</a:t>
            </a:r>
            <a:r>
              <a:rPr lang="en-US" sz="1600" i="1" dirty="0">
                <a:solidFill>
                  <a:schemeClr val="bg1"/>
                </a:solidFill>
              </a:rPr>
              <a:t>database</a:t>
            </a:r>
            <a:r>
              <a:rPr lang="en-US" sz="1600" dirty="0">
                <a:solidFill>
                  <a:schemeClr val="bg1"/>
                </a:solidFill>
              </a:rPr>
              <a:t>), </a:t>
            </a:r>
            <a:r>
              <a:rPr lang="en-US" sz="1600" dirty="0" err="1">
                <a:solidFill>
                  <a:schemeClr val="bg1"/>
                </a:solidFill>
              </a:rPr>
              <a:t>perangkat</a:t>
            </a:r>
            <a:r>
              <a:rPr lang="en-US" sz="1600" dirty="0">
                <a:solidFill>
                  <a:schemeClr val="bg1"/>
                </a:solidFill>
              </a:rPr>
              <a:t> </a:t>
            </a:r>
            <a:r>
              <a:rPr lang="en-US" sz="1600" dirty="0" err="1">
                <a:solidFill>
                  <a:schemeClr val="bg1"/>
                </a:solidFill>
              </a:rPr>
              <a:t>lunak</a:t>
            </a:r>
            <a:r>
              <a:rPr lang="en-US" sz="1600" dirty="0">
                <a:solidFill>
                  <a:schemeClr val="bg1"/>
                </a:solidFill>
              </a:rPr>
              <a:t> (</a:t>
            </a:r>
            <a:r>
              <a:rPr lang="en-US" sz="1600" i="1" dirty="0">
                <a:solidFill>
                  <a:schemeClr val="bg1"/>
                </a:solidFill>
              </a:rPr>
              <a:t>software</a:t>
            </a:r>
            <a:r>
              <a:rPr lang="en-US" sz="1600" dirty="0">
                <a:solidFill>
                  <a:schemeClr val="bg1"/>
                </a:solidFill>
              </a:rPr>
              <a:t>) </a:t>
            </a:r>
            <a:r>
              <a:rPr lang="en-US" sz="1600" dirty="0" err="1">
                <a:solidFill>
                  <a:schemeClr val="bg1"/>
                </a:solidFill>
              </a:rPr>
              <a:t>atau</a:t>
            </a:r>
            <a:r>
              <a:rPr lang="en-US" sz="1600" dirty="0">
                <a:solidFill>
                  <a:schemeClr val="bg1"/>
                </a:solidFill>
              </a:rPr>
              <a:t> </a:t>
            </a:r>
            <a:r>
              <a:rPr lang="en-US" sz="1600" dirty="0" err="1">
                <a:solidFill>
                  <a:schemeClr val="bg1"/>
                </a:solidFill>
              </a:rPr>
              <a:t>bagian</a:t>
            </a:r>
            <a:r>
              <a:rPr lang="en-US" sz="1600" dirty="0">
                <a:solidFill>
                  <a:schemeClr val="bg1"/>
                </a:solidFill>
              </a:rPr>
              <a:t> </a:t>
            </a:r>
            <a:r>
              <a:rPr lang="en-US" sz="1600" dirty="0" err="1">
                <a:solidFill>
                  <a:schemeClr val="bg1"/>
                </a:solidFill>
              </a:rPr>
              <a:t>dari</a:t>
            </a:r>
            <a:r>
              <a:rPr lang="en-US" sz="1600" dirty="0">
                <a:solidFill>
                  <a:schemeClr val="bg1"/>
                </a:solidFill>
              </a:rPr>
              <a:t> </a:t>
            </a:r>
            <a:r>
              <a:rPr lang="en-US" sz="1600" dirty="0" err="1">
                <a:solidFill>
                  <a:schemeClr val="bg1"/>
                </a:solidFill>
              </a:rPr>
              <a:t>perangkat</a:t>
            </a:r>
            <a:r>
              <a:rPr lang="en-US" sz="1600" dirty="0">
                <a:solidFill>
                  <a:schemeClr val="bg1"/>
                </a:solidFill>
              </a:rPr>
              <a:t> </a:t>
            </a:r>
            <a:r>
              <a:rPr lang="en-US" sz="1600" dirty="0" err="1">
                <a:solidFill>
                  <a:schemeClr val="bg1"/>
                </a:solidFill>
              </a:rPr>
              <a:t>lunak</a:t>
            </a:r>
            <a:r>
              <a:rPr lang="en-US" sz="1600" dirty="0">
                <a:solidFill>
                  <a:schemeClr val="bg1"/>
                </a:solidFill>
              </a:rPr>
              <a:t> yang </a:t>
            </a:r>
            <a:r>
              <a:rPr lang="en-US" sz="1600" dirty="0" err="1">
                <a:solidFill>
                  <a:schemeClr val="bg1"/>
                </a:solidFill>
              </a:rPr>
              <a:t>dapat</a:t>
            </a:r>
            <a:r>
              <a:rPr lang="en-US" sz="1600" dirty="0">
                <a:solidFill>
                  <a:schemeClr val="bg1"/>
                </a:solidFill>
              </a:rPr>
              <a:t> </a:t>
            </a:r>
            <a:r>
              <a:rPr lang="en-US" sz="1600" dirty="0" err="1">
                <a:solidFill>
                  <a:schemeClr val="bg1"/>
                </a:solidFill>
              </a:rPr>
              <a:t>diaks</a:t>
            </a:r>
            <a:r>
              <a:rPr lang="en-US" sz="1600" dirty="0">
                <a:solidFill>
                  <a:schemeClr val="bg1"/>
                </a:solidFill>
              </a:rPr>
              <a:t> </a:t>
            </a:r>
            <a:r>
              <a:rPr lang="en-US" sz="1600" dirty="0" err="1">
                <a:solidFill>
                  <a:schemeClr val="bg1"/>
                </a:solidFill>
              </a:rPr>
              <a:t>essecara</a:t>
            </a:r>
            <a:r>
              <a:rPr lang="en-US" sz="1600" dirty="0">
                <a:solidFill>
                  <a:schemeClr val="bg1"/>
                </a:solidFill>
              </a:rPr>
              <a:t> remote </a:t>
            </a:r>
            <a:r>
              <a:rPr lang="en-US" sz="1600" dirty="0" err="1">
                <a:solidFill>
                  <a:schemeClr val="bg1"/>
                </a:solidFill>
              </a:rPr>
              <a:t>oleh</a:t>
            </a:r>
            <a:r>
              <a:rPr lang="en-US" sz="1600" dirty="0">
                <a:solidFill>
                  <a:schemeClr val="bg1"/>
                </a:solidFill>
              </a:rPr>
              <a:t> </a:t>
            </a:r>
            <a:r>
              <a:rPr lang="en-US" sz="1600" dirty="0" err="1">
                <a:solidFill>
                  <a:schemeClr val="bg1"/>
                </a:solidFill>
              </a:rPr>
              <a:t>berbagai</a:t>
            </a:r>
            <a:r>
              <a:rPr lang="en-US" sz="1600" dirty="0">
                <a:solidFill>
                  <a:schemeClr val="bg1"/>
                </a:solidFill>
              </a:rPr>
              <a:t> </a:t>
            </a:r>
            <a:r>
              <a:rPr lang="en-US" sz="1600" dirty="0" err="1">
                <a:solidFill>
                  <a:schemeClr val="bg1"/>
                </a:solidFill>
              </a:rPr>
              <a:t>piranti</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dirty="0" err="1">
                <a:solidFill>
                  <a:schemeClr val="bg1"/>
                </a:solidFill>
              </a:rPr>
              <a:t>sebuah</a:t>
            </a:r>
            <a:r>
              <a:rPr lang="en-US" sz="1600" dirty="0">
                <a:solidFill>
                  <a:schemeClr val="bg1"/>
                </a:solidFill>
              </a:rPr>
              <a:t> </a:t>
            </a:r>
            <a:r>
              <a:rPr lang="en-US" sz="1600" dirty="0" err="1">
                <a:solidFill>
                  <a:schemeClr val="bg1"/>
                </a:solidFill>
              </a:rPr>
              <a:t>perantara</a:t>
            </a:r>
            <a:r>
              <a:rPr lang="en-US" sz="1600" dirty="0">
                <a:solidFill>
                  <a:schemeClr val="bg1"/>
                </a:solidFill>
              </a:rPr>
              <a:t> </a:t>
            </a:r>
            <a:r>
              <a:rPr lang="en-US" sz="1600" dirty="0" err="1">
                <a:solidFill>
                  <a:schemeClr val="bg1"/>
                </a:solidFill>
              </a:rPr>
              <a:t>tertentu</a:t>
            </a:r>
            <a:r>
              <a:rPr lang="en-US" sz="1600" dirty="0">
                <a:solidFill>
                  <a:schemeClr val="bg1"/>
                </a:solidFill>
              </a:rPr>
              <a:t>.  </a:t>
            </a:r>
            <a:endParaRPr lang="id-ID" sz="1600" dirty="0">
              <a:solidFill>
                <a:schemeClr val="bg1"/>
              </a:solidFill>
            </a:endParaRPr>
          </a:p>
        </p:txBody>
      </p:sp>
      <p:pic>
        <p:nvPicPr>
          <p:cNvPr id="7" name="Picture 6" descr="D:\PASCASARJANA UNHAS 2013\SEMESTER 2\Teknologi Komunikasi(ITC)\Untitled.png"/>
          <p:cNvPicPr/>
          <p:nvPr/>
        </p:nvPicPr>
        <p:blipFill>
          <a:blip r:embed="rId3">
            <a:extLst>
              <a:ext uri="{28A0092B-C50C-407E-A947-70E740481C1C}">
                <a14:useLocalDpi xmlns:a14="http://schemas.microsoft.com/office/drawing/2010/main" val="0"/>
              </a:ext>
            </a:extLst>
          </a:blip>
          <a:srcRect/>
          <a:stretch>
            <a:fillRect/>
          </a:stretch>
        </p:blipFill>
        <p:spPr bwMode="auto">
          <a:xfrm>
            <a:off x="2325804" y="2743204"/>
            <a:ext cx="7282220" cy="3261812"/>
          </a:xfrm>
          <a:prstGeom prst="rect">
            <a:avLst/>
          </a:prstGeom>
          <a:noFill/>
          <a:ln>
            <a:noFill/>
          </a:ln>
        </p:spPr>
      </p:pic>
      <p:sp>
        <p:nvSpPr>
          <p:cNvPr id="8" name="Rectangle 7"/>
          <p:cNvSpPr/>
          <p:nvPr/>
        </p:nvSpPr>
        <p:spPr>
          <a:xfrm>
            <a:off x="1970393" y="6127849"/>
            <a:ext cx="7993041" cy="369332"/>
          </a:xfrm>
          <a:prstGeom prst="rect">
            <a:avLst/>
          </a:prstGeom>
        </p:spPr>
        <p:txBody>
          <a:bodyPr wrap="square">
            <a:spAutoFit/>
          </a:bodyPr>
          <a:lstStyle/>
          <a:p>
            <a:r>
              <a:rPr lang="id-ID" dirty="0" smtClean="0">
                <a:effectLst/>
                <a:latin typeface="Times New Roman" panose="02020603050405020304" pitchFamily="18" charset="0"/>
                <a:ea typeface="Times New Roman" panose="02020603050405020304" pitchFamily="18" charset="0"/>
              </a:rPr>
              <a:t>W</a:t>
            </a:r>
            <a:r>
              <a:rPr lang="en-US" dirty="0" err="1" smtClean="0">
                <a:effectLst/>
                <a:latin typeface="Times New Roman" panose="02020603050405020304" pitchFamily="18" charset="0"/>
                <a:ea typeface="Times New Roman" panose="02020603050405020304" pitchFamily="18" charset="0"/>
              </a:rPr>
              <a:t>ebsite</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Universitas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Hasanuddin</a:t>
            </a:r>
            <a:r>
              <a:rPr lang="en-US" dirty="0" smtClean="0">
                <a:effectLst/>
                <a:latin typeface="Times New Roman" panose="02020603050405020304" pitchFamily="18" charset="0"/>
                <a:ea typeface="Times New Roman" panose="02020603050405020304" pitchFamily="18" charset="0"/>
              </a:rPr>
              <a:t> yang </a:t>
            </a:r>
            <a:r>
              <a:rPr lang="en-US" dirty="0" err="1" smtClean="0">
                <a:effectLst/>
                <a:latin typeface="Times New Roman" panose="02020603050405020304" pitchFamily="18" charset="0"/>
                <a:ea typeface="Times New Roman" panose="02020603050405020304" pitchFamily="18" charset="0"/>
              </a:rPr>
              <a:t>dapat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diakses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melalui</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laman</a:t>
            </a:r>
            <a:r>
              <a:rPr lang="en-US" dirty="0" smtClean="0">
                <a:effectLst/>
                <a:latin typeface="Times New Roman" panose="02020603050405020304" pitchFamily="18" charset="0"/>
                <a:ea typeface="Times New Roman" panose="02020603050405020304" pitchFamily="18" charset="0"/>
              </a:rPr>
              <a:t> </a:t>
            </a:r>
            <a:r>
              <a:rPr lang="en-US"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www.unhas.ac.id</a:t>
            </a:r>
            <a:endParaRPr lang="id-ID" dirty="0"/>
          </a:p>
        </p:txBody>
      </p:sp>
    </p:spTree>
    <p:extLst>
      <p:ext uri="{BB962C8B-B14F-4D97-AF65-F5344CB8AC3E}">
        <p14:creationId xmlns:p14="http://schemas.microsoft.com/office/powerpoint/2010/main" val="22416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97006" y="423085"/>
            <a:ext cx="3733800" cy="43672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b="1" dirty="0">
                <a:solidFill>
                  <a:schemeClr val="bg1"/>
                </a:solidFill>
              </a:rPr>
              <a:t>2</a:t>
            </a:r>
            <a:r>
              <a:rPr lang="id-ID" sz="2000" b="1" dirty="0" smtClean="0">
                <a:solidFill>
                  <a:schemeClr val="bg1"/>
                </a:solidFill>
              </a:rPr>
              <a:t>. Mail Service</a:t>
            </a:r>
            <a:endParaRPr lang="id-ID" sz="2000" b="1" dirty="0">
              <a:solidFill>
                <a:schemeClr val="bg1"/>
              </a:solidFill>
            </a:endParaRPr>
          </a:p>
        </p:txBody>
      </p:sp>
      <p:sp>
        <p:nvSpPr>
          <p:cNvPr id="5" name="Title 1"/>
          <p:cNvSpPr txBox="1">
            <a:spLocks/>
          </p:cNvSpPr>
          <p:nvPr/>
        </p:nvSpPr>
        <p:spPr>
          <a:xfrm>
            <a:off x="497006" y="1037232"/>
            <a:ext cx="10639566" cy="586851"/>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rPr>
              <a:t>Mail service </a:t>
            </a:r>
            <a:r>
              <a:rPr lang="en-US" sz="1800" dirty="0" err="1">
                <a:solidFill>
                  <a:schemeClr val="bg1"/>
                </a:solidFill>
              </a:rPr>
              <a:t>adalah</a:t>
            </a:r>
            <a:r>
              <a:rPr lang="en-US" sz="1800" dirty="0">
                <a:solidFill>
                  <a:schemeClr val="bg1"/>
                </a:solidFill>
              </a:rPr>
              <a:t> </a:t>
            </a:r>
            <a:r>
              <a:rPr lang="en-US" sz="1800" dirty="0" err="1">
                <a:solidFill>
                  <a:schemeClr val="bg1"/>
                </a:solidFill>
              </a:rPr>
              <a:t>layanan</a:t>
            </a:r>
            <a:r>
              <a:rPr lang="en-US" sz="1800" dirty="0">
                <a:solidFill>
                  <a:schemeClr val="bg1"/>
                </a:solidFill>
              </a:rPr>
              <a:t> </a:t>
            </a:r>
            <a:r>
              <a:rPr lang="en-US" sz="1800" dirty="0" err="1">
                <a:solidFill>
                  <a:schemeClr val="bg1"/>
                </a:solidFill>
              </a:rPr>
              <a:t>untuk</a:t>
            </a:r>
            <a:r>
              <a:rPr lang="en-US" sz="1800" dirty="0">
                <a:solidFill>
                  <a:schemeClr val="bg1"/>
                </a:solidFill>
              </a:rPr>
              <a:t> </a:t>
            </a:r>
            <a:r>
              <a:rPr lang="en-US" sz="1800" dirty="0" err="1">
                <a:solidFill>
                  <a:schemeClr val="bg1"/>
                </a:solidFill>
              </a:rPr>
              <a:t>saling</a:t>
            </a:r>
            <a:r>
              <a:rPr lang="en-US" sz="1800" dirty="0">
                <a:solidFill>
                  <a:schemeClr val="bg1"/>
                </a:solidFill>
              </a:rPr>
              <a:t> </a:t>
            </a:r>
            <a:r>
              <a:rPr lang="en-US" sz="1800" dirty="0" err="1">
                <a:solidFill>
                  <a:schemeClr val="bg1"/>
                </a:solidFill>
              </a:rPr>
              <a:t>berkirim</a:t>
            </a:r>
            <a:r>
              <a:rPr lang="en-US" sz="1800" dirty="0">
                <a:solidFill>
                  <a:schemeClr val="bg1"/>
                </a:solidFill>
              </a:rPr>
              <a:t> </a:t>
            </a:r>
            <a:r>
              <a:rPr lang="en-US" sz="1800" dirty="0" err="1">
                <a:solidFill>
                  <a:schemeClr val="bg1"/>
                </a:solidFill>
              </a:rPr>
              <a:t>pesan</a:t>
            </a:r>
            <a:r>
              <a:rPr lang="en-US" sz="1800" dirty="0">
                <a:solidFill>
                  <a:schemeClr val="bg1"/>
                </a:solidFill>
              </a:rPr>
              <a:t> </a:t>
            </a:r>
            <a:r>
              <a:rPr lang="en-US" sz="1800" dirty="0" err="1">
                <a:solidFill>
                  <a:schemeClr val="bg1"/>
                </a:solidFill>
              </a:rPr>
              <a:t>antarpengguna</a:t>
            </a:r>
            <a:r>
              <a:rPr lang="en-US" sz="1800" dirty="0">
                <a:solidFill>
                  <a:schemeClr val="bg1"/>
                </a:solidFill>
              </a:rPr>
              <a:t> internet di </a:t>
            </a:r>
            <a:r>
              <a:rPr lang="en-US" sz="1800" dirty="0" err="1">
                <a:solidFill>
                  <a:schemeClr val="bg1"/>
                </a:solidFill>
              </a:rPr>
              <a:t>seluruh</a:t>
            </a:r>
            <a:r>
              <a:rPr lang="en-US" sz="1800" dirty="0">
                <a:solidFill>
                  <a:schemeClr val="bg1"/>
                </a:solidFill>
              </a:rPr>
              <a:t> </a:t>
            </a:r>
            <a:r>
              <a:rPr lang="en-US" sz="1800" dirty="0" err="1">
                <a:solidFill>
                  <a:schemeClr val="bg1"/>
                </a:solidFill>
              </a:rPr>
              <a:t>dunia</a:t>
            </a:r>
            <a:r>
              <a:rPr lang="en-US" sz="1800" dirty="0">
                <a:solidFill>
                  <a:schemeClr val="bg1"/>
                </a:solidFill>
              </a:rPr>
              <a:t>. </a:t>
            </a:r>
            <a:r>
              <a:rPr lang="en-US" sz="1800" dirty="0" err="1">
                <a:solidFill>
                  <a:schemeClr val="bg1"/>
                </a:solidFill>
              </a:rPr>
              <a:t>Sebenarnya</a:t>
            </a:r>
            <a:r>
              <a:rPr lang="en-US" sz="1800" dirty="0">
                <a:solidFill>
                  <a:schemeClr val="bg1"/>
                </a:solidFill>
              </a:rPr>
              <a:t> e-mail </a:t>
            </a:r>
            <a:r>
              <a:rPr lang="en-US" sz="1800" dirty="0" err="1">
                <a:solidFill>
                  <a:schemeClr val="bg1"/>
                </a:solidFill>
              </a:rPr>
              <a:t>sama</a:t>
            </a:r>
            <a:r>
              <a:rPr lang="en-US" sz="1800" dirty="0">
                <a:solidFill>
                  <a:schemeClr val="bg1"/>
                </a:solidFill>
              </a:rPr>
              <a:t> </a:t>
            </a:r>
            <a:r>
              <a:rPr lang="en-US" sz="1800" dirty="0" err="1">
                <a:solidFill>
                  <a:schemeClr val="bg1"/>
                </a:solidFill>
              </a:rPr>
              <a:t>dengan</a:t>
            </a:r>
            <a:r>
              <a:rPr lang="en-US" sz="1800" dirty="0">
                <a:solidFill>
                  <a:schemeClr val="bg1"/>
                </a:solidFill>
              </a:rPr>
              <a:t> </a:t>
            </a:r>
            <a:r>
              <a:rPr lang="en-US" sz="1800" dirty="0" err="1">
                <a:solidFill>
                  <a:schemeClr val="bg1"/>
                </a:solidFill>
              </a:rPr>
              <a:t>surat</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kehidupan</a:t>
            </a:r>
            <a:r>
              <a:rPr lang="en-US" sz="1800" dirty="0">
                <a:solidFill>
                  <a:schemeClr val="bg1"/>
                </a:solidFill>
              </a:rPr>
              <a:t> </a:t>
            </a:r>
            <a:r>
              <a:rPr lang="en-US" sz="1800" dirty="0" err="1">
                <a:solidFill>
                  <a:schemeClr val="bg1"/>
                </a:solidFill>
              </a:rPr>
              <a:t>nyata</a:t>
            </a:r>
            <a:r>
              <a:rPr lang="en-US" sz="1800" dirty="0">
                <a:solidFill>
                  <a:schemeClr val="bg1"/>
                </a:solidFill>
              </a:rPr>
              <a:t>. </a:t>
            </a:r>
            <a:r>
              <a:rPr lang="en-US" sz="1800" dirty="0" err="1">
                <a:solidFill>
                  <a:schemeClr val="bg1"/>
                </a:solidFill>
              </a:rPr>
              <a:t>Perbedaannya</a:t>
            </a:r>
            <a:r>
              <a:rPr lang="en-US" sz="1800" dirty="0">
                <a:solidFill>
                  <a:schemeClr val="bg1"/>
                </a:solidFill>
              </a:rPr>
              <a:t> </a:t>
            </a:r>
            <a:r>
              <a:rPr lang="en-US" sz="1800" dirty="0" err="1">
                <a:solidFill>
                  <a:schemeClr val="bg1"/>
                </a:solidFill>
              </a:rPr>
              <a:t>adalah</a:t>
            </a:r>
            <a:r>
              <a:rPr lang="en-US" sz="1800" dirty="0">
                <a:solidFill>
                  <a:schemeClr val="bg1"/>
                </a:solidFill>
              </a:rPr>
              <a:t> </a:t>
            </a:r>
            <a:r>
              <a:rPr lang="en-US" sz="1800" dirty="0" err="1">
                <a:solidFill>
                  <a:schemeClr val="bg1"/>
                </a:solidFill>
              </a:rPr>
              <a:t>kecepatannya</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mengirim</a:t>
            </a:r>
            <a:r>
              <a:rPr lang="en-US" sz="1800" dirty="0">
                <a:solidFill>
                  <a:schemeClr val="bg1"/>
                </a:solidFill>
              </a:rPr>
              <a:t> </a:t>
            </a:r>
            <a:r>
              <a:rPr lang="en-US" sz="1800" dirty="0" err="1">
                <a:solidFill>
                  <a:schemeClr val="bg1"/>
                </a:solidFill>
              </a:rPr>
              <a:t>pesan</a:t>
            </a:r>
            <a:r>
              <a:rPr lang="en-US" sz="1800" dirty="0">
                <a:solidFill>
                  <a:schemeClr val="bg1"/>
                </a:solidFill>
              </a:rPr>
              <a:t>. </a:t>
            </a:r>
            <a:endParaRPr lang="id-ID" sz="1800" dirty="0">
              <a:solidFill>
                <a:schemeClr val="bg1"/>
              </a:solidFill>
            </a:endParaRPr>
          </a:p>
        </p:txBody>
      </p:sp>
      <p:pic>
        <p:nvPicPr>
          <p:cNvPr id="6" name="Picture 5" descr="D:\PASCASARJANA UNHAS 2013\SEMESTER 2\Teknologi Komunikasi(ITC)\Untitledg.png"/>
          <p:cNvPicPr/>
          <p:nvPr/>
        </p:nvPicPr>
        <p:blipFill>
          <a:blip r:embed="rId3">
            <a:extLst>
              <a:ext uri="{28A0092B-C50C-407E-A947-70E740481C1C}">
                <a14:useLocalDpi xmlns:a14="http://schemas.microsoft.com/office/drawing/2010/main" val="0"/>
              </a:ext>
            </a:extLst>
          </a:blip>
          <a:srcRect/>
          <a:stretch>
            <a:fillRect/>
          </a:stretch>
        </p:blipFill>
        <p:spPr bwMode="auto">
          <a:xfrm>
            <a:off x="1602475" y="1801504"/>
            <a:ext cx="7882719" cy="4380932"/>
          </a:xfrm>
          <a:prstGeom prst="rect">
            <a:avLst/>
          </a:prstGeom>
          <a:noFill/>
          <a:ln>
            <a:noFill/>
          </a:ln>
        </p:spPr>
      </p:pic>
      <p:sp>
        <p:nvSpPr>
          <p:cNvPr id="7" name="Rectangle 6"/>
          <p:cNvSpPr/>
          <p:nvPr/>
        </p:nvSpPr>
        <p:spPr>
          <a:xfrm>
            <a:off x="2454890" y="6196084"/>
            <a:ext cx="6723798" cy="369332"/>
          </a:xfrm>
          <a:prstGeom prst="rect">
            <a:avLst/>
          </a:prstGeom>
        </p:spPr>
        <p:txBody>
          <a:bodyPr wrap="square">
            <a:spAutoFit/>
          </a:bodyPr>
          <a:lstStyle/>
          <a:p>
            <a:r>
              <a:rPr lang="en-US" dirty="0" smtClean="0">
                <a:effectLst/>
                <a:latin typeface="Times New Roman" panose="02020603050405020304" pitchFamily="18" charset="0"/>
                <a:ea typeface="Times New Roman" panose="02020603050405020304" pitchFamily="18" charset="0"/>
              </a:rPr>
              <a:t>Mailing </a:t>
            </a:r>
            <a:r>
              <a:rPr lang="en-US" dirty="0" err="1" smtClean="0">
                <a:effectLst/>
                <a:latin typeface="Times New Roman" panose="02020603050405020304" pitchFamily="18" charset="0"/>
                <a:ea typeface="Times New Roman" panose="02020603050405020304" pitchFamily="18" charset="0"/>
              </a:rPr>
              <a:t>Unhas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dapat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diakses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melalui</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laman</a:t>
            </a:r>
            <a:r>
              <a:rPr lang="en-US" dirty="0" smtClean="0">
                <a:effectLst/>
                <a:latin typeface="Times New Roman" panose="02020603050405020304" pitchFamily="18" charset="0"/>
                <a:ea typeface="Times New Roman" panose="02020603050405020304" pitchFamily="18" charset="0"/>
              </a:rPr>
              <a:t> </a:t>
            </a:r>
            <a:r>
              <a:rPr lang="en-US"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https://mail.unhas.ac.id/</a:t>
            </a:r>
            <a:endParaRPr lang="id-ID" dirty="0"/>
          </a:p>
        </p:txBody>
      </p:sp>
    </p:spTree>
    <p:extLst>
      <p:ext uri="{BB962C8B-B14F-4D97-AF65-F5344CB8AC3E}">
        <p14:creationId xmlns:p14="http://schemas.microsoft.com/office/powerpoint/2010/main" val="19809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088642" cy="562922"/>
          </a:xfrm>
        </p:spPr>
        <p:style>
          <a:lnRef idx="1">
            <a:schemeClr val="accent4"/>
          </a:lnRef>
          <a:fillRef idx="2">
            <a:schemeClr val="accent4"/>
          </a:fillRef>
          <a:effectRef idx="1">
            <a:schemeClr val="accent4"/>
          </a:effectRef>
          <a:fontRef idx="minor">
            <a:schemeClr val="dk1"/>
          </a:fontRef>
        </p:style>
        <p:txBody>
          <a:bodyPr>
            <a:normAutofit/>
          </a:bodyPr>
          <a:lstStyle/>
          <a:p>
            <a:r>
              <a:rPr lang="en-US" sz="2000" b="1" dirty="0" err="1"/>
              <a:t>Sistem</a:t>
            </a:r>
            <a:r>
              <a:rPr lang="en-US" sz="2000" b="1" dirty="0"/>
              <a:t> </a:t>
            </a:r>
            <a:r>
              <a:rPr lang="en-US" sz="2000" b="1" dirty="0" err="1"/>
              <a:t>Informasi</a:t>
            </a:r>
            <a:r>
              <a:rPr lang="en-US" sz="2000" b="1" dirty="0"/>
              <a:t> </a:t>
            </a:r>
            <a:r>
              <a:rPr lang="en-US" sz="2000" b="1" dirty="0" err="1"/>
              <a:t>Manajemen</a:t>
            </a:r>
            <a:r>
              <a:rPr lang="en-US" sz="2000" b="1" dirty="0"/>
              <a:t> (SIM) </a:t>
            </a:r>
            <a:endParaRPr lang="id-ID" sz="2000" dirty="0"/>
          </a:p>
        </p:txBody>
      </p:sp>
      <p:sp>
        <p:nvSpPr>
          <p:cNvPr id="4" name="Title 1"/>
          <p:cNvSpPr txBox="1">
            <a:spLocks/>
          </p:cNvSpPr>
          <p:nvPr/>
        </p:nvSpPr>
        <p:spPr>
          <a:xfrm>
            <a:off x="838200" y="1049787"/>
            <a:ext cx="10489442" cy="81995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800" b="1" dirty="0" err="1" smtClean="0"/>
              <a:t>Sistem</a:t>
            </a:r>
            <a:r>
              <a:rPr lang="en-US" sz="1800" b="1" dirty="0" smtClean="0"/>
              <a:t> </a:t>
            </a:r>
            <a:r>
              <a:rPr lang="en-US" sz="1800" b="1" dirty="0" err="1" smtClean="0"/>
              <a:t>Informasi</a:t>
            </a:r>
            <a:r>
              <a:rPr lang="en-US" sz="1800" b="1" dirty="0" smtClean="0"/>
              <a:t> </a:t>
            </a:r>
            <a:r>
              <a:rPr lang="en-US" sz="1800" b="1" dirty="0" err="1" smtClean="0"/>
              <a:t>Manajemen</a:t>
            </a:r>
            <a:r>
              <a:rPr lang="en-US" sz="1800" b="1" dirty="0" smtClean="0"/>
              <a:t> (SIM)</a:t>
            </a:r>
            <a:r>
              <a:rPr lang="id-ID" sz="1800" b="1" dirty="0" smtClean="0"/>
              <a:t> </a:t>
            </a:r>
            <a:r>
              <a:rPr lang="en-US" sz="1800" dirty="0" err="1" smtClean="0"/>
              <a:t>berisi</a:t>
            </a:r>
            <a:r>
              <a:rPr lang="en-US" sz="1800" dirty="0" smtClean="0"/>
              <a:t> </a:t>
            </a:r>
            <a:r>
              <a:rPr lang="en-US" sz="1800" dirty="0" err="1" smtClean="0"/>
              <a:t>informasi</a:t>
            </a:r>
            <a:r>
              <a:rPr lang="id-ID" sz="1800" dirty="0"/>
              <a:t> </a:t>
            </a:r>
            <a:r>
              <a:rPr lang="en-US" sz="1800" dirty="0" err="1" smtClean="0"/>
              <a:t>bagi</a:t>
            </a:r>
            <a:r>
              <a:rPr lang="en-US" sz="1800" dirty="0" smtClean="0"/>
              <a:t> </a:t>
            </a:r>
            <a:r>
              <a:rPr lang="en-US" sz="1800" dirty="0" err="1" smtClean="0"/>
              <a:t>calon</a:t>
            </a:r>
            <a:r>
              <a:rPr lang="en-US" sz="1800" dirty="0" smtClean="0"/>
              <a:t> </a:t>
            </a:r>
            <a:r>
              <a:rPr lang="en-US" sz="1800" dirty="0" err="1" smtClean="0"/>
              <a:t>mahasiswa</a:t>
            </a:r>
            <a:r>
              <a:rPr lang="en-US" sz="1800" dirty="0" smtClean="0"/>
              <a:t>,  </a:t>
            </a:r>
            <a:r>
              <a:rPr lang="en-US" sz="1800" dirty="0" err="1" smtClean="0"/>
              <a:t>akademik</a:t>
            </a:r>
            <a:r>
              <a:rPr lang="en-US" sz="1800" dirty="0" smtClean="0"/>
              <a:t>, </a:t>
            </a:r>
            <a:r>
              <a:rPr lang="en-US" sz="1800" dirty="0" err="1" smtClean="0"/>
              <a:t>dosen</a:t>
            </a:r>
            <a:r>
              <a:rPr lang="en-US" sz="1800" dirty="0" smtClean="0"/>
              <a:t> &amp; </a:t>
            </a:r>
            <a:r>
              <a:rPr lang="en-US" sz="1800" dirty="0" err="1" smtClean="0"/>
              <a:t>mahasiswa</a:t>
            </a:r>
            <a:r>
              <a:rPr lang="en-US" sz="1800" dirty="0" smtClean="0"/>
              <a:t>, </a:t>
            </a:r>
            <a:r>
              <a:rPr lang="en-US" sz="1800" dirty="0" err="1" smtClean="0"/>
              <a:t>informasi</a:t>
            </a:r>
            <a:r>
              <a:rPr lang="en-US" sz="1800" dirty="0" smtClean="0"/>
              <a:t> </a:t>
            </a:r>
            <a:r>
              <a:rPr lang="en-US" sz="1800" dirty="0" err="1" smtClean="0"/>
              <a:t>keuangan</a:t>
            </a:r>
            <a:r>
              <a:rPr lang="en-US" sz="1800" dirty="0" smtClean="0"/>
              <a:t>, </a:t>
            </a:r>
            <a:r>
              <a:rPr lang="en-US" sz="1800" dirty="0" err="1" smtClean="0"/>
              <a:t>dll</a:t>
            </a:r>
            <a:r>
              <a:rPr lang="en-US" sz="1800" dirty="0" smtClean="0"/>
              <a:t>. </a:t>
            </a:r>
            <a:r>
              <a:rPr lang="en-US" sz="1800" dirty="0" err="1" smtClean="0"/>
              <a:t>Melalui</a:t>
            </a:r>
            <a:r>
              <a:rPr lang="en-US" sz="1800" dirty="0" smtClean="0"/>
              <a:t> SIM, </a:t>
            </a:r>
            <a:r>
              <a:rPr lang="en-US" sz="1800" dirty="0" err="1" smtClean="0"/>
              <a:t>mahasiswa</a:t>
            </a:r>
            <a:r>
              <a:rPr lang="en-US" sz="1800" dirty="0" smtClean="0"/>
              <a:t> </a:t>
            </a:r>
            <a:r>
              <a:rPr lang="en-US" sz="1800" dirty="0" err="1" smtClean="0"/>
              <a:t>dapat</a:t>
            </a:r>
            <a:r>
              <a:rPr lang="en-US" sz="1800" dirty="0" smtClean="0"/>
              <a:t> </a:t>
            </a:r>
            <a:r>
              <a:rPr lang="en-US" sz="1800" dirty="0" err="1" smtClean="0"/>
              <a:t>mengakses</a:t>
            </a:r>
            <a:r>
              <a:rPr lang="en-US" sz="1800" dirty="0" smtClean="0"/>
              <a:t> </a:t>
            </a:r>
            <a:r>
              <a:rPr lang="en-US" sz="1800" dirty="0" err="1" smtClean="0"/>
              <a:t>kalender</a:t>
            </a:r>
            <a:r>
              <a:rPr lang="en-US" sz="1800" dirty="0" smtClean="0"/>
              <a:t> </a:t>
            </a:r>
            <a:r>
              <a:rPr lang="en-US" sz="1800" dirty="0" err="1" smtClean="0"/>
              <a:t>akademik</a:t>
            </a:r>
            <a:r>
              <a:rPr lang="en-US" sz="1800" dirty="0" smtClean="0"/>
              <a:t> </a:t>
            </a:r>
            <a:r>
              <a:rPr lang="en-US" sz="1800" dirty="0" err="1" smtClean="0"/>
              <a:t>dan</a:t>
            </a:r>
            <a:r>
              <a:rPr lang="en-US" sz="1800" dirty="0" smtClean="0"/>
              <a:t> </a:t>
            </a:r>
            <a:r>
              <a:rPr lang="en-US" sz="1800" dirty="0" err="1" smtClean="0"/>
              <a:t>dosen</a:t>
            </a:r>
            <a:r>
              <a:rPr lang="en-US" sz="1800" dirty="0" smtClean="0"/>
              <a:t> </a:t>
            </a:r>
            <a:r>
              <a:rPr lang="en-US" sz="1800" dirty="0" err="1" smtClean="0"/>
              <a:t>bisa</a:t>
            </a:r>
            <a:r>
              <a:rPr lang="en-US" sz="1800" dirty="0" smtClean="0"/>
              <a:t> </a:t>
            </a:r>
            <a:r>
              <a:rPr lang="en-US" sz="1800" dirty="0" err="1" smtClean="0"/>
              <a:t>melihat</a:t>
            </a:r>
            <a:r>
              <a:rPr lang="en-US" sz="1800" dirty="0" smtClean="0"/>
              <a:t> progress </a:t>
            </a:r>
            <a:r>
              <a:rPr lang="en-US" sz="1800" dirty="0" err="1" smtClean="0"/>
              <a:t>mahasiswanya</a:t>
            </a:r>
            <a:r>
              <a:rPr lang="en-US" sz="1800" dirty="0" smtClean="0"/>
              <a:t>. </a:t>
            </a:r>
            <a:endParaRPr lang="id-ID" sz="1800" dirty="0" smtClean="0"/>
          </a:p>
        </p:txBody>
      </p:sp>
      <p:pic>
        <p:nvPicPr>
          <p:cNvPr id="5" name="Picture 4" descr="D:\PASCASARJANA UNHAS 2013\SEMESTER 2\Teknologi Komunikasi(ITC)\Untitled1.png"/>
          <p:cNvPicPr/>
          <p:nvPr/>
        </p:nvPicPr>
        <p:blipFill>
          <a:blip r:embed="rId3">
            <a:extLst>
              <a:ext uri="{28A0092B-C50C-407E-A947-70E740481C1C}">
                <a14:useLocalDpi xmlns:a14="http://schemas.microsoft.com/office/drawing/2010/main" val="0"/>
              </a:ext>
            </a:extLst>
          </a:blip>
          <a:srcRect/>
          <a:stretch>
            <a:fillRect/>
          </a:stretch>
        </p:blipFill>
        <p:spPr bwMode="auto">
          <a:xfrm>
            <a:off x="2389643" y="1991481"/>
            <a:ext cx="7013665" cy="4163659"/>
          </a:xfrm>
          <a:prstGeom prst="rect">
            <a:avLst/>
          </a:prstGeom>
          <a:noFill/>
          <a:ln>
            <a:noFill/>
          </a:ln>
        </p:spPr>
      </p:pic>
      <p:sp>
        <p:nvSpPr>
          <p:cNvPr id="6" name="Rectangle 5"/>
          <p:cNvSpPr/>
          <p:nvPr/>
        </p:nvSpPr>
        <p:spPr>
          <a:xfrm>
            <a:off x="2117235" y="6276879"/>
            <a:ext cx="755847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id-ID" dirty="0" smtClean="0">
                <a:effectLst/>
                <a:latin typeface="Times New Roman" panose="02020603050405020304" pitchFamily="18" charset="0"/>
                <a:ea typeface="Times New Roman" panose="02020603050405020304" pitchFamily="18" charset="0"/>
              </a:rPr>
              <a:t>Sistem Informasi Manajemen (SIM) dapat diakses melaui </a:t>
            </a:r>
            <a:r>
              <a:rPr lang="id-ID" dirty="0" smtClean="0">
                <a:solidFill>
                  <a:schemeClr val="accent1">
                    <a:lumMod val="50000"/>
                  </a:schemeClr>
                </a:solidFill>
                <a:effectLst/>
                <a:latin typeface="Times New Roman" panose="02020603050405020304" pitchFamily="18" charset="0"/>
                <a:ea typeface="Times New Roman" panose="02020603050405020304" pitchFamily="18" charset="0"/>
              </a:rPr>
              <a:t>http://</a:t>
            </a:r>
            <a:r>
              <a:rPr lang="en-US" dirty="0" smtClean="0">
                <a:solidFill>
                  <a:schemeClr val="accent1">
                    <a:lumMod val="50000"/>
                  </a:schemeClr>
                </a:solidFill>
                <a:effectLst/>
                <a:latin typeface="Times New Roman" panose="02020603050405020304" pitchFamily="18" charset="0"/>
                <a:ea typeface="Times New Roman" panose="02020603050405020304" pitchFamily="18" charset="0"/>
              </a:rPr>
              <a:t>sim.unhas.ac.id</a:t>
            </a:r>
            <a:endParaRPr lang="id-ID" dirty="0">
              <a:solidFill>
                <a:schemeClr val="accent1">
                  <a:lumMod val="50000"/>
                </a:schemeClr>
              </a:solidFill>
            </a:endParaRPr>
          </a:p>
        </p:txBody>
      </p:sp>
    </p:spTree>
    <p:extLst>
      <p:ext uri="{BB962C8B-B14F-4D97-AF65-F5344CB8AC3E}">
        <p14:creationId xmlns:p14="http://schemas.microsoft.com/office/powerpoint/2010/main" val="328003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709</TotalTime>
  <Words>1073</Words>
  <Application>Microsoft Office PowerPoint</Application>
  <PresentationFormat>Widescreen</PresentationFormat>
  <Paragraphs>94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LAPORAN KUNJUNGANDAN WAWANCARA DI PUSAT TEKNOLOGI INFORMASI DAN KOMUNIKASI (PTIK) UNIVERSITAS HASANUDDIN</vt:lpstr>
      <vt:lpstr>PowerPoint Presentation</vt:lpstr>
      <vt:lpstr>Sejarah PTIK UNHAS</vt:lpstr>
      <vt:lpstr>Tugas Pokok PTIK </vt:lpstr>
      <vt:lpstr>Perangkat Keras (Hardware) </vt:lpstr>
      <vt:lpstr>PowerPoint Presentation</vt:lpstr>
      <vt:lpstr>Perangkat Lunak (Software)</vt:lpstr>
      <vt:lpstr>PowerPoint Presentation</vt:lpstr>
      <vt:lpstr>Sistem Informasi Manajemen (SIM) </vt:lpstr>
      <vt:lpstr>PowerPoint Presentation</vt:lpstr>
      <vt:lpstr>PowerPoint Presentation</vt:lpstr>
      <vt:lpstr>PowerPoint Presentation</vt:lpstr>
      <vt:lpstr>Humanware / Sumber Daya Manusia</vt:lpstr>
      <vt:lpstr>Struktur Organisasi PTIK Unhas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wink yagami</dc:creator>
  <cp:lastModifiedBy>wink yagami</cp:lastModifiedBy>
  <cp:revision>35</cp:revision>
  <dcterms:created xsi:type="dcterms:W3CDTF">2014-06-30T08:10:35Z</dcterms:created>
  <dcterms:modified xsi:type="dcterms:W3CDTF">2014-07-03T02:52:37Z</dcterms:modified>
</cp:coreProperties>
</file>