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8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EB4E3"/>
    <a:srgbClr val="A6A6A6"/>
    <a:srgbClr val="ECF59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11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7E4A2-FB21-4457-A010-7C554B120DB3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F38B9-CDCA-4529-B702-3FB2417DD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ABDILLAH MAKKARANA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F38B9-CDCA-4529-B702-3FB2417DD63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6119-83F8-4C24-822B-A8F0F1AC9BA5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5BE9-DC59-4619-AFE9-169BC57B1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6119-83F8-4C24-822B-A8F0F1AC9BA5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5BE9-DC59-4619-AFE9-169BC57B1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6119-83F8-4C24-822B-A8F0F1AC9BA5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5BE9-DC59-4619-AFE9-169BC57B1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6119-83F8-4C24-822B-A8F0F1AC9BA5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5BE9-DC59-4619-AFE9-169BC57B1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6119-83F8-4C24-822B-A8F0F1AC9BA5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5BE9-DC59-4619-AFE9-169BC57B1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6119-83F8-4C24-822B-A8F0F1AC9BA5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5BE9-DC59-4619-AFE9-169BC57B1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6119-83F8-4C24-822B-A8F0F1AC9BA5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5BE9-DC59-4619-AFE9-169BC57B1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6119-83F8-4C24-822B-A8F0F1AC9BA5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5BE9-DC59-4619-AFE9-169BC57B1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6119-83F8-4C24-822B-A8F0F1AC9BA5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5BE9-DC59-4619-AFE9-169BC57B1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6119-83F8-4C24-822B-A8F0F1AC9BA5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5BE9-DC59-4619-AFE9-169BC57B1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6119-83F8-4C24-822B-A8F0F1AC9BA5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5BE9-DC59-4619-AFE9-169BC57B1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D6119-83F8-4C24-822B-A8F0F1AC9BA5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15BE9-DC59-4619-AFE9-169BC57B1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r. RIZA SADJAD---ICT\GDLN---2014\gdl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305800" cy="25908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0" y="2743200"/>
            <a:ext cx="8382000" cy="158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2895600"/>
            <a:ext cx="8610600" cy="15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3048000"/>
            <a:ext cx="8839200" cy="1588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3886200"/>
            <a:ext cx="4419600" cy="461665"/>
          </a:xfrm>
          <a:prstGeom prst="rect">
            <a:avLst/>
          </a:prstGeom>
          <a:solidFill>
            <a:srgbClr val="A6A6A6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Std Black" pitchFamily="18" charset="0"/>
              </a:rPr>
              <a:t>NUUR WIDYA RAHIM</a:t>
            </a:r>
            <a:endParaRPr lang="en-US" sz="2400" dirty="0">
              <a:latin typeface="Cooper Std Black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567535"/>
            <a:ext cx="5257800" cy="461665"/>
          </a:xfrm>
          <a:prstGeom prst="rect">
            <a:avLst/>
          </a:prstGeom>
          <a:solidFill>
            <a:srgbClr val="A6A6A6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Std Black" pitchFamily="18" charset="0"/>
              </a:rPr>
              <a:t>A. RASDIANA DG. NGINTANG</a:t>
            </a:r>
            <a:endParaRPr lang="en-US" sz="2400" dirty="0">
              <a:latin typeface="Cooper Std Black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57800"/>
            <a:ext cx="4648200" cy="461665"/>
          </a:xfrm>
          <a:prstGeom prst="rect">
            <a:avLst/>
          </a:prstGeom>
          <a:solidFill>
            <a:srgbClr val="A6A6A6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Std Black" pitchFamily="18" charset="0"/>
              </a:rPr>
              <a:t>ABDILLAH MAKKARANA</a:t>
            </a:r>
            <a:endParaRPr lang="en-US" sz="2400" dirty="0">
              <a:latin typeface="Cooper Std Black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5000" y="3886200"/>
            <a:ext cx="3429000" cy="461665"/>
          </a:xfrm>
          <a:prstGeom prst="rect">
            <a:avLst/>
          </a:prstGeom>
          <a:solidFill>
            <a:srgbClr val="A6A6A6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Cooper Std Black" pitchFamily="18" charset="0"/>
              </a:rPr>
              <a:t>FITRIANI. R</a:t>
            </a:r>
            <a:endParaRPr lang="en-US" sz="2400" dirty="0">
              <a:latin typeface="Cooper Std Black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5257800"/>
            <a:ext cx="4267200" cy="461665"/>
          </a:xfrm>
          <a:prstGeom prst="rect">
            <a:avLst/>
          </a:prstGeom>
          <a:solidFill>
            <a:srgbClr val="A6A6A6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Cooper Std Black" pitchFamily="18" charset="0"/>
              </a:rPr>
              <a:t>ANUGRAWATI M. SILA</a:t>
            </a:r>
            <a:endParaRPr lang="en-US" sz="2400" dirty="0">
              <a:latin typeface="Cooper Std Black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15200" y="4572000"/>
            <a:ext cx="1828800" cy="461665"/>
          </a:xfrm>
          <a:prstGeom prst="rect">
            <a:avLst/>
          </a:prstGeom>
          <a:solidFill>
            <a:srgbClr val="A6A6A6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Cooper Std Black" pitchFamily="18" charset="0"/>
              </a:rPr>
              <a:t>ANNA</a:t>
            </a:r>
            <a:endParaRPr lang="en-US" sz="2400" dirty="0">
              <a:latin typeface="Cooper Std Black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5943600"/>
            <a:ext cx="2286000" cy="461665"/>
          </a:xfrm>
          <a:prstGeom prst="rect">
            <a:avLst/>
          </a:prstGeom>
          <a:solidFill>
            <a:srgbClr val="A6A6A6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oper Std Black" pitchFamily="18" charset="0"/>
              </a:rPr>
              <a:t>SAHARA</a:t>
            </a:r>
            <a:endParaRPr lang="en-US" sz="2400" dirty="0">
              <a:latin typeface="Cooper Std Black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" y="31242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tx2">
                    <a:lumMod val="75000"/>
                  </a:schemeClr>
                </a:solidFill>
                <a:latin typeface="Brush Script Std" pitchFamily="66" charset="0"/>
              </a:rPr>
              <a:t>Oleh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Brush Script Std" pitchFamily="66" charset="0"/>
              </a:rPr>
              <a:t> :</a:t>
            </a:r>
            <a:endParaRPr lang="en-US" sz="4400" b="1" dirty="0">
              <a:solidFill>
                <a:schemeClr val="tx2">
                  <a:lumMod val="75000"/>
                </a:schemeClr>
              </a:solidFill>
              <a:latin typeface="Brush Script Std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t="36000" b="10000"/>
          <a:stretch>
            <a:fillRect/>
          </a:stretch>
        </p:blipFill>
        <p:spPr bwMode="auto">
          <a:xfrm>
            <a:off x="838200" y="1905000"/>
            <a:ext cx="7239000" cy="2971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685800" y="1066800"/>
            <a:ext cx="4724400" cy="609600"/>
          </a:xfrm>
          <a:prstGeom prst="roundRect">
            <a:avLst/>
          </a:prstGeom>
          <a:solidFill>
            <a:srgbClr val="00B0F0">
              <a:alpha val="38039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Gill Sans Ultra Bold" pitchFamily="34" charset="0"/>
              </a:rPr>
              <a:t>Hardware</a:t>
            </a:r>
            <a:endParaRPr lang="id-ID" sz="3600" dirty="0">
              <a:solidFill>
                <a:srgbClr val="FFFF00"/>
              </a:solidFill>
              <a:latin typeface="Gill Sans Ultra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13520" y="5867400"/>
            <a:ext cx="3124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dirty="0" smtClean="0">
                <a:latin typeface="Brush Script Std" pitchFamily="66" charset="0"/>
              </a:rPr>
              <a:t>LCD </a:t>
            </a:r>
            <a:r>
              <a:rPr lang="en-US" sz="3600" dirty="0" err="1" smtClean="0">
                <a:latin typeface="Brush Script Std" pitchFamily="66" charset="0"/>
              </a:rPr>
              <a:t>Proyektor</a:t>
            </a:r>
            <a:endParaRPr lang="en-US" sz="3600" dirty="0">
              <a:latin typeface="Brush Script Std" pitchFamily="66" charset="0"/>
            </a:endParaRPr>
          </a:p>
        </p:txBody>
      </p:sp>
      <p:pic>
        <p:nvPicPr>
          <p:cNvPr id="5" name="Picture 3" descr="E:\poto\reelfoto\DSC029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343400"/>
            <a:ext cx="3352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85800" y="609600"/>
            <a:ext cx="4724400" cy="609600"/>
          </a:xfrm>
          <a:prstGeom prst="roundRect">
            <a:avLst/>
          </a:prstGeom>
          <a:solidFill>
            <a:srgbClr val="00B0F0">
              <a:alpha val="38039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Gill Sans Ultra Bold" pitchFamily="34" charset="0"/>
              </a:rPr>
              <a:t>Hardware</a:t>
            </a:r>
            <a:endParaRPr lang="id-ID" sz="3600" dirty="0">
              <a:solidFill>
                <a:srgbClr val="FFFF00"/>
              </a:solidFill>
              <a:latin typeface="Gill Sans Ultra Bold" pitchFamily="34" charset="0"/>
            </a:endParaRPr>
          </a:p>
        </p:txBody>
      </p:sp>
      <p:pic>
        <p:nvPicPr>
          <p:cNvPr id="4" name="Picture 3" descr="E:\poto\reelfoto\DSC029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1257">
            <a:off x="4800600" y="3276600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 rot="21105617">
            <a:off x="6662830" y="2705429"/>
            <a:ext cx="1641796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latin typeface="Brush Script Std" pitchFamily="66" charset="0"/>
              </a:rPr>
              <a:t>Notebook</a:t>
            </a:r>
            <a:endParaRPr lang="en-US" sz="3200" dirty="0">
              <a:solidFill>
                <a:schemeClr val="bg1"/>
              </a:solidFill>
              <a:latin typeface="Brush Script Std" pitchFamily="66" charset="0"/>
            </a:endParaRPr>
          </a:p>
        </p:txBody>
      </p:sp>
      <p:pic>
        <p:nvPicPr>
          <p:cNvPr id="5122" name="Picture 2" descr="D:\Ir. RIZA SADJAD---ICT\GDLN---2014\COD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57400"/>
            <a:ext cx="3886200" cy="304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 rot="21105617">
            <a:off x="1351900" y="5220029"/>
            <a:ext cx="1138453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latin typeface="Brush Script Std" pitchFamily="66" charset="0"/>
              </a:rPr>
              <a:t>Codec</a:t>
            </a:r>
            <a:endParaRPr lang="en-US" sz="3200" dirty="0">
              <a:solidFill>
                <a:schemeClr val="bg1"/>
              </a:solidFill>
              <a:latin typeface="Brush Script Std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Ir. RIZA SADJAD---ICT\GDLN---2014\VCR-2-PC_lg.jpg"/>
          <p:cNvPicPr>
            <a:picLocks noChangeAspect="1" noChangeArrowheads="1"/>
          </p:cNvPicPr>
          <p:nvPr/>
        </p:nvPicPr>
        <p:blipFill>
          <a:blip r:embed="rId2"/>
          <a:srcRect t="40482" r="15385" b="3614"/>
          <a:stretch>
            <a:fillRect/>
          </a:stretch>
        </p:blipFill>
        <p:spPr bwMode="auto">
          <a:xfrm>
            <a:off x="609600" y="2133600"/>
            <a:ext cx="3352800" cy="2209800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>
          <a:xfrm>
            <a:off x="685800" y="1295400"/>
            <a:ext cx="4724400" cy="609600"/>
          </a:xfrm>
          <a:prstGeom prst="roundRect">
            <a:avLst/>
          </a:prstGeom>
          <a:solidFill>
            <a:srgbClr val="00B0F0">
              <a:alpha val="38039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Gill Sans Ultra Bold" pitchFamily="34" charset="0"/>
              </a:rPr>
              <a:t>Hardware</a:t>
            </a:r>
            <a:endParaRPr lang="id-ID" sz="3600" dirty="0">
              <a:solidFill>
                <a:srgbClr val="FFFF00"/>
              </a:solidFill>
              <a:latin typeface="Gill Sans Ultra Bold" pitchFamily="34" charset="0"/>
            </a:endParaRPr>
          </a:p>
        </p:txBody>
      </p:sp>
      <p:pic>
        <p:nvPicPr>
          <p:cNvPr id="6146" name="Picture 2" descr="D:\Ir. RIZA SADJAD---ICT\GDLN---2014\quad b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89726">
            <a:off x="6103003" y="2747312"/>
            <a:ext cx="2133600" cy="2667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 rot="21105617">
            <a:off x="6849869" y="5143828"/>
            <a:ext cx="2029723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latin typeface="Brush Script Std" pitchFamily="66" charset="0"/>
              </a:rPr>
              <a:t>Quad BRI</a:t>
            </a:r>
            <a:endParaRPr lang="en-US" sz="3200" dirty="0">
              <a:solidFill>
                <a:schemeClr val="bg1"/>
              </a:solidFill>
              <a:latin typeface="Brush Script Std" pitchFamily="66" charset="0"/>
            </a:endParaRPr>
          </a:p>
        </p:txBody>
      </p:sp>
      <p:pic>
        <p:nvPicPr>
          <p:cNvPr id="6" name="Picture 2" descr="E:\poto\reelfoto\DSC029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505200"/>
            <a:ext cx="1962150" cy="261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 rot="21105617">
            <a:off x="1108303" y="4562026"/>
            <a:ext cx="1095172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latin typeface="Brush Script Std" pitchFamily="66" charset="0"/>
              </a:rPr>
              <a:t>VCR</a:t>
            </a:r>
            <a:endParaRPr lang="en-US" sz="3200" dirty="0">
              <a:solidFill>
                <a:schemeClr val="bg1"/>
              </a:solidFill>
              <a:latin typeface="Brush Script Std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1295400"/>
            <a:ext cx="4724400" cy="609600"/>
          </a:xfrm>
          <a:prstGeom prst="roundRect">
            <a:avLst/>
          </a:prstGeom>
          <a:solidFill>
            <a:srgbClr val="00B0F0">
              <a:alpha val="38039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Gill Sans Ultra Bold" pitchFamily="34" charset="0"/>
              </a:rPr>
              <a:t>Hardware</a:t>
            </a:r>
            <a:endParaRPr lang="id-ID" sz="3600" dirty="0">
              <a:solidFill>
                <a:srgbClr val="FFFF00"/>
              </a:solidFill>
              <a:latin typeface="Gill Sans Ultra Bold" pitchFamily="34" charset="0"/>
            </a:endParaRPr>
          </a:p>
        </p:txBody>
      </p:sp>
      <p:pic>
        <p:nvPicPr>
          <p:cNvPr id="3" name="Picture 3" descr="E:\poto\reelfoto\DSC02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37535">
            <a:off x="1355616" y="2059352"/>
            <a:ext cx="3155270" cy="42070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 rot="21105617">
            <a:off x="4471652" y="5416449"/>
            <a:ext cx="1616147" cy="646331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rush Script Std" pitchFamily="66" charset="0"/>
              </a:rPr>
              <a:t>Camera</a:t>
            </a:r>
            <a:endParaRPr lang="en-US" sz="3600" dirty="0">
              <a:solidFill>
                <a:schemeClr val="bg1"/>
              </a:solidFill>
              <a:latin typeface="Brush Script Std" pitchFamily="66" charset="0"/>
            </a:endParaRPr>
          </a:p>
        </p:txBody>
      </p:sp>
      <p:pic>
        <p:nvPicPr>
          <p:cNvPr id="5" name="Picture 2" descr="E:\poto\reelfoto\DSC029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981200"/>
            <a:ext cx="3733800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 rot="21105617">
            <a:off x="7226304" y="4989273"/>
            <a:ext cx="1260281" cy="646331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rush Script Std" pitchFamily="66" charset="0"/>
              </a:rPr>
              <a:t>UPS</a:t>
            </a:r>
            <a:endParaRPr lang="en-US" sz="3600" dirty="0">
              <a:solidFill>
                <a:schemeClr val="bg1"/>
              </a:solidFill>
              <a:latin typeface="Brush Script Std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2209800"/>
            <a:ext cx="3033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  <a:latin typeface="Brush Script Std" pitchFamily="66" charset="0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Brush Script Std" pitchFamily="66" charset="0"/>
              </a:rPr>
              <a:t>dalam</a:t>
            </a:r>
            <a:r>
              <a:rPr lang="en-US" sz="2400" dirty="0" smtClean="0">
                <a:solidFill>
                  <a:srgbClr val="FF0000"/>
                </a:solidFill>
                <a:latin typeface="Brush Script Std" pitchFamily="6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rush Script Std" pitchFamily="66" charset="0"/>
              </a:rPr>
              <a:t>keadaan</a:t>
            </a:r>
            <a:r>
              <a:rPr lang="en-US" sz="2400" dirty="0" smtClean="0">
                <a:solidFill>
                  <a:srgbClr val="FF0000"/>
                </a:solidFill>
                <a:latin typeface="Brush Script Std" pitchFamily="6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rush Script Std" pitchFamily="66" charset="0"/>
              </a:rPr>
              <a:t>rusak</a:t>
            </a:r>
            <a:r>
              <a:rPr lang="en-US" sz="2400" dirty="0" smtClean="0">
                <a:solidFill>
                  <a:srgbClr val="FF0000"/>
                </a:solidFill>
                <a:latin typeface="Brush Script Std" pitchFamily="66" charset="0"/>
              </a:rPr>
              <a:t>)</a:t>
            </a:r>
            <a:endParaRPr lang="en-US" sz="2400" dirty="0">
              <a:solidFill>
                <a:srgbClr val="FF0000"/>
              </a:solidFill>
              <a:latin typeface="Brush Script Std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1295400"/>
            <a:ext cx="4724400" cy="609600"/>
          </a:xfrm>
          <a:prstGeom prst="roundRect">
            <a:avLst/>
          </a:prstGeom>
          <a:solidFill>
            <a:srgbClr val="00B0F0">
              <a:alpha val="38039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Gill Sans Ultra Bold" pitchFamily="34" charset="0"/>
              </a:rPr>
              <a:t>Hardware</a:t>
            </a:r>
            <a:endParaRPr lang="id-ID" sz="3600" dirty="0">
              <a:solidFill>
                <a:srgbClr val="FFFF00"/>
              </a:solidFill>
              <a:latin typeface="Gill Sans Ultra Bold" pitchFamily="34" charset="0"/>
            </a:endParaRPr>
          </a:p>
        </p:txBody>
      </p:sp>
      <p:pic>
        <p:nvPicPr>
          <p:cNvPr id="3" name="Picture 2" descr="E:\poto\reelfoto\DSC029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7648" y="2122776"/>
            <a:ext cx="5680939" cy="31328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 rot="21105617">
            <a:off x="5745949" y="4629596"/>
            <a:ext cx="2977097" cy="646331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rush Script Std" pitchFamily="66" charset="0"/>
              </a:rPr>
              <a:t>Scan Converter</a:t>
            </a:r>
            <a:endParaRPr lang="en-US" sz="3600" dirty="0">
              <a:solidFill>
                <a:schemeClr val="bg1"/>
              </a:solidFill>
              <a:latin typeface="Brush Script Std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8782" y="5867400"/>
            <a:ext cx="3499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dirty="0" smtClean="0">
                <a:solidFill>
                  <a:srgbClr val="FF0000"/>
                </a:solidFill>
                <a:latin typeface="Brush Script Std" pitchFamily="66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Brush Script Std" pitchFamily="66" charset="0"/>
              </a:rPr>
              <a:t>dalam</a:t>
            </a:r>
            <a:r>
              <a:rPr lang="en-US" sz="2800" dirty="0" smtClean="0">
                <a:solidFill>
                  <a:srgbClr val="FF0000"/>
                </a:solidFill>
                <a:latin typeface="Brush Script Std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rush Script Std" pitchFamily="66" charset="0"/>
              </a:rPr>
              <a:t>keadaan</a:t>
            </a:r>
            <a:r>
              <a:rPr lang="en-US" sz="2800" dirty="0" smtClean="0">
                <a:solidFill>
                  <a:srgbClr val="FF0000"/>
                </a:solidFill>
                <a:latin typeface="Brush Script Std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rush Script Std" pitchFamily="66" charset="0"/>
              </a:rPr>
              <a:t>rusak</a:t>
            </a:r>
            <a:r>
              <a:rPr lang="en-US" sz="2800" dirty="0" smtClean="0">
                <a:solidFill>
                  <a:srgbClr val="FF0000"/>
                </a:solidFill>
                <a:latin typeface="Brush Script Std" pitchFamily="66" charset="0"/>
              </a:rPr>
              <a:t>)</a:t>
            </a:r>
            <a:endParaRPr lang="en-US" sz="2800" dirty="0">
              <a:solidFill>
                <a:srgbClr val="FF0000"/>
              </a:solidFill>
              <a:latin typeface="Brush Script Std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286000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d-ID" sz="2800" dirty="0" smtClean="0">
                <a:latin typeface="Aharoni" pitchFamily="2" charset="-79"/>
                <a:cs typeface="Aharoni" pitchFamily="2" charset="-79"/>
              </a:rPr>
              <a:t>IP Publik : telkom</a:t>
            </a:r>
          </a:p>
          <a:p>
            <a:pPr lvl="0"/>
            <a:r>
              <a:rPr lang="id-ID" sz="2800" dirty="0" smtClean="0">
                <a:latin typeface="Aharoni" pitchFamily="2" charset="-79"/>
                <a:cs typeface="Aharoni" pitchFamily="2" charset="-79"/>
              </a:rPr>
              <a:t>Driver codec (Polycom)</a:t>
            </a:r>
          </a:p>
          <a:p>
            <a:pPr lvl="0"/>
            <a:r>
              <a:rPr lang="id-ID" sz="2800" dirty="0" smtClean="0">
                <a:latin typeface="Aharoni" pitchFamily="2" charset="-79"/>
                <a:cs typeface="Aharoni" pitchFamily="2" charset="-79"/>
              </a:rPr>
              <a:t>Microsof power point</a:t>
            </a:r>
          </a:p>
          <a:p>
            <a:pPr lvl="0"/>
            <a:r>
              <a:rPr lang="id-ID" sz="2800" dirty="0" smtClean="0">
                <a:latin typeface="Aharoni" pitchFamily="2" charset="-79"/>
                <a:cs typeface="Aharoni" pitchFamily="2" charset="-79"/>
              </a:rPr>
              <a:t>Makromedia flas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h</a:t>
            </a:r>
            <a:endParaRPr lang="id-ID" sz="2800" dirty="0" smtClean="0">
              <a:latin typeface="Aharoni" pitchFamily="2" charset="-79"/>
              <a:cs typeface="Aharoni" pitchFamily="2" charset="-79"/>
            </a:endParaRPr>
          </a:p>
          <a:p>
            <a:r>
              <a:rPr lang="id-ID" sz="2800" dirty="0" smtClean="0">
                <a:latin typeface="Aharoni" pitchFamily="2" charset="-79"/>
                <a:cs typeface="Aharoni" pitchFamily="2" charset="-79"/>
              </a:rPr>
              <a:t>Google doc.</a:t>
            </a:r>
          </a:p>
          <a:p>
            <a:r>
              <a:rPr lang="id-ID" sz="2800" dirty="0" smtClean="0">
                <a:latin typeface="Aharoni" pitchFamily="2" charset="-79"/>
                <a:cs typeface="Aharoni" pitchFamily="2" charset="-79"/>
              </a:rPr>
              <a:t>Website</a:t>
            </a:r>
            <a:endParaRPr lang="id-ID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1295400"/>
            <a:ext cx="4724400" cy="609600"/>
          </a:xfrm>
          <a:prstGeom prst="roundRect">
            <a:avLst/>
          </a:prstGeom>
          <a:solidFill>
            <a:srgbClr val="00B0F0">
              <a:alpha val="38039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Gill Sans Ultra Bold" pitchFamily="34" charset="0"/>
              </a:rPr>
              <a:t>Software</a:t>
            </a:r>
            <a:endParaRPr lang="id-ID" sz="3600" dirty="0">
              <a:solidFill>
                <a:srgbClr val="FFFF00"/>
              </a:solidFill>
              <a:latin typeface="Gill Sans Ultra Bold" pitchFamily="34" charset="0"/>
            </a:endParaRPr>
          </a:p>
        </p:txBody>
      </p:sp>
      <p:pic>
        <p:nvPicPr>
          <p:cNvPr id="4" name="Picture 2" descr="D:\rl\S2\Kuliah\Semester1\Teknologi Komunikasi dan Informasi\Tugas\GDLN\logo_flashmx2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4038600"/>
            <a:ext cx="4800600" cy="685800"/>
          </a:xfrm>
          <a:prstGeom prst="rect">
            <a:avLst/>
          </a:prstGeom>
          <a:noFill/>
        </p:spPr>
      </p:pic>
      <p:pic>
        <p:nvPicPr>
          <p:cNvPr id="5" name="Picture 3" descr="D:\rl\S2\Kuliah\Semester1\Teknologi Komunikasi dan Informasi\Tugas\GDLN\M-GoogleDoc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399" y="2133600"/>
            <a:ext cx="4267201" cy="990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086600" y="1676400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Aharoni" pitchFamily="2" charset="-79"/>
                <a:cs typeface="Aharoni" pitchFamily="2" charset="-79"/>
              </a:rPr>
              <a:t>Google doc.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0" y="3733800"/>
            <a:ext cx="2190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d-ID" dirty="0" smtClean="0">
                <a:latin typeface="Aharoni" pitchFamily="2" charset="-79"/>
                <a:cs typeface="Aharoni" pitchFamily="2" charset="-79"/>
              </a:rPr>
              <a:t>Makromedia flas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h</a:t>
            </a:r>
            <a:endParaRPr lang="id-ID" dirty="0" smtClean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" name="Picture 2" descr="E:\gambara\My Pictures\gdln_unha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876800"/>
            <a:ext cx="5029200" cy="159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1295400"/>
            <a:ext cx="4724400" cy="1219200"/>
          </a:xfrm>
          <a:prstGeom prst="roundRect">
            <a:avLst/>
          </a:prstGeom>
          <a:solidFill>
            <a:srgbClr val="00B0F0">
              <a:alpha val="38039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Gill Sans Ultra Bold" pitchFamily="34" charset="0"/>
              </a:rPr>
              <a:t>Humanware</a:t>
            </a:r>
            <a:r>
              <a:rPr lang="en-US" sz="3600" dirty="0" smtClean="0">
                <a:solidFill>
                  <a:srgbClr val="FFFF00"/>
                </a:solidFill>
                <a:latin typeface="Gill Sans Ultra Bold" pitchFamily="34" charset="0"/>
              </a:rPr>
              <a:t> / </a:t>
            </a:r>
            <a:r>
              <a:rPr lang="en-US" sz="3600" dirty="0" err="1" smtClean="0">
                <a:solidFill>
                  <a:srgbClr val="FFFF00"/>
                </a:solidFill>
                <a:latin typeface="Gill Sans Ultra Bold" pitchFamily="34" charset="0"/>
              </a:rPr>
              <a:t>Brainware</a:t>
            </a:r>
            <a:endParaRPr lang="id-ID" sz="3600" dirty="0">
              <a:solidFill>
                <a:srgbClr val="FFFF00"/>
              </a:solidFill>
              <a:latin typeface="Gill Sans Ultra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828836"/>
            <a:ext cx="487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onstantia" pitchFamily="18" charset="0"/>
              </a:rPr>
              <a:t>1</a:t>
            </a:r>
            <a:r>
              <a:rPr lang="id-ID" sz="2800" b="1" dirty="0" smtClean="0">
                <a:latin typeface="Constantia" pitchFamily="18" charset="0"/>
              </a:rPr>
              <a:t> orang </a:t>
            </a:r>
            <a:r>
              <a:rPr lang="en-US" sz="2800" b="1" dirty="0" err="1" smtClean="0">
                <a:latin typeface="Constantia" pitchFamily="18" charset="0"/>
              </a:rPr>
              <a:t>Penanggung</a:t>
            </a:r>
            <a:r>
              <a:rPr lang="en-US" sz="2800" b="1" dirty="0" smtClean="0">
                <a:latin typeface="Constantia" pitchFamily="18" charset="0"/>
              </a:rPr>
              <a:t> </a:t>
            </a:r>
            <a:r>
              <a:rPr lang="en-US" sz="2800" b="1" dirty="0" err="1" smtClean="0">
                <a:latin typeface="Constantia" pitchFamily="18" charset="0"/>
              </a:rPr>
              <a:t>jawab</a:t>
            </a:r>
            <a:endParaRPr lang="id-ID" sz="2800" b="1" dirty="0" smtClean="0">
              <a:latin typeface="Constantia" pitchFamily="18" charset="0"/>
            </a:endParaRPr>
          </a:p>
          <a:p>
            <a:r>
              <a:rPr lang="id-ID" sz="2800" b="1" dirty="0" smtClean="0">
                <a:latin typeface="Constantia" pitchFamily="18" charset="0"/>
              </a:rPr>
              <a:t>1 orang teknisi</a:t>
            </a:r>
          </a:p>
          <a:p>
            <a:pPr>
              <a:buNone/>
            </a:pPr>
            <a:r>
              <a:rPr lang="id-ID" sz="2800" b="1" dirty="0" smtClean="0">
                <a:latin typeface="Constantia" pitchFamily="18" charset="0"/>
              </a:rPr>
              <a:t>	</a:t>
            </a:r>
            <a:endParaRPr lang="id-ID" sz="2800" b="1" dirty="0">
              <a:latin typeface="Constant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4114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b="1" dirty="0" smtClean="0">
                <a:latin typeface="Constantia" pitchFamily="18" charset="0"/>
              </a:rPr>
              <a:t>Catatan: seluruh staf yang ada berlatar</a:t>
            </a:r>
            <a:r>
              <a:rPr lang="en-US" b="1" dirty="0" smtClean="0">
                <a:latin typeface="Constantia" pitchFamily="18" charset="0"/>
              </a:rPr>
              <a:t> </a:t>
            </a:r>
            <a:r>
              <a:rPr lang="en-US" b="1" dirty="0" err="1" smtClean="0">
                <a:latin typeface="Constantia" pitchFamily="18" charset="0"/>
              </a:rPr>
              <a:t>belakang</a:t>
            </a:r>
            <a:r>
              <a:rPr lang="id-ID" b="1" dirty="0" smtClean="0">
                <a:latin typeface="Constantia" pitchFamily="18" charset="0"/>
              </a:rPr>
              <a:t> pendidikan pertanian</a:t>
            </a:r>
            <a:endParaRPr lang="en-US" dirty="0"/>
          </a:p>
        </p:txBody>
      </p:sp>
      <p:pic>
        <p:nvPicPr>
          <p:cNvPr id="5" name="Picture 6" descr="C:\Users\Adi\Documents\kuliah S2 Komunikasi\tugas prez\tugas translate\translate\slide\2DSVWV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81968" t="43944"/>
          <a:stretch>
            <a:fillRect/>
          </a:stretch>
        </p:blipFill>
        <p:spPr bwMode="auto">
          <a:xfrm>
            <a:off x="7162800" y="1981200"/>
            <a:ext cx="16764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997839"/>
            <a:ext cx="6858000" cy="37856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d-ID" sz="2400" dirty="0" smtClean="0">
                <a:solidFill>
                  <a:schemeClr val="bg1"/>
                </a:solidFill>
              </a:rPr>
              <a:t>GDLN Universitas Hasanuddin </a:t>
            </a:r>
            <a:r>
              <a:rPr lang="en-US" sz="2400" dirty="0" err="1" smtClean="0">
                <a:solidFill>
                  <a:schemeClr val="bg1"/>
                </a:solidFill>
              </a:rPr>
              <a:t>dalam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ini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telah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menjalankan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fungsinya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dalam</a:t>
            </a:r>
            <a:r>
              <a:rPr lang="id-ID" sz="2400" dirty="0" smtClean="0">
                <a:solidFill>
                  <a:schemeClr val="bg1"/>
                </a:solidFill>
              </a:rPr>
              <a:t> memfasilitasi pertemuan-pertemuan, pertukaran ilmu, kegiatan seminar, </a:t>
            </a:r>
            <a:r>
              <a:rPr lang="id-ID" sz="2400" i="1" dirty="0" smtClean="0">
                <a:solidFill>
                  <a:schemeClr val="bg1"/>
                </a:solidFill>
              </a:rPr>
              <a:t>workshop</a:t>
            </a:r>
            <a:r>
              <a:rPr lang="id-ID" sz="2400" dirty="0" smtClean="0">
                <a:solidFill>
                  <a:schemeClr val="bg1"/>
                </a:solidFill>
              </a:rPr>
              <a:t>, kursus serta </a:t>
            </a:r>
            <a:r>
              <a:rPr lang="en-US" sz="2400" dirty="0" err="1" smtClean="0">
                <a:solidFill>
                  <a:schemeClr val="bg1"/>
                </a:solidFill>
              </a:rPr>
              <a:t>turut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mengambil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andil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dalam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menunjang</a:t>
            </a:r>
            <a:r>
              <a:rPr lang="en-US" sz="2400" dirty="0" smtClean="0">
                <a:solidFill>
                  <a:schemeClr val="bg1"/>
                </a:solidFill>
              </a:rPr>
              <a:t> k</a:t>
            </a:r>
            <a:r>
              <a:rPr lang="id-ID" sz="2400" dirty="0" smtClean="0">
                <a:solidFill>
                  <a:schemeClr val="bg1"/>
                </a:solidFill>
              </a:rPr>
              <a:t>egiatan yang berkaitan dengan pengembangan ilmu </a:t>
            </a:r>
            <a:r>
              <a:rPr lang="en-US" sz="2400" dirty="0" err="1" smtClean="0">
                <a:solidFill>
                  <a:schemeClr val="bg1"/>
                </a:solidFill>
              </a:rPr>
              <a:t>pengetahuan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id-ID" sz="2400" dirty="0" smtClean="0">
                <a:solidFill>
                  <a:schemeClr val="bg1"/>
                </a:solidFill>
              </a:rPr>
              <a:t>d</a:t>
            </a:r>
            <a:r>
              <a:rPr lang="en-US" sz="2400" dirty="0" err="1" smtClean="0">
                <a:solidFill>
                  <a:schemeClr val="bg1"/>
                </a:solidFill>
              </a:rPr>
              <a:t>alam</a:t>
            </a:r>
            <a:r>
              <a:rPr lang="id-ID" sz="2400" dirty="0" smtClean="0">
                <a:solidFill>
                  <a:schemeClr val="bg1"/>
                </a:solidFill>
              </a:rPr>
              <a:t> berbagai </a:t>
            </a:r>
            <a:r>
              <a:rPr lang="en-US" sz="2400" dirty="0" err="1" smtClean="0">
                <a:solidFill>
                  <a:schemeClr val="bg1"/>
                </a:solidFill>
              </a:rPr>
              <a:t>aspek</a:t>
            </a:r>
            <a:r>
              <a:rPr lang="id-ID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Meskipun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id-ID" sz="2400" dirty="0" smtClean="0">
                <a:solidFill>
                  <a:schemeClr val="bg1"/>
                </a:solidFill>
              </a:rPr>
              <a:t> beberapa tahun terakhir penggunaan fasilitas GDLN </a:t>
            </a:r>
            <a:r>
              <a:rPr lang="en-US" sz="2400" dirty="0" err="1" smtClean="0">
                <a:solidFill>
                  <a:schemeClr val="bg1"/>
                </a:solidFill>
              </a:rPr>
              <a:t>menurun</a:t>
            </a:r>
            <a:r>
              <a:rPr lang="id-ID" sz="2400" dirty="0" smtClean="0">
                <a:solidFill>
                  <a:schemeClr val="bg1"/>
                </a:solidFill>
              </a:rPr>
              <a:t>, hal tersebut karena kurangnya sosialisasi kepada pengguna fasilitas GDLN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4343400" y="152400"/>
            <a:ext cx="4724400" cy="83820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Brush Script Std" pitchFamily="66" charset="0"/>
              </a:rPr>
              <a:t>Kesimpulan</a:t>
            </a:r>
            <a:r>
              <a:rPr lang="en-US" sz="3200" dirty="0" smtClean="0">
                <a:latin typeface="Brush Script Std" pitchFamily="66" charset="0"/>
              </a:rPr>
              <a:t>…</a:t>
            </a:r>
            <a:endParaRPr lang="en-US" sz="3200" dirty="0">
              <a:latin typeface="Brush Script Std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371600"/>
            <a:ext cx="5562600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id-ID" sz="2000" b="1" dirty="0" smtClean="0"/>
              <a:t>Sarana dan prasarana yang dimiliki GDLN sejak tahun 2002 </a:t>
            </a:r>
            <a:r>
              <a:rPr lang="en-US" sz="2000" b="1" dirty="0" err="1" smtClean="0"/>
              <a:t>meskipun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masih</a:t>
            </a:r>
            <a:r>
              <a:rPr lang="en-US" sz="2000" b="1" dirty="0" smtClean="0"/>
              <a:t> </a:t>
            </a:r>
            <a:r>
              <a:rPr lang="id-ID" sz="2000" b="1" dirty="0" smtClean="0"/>
              <a:t>terawat dengan baik.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Namun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teknologi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bersifat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dinamis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selalu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membutuhkan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inovasi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update </a:t>
            </a:r>
            <a:r>
              <a:rPr lang="en-US" sz="2000" b="1" dirty="0" err="1" smtClean="0"/>
              <a:t>terbaru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perangkat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mengejar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ketertinggalan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zaman</a:t>
            </a:r>
            <a:r>
              <a:rPr lang="en-US" sz="2000" b="1" dirty="0" smtClean="0"/>
              <a:t>.</a:t>
            </a:r>
            <a:r>
              <a:rPr lang="id-ID" sz="2000" b="1" dirty="0" smtClean="0"/>
              <a:t> </a:t>
            </a:r>
            <a:endParaRPr lang="en-US" sz="2000" b="1" dirty="0"/>
          </a:p>
        </p:txBody>
      </p:sp>
      <p:sp>
        <p:nvSpPr>
          <p:cNvPr id="3" name="Pentagon 2"/>
          <p:cNvSpPr/>
          <p:nvPr/>
        </p:nvSpPr>
        <p:spPr>
          <a:xfrm>
            <a:off x="4343400" y="152400"/>
            <a:ext cx="4724400" cy="83820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Brush Script Std" pitchFamily="66" charset="0"/>
              </a:rPr>
              <a:t>Kesimpulan</a:t>
            </a:r>
            <a:r>
              <a:rPr lang="en-US" sz="3200" dirty="0" smtClean="0">
                <a:latin typeface="Brush Script Std" pitchFamily="66" charset="0"/>
              </a:rPr>
              <a:t>…</a:t>
            </a:r>
            <a:endParaRPr lang="en-US" sz="3200" dirty="0">
              <a:latin typeface="Brush Script Std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3733800"/>
            <a:ext cx="54102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Humanware</a:t>
            </a:r>
            <a:r>
              <a:rPr lang="en-US" sz="2000" b="1" dirty="0" smtClean="0"/>
              <a:t> / </a:t>
            </a:r>
            <a:r>
              <a:rPr lang="en-US" sz="2000" b="1" dirty="0" err="1" smtClean="0"/>
              <a:t>Braiware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dimiliki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cukup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profesional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meskipun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memiliki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latar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belakang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pendidikan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ilmu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pertanian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s://encrypted-tbn3.gstatic.com/images?q=tbn:ANd9GcRkCj-xMuDmi5TooMGM3k594Ym52JTHVgXGUWqB37btrg7sMv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3" name="Pentagon 2"/>
          <p:cNvSpPr/>
          <p:nvPr/>
        </p:nvSpPr>
        <p:spPr>
          <a:xfrm>
            <a:off x="152400" y="5486400"/>
            <a:ext cx="4724400" cy="83820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Brush Script Std" pitchFamily="66" charset="0"/>
              </a:rPr>
              <a:t>Terima</a:t>
            </a:r>
            <a:r>
              <a:rPr lang="en-US" sz="3200" dirty="0" smtClean="0">
                <a:latin typeface="Brush Script Std" pitchFamily="66" charset="0"/>
              </a:rPr>
              <a:t> </a:t>
            </a:r>
            <a:r>
              <a:rPr lang="en-US" sz="3200" dirty="0" err="1" smtClean="0">
                <a:latin typeface="Brush Script Std" pitchFamily="66" charset="0"/>
              </a:rPr>
              <a:t>Kasih</a:t>
            </a:r>
            <a:r>
              <a:rPr lang="en-US" sz="3200" dirty="0" smtClean="0">
                <a:latin typeface="Brush Script Std" pitchFamily="66" charset="0"/>
              </a:rPr>
              <a:t>…</a:t>
            </a:r>
            <a:endParaRPr lang="en-US" sz="3200" dirty="0">
              <a:latin typeface="Brush Script Std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14800" y="1371600"/>
            <a:ext cx="4800600" cy="483209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id-ID" sz="2800" dirty="0" smtClean="0">
                <a:solidFill>
                  <a:schemeClr val="bg1"/>
                </a:solidFill>
                <a:latin typeface="Corbel" pitchFamily="34" charset="0"/>
                <a:cs typeface="EucrosiaUPC" pitchFamily="18" charset="-34"/>
              </a:rPr>
              <a:t>suatu pusat pembelajaran yang merupakan kerjasama beberapa negara di dunia (GDLN afiliasi) yang menggunakan inovasi teknologi dan teknik pembelajaran jarak jauh</a:t>
            </a:r>
            <a:r>
              <a:rPr lang="en-US" sz="2800" dirty="0" smtClean="0">
                <a:solidFill>
                  <a:schemeClr val="bg1"/>
                </a:solidFill>
                <a:latin typeface="Corbel" pitchFamily="34" charset="0"/>
                <a:cs typeface="EucrosiaUPC" pitchFamily="18" charset="-34"/>
              </a:rPr>
              <a:t> </a:t>
            </a:r>
            <a:r>
              <a:rPr lang="id-ID" sz="2800" dirty="0" smtClean="0">
                <a:solidFill>
                  <a:schemeClr val="bg1"/>
                </a:solidFill>
                <a:latin typeface="Corbel" pitchFamily="34" charset="0"/>
                <a:cs typeface="EucrosiaUPC" pitchFamily="18" charset="-34"/>
              </a:rPr>
              <a:t>untuk menghubungkan organisasi-organisasi dan orang-orang yang bekerja di bidang pembangunan di seluruh dunia</a:t>
            </a:r>
            <a:endParaRPr lang="en-US" sz="2800" dirty="0">
              <a:solidFill>
                <a:schemeClr val="bg1"/>
              </a:solidFill>
              <a:latin typeface="Corbel" pitchFamily="34" charset="0"/>
              <a:cs typeface="EucrosiaUPC" pitchFamily="18" charset="-34"/>
            </a:endParaRPr>
          </a:p>
        </p:txBody>
      </p:sp>
      <p:pic>
        <p:nvPicPr>
          <p:cNvPr id="4" name="Picture 2" descr="D:\Ir. RIZA SADJAD---ICT\GDLN---2014\gdl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9000" cy="6858000"/>
          </a:xfrm>
          <a:prstGeom prst="rect">
            <a:avLst/>
          </a:prstGeom>
          <a:noFill/>
        </p:spPr>
      </p:pic>
      <p:sp>
        <p:nvSpPr>
          <p:cNvPr id="5" name="Striped Right Arrow 4"/>
          <p:cNvSpPr/>
          <p:nvPr/>
        </p:nvSpPr>
        <p:spPr>
          <a:xfrm>
            <a:off x="2895600" y="1524000"/>
            <a:ext cx="990600" cy="1905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4343400" y="152400"/>
            <a:ext cx="4724400" cy="83820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Brush Script Std" pitchFamily="66" charset="0"/>
              </a:rPr>
              <a:t>Gambaran</a:t>
            </a:r>
            <a:r>
              <a:rPr lang="en-US" sz="3200" dirty="0" smtClean="0">
                <a:latin typeface="Brush Script Std" pitchFamily="66" charset="0"/>
              </a:rPr>
              <a:t> </a:t>
            </a:r>
            <a:r>
              <a:rPr lang="en-US" sz="3200" dirty="0" err="1" smtClean="0">
                <a:latin typeface="Brush Script Std" pitchFamily="66" charset="0"/>
              </a:rPr>
              <a:t>Umum</a:t>
            </a:r>
            <a:r>
              <a:rPr lang="en-US" sz="3200" dirty="0" smtClean="0">
                <a:latin typeface="Brush Script Std" pitchFamily="66" charset="0"/>
              </a:rPr>
              <a:t>…</a:t>
            </a:r>
            <a:endParaRPr lang="en-US" sz="3200" dirty="0">
              <a:latin typeface="Brush Script Std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4343400" y="152400"/>
            <a:ext cx="4724400" cy="83820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Brush Script Std" pitchFamily="66" charset="0"/>
              </a:rPr>
              <a:t>Sejarah</a:t>
            </a:r>
            <a:r>
              <a:rPr lang="en-US" sz="3200" dirty="0" smtClean="0">
                <a:latin typeface="Brush Script Std" pitchFamily="66" charset="0"/>
              </a:rPr>
              <a:t>…</a:t>
            </a:r>
            <a:endParaRPr lang="en-US" sz="3200" dirty="0">
              <a:latin typeface="Brush Script Std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695271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Awalnya</a:t>
            </a:r>
            <a:r>
              <a:rPr lang="en-US" sz="2800" b="1" dirty="0" smtClean="0"/>
              <a:t> GDLN </a:t>
            </a:r>
            <a:r>
              <a:rPr lang="en-US" sz="2800" b="1" dirty="0" err="1" smtClean="0"/>
              <a:t>hanya</a:t>
            </a:r>
            <a:r>
              <a:rPr lang="id-ID" sz="2800" b="1" dirty="0" smtClean="0"/>
              <a:t> terkoneksi dengan 4 universitas di Indonesia yaitu </a:t>
            </a:r>
            <a:r>
              <a:rPr lang="en-US" sz="2800" b="1" dirty="0" smtClean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3134380"/>
            <a:ext cx="80010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d-ID" sz="2800" dirty="0" smtClean="0">
                <a:solidFill>
                  <a:schemeClr val="bg1"/>
                </a:solidFill>
              </a:rPr>
              <a:t>Universitas Hasanuddin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972580"/>
            <a:ext cx="80010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Universitas Udayana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4734580"/>
            <a:ext cx="8001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2800" dirty="0" smtClean="0">
                <a:solidFill>
                  <a:schemeClr val="bg1"/>
                </a:solidFill>
              </a:rPr>
              <a:t>Universitas Riau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496580"/>
            <a:ext cx="8001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Universitas Indonesia.</a:t>
            </a:r>
            <a:endParaRPr lang="en-US" sz="2800" dirty="0"/>
          </a:p>
        </p:txBody>
      </p:sp>
      <p:pic>
        <p:nvPicPr>
          <p:cNvPr id="10" name="Picture 2" descr="D:\rl\S2\Kuliah\Semester1\Teknologi Komunikasi dan Informasi\Tugas\GDLN\globaldevelopmen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2895600"/>
            <a:ext cx="2469247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Ir. RIZA SADJAD---ICT\GDLN---2014\inher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295775"/>
            <a:ext cx="3429000" cy="12668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1360944"/>
            <a:ext cx="8001000" cy="2677656"/>
          </a:xfrm>
          <a:prstGeom prst="rect">
            <a:avLst/>
          </a:prstGeom>
          <a:solidFill>
            <a:srgbClr val="8EB4E3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Tahun 2006 Direktorat Jendral Pendidikan Tinggi (Dikti) meluncurkan program pengembangan sistem dan jaringan informasi pendidikan tinggi yang menghubungkan seluruh perguruan tinggi di Indonesia (Indonesia Higher Education Network)</a:t>
            </a:r>
            <a:endParaRPr lang="en-US" sz="2800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4343400" y="152400"/>
            <a:ext cx="4724400" cy="83820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Brush Script Std" pitchFamily="66" charset="0"/>
              </a:rPr>
              <a:t>Visi</a:t>
            </a:r>
            <a:r>
              <a:rPr lang="en-US" sz="3200" dirty="0" smtClean="0">
                <a:latin typeface="Brush Script Std" pitchFamily="66" charset="0"/>
              </a:rPr>
              <a:t> </a:t>
            </a:r>
            <a:r>
              <a:rPr lang="en-US" sz="3200" dirty="0" err="1" smtClean="0">
                <a:latin typeface="Brush Script Std" pitchFamily="66" charset="0"/>
              </a:rPr>
              <a:t>dan</a:t>
            </a:r>
            <a:r>
              <a:rPr lang="en-US" sz="3200" dirty="0" smtClean="0">
                <a:latin typeface="Brush Script Std" pitchFamily="66" charset="0"/>
              </a:rPr>
              <a:t> </a:t>
            </a:r>
            <a:r>
              <a:rPr lang="en-US" sz="3200" dirty="0" err="1" smtClean="0">
                <a:latin typeface="Brush Script Std" pitchFamily="66" charset="0"/>
              </a:rPr>
              <a:t>Misi</a:t>
            </a:r>
            <a:r>
              <a:rPr lang="en-US" sz="3200" dirty="0" smtClean="0">
                <a:latin typeface="Brush Script Std" pitchFamily="66" charset="0"/>
              </a:rPr>
              <a:t>…</a:t>
            </a:r>
            <a:endParaRPr lang="en-US" sz="3200" dirty="0">
              <a:latin typeface="Brush Script Std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62484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VISI 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782430"/>
            <a:ext cx="7086600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id-ID" sz="2800" dirty="0" smtClean="0"/>
              <a:t>menjadi rekan dari universitas/institusi, bisnis dan organisasi non pemerintah (non-benefit) untuk meningkatkan daya saing peradaban melalui pengembangan modal intelektual</a:t>
            </a:r>
            <a:endParaRPr lang="en-US" sz="2800" dirty="0"/>
          </a:p>
        </p:txBody>
      </p:sp>
      <p:pic>
        <p:nvPicPr>
          <p:cNvPr id="7" name="Picture 2" descr="D:\rl\S2\Kuliah\Semester1\Teknologi Komunikasi dan Informasi\Tugas\GDLN\globaldevelopmen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1371600"/>
            <a:ext cx="1554847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1371600"/>
            <a:ext cx="7566720" cy="47937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Menyebarkan informasi dan pengetahuan yang sesuai dengan persyaratan nasional dan internasional.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Meningkatkan kapasitas kemampuan intelektual melalui aktivitas pendidikan dan latihan berdasarkan jaringan teknologi.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Meningkatkan persaingan global melalui pengembangan kemampuan intelektual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dan jaringan internasional.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Menigkatkan peradaban global melalui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eliminasi dari perbedaan informasi global.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457200"/>
            <a:ext cx="62484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MISI :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 descr="D:\rl\S2\Kuliah\Semester1\Teknologi Komunikasi dan Informasi\Tugas\GDLN\globaldevelopmen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228600"/>
            <a:ext cx="1554847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6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" y="1676400"/>
            <a:ext cx="8534400" cy="1015663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Mengadakan Video Conference atau Tele Conference untuk  seminar, workshop tingkat nasional dan internasional serta dialog-dialog kebijakan;</a:t>
            </a:r>
            <a:endParaRPr lang="en-US" sz="2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4343400" y="152400"/>
            <a:ext cx="4724400" cy="83820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Brush Script Std" pitchFamily="66" charset="0"/>
              </a:rPr>
              <a:t>Kegiatan</a:t>
            </a:r>
            <a:r>
              <a:rPr lang="en-US" sz="3200" dirty="0" smtClean="0">
                <a:latin typeface="Brush Script Std" pitchFamily="66" charset="0"/>
              </a:rPr>
              <a:t> GDLN…</a:t>
            </a:r>
            <a:endParaRPr lang="en-US" sz="3200" dirty="0">
              <a:latin typeface="Brush Script Std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429000"/>
            <a:ext cx="8534400" cy="707886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Mengadakan pembelajaran jarak jauh dan kursus singkat jarak jauh untuk umum dan mahasiswa;</a:t>
            </a:r>
            <a:endParaRPr lang="en-US" sz="2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572000"/>
            <a:ext cx="8534400" cy="1015663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Mengadakan berbagai pelatihan di bidang pengembangan Teknologi Informasi dan Komunikasi (TIK) dan pengembangan dalam cakupan yang luas;</a:t>
            </a:r>
            <a:endParaRPr lang="en-US" sz="2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4343400" y="152400"/>
            <a:ext cx="4724400" cy="83820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Brush Script Std" pitchFamily="66" charset="0"/>
              </a:rPr>
              <a:t>Hasil</a:t>
            </a:r>
            <a:r>
              <a:rPr lang="en-US" sz="3200" dirty="0" smtClean="0">
                <a:latin typeface="Brush Script Std" pitchFamily="66" charset="0"/>
              </a:rPr>
              <a:t> </a:t>
            </a:r>
            <a:r>
              <a:rPr lang="en-US" sz="3200" dirty="0" err="1" smtClean="0">
                <a:latin typeface="Brush Script Std" pitchFamily="66" charset="0"/>
              </a:rPr>
              <a:t>Kunjungan</a:t>
            </a:r>
            <a:r>
              <a:rPr lang="en-US" sz="3200" dirty="0" smtClean="0">
                <a:latin typeface="Brush Script Std" pitchFamily="66" charset="0"/>
              </a:rPr>
              <a:t>…</a:t>
            </a:r>
            <a:endParaRPr lang="en-US" sz="3200" dirty="0">
              <a:latin typeface="Brush Script Std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1219200"/>
            <a:ext cx="3429000" cy="457200"/>
          </a:xfrm>
          <a:prstGeom prst="roundRect">
            <a:avLst/>
          </a:prstGeom>
          <a:solidFill>
            <a:srgbClr val="00B0F0">
              <a:alpha val="38039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Gill Sans Ultra Bold" pitchFamily="34" charset="0"/>
              </a:rPr>
              <a:t>Hardware</a:t>
            </a:r>
            <a:endParaRPr lang="id-ID" sz="3200" dirty="0">
              <a:solidFill>
                <a:srgbClr val="FFFF00"/>
              </a:solidFill>
              <a:latin typeface="Gill Sans Ultra Bold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953000" y="1828801"/>
            <a:ext cx="3816424" cy="5333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Camer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a</a:t>
            </a:r>
            <a:endParaRPr kumimoji="0" lang="id-ID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85800" y="1905001"/>
            <a:ext cx="2743200" cy="53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Notebook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2514600"/>
            <a:ext cx="275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2800" b="1" dirty="0" smtClean="0">
                <a:latin typeface="Aharoni" pitchFamily="2" charset="-79"/>
                <a:cs typeface="Aharoni" pitchFamily="2" charset="-79"/>
              </a:rPr>
              <a:t>Komputer PC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8200" y="3058180"/>
            <a:ext cx="2518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2800" b="1" dirty="0" smtClean="0">
                <a:latin typeface="Aharoni" pitchFamily="2" charset="-79"/>
                <a:cs typeface="Aharoni" pitchFamily="2" charset="-79"/>
              </a:rPr>
              <a:t>Canon RE-45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200" y="3581400"/>
            <a:ext cx="3318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2800" b="1" dirty="0" smtClean="0">
                <a:latin typeface="Aharoni" pitchFamily="2" charset="-79"/>
                <a:cs typeface="Aharoni" pitchFamily="2" charset="-79"/>
              </a:rPr>
              <a:t>Codec (polycom)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66800" y="4048780"/>
            <a:ext cx="2087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2800" b="1" dirty="0" smtClean="0">
                <a:latin typeface="Aharoni" pitchFamily="2" charset="-79"/>
                <a:cs typeface="Aharoni" pitchFamily="2" charset="-79"/>
              </a:rPr>
              <a:t>Amplifier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2000" y="4429780"/>
            <a:ext cx="3046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2800" b="1" dirty="0" smtClean="0">
                <a:latin typeface="Aharoni" pitchFamily="2" charset="-79"/>
                <a:cs typeface="Aharoni" pitchFamily="2" charset="-79"/>
              </a:rPr>
              <a:t>Scan converter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66800" y="5039380"/>
            <a:ext cx="2140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2800" b="1" dirty="0" smtClean="0">
                <a:latin typeface="Aharoni" pitchFamily="2" charset="-79"/>
                <a:cs typeface="Aharoni" pitchFamily="2" charset="-79"/>
              </a:rPr>
              <a:t>Quad BRI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43000" y="5648980"/>
            <a:ext cx="121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2800" b="1" dirty="0" smtClean="0">
                <a:latin typeface="Aharoni" pitchFamily="2" charset="-79"/>
                <a:cs typeface="Aharoni" pitchFamily="2" charset="-79"/>
              </a:rPr>
              <a:t>VCR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876800" y="2372380"/>
            <a:ext cx="3095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2800" b="1" dirty="0" smtClean="0">
                <a:latin typeface="Aharoni" pitchFamily="2" charset="-79"/>
                <a:cs typeface="Aharoni" pitchFamily="2" charset="-79"/>
              </a:rPr>
              <a:t>Remote control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876800" y="2905780"/>
            <a:ext cx="2791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2800" b="1" dirty="0" smtClean="0">
                <a:latin typeface="Aharoni" pitchFamily="2" charset="-79"/>
                <a:cs typeface="Aharoni" pitchFamily="2" charset="-79"/>
              </a:rPr>
              <a:t>LCD Projector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34000" y="3362980"/>
            <a:ext cx="2053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00" b="1" dirty="0" smtClean="0">
                <a:latin typeface="Aharoni" pitchFamily="2" charset="-79"/>
                <a:cs typeface="Aharoni" pitchFamily="2" charset="-79"/>
              </a:rPr>
              <a:t>TV Monitor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5486400" y="3896380"/>
            <a:ext cx="1628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2800" b="1" dirty="0" smtClean="0">
                <a:latin typeface="Aharoni" pitchFamily="2" charset="-79"/>
                <a:cs typeface="Aharoni" pitchFamily="2" charset="-79"/>
              </a:rPr>
              <a:t>Spiker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334000" y="4505980"/>
            <a:ext cx="1111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2800" b="1" dirty="0" smtClean="0">
                <a:latin typeface="Aharoni" pitchFamily="2" charset="-79"/>
                <a:cs typeface="Aharoni" pitchFamily="2" charset="-79"/>
              </a:rPr>
              <a:t>Mic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10200" y="4963180"/>
            <a:ext cx="1715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2800" b="1" dirty="0" smtClean="0">
                <a:latin typeface="Aharoni" pitchFamily="2" charset="-79"/>
                <a:cs typeface="Aharoni" pitchFamily="2" charset="-79"/>
              </a:rPr>
              <a:t>Master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10200" y="5572780"/>
            <a:ext cx="1210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2800" b="1" dirty="0" smtClean="0">
                <a:latin typeface="Aharoni" pitchFamily="2" charset="-79"/>
                <a:cs typeface="Aharoni" pitchFamily="2" charset="-79"/>
              </a:rPr>
              <a:t>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6000" contrast="12000"/>
          </a:blip>
          <a:srcRect/>
          <a:stretch>
            <a:fillRect/>
          </a:stretch>
        </p:blipFill>
        <p:spPr bwMode="auto">
          <a:xfrm>
            <a:off x="533400" y="1905000"/>
            <a:ext cx="8077200" cy="3429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962400" y="55626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Brush Script Std" pitchFamily="66" charset="0"/>
              </a:rPr>
              <a:t>Computer PC 30 Unit</a:t>
            </a:r>
            <a:endParaRPr lang="en-US" sz="3600" dirty="0">
              <a:latin typeface="Brush Script Std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1219200"/>
            <a:ext cx="3429000" cy="457200"/>
          </a:xfrm>
          <a:prstGeom prst="roundRect">
            <a:avLst/>
          </a:prstGeom>
          <a:solidFill>
            <a:srgbClr val="00B0F0">
              <a:alpha val="38039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Gill Sans Ultra Bold" pitchFamily="34" charset="0"/>
              </a:rPr>
              <a:t>Hardware</a:t>
            </a:r>
            <a:endParaRPr lang="id-ID" sz="3200" dirty="0">
              <a:solidFill>
                <a:srgbClr val="FFFF00"/>
              </a:solidFill>
              <a:latin typeface="Gill Sans Ul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460</Words>
  <Application>Microsoft Office PowerPoint</Application>
  <PresentationFormat>On-screen Show (4:3)</PresentationFormat>
  <Paragraphs>89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</dc:creator>
  <cp:lastModifiedBy>WINDOWS</cp:lastModifiedBy>
  <cp:revision>67</cp:revision>
  <dcterms:created xsi:type="dcterms:W3CDTF">2015-01-19T18:14:52Z</dcterms:created>
  <dcterms:modified xsi:type="dcterms:W3CDTF">2015-01-20T15:28:47Z</dcterms:modified>
</cp:coreProperties>
</file>