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76" r:id="rId8"/>
    <p:sldId id="261" r:id="rId9"/>
    <p:sldId id="270" r:id="rId10"/>
    <p:sldId id="262" r:id="rId11"/>
    <p:sldId id="264" r:id="rId12"/>
    <p:sldId id="265" r:id="rId13"/>
    <p:sldId id="266" r:id="rId14"/>
    <p:sldId id="267" r:id="rId15"/>
    <p:sldId id="268" r:id="rId16"/>
    <p:sldId id="271" r:id="rId17"/>
    <p:sldId id="274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59C"/>
    <a:srgbClr val="558ED5"/>
    <a:srgbClr val="BFBFBF"/>
    <a:srgbClr val="D9D9D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2" d="100"/>
          <a:sy n="32" d="100"/>
        </p:scale>
        <p:origin x="-151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09EA3B-0A8B-4670-B85C-8DB6F812CCA7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3F5571C-DD65-421C-83D8-C99B80A732C7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E9C26652-D54A-46C2-8DA4-0B7AFA516F72}" type="parTrans" cxnId="{AECE09DC-95F7-4530-8EC9-34544FF26593}">
      <dgm:prSet/>
      <dgm:spPr/>
      <dgm:t>
        <a:bodyPr/>
        <a:lstStyle/>
        <a:p>
          <a:endParaRPr lang="en-US"/>
        </a:p>
      </dgm:t>
    </dgm:pt>
    <dgm:pt modelId="{5AAFE8BE-2FFC-4396-940F-D6AE5F0C3E00}" type="sibTrans" cxnId="{AECE09DC-95F7-4530-8EC9-34544FF26593}">
      <dgm:prSet/>
      <dgm:spPr/>
      <dgm:t>
        <a:bodyPr/>
        <a:lstStyle/>
        <a:p>
          <a:endParaRPr lang="en-US"/>
        </a:p>
      </dgm:t>
    </dgm:pt>
    <dgm:pt modelId="{43B51CCB-08BA-4F4E-A264-E646C6E2F2DC}">
      <dgm:prSet phldrT="[Text]"/>
      <dgm:spPr/>
      <dgm:t>
        <a:bodyPr/>
        <a:lstStyle/>
        <a:p>
          <a:r>
            <a:rPr lang="en-US" dirty="0" err="1" smtClean="0"/>
            <a:t>Perubahan</a:t>
          </a:r>
          <a:r>
            <a:rPr lang="en-US" dirty="0" smtClean="0"/>
            <a:t> </a:t>
          </a:r>
          <a:r>
            <a:rPr lang="en-US" dirty="0" err="1" smtClean="0"/>
            <a:t>Topologi</a:t>
          </a:r>
          <a:r>
            <a:rPr lang="en-US" dirty="0" smtClean="0"/>
            <a:t> </a:t>
          </a:r>
          <a:r>
            <a:rPr lang="en-US" dirty="0" err="1" smtClean="0"/>
            <a:t>Jaringan</a:t>
          </a:r>
          <a:endParaRPr lang="en-US" dirty="0"/>
        </a:p>
      </dgm:t>
    </dgm:pt>
    <dgm:pt modelId="{77FE8586-00A5-4558-8D42-E4CDFE616B54}" type="parTrans" cxnId="{0AAD5228-0344-4736-8C69-5BAC63C5A981}">
      <dgm:prSet/>
      <dgm:spPr/>
      <dgm:t>
        <a:bodyPr/>
        <a:lstStyle/>
        <a:p>
          <a:endParaRPr lang="en-US"/>
        </a:p>
      </dgm:t>
    </dgm:pt>
    <dgm:pt modelId="{BDB6664F-C008-41AC-896E-9F65FBA34CCC}" type="sibTrans" cxnId="{0AAD5228-0344-4736-8C69-5BAC63C5A981}">
      <dgm:prSet/>
      <dgm:spPr/>
      <dgm:t>
        <a:bodyPr/>
        <a:lstStyle/>
        <a:p>
          <a:endParaRPr lang="en-US"/>
        </a:p>
      </dgm:t>
    </dgm:pt>
    <dgm:pt modelId="{16B3AB92-4920-4F3A-8969-F4897C746D1E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F13C5B1E-311D-4441-AC37-F188984F7C8D}" type="parTrans" cxnId="{F52051A6-3D5A-4F77-92C9-F136F62AD8A4}">
      <dgm:prSet/>
      <dgm:spPr/>
      <dgm:t>
        <a:bodyPr/>
        <a:lstStyle/>
        <a:p>
          <a:endParaRPr lang="en-US"/>
        </a:p>
      </dgm:t>
    </dgm:pt>
    <dgm:pt modelId="{02C44D8D-ADE1-4A55-BBDF-D45512385B6F}" type="sibTrans" cxnId="{F52051A6-3D5A-4F77-92C9-F136F62AD8A4}">
      <dgm:prSet/>
      <dgm:spPr/>
      <dgm:t>
        <a:bodyPr/>
        <a:lstStyle/>
        <a:p>
          <a:endParaRPr lang="en-US"/>
        </a:p>
      </dgm:t>
    </dgm:pt>
    <dgm:pt modelId="{8D20E418-93DB-470F-8CA2-A8AE34B0274B}">
      <dgm:prSet phldrT="[Text]"/>
      <dgm:spPr/>
      <dgm:t>
        <a:bodyPr/>
        <a:lstStyle/>
        <a:p>
          <a:r>
            <a:rPr lang="en-US" dirty="0" smtClean="0"/>
            <a:t>Upgrading Server &amp; Storage</a:t>
          </a:r>
          <a:endParaRPr lang="en-US" dirty="0"/>
        </a:p>
      </dgm:t>
    </dgm:pt>
    <dgm:pt modelId="{E296DB80-03EF-4D25-AB43-38B711B93ABE}" type="parTrans" cxnId="{437A1A51-996D-4422-90B2-91A0B142B946}">
      <dgm:prSet/>
      <dgm:spPr/>
      <dgm:t>
        <a:bodyPr/>
        <a:lstStyle/>
        <a:p>
          <a:endParaRPr lang="en-US"/>
        </a:p>
      </dgm:t>
    </dgm:pt>
    <dgm:pt modelId="{4161E44C-D787-4D89-92FF-D4912B1472CE}" type="sibTrans" cxnId="{437A1A51-996D-4422-90B2-91A0B142B946}">
      <dgm:prSet/>
      <dgm:spPr/>
      <dgm:t>
        <a:bodyPr/>
        <a:lstStyle/>
        <a:p>
          <a:endParaRPr lang="en-US"/>
        </a:p>
      </dgm:t>
    </dgm:pt>
    <dgm:pt modelId="{3D42405D-EF42-4820-BCBB-C4CFE7C9C2E7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8F8FAA66-AB4D-4F33-876F-663C63DB0900}" type="parTrans" cxnId="{1AA8AC04-AF68-49A7-8147-93B602F68EF3}">
      <dgm:prSet/>
      <dgm:spPr/>
      <dgm:t>
        <a:bodyPr/>
        <a:lstStyle/>
        <a:p>
          <a:endParaRPr lang="en-US"/>
        </a:p>
      </dgm:t>
    </dgm:pt>
    <dgm:pt modelId="{3FF9B4F0-B544-4EEC-B665-EA1D8DEFDD68}" type="sibTrans" cxnId="{1AA8AC04-AF68-49A7-8147-93B602F68EF3}">
      <dgm:prSet/>
      <dgm:spPr/>
      <dgm:t>
        <a:bodyPr/>
        <a:lstStyle/>
        <a:p>
          <a:endParaRPr lang="en-US"/>
        </a:p>
      </dgm:t>
    </dgm:pt>
    <dgm:pt modelId="{81C152E1-EB67-4BF1-8888-6DD479E5FC2B}">
      <dgm:prSet phldrT="[Text]"/>
      <dgm:spPr/>
      <dgm:t>
        <a:bodyPr/>
        <a:lstStyle/>
        <a:p>
          <a:r>
            <a:rPr lang="en-US" dirty="0" smtClean="0"/>
            <a:t>Data Center </a:t>
          </a:r>
          <a:r>
            <a:rPr lang="en-US" dirty="0" err="1" smtClean="0"/>
            <a:t>Baru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Ged</a:t>
          </a:r>
          <a:r>
            <a:rPr lang="en-US" dirty="0" smtClean="0"/>
            <a:t>. </a:t>
          </a:r>
          <a:r>
            <a:rPr lang="en-US" dirty="0" err="1" smtClean="0"/>
            <a:t>Rektorat</a:t>
          </a:r>
          <a:r>
            <a:rPr lang="en-US" dirty="0" smtClean="0"/>
            <a:t> Lt.4</a:t>
          </a:r>
          <a:endParaRPr lang="en-US" dirty="0"/>
        </a:p>
      </dgm:t>
    </dgm:pt>
    <dgm:pt modelId="{8DB4A9F6-3849-42A2-8A00-187BA2D643AD}" type="parTrans" cxnId="{21F24792-111B-48B9-AA10-0A27F7E3A0D3}">
      <dgm:prSet/>
      <dgm:spPr/>
      <dgm:t>
        <a:bodyPr/>
        <a:lstStyle/>
        <a:p>
          <a:endParaRPr lang="en-US"/>
        </a:p>
      </dgm:t>
    </dgm:pt>
    <dgm:pt modelId="{52F37509-151E-48B9-A26A-5CFEDC4356DA}" type="sibTrans" cxnId="{21F24792-111B-48B9-AA10-0A27F7E3A0D3}">
      <dgm:prSet/>
      <dgm:spPr/>
      <dgm:t>
        <a:bodyPr/>
        <a:lstStyle/>
        <a:p>
          <a:endParaRPr lang="en-US"/>
        </a:p>
      </dgm:t>
    </dgm:pt>
    <dgm:pt modelId="{681CDD3F-7CF3-462A-8DC2-4069C8165655}" type="pres">
      <dgm:prSet presAssocID="{6409EA3B-0A8B-4670-B85C-8DB6F812CCA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FC3950-EE6F-4E84-B2C8-362A4D564D26}" type="pres">
      <dgm:prSet presAssocID="{53F5571C-DD65-421C-83D8-C99B80A732C7}" presName="composite" presStyleCnt="0"/>
      <dgm:spPr/>
      <dgm:t>
        <a:bodyPr/>
        <a:lstStyle/>
        <a:p>
          <a:endParaRPr lang="en-US"/>
        </a:p>
      </dgm:t>
    </dgm:pt>
    <dgm:pt modelId="{851A429F-8284-4725-9B5F-E3003DE2EB75}" type="pres">
      <dgm:prSet presAssocID="{53F5571C-DD65-421C-83D8-C99B80A732C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AC51E-DB93-4A44-9C50-EBCCD6DF859D}" type="pres">
      <dgm:prSet presAssocID="{53F5571C-DD65-421C-83D8-C99B80A732C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7B48A-4308-4FF8-9526-3A736DAF898D}" type="pres">
      <dgm:prSet presAssocID="{5AAFE8BE-2FFC-4396-940F-D6AE5F0C3E00}" presName="sp" presStyleCnt="0"/>
      <dgm:spPr/>
      <dgm:t>
        <a:bodyPr/>
        <a:lstStyle/>
        <a:p>
          <a:endParaRPr lang="en-US"/>
        </a:p>
      </dgm:t>
    </dgm:pt>
    <dgm:pt modelId="{B49AA573-29B5-4BC9-A2CE-264333A2FB43}" type="pres">
      <dgm:prSet presAssocID="{16B3AB92-4920-4F3A-8969-F4897C746D1E}" presName="composite" presStyleCnt="0"/>
      <dgm:spPr/>
      <dgm:t>
        <a:bodyPr/>
        <a:lstStyle/>
        <a:p>
          <a:endParaRPr lang="en-US"/>
        </a:p>
      </dgm:t>
    </dgm:pt>
    <dgm:pt modelId="{E85A7FC3-AB23-4BCB-AF64-79A602DC7556}" type="pres">
      <dgm:prSet presAssocID="{16B3AB92-4920-4F3A-8969-F4897C746D1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C9AE0-1F2B-4055-BE9C-948AF1FB9930}" type="pres">
      <dgm:prSet presAssocID="{16B3AB92-4920-4F3A-8969-F4897C746D1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2EDFA-9C58-40DD-BED2-C6567EDE591C}" type="pres">
      <dgm:prSet presAssocID="{02C44D8D-ADE1-4A55-BBDF-D45512385B6F}" presName="sp" presStyleCnt="0"/>
      <dgm:spPr/>
      <dgm:t>
        <a:bodyPr/>
        <a:lstStyle/>
        <a:p>
          <a:endParaRPr lang="en-US"/>
        </a:p>
      </dgm:t>
    </dgm:pt>
    <dgm:pt modelId="{EB3EBAC0-660F-4D3F-8F7A-82219E747459}" type="pres">
      <dgm:prSet presAssocID="{3D42405D-EF42-4820-BCBB-C4CFE7C9C2E7}" presName="composite" presStyleCnt="0"/>
      <dgm:spPr/>
      <dgm:t>
        <a:bodyPr/>
        <a:lstStyle/>
        <a:p>
          <a:endParaRPr lang="en-US"/>
        </a:p>
      </dgm:t>
    </dgm:pt>
    <dgm:pt modelId="{19108758-A3D0-4852-8F8D-2D8A733A737A}" type="pres">
      <dgm:prSet presAssocID="{3D42405D-EF42-4820-BCBB-C4CFE7C9C2E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A498B-6787-443E-8B5D-8157C59A6DC0}" type="pres">
      <dgm:prSet presAssocID="{3D42405D-EF42-4820-BCBB-C4CFE7C9C2E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F24792-111B-48B9-AA10-0A27F7E3A0D3}" srcId="{3D42405D-EF42-4820-BCBB-C4CFE7C9C2E7}" destId="{81C152E1-EB67-4BF1-8888-6DD479E5FC2B}" srcOrd="0" destOrd="0" parTransId="{8DB4A9F6-3849-42A2-8A00-187BA2D643AD}" sibTransId="{52F37509-151E-48B9-A26A-5CFEDC4356DA}"/>
    <dgm:cxn modelId="{437A1A51-996D-4422-90B2-91A0B142B946}" srcId="{16B3AB92-4920-4F3A-8969-F4897C746D1E}" destId="{8D20E418-93DB-470F-8CA2-A8AE34B0274B}" srcOrd="0" destOrd="0" parTransId="{E296DB80-03EF-4D25-AB43-38B711B93ABE}" sibTransId="{4161E44C-D787-4D89-92FF-D4912B1472CE}"/>
    <dgm:cxn modelId="{EDF6302D-CD0C-49FD-9017-C93912E8A021}" type="presOf" srcId="{8D20E418-93DB-470F-8CA2-A8AE34B0274B}" destId="{077C9AE0-1F2B-4055-BE9C-948AF1FB9930}" srcOrd="0" destOrd="0" presId="urn:microsoft.com/office/officeart/2005/8/layout/chevron2"/>
    <dgm:cxn modelId="{EBEE4E5A-89ED-4955-993B-2302D693FA63}" type="presOf" srcId="{53F5571C-DD65-421C-83D8-C99B80A732C7}" destId="{851A429F-8284-4725-9B5F-E3003DE2EB75}" srcOrd="0" destOrd="0" presId="urn:microsoft.com/office/officeart/2005/8/layout/chevron2"/>
    <dgm:cxn modelId="{F52051A6-3D5A-4F77-92C9-F136F62AD8A4}" srcId="{6409EA3B-0A8B-4670-B85C-8DB6F812CCA7}" destId="{16B3AB92-4920-4F3A-8969-F4897C746D1E}" srcOrd="1" destOrd="0" parTransId="{F13C5B1E-311D-4441-AC37-F188984F7C8D}" sibTransId="{02C44D8D-ADE1-4A55-BBDF-D45512385B6F}"/>
    <dgm:cxn modelId="{12A7B12A-30C8-4915-AE82-BDF1D8B53DD9}" type="presOf" srcId="{16B3AB92-4920-4F3A-8969-F4897C746D1E}" destId="{E85A7FC3-AB23-4BCB-AF64-79A602DC7556}" srcOrd="0" destOrd="0" presId="urn:microsoft.com/office/officeart/2005/8/layout/chevron2"/>
    <dgm:cxn modelId="{61BF510A-FE68-424D-BCEC-D4C53F67CAA1}" type="presOf" srcId="{43B51CCB-08BA-4F4E-A264-E646C6E2F2DC}" destId="{B99AC51E-DB93-4A44-9C50-EBCCD6DF859D}" srcOrd="0" destOrd="0" presId="urn:microsoft.com/office/officeart/2005/8/layout/chevron2"/>
    <dgm:cxn modelId="{2B9B0571-273A-48B0-910E-C7F7CCCE3804}" type="presOf" srcId="{81C152E1-EB67-4BF1-8888-6DD479E5FC2B}" destId="{438A498B-6787-443E-8B5D-8157C59A6DC0}" srcOrd="0" destOrd="0" presId="urn:microsoft.com/office/officeart/2005/8/layout/chevron2"/>
    <dgm:cxn modelId="{0AAD5228-0344-4736-8C69-5BAC63C5A981}" srcId="{53F5571C-DD65-421C-83D8-C99B80A732C7}" destId="{43B51CCB-08BA-4F4E-A264-E646C6E2F2DC}" srcOrd="0" destOrd="0" parTransId="{77FE8586-00A5-4558-8D42-E4CDFE616B54}" sibTransId="{BDB6664F-C008-41AC-896E-9F65FBA34CCC}"/>
    <dgm:cxn modelId="{557CD988-33F6-4DE7-9AF4-2FC91102562D}" type="presOf" srcId="{3D42405D-EF42-4820-BCBB-C4CFE7C9C2E7}" destId="{19108758-A3D0-4852-8F8D-2D8A733A737A}" srcOrd="0" destOrd="0" presId="urn:microsoft.com/office/officeart/2005/8/layout/chevron2"/>
    <dgm:cxn modelId="{AECE09DC-95F7-4530-8EC9-34544FF26593}" srcId="{6409EA3B-0A8B-4670-B85C-8DB6F812CCA7}" destId="{53F5571C-DD65-421C-83D8-C99B80A732C7}" srcOrd="0" destOrd="0" parTransId="{E9C26652-D54A-46C2-8DA4-0B7AFA516F72}" sibTransId="{5AAFE8BE-2FFC-4396-940F-D6AE5F0C3E00}"/>
    <dgm:cxn modelId="{1AA8AC04-AF68-49A7-8147-93B602F68EF3}" srcId="{6409EA3B-0A8B-4670-B85C-8DB6F812CCA7}" destId="{3D42405D-EF42-4820-BCBB-C4CFE7C9C2E7}" srcOrd="2" destOrd="0" parTransId="{8F8FAA66-AB4D-4F33-876F-663C63DB0900}" sibTransId="{3FF9B4F0-B544-4EEC-B665-EA1D8DEFDD68}"/>
    <dgm:cxn modelId="{97E6D1FA-DF47-4181-92B0-1DC08D651545}" type="presOf" srcId="{6409EA3B-0A8B-4670-B85C-8DB6F812CCA7}" destId="{681CDD3F-7CF3-462A-8DC2-4069C8165655}" srcOrd="0" destOrd="0" presId="urn:microsoft.com/office/officeart/2005/8/layout/chevron2"/>
    <dgm:cxn modelId="{8B65C1FD-E7E5-4795-9C97-4DBB5BEA9C9E}" type="presParOf" srcId="{681CDD3F-7CF3-462A-8DC2-4069C8165655}" destId="{33FC3950-EE6F-4E84-B2C8-362A4D564D26}" srcOrd="0" destOrd="0" presId="urn:microsoft.com/office/officeart/2005/8/layout/chevron2"/>
    <dgm:cxn modelId="{3DD9A1BF-3A3A-44BB-A12E-3F74DCAAD42D}" type="presParOf" srcId="{33FC3950-EE6F-4E84-B2C8-362A4D564D26}" destId="{851A429F-8284-4725-9B5F-E3003DE2EB75}" srcOrd="0" destOrd="0" presId="urn:microsoft.com/office/officeart/2005/8/layout/chevron2"/>
    <dgm:cxn modelId="{A2BE3E27-7ABC-4601-A05D-468592EB49A3}" type="presParOf" srcId="{33FC3950-EE6F-4E84-B2C8-362A4D564D26}" destId="{B99AC51E-DB93-4A44-9C50-EBCCD6DF859D}" srcOrd="1" destOrd="0" presId="urn:microsoft.com/office/officeart/2005/8/layout/chevron2"/>
    <dgm:cxn modelId="{F7000E58-82AB-42A7-8AA7-10D457C71410}" type="presParOf" srcId="{681CDD3F-7CF3-462A-8DC2-4069C8165655}" destId="{EC87B48A-4308-4FF8-9526-3A736DAF898D}" srcOrd="1" destOrd="0" presId="urn:microsoft.com/office/officeart/2005/8/layout/chevron2"/>
    <dgm:cxn modelId="{EB36D3F7-CE7C-4B3C-A657-5AF512F6D684}" type="presParOf" srcId="{681CDD3F-7CF3-462A-8DC2-4069C8165655}" destId="{B49AA573-29B5-4BC9-A2CE-264333A2FB43}" srcOrd="2" destOrd="0" presId="urn:microsoft.com/office/officeart/2005/8/layout/chevron2"/>
    <dgm:cxn modelId="{447285D0-41DA-475D-9238-2291EA3F66F5}" type="presParOf" srcId="{B49AA573-29B5-4BC9-A2CE-264333A2FB43}" destId="{E85A7FC3-AB23-4BCB-AF64-79A602DC7556}" srcOrd="0" destOrd="0" presId="urn:microsoft.com/office/officeart/2005/8/layout/chevron2"/>
    <dgm:cxn modelId="{48919E9B-2E43-4E89-A26B-5B18DD136A5B}" type="presParOf" srcId="{B49AA573-29B5-4BC9-A2CE-264333A2FB43}" destId="{077C9AE0-1F2B-4055-BE9C-948AF1FB9930}" srcOrd="1" destOrd="0" presId="urn:microsoft.com/office/officeart/2005/8/layout/chevron2"/>
    <dgm:cxn modelId="{EFE8F6E0-5195-479D-995D-D19756F62410}" type="presParOf" srcId="{681CDD3F-7CF3-462A-8DC2-4069C8165655}" destId="{CA32EDFA-9C58-40DD-BED2-C6567EDE591C}" srcOrd="3" destOrd="0" presId="urn:microsoft.com/office/officeart/2005/8/layout/chevron2"/>
    <dgm:cxn modelId="{36E052AE-17DB-4B03-974D-8FFDD2FA4B32}" type="presParOf" srcId="{681CDD3F-7CF3-462A-8DC2-4069C8165655}" destId="{EB3EBAC0-660F-4D3F-8F7A-82219E747459}" srcOrd="4" destOrd="0" presId="urn:microsoft.com/office/officeart/2005/8/layout/chevron2"/>
    <dgm:cxn modelId="{88376D56-9BD8-4275-9AC7-D8D98A12E2AC}" type="presParOf" srcId="{EB3EBAC0-660F-4D3F-8F7A-82219E747459}" destId="{19108758-A3D0-4852-8F8D-2D8A733A737A}" srcOrd="0" destOrd="0" presId="urn:microsoft.com/office/officeart/2005/8/layout/chevron2"/>
    <dgm:cxn modelId="{F660528E-07B8-415F-8245-CE06143017A8}" type="presParOf" srcId="{EB3EBAC0-660F-4D3F-8F7A-82219E747459}" destId="{438A498B-6787-443E-8B5D-8157C59A6DC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1A429F-8284-4725-9B5F-E3003DE2EB75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1</a:t>
          </a:r>
          <a:endParaRPr lang="en-US" sz="3200" kern="1200" dirty="0"/>
        </a:p>
      </dsp:txBody>
      <dsp:txXfrm rot="5400000">
        <a:off x="-245635" y="246082"/>
        <a:ext cx="1637567" cy="1146297"/>
      </dsp:txXfrm>
    </dsp:sp>
    <dsp:sp modelId="{B99AC51E-DB93-4A44-9C50-EBCCD6DF859D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/>
            <a:t>Perubahan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Topologi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Jaringan</a:t>
          </a:r>
          <a:endParaRPr lang="en-US" sz="3200" kern="1200" dirty="0"/>
        </a:p>
      </dsp:txBody>
      <dsp:txXfrm rot="5400000">
        <a:off x="4155739" y="-3008994"/>
        <a:ext cx="1064418" cy="7083302"/>
      </dsp:txXfrm>
    </dsp:sp>
    <dsp:sp modelId="{E85A7FC3-AB23-4BCB-AF64-79A602DC7556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</a:t>
          </a:r>
          <a:endParaRPr lang="en-US" sz="3200" kern="1200" dirty="0"/>
        </a:p>
      </dsp:txBody>
      <dsp:txXfrm rot="5400000">
        <a:off x="-245635" y="1689832"/>
        <a:ext cx="1637567" cy="1146297"/>
      </dsp:txXfrm>
    </dsp:sp>
    <dsp:sp modelId="{077C9AE0-1F2B-4055-BE9C-948AF1FB9930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Upgrading Server &amp; Storage</a:t>
          </a:r>
          <a:endParaRPr lang="en-US" sz="3200" kern="1200" dirty="0"/>
        </a:p>
      </dsp:txBody>
      <dsp:txXfrm rot="5400000">
        <a:off x="4155739" y="-1565244"/>
        <a:ext cx="1064418" cy="7083302"/>
      </dsp:txXfrm>
    </dsp:sp>
    <dsp:sp modelId="{19108758-A3D0-4852-8F8D-2D8A733A737A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3</a:t>
          </a:r>
          <a:endParaRPr lang="en-US" sz="3200" kern="1200" dirty="0"/>
        </a:p>
      </dsp:txBody>
      <dsp:txXfrm rot="5400000">
        <a:off x="-245635" y="3133582"/>
        <a:ext cx="1637567" cy="1146297"/>
      </dsp:txXfrm>
    </dsp:sp>
    <dsp:sp modelId="{438A498B-6787-443E-8B5D-8157C59A6DC0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Data Center </a:t>
          </a:r>
          <a:r>
            <a:rPr lang="en-US" sz="3200" kern="1200" dirty="0" err="1" smtClean="0"/>
            <a:t>Baru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pada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Ged</a:t>
          </a:r>
          <a:r>
            <a:rPr lang="en-US" sz="3200" kern="1200" dirty="0" smtClean="0"/>
            <a:t>. </a:t>
          </a:r>
          <a:r>
            <a:rPr lang="en-US" sz="3200" kern="1200" dirty="0" err="1" smtClean="0"/>
            <a:t>Rektorat</a:t>
          </a:r>
          <a:r>
            <a:rPr lang="en-US" sz="3200" kern="1200" dirty="0" smtClean="0"/>
            <a:t> Lt.4</a:t>
          </a:r>
          <a:endParaRPr lang="en-US" sz="3200" kern="1200" dirty="0"/>
        </a:p>
      </dsp:txBody>
      <dsp:txXfrm rot="5400000">
        <a:off x="4155739" y="-121494"/>
        <a:ext cx="1064418" cy="708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B934-16ED-4E9E-81AE-9CF36F832023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346D-A6F3-4B82-A715-A0083E531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B934-16ED-4E9E-81AE-9CF36F832023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346D-A6F3-4B82-A715-A0083E531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B934-16ED-4E9E-81AE-9CF36F832023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346D-A6F3-4B82-A715-A0083E531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B934-16ED-4E9E-81AE-9CF36F832023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346D-A6F3-4B82-A715-A0083E531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B934-16ED-4E9E-81AE-9CF36F832023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346D-A6F3-4B82-A715-A0083E531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B934-16ED-4E9E-81AE-9CF36F832023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346D-A6F3-4B82-A715-A0083E531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B934-16ED-4E9E-81AE-9CF36F832023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346D-A6F3-4B82-A715-A0083E531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B934-16ED-4E9E-81AE-9CF36F832023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346D-A6F3-4B82-A715-A0083E531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B934-16ED-4E9E-81AE-9CF36F832023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346D-A6F3-4B82-A715-A0083E531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B934-16ED-4E9E-81AE-9CF36F832023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346D-A6F3-4B82-A715-A0083E531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B934-16ED-4E9E-81AE-9CF36F832023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6346D-A6F3-4B82-A715-A0083E531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8B934-16ED-4E9E-81AE-9CF36F832023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6346D-A6F3-4B82-A715-A0083E531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057400"/>
          </a:xfrm>
          <a:solidFill>
            <a:srgbClr val="BFBFBF">
              <a:alpha val="60000"/>
            </a:srgbClr>
          </a:solidFill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LAYANAN DAN INFRASTRUKTUR TEKNOLOGI INFORMASI &amp; KOMUNIKASI (TIK)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000" b="1" dirty="0" err="1" smtClean="0"/>
              <a:t>Aplikasi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Layanan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/>
              <a:t>Web Service</a:t>
            </a:r>
          </a:p>
          <a:p>
            <a:r>
              <a:rPr lang="en-US" dirty="0" smtClean="0"/>
              <a:t> </a:t>
            </a:r>
            <a:r>
              <a:rPr lang="en-US" dirty="0"/>
              <a:t>Mail Service</a:t>
            </a:r>
          </a:p>
          <a:p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(SIM)</a:t>
            </a:r>
          </a:p>
          <a:p>
            <a:r>
              <a:rPr lang="en-US" dirty="0" smtClean="0"/>
              <a:t> </a:t>
            </a:r>
            <a:r>
              <a:rPr lang="en-US" dirty="0"/>
              <a:t>Learning Management System (LMS)</a:t>
            </a:r>
          </a:p>
          <a:p>
            <a:r>
              <a:rPr lang="en-US" dirty="0" smtClean="0"/>
              <a:t> </a:t>
            </a:r>
            <a:r>
              <a:rPr lang="en-US" dirty="0"/>
              <a:t>Repository/Journal</a:t>
            </a:r>
          </a:p>
          <a:p>
            <a:r>
              <a:rPr lang="en-US" dirty="0" smtClean="0"/>
              <a:t> </a:t>
            </a:r>
            <a:r>
              <a:rPr lang="en-US" dirty="0"/>
              <a:t>Online Survey</a:t>
            </a:r>
          </a:p>
          <a:p>
            <a:r>
              <a:rPr lang="en-US" dirty="0" smtClean="0"/>
              <a:t> </a:t>
            </a:r>
            <a:r>
              <a:rPr lang="en-US" dirty="0"/>
              <a:t>Distance Learning System</a:t>
            </a:r>
          </a:p>
          <a:p>
            <a:r>
              <a:rPr lang="en-US" dirty="0" smtClean="0"/>
              <a:t> </a:t>
            </a:r>
            <a:r>
              <a:rPr lang="en-US" dirty="0"/>
              <a:t>GDLN, INHERENT, SOI-ASIA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Layanan</a:t>
            </a:r>
            <a:r>
              <a:rPr lang="en-US" dirty="0" smtClean="0"/>
              <a:t> Web </a:t>
            </a:r>
            <a:r>
              <a:rPr lang="en-US" dirty="0" err="1" smtClean="0"/>
              <a:t>Unhas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http://www.unhas.ac.id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229600" cy="231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33800"/>
            <a:ext cx="8229600" cy="264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Layanan</a:t>
            </a:r>
            <a:r>
              <a:rPr lang="en-US" dirty="0" smtClean="0"/>
              <a:t> Email</a:t>
            </a:r>
            <a:br>
              <a:rPr lang="en-US" dirty="0" smtClean="0"/>
            </a:br>
            <a:r>
              <a:rPr lang="en-US" dirty="0" smtClean="0"/>
              <a:t>https://mail.unhas.ac.id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61896"/>
            <a:ext cx="8229600" cy="235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14800"/>
            <a:ext cx="8153401" cy="23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743096"/>
            <a:ext cx="4495800" cy="311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http://sim.unhas.ac.id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13757"/>
          <a:stretch>
            <a:fillRect/>
          </a:stretch>
        </p:blipFill>
        <p:spPr bwMode="auto">
          <a:xfrm>
            <a:off x="4648200" y="1553497"/>
            <a:ext cx="4495800" cy="223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368709" y="1558412"/>
            <a:ext cx="4495800" cy="5181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2800" dirty="0" err="1" smtClean="0"/>
              <a:t>Informasi</a:t>
            </a:r>
            <a:r>
              <a:rPr lang="en-US" sz="2800" dirty="0" smtClean="0"/>
              <a:t>  </a:t>
            </a:r>
            <a:r>
              <a:rPr lang="en-US" sz="2800" dirty="0" err="1" smtClean="0"/>
              <a:t>Akademik</a:t>
            </a:r>
            <a:endParaRPr lang="en-US" sz="2800" dirty="0" smtClean="0"/>
          </a:p>
          <a:p>
            <a:pPr algn="ctr">
              <a:buFont typeface="Wingdings" pitchFamily="2" charset="2"/>
              <a:buChar char="v"/>
            </a:pPr>
            <a:r>
              <a:rPr lang="en-US" sz="2800" dirty="0" smtClean="0"/>
              <a:t>Portal </a:t>
            </a:r>
            <a:r>
              <a:rPr lang="en-US" sz="2800" dirty="0" err="1" smtClean="0"/>
              <a:t>Dosen</a:t>
            </a:r>
            <a:r>
              <a:rPr lang="en-US" sz="2800" dirty="0" smtClean="0"/>
              <a:t> &amp; </a:t>
            </a:r>
            <a:r>
              <a:rPr lang="en-US" sz="2800" dirty="0" err="1" smtClean="0"/>
              <a:t>Mahasiswa</a:t>
            </a:r>
            <a:endParaRPr lang="en-US" sz="2800" dirty="0" smtClean="0"/>
          </a:p>
          <a:p>
            <a:pPr algn="ctr">
              <a:buFont typeface="Wingdings" pitchFamily="2" charset="2"/>
              <a:buChar char="v"/>
            </a:pPr>
            <a:r>
              <a:rPr lang="en-US" sz="2800" dirty="0" err="1" smtClean="0"/>
              <a:t>Informasi</a:t>
            </a:r>
            <a:r>
              <a:rPr lang="en-US" sz="2800" dirty="0" smtClean="0"/>
              <a:t> SDM</a:t>
            </a:r>
          </a:p>
          <a:p>
            <a:pPr algn="ctr">
              <a:buFont typeface="Wingdings" pitchFamily="2" charset="2"/>
              <a:buChar char="v"/>
            </a:pPr>
            <a:r>
              <a:rPr lang="en-US" sz="2800" dirty="0" err="1" smtClean="0"/>
              <a:t>Informasi</a:t>
            </a:r>
            <a:r>
              <a:rPr lang="en-US" sz="2800" dirty="0" smtClean="0"/>
              <a:t> Asset</a:t>
            </a:r>
          </a:p>
          <a:p>
            <a:pPr algn="ctr">
              <a:buFont typeface="Wingdings" pitchFamily="2" charset="2"/>
              <a:buChar char="v"/>
            </a:pPr>
            <a:r>
              <a:rPr lang="en-US" sz="2800" dirty="0" err="1" smtClean="0"/>
              <a:t>Informasi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Keuangan</a:t>
            </a:r>
            <a:endParaRPr lang="en-US" sz="2800" dirty="0" smtClean="0"/>
          </a:p>
          <a:p>
            <a:pPr algn="ctr">
              <a:buFont typeface="Wingdings" pitchFamily="2" charset="2"/>
              <a:buChar char="v"/>
            </a:pPr>
            <a:r>
              <a:rPr lang="en-US" sz="2800" dirty="0" err="1" smtClean="0"/>
              <a:t>Penjaminan</a:t>
            </a:r>
            <a:r>
              <a:rPr lang="en-US" sz="2800" dirty="0" smtClean="0"/>
              <a:t> </a:t>
            </a:r>
            <a:r>
              <a:rPr lang="en-US" sz="2800" dirty="0" err="1" smtClean="0"/>
              <a:t>Mutu</a:t>
            </a:r>
            <a:r>
              <a:rPr lang="en-US" sz="2800" dirty="0" smtClean="0"/>
              <a:t> </a:t>
            </a:r>
            <a:r>
              <a:rPr lang="en-US" sz="2800" dirty="0" err="1" smtClean="0"/>
              <a:t>Akademik</a:t>
            </a:r>
            <a:endParaRPr lang="en-US" sz="2800" dirty="0" smtClean="0"/>
          </a:p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Learning Management System</a:t>
            </a:r>
            <a:br>
              <a:rPr lang="en-US" dirty="0" smtClean="0"/>
            </a:br>
            <a:r>
              <a:rPr lang="en-US" dirty="0" smtClean="0"/>
              <a:t>http://lms.unhas.ac.id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903" y="1676400"/>
            <a:ext cx="82296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060721"/>
            <a:ext cx="8077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Layanan</a:t>
            </a:r>
            <a:r>
              <a:rPr lang="en-US" dirty="0" smtClean="0"/>
              <a:t> Test Online TOEP (</a:t>
            </a:r>
            <a:r>
              <a:rPr lang="en-US" dirty="0" err="1" smtClean="0"/>
              <a:t>Serdos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http://serdos.unhas.ac.id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1"/>
            <a:ext cx="8229600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05200"/>
            <a:ext cx="8229600" cy="238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0612" y="1993491"/>
            <a:ext cx="3048000" cy="19049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 err="1" smtClean="0"/>
              <a:t>Aspek</a:t>
            </a:r>
            <a:r>
              <a:rPr lang="en-US" sz="4400" b="1" dirty="0" smtClean="0"/>
              <a:t> </a:t>
            </a:r>
          </a:p>
          <a:p>
            <a:pPr algn="ctr">
              <a:buNone/>
            </a:pPr>
            <a:r>
              <a:rPr lang="en-US" sz="4400" b="1" dirty="0" err="1" smtClean="0"/>
              <a:t>Humanware</a:t>
            </a:r>
            <a:endParaRPr lang="en-US" sz="44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886200"/>
          </a:xfrm>
          <a:solidFill>
            <a:srgbClr val="31859C">
              <a:alpha val="69804"/>
            </a:srgbClr>
          </a:solidFill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Jumlah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pegawai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tetap</a:t>
            </a:r>
            <a:r>
              <a:rPr lang="en-US" dirty="0" smtClean="0">
                <a:solidFill>
                  <a:srgbClr val="FFFF00"/>
                </a:solidFill>
              </a:rPr>
              <a:t> : 15 </a:t>
            </a:r>
            <a:r>
              <a:rPr lang="en-US" dirty="0" err="1" smtClean="0">
                <a:solidFill>
                  <a:srgbClr val="FFFF00"/>
                </a:solidFill>
              </a:rPr>
              <a:t>orang</a:t>
            </a:r>
            <a:r>
              <a:rPr lang="en-US" dirty="0" smtClean="0">
                <a:solidFill>
                  <a:srgbClr val="FFFF00"/>
                </a:solidFill>
              </a:rPr>
              <a:t> (PNS)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Jumlah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pegawai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tidak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tetap</a:t>
            </a:r>
            <a:r>
              <a:rPr lang="en-US" dirty="0" smtClean="0">
                <a:solidFill>
                  <a:srgbClr val="FFFF00"/>
                </a:solidFill>
              </a:rPr>
              <a:t> : 20 </a:t>
            </a:r>
            <a:r>
              <a:rPr lang="en-US" dirty="0" err="1" smtClean="0">
                <a:solidFill>
                  <a:srgbClr val="FFFF00"/>
                </a:solidFill>
              </a:rPr>
              <a:t>orang</a:t>
            </a:r>
            <a:r>
              <a:rPr lang="en-US" dirty="0" smtClean="0">
                <a:solidFill>
                  <a:srgbClr val="FFFF00"/>
                </a:solidFill>
              </a:rPr>
              <a:t> (</a:t>
            </a:r>
            <a:r>
              <a:rPr lang="en-US" dirty="0" err="1" smtClean="0">
                <a:solidFill>
                  <a:srgbClr val="FFFF00"/>
                </a:solidFill>
              </a:rPr>
              <a:t>Kontrak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Pegawai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tersebar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disemua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Fakultas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Upgrade skill </a:t>
            </a:r>
            <a:r>
              <a:rPr lang="en-US" dirty="0" err="1" smtClean="0">
                <a:solidFill>
                  <a:srgbClr val="FFFF00"/>
                </a:solidFill>
              </a:rPr>
              <a:t>pegawai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melalui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inhouse</a:t>
            </a:r>
            <a:r>
              <a:rPr lang="en-US" dirty="0" smtClean="0">
                <a:solidFill>
                  <a:srgbClr val="FFFF00"/>
                </a:solidFill>
              </a:rPr>
              <a:t> training  </a:t>
            </a:r>
            <a:r>
              <a:rPr lang="en-US" dirty="0" err="1" smtClean="0">
                <a:solidFill>
                  <a:srgbClr val="FFFF00"/>
                </a:solidFill>
              </a:rPr>
              <a:t>di</a:t>
            </a:r>
            <a:r>
              <a:rPr lang="en-US" dirty="0" smtClean="0">
                <a:solidFill>
                  <a:srgbClr val="FFFF00"/>
                </a:solidFill>
              </a:rPr>
              <a:t> PTIK </a:t>
            </a:r>
            <a:r>
              <a:rPr lang="en-US" dirty="0" err="1" smtClean="0">
                <a:solidFill>
                  <a:srgbClr val="FFFF00"/>
                </a:solidFill>
              </a:rPr>
              <a:t>dengan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mengundang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narasumber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dari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luar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atau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mengikuti</a:t>
            </a:r>
            <a:r>
              <a:rPr lang="en-US" dirty="0" smtClean="0">
                <a:solidFill>
                  <a:srgbClr val="FFFF00"/>
                </a:solidFill>
              </a:rPr>
              <a:t> training </a:t>
            </a:r>
            <a:r>
              <a:rPr lang="en-US" dirty="0" err="1" smtClean="0">
                <a:solidFill>
                  <a:srgbClr val="FFFF00"/>
                </a:solidFill>
              </a:rPr>
              <a:t>diluar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kota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Pengelola</a:t>
            </a:r>
            <a:r>
              <a:rPr lang="en-US" dirty="0" smtClean="0"/>
              <a:t> PTIK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845" y="1600200"/>
            <a:ext cx="84341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845" y="1600200"/>
            <a:ext cx="772431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39762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Kelompok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III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67200"/>
          </a:xfrm>
          <a:solidFill>
            <a:srgbClr val="D9D9D9">
              <a:alpha val="50196"/>
            </a:srgbClr>
          </a:solidFill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sz="2400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3810000"/>
          <a:ext cx="8229600" cy="28194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114800"/>
                <a:gridCol w="4114800"/>
              </a:tblGrid>
              <a:tr h="56388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1. </a:t>
                      </a:r>
                      <a:r>
                        <a:rPr lang="en-US" sz="2400" b="1" dirty="0" err="1" smtClean="0"/>
                        <a:t>Rahayu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Widyastuti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6. </a:t>
                      </a:r>
                      <a:r>
                        <a:rPr lang="en-US" sz="2400" b="1" dirty="0" err="1" smtClean="0"/>
                        <a:t>Insyirah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2. </a:t>
                      </a:r>
                      <a:r>
                        <a:rPr lang="en-US" sz="2400" b="1" dirty="0" err="1" smtClean="0"/>
                        <a:t>Desi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Selviana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7. </a:t>
                      </a:r>
                      <a:r>
                        <a:rPr lang="en-US" sz="2400" b="1" dirty="0" err="1" smtClean="0"/>
                        <a:t>Nathalia</a:t>
                      </a:r>
                      <a:r>
                        <a:rPr lang="en-US" sz="2400" b="1" dirty="0" smtClean="0"/>
                        <a:t> Debora </a:t>
                      </a:r>
                      <a:r>
                        <a:rPr lang="en-US" sz="2400" b="1" dirty="0" err="1" smtClean="0"/>
                        <a:t>Sidabutar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3. Indah </a:t>
                      </a:r>
                      <a:r>
                        <a:rPr lang="en-US" sz="2400" b="1" dirty="0" err="1" smtClean="0"/>
                        <a:t>Susiani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Junus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8. </a:t>
                      </a:r>
                      <a:r>
                        <a:rPr lang="en-US" sz="2400" b="1" dirty="0" err="1" smtClean="0"/>
                        <a:t>A.Ila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Kusuma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4. </a:t>
                      </a:r>
                      <a:r>
                        <a:rPr lang="en-US" sz="2400" b="1" dirty="0" err="1" smtClean="0"/>
                        <a:t>Suharliati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Nelsy</a:t>
                      </a:r>
                      <a:r>
                        <a:rPr lang="en-US" sz="2400" b="1" dirty="0" smtClean="0"/>
                        <a:t> Husain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9. </a:t>
                      </a:r>
                      <a:r>
                        <a:rPr lang="en-US" sz="2400" b="1" dirty="0" err="1" smtClean="0"/>
                        <a:t>Ardiansyah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5. </a:t>
                      </a:r>
                      <a:r>
                        <a:rPr lang="en-US" sz="2400" b="1" dirty="0" err="1" smtClean="0"/>
                        <a:t>A.Nenni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Asmawati</a:t>
                      </a:r>
                      <a:r>
                        <a:rPr lang="en-US" sz="2400" b="1" dirty="0" smtClean="0"/>
                        <a:t> Hakim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8000"/>
            <a:lum bright="70000" contrast="-70000"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990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6600" dirty="0" smtClean="0">
                <a:latin typeface="Monotype Corsiva" pitchFamily="66" charset="0"/>
              </a:rPr>
              <a:t>TERIMA KASIH</a:t>
            </a:r>
            <a:endParaRPr lang="en-US" sz="6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5635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3200" dirty="0" smtClean="0"/>
              <a:t>TUPOKSI PTIK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6781800" cy="14478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Tugas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Pokok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Melakukan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pengkajian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pengembangan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Infrastruktur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TIK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menyediakan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layanan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informasi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bagi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civitas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akademika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UNHAS.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155721"/>
            <a:ext cx="8686800" cy="449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err="1" smtClean="0"/>
              <a:t>Fungsi</a:t>
            </a:r>
            <a:r>
              <a:rPr lang="en-US" sz="2000" b="1" dirty="0" smtClean="0"/>
              <a:t>:</a:t>
            </a:r>
            <a:endParaRPr lang="en-US" sz="1200" b="1" dirty="0" smtClean="0"/>
          </a:p>
          <a:p>
            <a:pPr marL="238125" indent="-238125" algn="just">
              <a:lnSpc>
                <a:spcPct val="120000"/>
              </a:lnSpc>
              <a:buAutoNum type="arabicPeriod"/>
            </a:pPr>
            <a:r>
              <a:rPr lang="en-US" sz="2000" dirty="0" err="1" smtClean="0"/>
              <a:t>Melaksanakan</a:t>
            </a:r>
            <a:r>
              <a:rPr lang="en-US" sz="2000" dirty="0" smtClean="0"/>
              <a:t> </a:t>
            </a:r>
            <a:r>
              <a:rPr lang="en-US" sz="2000" dirty="0" err="1" smtClean="0"/>
              <a:t>pemeliharaan</a:t>
            </a:r>
            <a:r>
              <a:rPr lang="en-US" sz="2000" dirty="0" smtClean="0"/>
              <a:t> Server (Web, Mail, DNS) ,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Network agar </a:t>
            </a:r>
            <a:r>
              <a:rPr lang="en-US" sz="2000" dirty="0" err="1" smtClean="0"/>
              <a:t>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tersedia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.</a:t>
            </a:r>
          </a:p>
          <a:p>
            <a:pPr marL="238125" indent="-238125" algn="just">
              <a:lnSpc>
                <a:spcPct val="120000"/>
              </a:lnSpc>
              <a:buAutoNum type="arabicPeriod"/>
            </a:pPr>
            <a:r>
              <a:rPr lang="en-US" sz="2000" dirty="0" err="1" smtClean="0"/>
              <a:t>Memberi</a:t>
            </a:r>
            <a:r>
              <a:rPr lang="en-US" sz="2000" dirty="0" smtClean="0"/>
              <a:t> </a:t>
            </a:r>
            <a:r>
              <a:rPr lang="en-US" sz="2000" dirty="0" err="1" smtClean="0"/>
              <a:t>dukungan</a:t>
            </a:r>
            <a:r>
              <a:rPr lang="en-US" sz="2000" dirty="0" smtClean="0"/>
              <a:t> </a:t>
            </a:r>
            <a:r>
              <a:rPr lang="en-US" sz="2000" dirty="0" err="1" smtClean="0"/>
              <a:t>teknis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level hardware, network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</a:t>
            </a:r>
            <a:r>
              <a:rPr lang="fi-FI" sz="2000" dirty="0" smtClean="0"/>
              <a:t>pada setiap unit yang menjalankan suatu aplikasi.</a:t>
            </a:r>
          </a:p>
          <a:p>
            <a:pPr marL="238125" indent="-238125" algn="just">
              <a:lnSpc>
                <a:spcPct val="120000"/>
              </a:lnSpc>
              <a:buAutoNum type="arabicPeriod"/>
            </a:pPr>
            <a:r>
              <a:rPr lang="en-US" sz="2000" dirty="0" err="1" smtClean="0"/>
              <a:t>Melaksanakan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Pengkajian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Sarana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Prasarana</a:t>
            </a:r>
            <a:r>
              <a:rPr lang="en-US" sz="2000" dirty="0" smtClean="0"/>
              <a:t> TIK agar </a:t>
            </a:r>
            <a:r>
              <a:rPr lang="en-US" sz="2000" dirty="0" err="1" smtClean="0"/>
              <a:t>kinerja</a:t>
            </a:r>
            <a:r>
              <a:rPr lang="en-US" sz="2000" dirty="0" smtClean="0"/>
              <a:t> </a:t>
            </a:r>
            <a:r>
              <a:rPr lang="en-US" sz="2000" dirty="0" err="1" smtClean="0"/>
              <a:t>infratruktur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optimal </a:t>
            </a:r>
            <a:r>
              <a:rPr lang="en-US" sz="2000" dirty="0" err="1" smtClean="0"/>
              <a:t>dan</a:t>
            </a:r>
            <a:r>
              <a:rPr lang="en-US" sz="2000" dirty="0" smtClean="0"/>
              <a:t> up-to-date.</a:t>
            </a:r>
          </a:p>
          <a:p>
            <a:pPr marL="238125" indent="-238125" algn="just">
              <a:lnSpc>
                <a:spcPct val="120000"/>
              </a:lnSpc>
              <a:buAutoNum type="arabicPeriod"/>
            </a:pPr>
            <a:r>
              <a:rPr lang="sv-SE" sz="2000" dirty="0" smtClean="0"/>
              <a:t>Memberi pelayanan sistem dan teknologi pada masyarakat kampus dan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luar</a:t>
            </a:r>
            <a:r>
              <a:rPr lang="en-US" sz="2000" dirty="0" smtClean="0"/>
              <a:t> </a:t>
            </a:r>
            <a:r>
              <a:rPr lang="en-US" sz="2000" dirty="0" err="1" smtClean="0"/>
              <a:t>kampus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penyelenggaraan</a:t>
            </a:r>
            <a:r>
              <a:rPr lang="en-US" sz="2000" dirty="0" smtClean="0"/>
              <a:t> </a:t>
            </a:r>
            <a:r>
              <a:rPr lang="en-US" sz="2000" dirty="0" err="1" smtClean="0"/>
              <a:t>kursus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pelatihan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, </a:t>
            </a:r>
            <a:r>
              <a:rPr lang="en-US" sz="2000" dirty="0" err="1" smtClean="0"/>
              <a:t>pembangunan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software </a:t>
            </a:r>
            <a:r>
              <a:rPr lang="en-US" sz="2000" dirty="0" err="1" smtClean="0"/>
              <a:t>dan</a:t>
            </a:r>
            <a:r>
              <a:rPr lang="en-US" sz="2000" dirty="0" smtClean="0"/>
              <a:t> hardware,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</a:p>
          <a:p>
            <a:pPr marL="238125" indent="-238125" algn="just">
              <a:lnSpc>
                <a:spcPct val="120000"/>
              </a:lnSpc>
              <a:buAutoNum type="arabicPeriod"/>
            </a:pPr>
            <a:r>
              <a:rPr lang="en-US" sz="2000" dirty="0" err="1" smtClean="0"/>
              <a:t>Konsultasi</a:t>
            </a:r>
            <a:r>
              <a:rPr lang="en-US" sz="2000" dirty="0" smtClean="0"/>
              <a:t> </a:t>
            </a:r>
            <a:r>
              <a:rPr lang="en-US" sz="2000" dirty="0" err="1" smtClean="0"/>
              <a:t>manajemen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.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IMG_20150119_2216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838200"/>
            <a:ext cx="1395412" cy="1337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Infrastruktur</a:t>
            </a:r>
            <a:r>
              <a:rPr lang="en-US" dirty="0" smtClean="0"/>
              <a:t> TIK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399"/>
          </a:xfrm>
        </p:spPr>
        <p:txBody>
          <a:bodyPr/>
          <a:lstStyle/>
          <a:p>
            <a:pPr algn="ctr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62000" y="381000"/>
            <a:ext cx="7543800" cy="1219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ASPEK HARDWARE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6556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err="1" smtClean="0"/>
              <a:t>Perkembangan</a:t>
            </a:r>
            <a:r>
              <a:rPr lang="en-US" sz="3600" dirty="0" smtClean="0"/>
              <a:t> </a:t>
            </a:r>
            <a:r>
              <a:rPr lang="en-US" sz="3600" dirty="0" err="1" smtClean="0"/>
              <a:t>Infrastruktur</a:t>
            </a:r>
            <a:r>
              <a:rPr lang="en-US" sz="3600" dirty="0" smtClean="0"/>
              <a:t> Data Center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828800"/>
            <a:ext cx="3599549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267200"/>
            <a:ext cx="270372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4114800"/>
            <a:ext cx="35814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3400" y="1219200"/>
            <a:ext cx="27432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Data Center Lama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029200" y="1295400"/>
            <a:ext cx="37338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Data Center </a:t>
            </a:r>
            <a:r>
              <a:rPr lang="en-US" sz="2800" dirty="0" err="1" smtClean="0"/>
              <a:t>Baru</a:t>
            </a:r>
            <a:endParaRPr lang="en-US" sz="2800" dirty="0"/>
          </a:p>
        </p:txBody>
      </p:sp>
      <p:sp>
        <p:nvSpPr>
          <p:cNvPr id="10" name="Right Arrow 9"/>
          <p:cNvSpPr/>
          <p:nvPr/>
        </p:nvSpPr>
        <p:spPr>
          <a:xfrm>
            <a:off x="3657600" y="3581400"/>
            <a:ext cx="1143000" cy="533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G_20150108_1457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4630" y="762000"/>
            <a:ext cx="3870678" cy="2177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IMG_20150108_1458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933" y="3581400"/>
            <a:ext cx="4038600" cy="23574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 descr="IMG_20150108_1459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0"/>
            <a:ext cx="4114800" cy="586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dirty="0" err="1" smtClean="0"/>
              <a:t>Perkembangan</a:t>
            </a:r>
            <a:r>
              <a:rPr lang="en-US" sz="3600" dirty="0" smtClean="0"/>
              <a:t> </a:t>
            </a:r>
            <a:r>
              <a:rPr lang="en-US" sz="3600" dirty="0" err="1" smtClean="0"/>
              <a:t>Infrastruktur</a:t>
            </a:r>
            <a:r>
              <a:rPr lang="en-US" sz="3600" dirty="0" smtClean="0"/>
              <a:t> Server &amp; Storage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612" y="1676400"/>
            <a:ext cx="4419600" cy="466725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76400"/>
            <a:ext cx="3591306" cy="46482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581400"/>
            <a:ext cx="2743200" cy="6096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ASPEK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33400" y="0"/>
            <a:ext cx="2362200" cy="2133600"/>
          </a:xfrm>
          <a:prstGeom prst="rightArrow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17475" algn="ctr"/>
            <a:r>
              <a:rPr lang="en-US" sz="5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Bodoni MT Condensed" pitchFamily="18" charset="0"/>
              </a:rPr>
              <a:t>ASPEK</a:t>
            </a:r>
            <a:endParaRPr lang="en-US" sz="54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Bodoni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311</Words>
  <Application>Microsoft Office PowerPoint</Application>
  <PresentationFormat>On-screen Show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Kelompok III</vt:lpstr>
      <vt:lpstr>TUPOKSI PTIK</vt:lpstr>
      <vt:lpstr>Perkembangan Infrastruktur TIK</vt:lpstr>
      <vt:lpstr>Slide 5</vt:lpstr>
      <vt:lpstr>Perkembangan Infrastruktur Data Center</vt:lpstr>
      <vt:lpstr>Slide 7</vt:lpstr>
      <vt:lpstr>Perkembangan Infrastruktur Server &amp; Storage</vt:lpstr>
      <vt:lpstr>Slide 9</vt:lpstr>
      <vt:lpstr>Aplikasi Layanan</vt:lpstr>
      <vt:lpstr>Layanan Web Unhas http://www.unhas.ac.id</vt:lpstr>
      <vt:lpstr>Layanan Email https://mail.unhas.ac.id</vt:lpstr>
      <vt:lpstr>Layanan Sistem Informasi Manajemen http://sim.unhas.ac.id</vt:lpstr>
      <vt:lpstr>Learning Management System http://lms.unhas.ac.id</vt:lpstr>
      <vt:lpstr>Layanan Test Online TOEP (Serdos) http://serdos.unhas.ac.id</vt:lpstr>
      <vt:lpstr>Slide 16</vt:lpstr>
      <vt:lpstr>Slide 17</vt:lpstr>
      <vt:lpstr>Pengelola PTIK</vt:lpstr>
      <vt:lpstr>Struktur Organisasi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PUSAT TEKNOLOGI INFORMASI &amp; KOMUNIKASI  UNIVERSITAS HASANUDDIN</dc:title>
  <dc:creator>Ismail</dc:creator>
  <cp:lastModifiedBy>Ismail</cp:lastModifiedBy>
  <cp:revision>13</cp:revision>
  <dcterms:created xsi:type="dcterms:W3CDTF">2015-01-13T07:08:23Z</dcterms:created>
  <dcterms:modified xsi:type="dcterms:W3CDTF">2015-01-21T07:23:48Z</dcterms:modified>
</cp:coreProperties>
</file>