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464" r:id="rId2"/>
    <p:sldId id="2323" r:id="rId3"/>
    <p:sldId id="2465" r:id="rId4"/>
    <p:sldId id="2466" r:id="rId5"/>
    <p:sldId id="2475" r:id="rId6"/>
    <p:sldId id="2467" r:id="rId7"/>
    <p:sldId id="2343" r:id="rId8"/>
    <p:sldId id="2469" r:id="rId9"/>
    <p:sldId id="2474" r:id="rId10"/>
    <p:sldId id="2468" r:id="rId11"/>
    <p:sldId id="2420" r:id="rId12"/>
    <p:sldId id="2427" r:id="rId13"/>
    <p:sldId id="2470" r:id="rId14"/>
    <p:sldId id="2471" r:id="rId15"/>
    <p:sldId id="2472" r:id="rId16"/>
    <p:sldId id="2473" r:id="rId17"/>
    <p:sldId id="2395" r:id="rId18"/>
    <p:sldId id="2401" r:id="rId1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452"/>
    <a:srgbClr val="E3E4E6"/>
    <a:srgbClr val="583F52"/>
    <a:srgbClr val="000C28"/>
    <a:srgbClr val="000820"/>
    <a:srgbClr val="001334"/>
    <a:srgbClr val="F52552"/>
    <a:srgbClr val="FFC737"/>
    <a:srgbClr val="D2D3D5"/>
    <a:srgbClr val="EC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83516" autoAdjust="0"/>
  </p:normalViewPr>
  <p:slideViewPr>
    <p:cSldViewPr snapToGrid="0" snapToObjects="1">
      <p:cViewPr varScale="1">
        <p:scale>
          <a:sx n="29" d="100"/>
          <a:sy n="29" d="100"/>
        </p:scale>
        <p:origin x="1056" y="84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3600" dirty="0"/>
            <a:t>20</a:t>
          </a:r>
          <a:r>
            <a:rPr lang="id-ID" sz="3600" dirty="0"/>
            <a:t>06</a:t>
          </a:r>
          <a:endParaRPr lang="en-US" sz="36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00F49C4-BE2A-4BB1-881A-D5DBC7667E1A}">
      <dgm:prSet custT="1"/>
      <dgm:spPr/>
      <dgm:t>
        <a:bodyPr/>
        <a:lstStyle/>
        <a:p>
          <a:r>
            <a:rPr lang="en-US" sz="2800"/>
            <a:t>D</a:t>
          </a:r>
          <a:r>
            <a:rPr lang="id-ID" sz="2800"/>
            <a:t>ibentuk LMS (Learning Management System)</a:t>
          </a:r>
          <a:endParaRPr lang="en-US" sz="2800" dirty="0"/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3600"/>
            <a:t>2019</a:t>
          </a:r>
          <a:endParaRPr lang="en-US" sz="36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 custT="1"/>
      <dgm:spPr/>
      <dgm:t>
        <a:bodyPr/>
        <a:lstStyle/>
        <a:p>
          <a:r>
            <a:rPr lang="id-ID" sz="3200"/>
            <a:t>LMS Berganti nama menjadi SIKOLA</a:t>
          </a:r>
          <a:endParaRPr lang="en-US" sz="3200" dirty="0"/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3600"/>
            <a:t>20</a:t>
          </a:r>
          <a:r>
            <a:rPr lang="id-ID" sz="3600"/>
            <a:t>09</a:t>
          </a:r>
          <a:endParaRPr lang="en-US" sz="3600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 custT="1"/>
      <dgm:spPr/>
      <dgm:t>
        <a:bodyPr/>
        <a:lstStyle/>
        <a:p>
          <a:r>
            <a:rPr lang="id-ID" sz="3200" dirty="0"/>
            <a:t>Peresmian LMS</a:t>
          </a:r>
          <a:endParaRPr lang="en-US" sz="3200" dirty="0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>
        <a:ln>
          <a:solidFill>
            <a:schemeClr val="accent1">
              <a:lumMod val="75000"/>
            </a:schemeClr>
          </a:solidFill>
        </a:ln>
      </dgm:spPr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 custScaleX="87395" custLinFactNeighborX="-5807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 custLinFactX="200000" custLinFactNeighborX="272002" custLinFactNeighborY="3814"/>
      <dgm:spPr>
        <a:ln>
          <a:solidFill>
            <a:schemeClr val="accent1">
              <a:lumMod val="75000"/>
            </a:schemeClr>
          </a:solidFill>
        </a:ln>
      </dgm:spPr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 custScaleX="73682" custScaleY="109845" custLinFactNeighborX="68903" custLinFactNeighborY="1161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 custLinFactX="5199608" custLinFactNeighborX="5200000" custLinFactNeighborY="2787"/>
      <dgm:spPr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3877733"/>
          <a:ext cx="13491882" cy="0"/>
        </a:xfrm>
        <a:prstGeom prst="lin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119991" y="893665"/>
          <a:ext cx="570330" cy="570330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83350" y="957024"/>
          <a:ext cx="443612" cy="443612"/>
        </a:xfrm>
        <a:prstGeom prst="ellipse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836251" y="1582115"/>
          <a:ext cx="4905198" cy="229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2667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</a:t>
          </a:r>
          <a:r>
            <a:rPr lang="id-ID" sz="2800" kern="1200"/>
            <a:t>ibentuk LMS (Learning Management System)</a:t>
          </a:r>
          <a:endParaRPr lang="en-US" sz="2800" kern="1200" dirty="0"/>
        </a:p>
      </dsp:txBody>
      <dsp:txXfrm>
        <a:off x="836251" y="1582115"/>
        <a:ext cx="4905198" cy="2295617"/>
      </dsp:txXfrm>
    </dsp:sp>
    <dsp:sp modelId="{9A7C4BC5-8408-4A9F-95F6-2C530BD76C90}">
      <dsp:nvSpPr>
        <dsp:cNvPr id="0" name=""/>
        <dsp:cNvSpPr/>
      </dsp:nvSpPr>
      <dsp:spPr>
        <a:xfrm>
          <a:off x="836251" y="775546"/>
          <a:ext cx="4905198" cy="80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20</a:t>
          </a:r>
          <a:r>
            <a:rPr lang="id-ID" sz="3600" kern="1200" dirty="0"/>
            <a:t>06</a:t>
          </a:r>
          <a:endParaRPr lang="en-US" sz="3600" kern="1200" dirty="0"/>
        </a:p>
      </dsp:txBody>
      <dsp:txXfrm>
        <a:off x="836251" y="775546"/>
        <a:ext cx="4905198" cy="806568"/>
      </dsp:txXfrm>
    </dsp:sp>
    <dsp:sp modelId="{7489FD9C-209C-450B-A153-25ECC5553CBF}">
      <dsp:nvSpPr>
        <dsp:cNvPr id="0" name=""/>
        <dsp:cNvSpPr/>
      </dsp:nvSpPr>
      <dsp:spPr>
        <a:xfrm>
          <a:off x="405156" y="1582115"/>
          <a:ext cx="0" cy="2295617"/>
        </a:xfrm>
        <a:prstGeom prst="lin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330407" y="3805141"/>
          <a:ext cx="145182" cy="145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7289949" y="6302381"/>
          <a:ext cx="570330" cy="570330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7353308" y="6365739"/>
          <a:ext cx="443612" cy="443612"/>
        </a:xfrm>
        <a:prstGeom prst="ellipse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8777253" y="3838570"/>
          <a:ext cx="4135531" cy="25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20320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/>
            <a:t>LMS Berganti nama menjadi SIKOLA</a:t>
          </a:r>
          <a:endParaRPr lang="en-US" sz="3200" kern="1200" dirty="0"/>
        </a:p>
      </dsp:txBody>
      <dsp:txXfrm>
        <a:off x="8777253" y="3838570"/>
        <a:ext cx="4135531" cy="2521621"/>
      </dsp:txXfrm>
    </dsp:sp>
    <dsp:sp modelId="{D47FC92B-725F-4F7A-A74D-33B323102A1B}">
      <dsp:nvSpPr>
        <dsp:cNvPr id="0" name=""/>
        <dsp:cNvSpPr/>
      </dsp:nvSpPr>
      <dsp:spPr>
        <a:xfrm>
          <a:off x="8777253" y="6207486"/>
          <a:ext cx="4135531" cy="88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2019</a:t>
          </a:r>
          <a:endParaRPr lang="en-US" sz="3600" kern="1200" dirty="0"/>
        </a:p>
      </dsp:txBody>
      <dsp:txXfrm>
        <a:off x="8777253" y="6207486"/>
        <a:ext cx="4135531" cy="885975"/>
      </dsp:txXfrm>
    </dsp:sp>
    <dsp:sp modelId="{1E2ADF36-0ED9-4D0B-9DA8-76AB8AD57A13}">
      <dsp:nvSpPr>
        <dsp:cNvPr id="0" name=""/>
        <dsp:cNvSpPr/>
      </dsp:nvSpPr>
      <dsp:spPr>
        <a:xfrm>
          <a:off x="7511953" y="3921860"/>
          <a:ext cx="0" cy="2295617"/>
        </a:xfrm>
        <a:prstGeom prst="lin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7437204" y="3849269"/>
          <a:ext cx="145182" cy="145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6845868" y="893665"/>
          <a:ext cx="570330" cy="570330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6909227" y="957024"/>
          <a:ext cx="443612" cy="443612"/>
        </a:xfrm>
        <a:prstGeom prst="ellipse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7534317" y="1582115"/>
          <a:ext cx="5612676" cy="229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203200" bIns="3048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Peresmian LMS</a:t>
          </a:r>
          <a:endParaRPr lang="en-US" sz="3200" kern="1200" dirty="0"/>
        </a:p>
      </dsp:txBody>
      <dsp:txXfrm>
        <a:off x="7534317" y="1582115"/>
        <a:ext cx="5612676" cy="2295617"/>
      </dsp:txXfrm>
    </dsp:sp>
    <dsp:sp modelId="{C964CC5F-AD31-46FE-B950-6FB1958FE6E6}">
      <dsp:nvSpPr>
        <dsp:cNvPr id="0" name=""/>
        <dsp:cNvSpPr/>
      </dsp:nvSpPr>
      <dsp:spPr>
        <a:xfrm>
          <a:off x="7534317" y="775546"/>
          <a:ext cx="5612676" cy="80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20</a:t>
          </a:r>
          <a:r>
            <a:rPr lang="id-ID" sz="3600" kern="1200"/>
            <a:t>09</a:t>
          </a:r>
          <a:endParaRPr lang="en-US" sz="3600" kern="1200" dirty="0"/>
        </a:p>
      </dsp:txBody>
      <dsp:txXfrm>
        <a:off x="7534317" y="775546"/>
        <a:ext cx="5612676" cy="806568"/>
      </dsp:txXfrm>
    </dsp:sp>
    <dsp:sp modelId="{190034F2-01B6-4E29-94D7-2881B6E05652}">
      <dsp:nvSpPr>
        <dsp:cNvPr id="0" name=""/>
        <dsp:cNvSpPr/>
      </dsp:nvSpPr>
      <dsp:spPr>
        <a:xfrm>
          <a:off x="7131033" y="1582115"/>
          <a:ext cx="0" cy="2295617"/>
        </a:xfrm>
        <a:prstGeom prst="line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7056284" y="3805141"/>
          <a:ext cx="145182" cy="145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7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5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6623824"/>
            <a:ext cx="12188825" cy="70921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6623824"/>
            <a:ext cx="12188825" cy="70921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87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 rot="5400000">
            <a:off x="22455818" y="535452"/>
            <a:ext cx="658368" cy="658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25294" y="596900"/>
            <a:ext cx="877410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41" r:id="rId2"/>
    <p:sldLayoutId id="2147484034" r:id="rId3"/>
    <p:sldLayoutId id="2147484043" r:id="rId4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848DBD50-D29C-154E-BC7C-F3512DC27413}"/>
              </a:ext>
            </a:extLst>
          </p:cNvPr>
          <p:cNvSpPr/>
          <p:nvPr/>
        </p:nvSpPr>
        <p:spPr>
          <a:xfrm flipV="1">
            <a:off x="12017697" y="4274371"/>
            <a:ext cx="5703094" cy="429388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531366" y="8766764"/>
            <a:ext cx="939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60990" y="4275486"/>
            <a:ext cx="107276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16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SIKOLA</a:t>
            </a:r>
            <a:endParaRPr lang="en-US" sz="216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E868CD-3022-7541-B0B9-7FF9CAF7A4E1}"/>
              </a:ext>
            </a:extLst>
          </p:cNvPr>
          <p:cNvCxnSpPr>
            <a:cxnSpLocks/>
          </p:cNvCxnSpPr>
          <p:nvPr/>
        </p:nvCxnSpPr>
        <p:spPr>
          <a:xfrm>
            <a:off x="7531366" y="4067764"/>
            <a:ext cx="939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1BD23F-49AB-CA49-A064-42DF2BB2669A}"/>
              </a:ext>
            </a:extLst>
          </p:cNvPr>
          <p:cNvSpPr txBox="1"/>
          <p:nvPr/>
        </p:nvSpPr>
        <p:spPr>
          <a:xfrm>
            <a:off x="8035399" y="7307085"/>
            <a:ext cx="852360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Sistem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Kelola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Pembelajaran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53C7B-EE61-BC57-4C70-0F2C69548CB3}"/>
              </a:ext>
            </a:extLst>
          </p:cNvPr>
          <p:cNvSpPr txBox="1"/>
          <p:nvPr/>
        </p:nvSpPr>
        <p:spPr>
          <a:xfrm>
            <a:off x="7734845" y="3028055"/>
            <a:ext cx="852360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d-ID" sz="4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HARDWARE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31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5FF02-D2ED-848F-EC67-A7BCA104A6E7}"/>
              </a:ext>
            </a:extLst>
          </p:cNvPr>
          <p:cNvSpPr txBox="1"/>
          <p:nvPr/>
        </p:nvSpPr>
        <p:spPr>
          <a:xfrm>
            <a:off x="4416540" y="1160870"/>
            <a:ext cx="155446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DOKUMENTASI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A0E966-8868-689A-61E8-DEAB0284BE59}"/>
              </a:ext>
            </a:extLst>
          </p:cNvPr>
          <p:cNvCxnSpPr>
            <a:cxnSpLocks/>
          </p:cNvCxnSpPr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8FDAA8B-027D-AB6F-7AB9-5566EBAF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1" y="4044501"/>
            <a:ext cx="10007096" cy="714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891A9-BAC3-6D85-C346-089D392D2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1"/>
          <a:stretch/>
        </p:blipFill>
        <p:spPr>
          <a:xfrm>
            <a:off x="11811303" y="4563388"/>
            <a:ext cx="10964766" cy="610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0110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6"/>
            <a:ext cx="953860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990513" y="3070283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7E8B14-9B05-96E9-9C3B-BAF55D8E891F}"/>
              </a:ext>
            </a:extLst>
          </p:cNvPr>
          <p:cNvSpPr txBox="1">
            <a:spLocks/>
          </p:cNvSpPr>
          <p:nvPr/>
        </p:nvSpPr>
        <p:spPr>
          <a:xfrm>
            <a:off x="12257052" y="1540209"/>
            <a:ext cx="871546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solidFill>
                  <a:schemeClr val="tx2"/>
                </a:solidFill>
              </a:rPr>
              <a:t>WAWANCARA NARASUMBER PENGGUNA APLIKASI SIKOLA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69CB6859-711E-6322-E8A2-17BC71D99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380"/>
          <a:stretch/>
        </p:blipFill>
        <p:spPr>
          <a:xfrm>
            <a:off x="1976047" y="2276628"/>
            <a:ext cx="5236108" cy="5236108"/>
          </a:xfrm>
          <a:prstGeom prst="ellipse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AC4165-C897-CADD-ECA3-C6B3C2827D26}"/>
              </a:ext>
            </a:extLst>
          </p:cNvPr>
          <p:cNvSpPr/>
          <p:nvPr/>
        </p:nvSpPr>
        <p:spPr>
          <a:xfrm>
            <a:off x="756609" y="7512736"/>
            <a:ext cx="7674985" cy="235805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Dr. Muhammad Farid , </a:t>
            </a:r>
            <a:r>
              <a:rPr lang="en-US" sz="4000" b="1" dirty="0" err="1">
                <a:solidFill>
                  <a:schemeClr val="tx2"/>
                </a:solidFill>
              </a:rPr>
              <a:t>M.Si</a:t>
            </a:r>
            <a:r>
              <a:rPr lang="en-US" sz="4000" b="1" dirty="0">
                <a:solidFill>
                  <a:schemeClr val="tx2"/>
                </a:solidFill>
              </a:rPr>
              <a:t>. </a:t>
            </a:r>
            <a:endParaRPr lang="id-ID" sz="4000" b="1" dirty="0">
              <a:solidFill>
                <a:schemeClr val="tx2"/>
              </a:solidFill>
            </a:endParaRPr>
          </a:p>
          <a:p>
            <a:pPr algn="ctr"/>
            <a:r>
              <a:rPr lang="en-US" sz="2800" i="1" dirty="0" err="1">
                <a:solidFill>
                  <a:schemeClr val="tx2"/>
                </a:solidFill>
              </a:rPr>
              <a:t>Dosen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Tetap</a:t>
            </a:r>
            <a:r>
              <a:rPr lang="en-US" sz="2800" i="1" dirty="0">
                <a:solidFill>
                  <a:schemeClr val="tx2"/>
                </a:solidFill>
              </a:rPr>
              <a:t> dan </a:t>
            </a:r>
            <a:r>
              <a:rPr lang="en-US" sz="2800" i="1" dirty="0" err="1">
                <a:solidFill>
                  <a:schemeClr val="tx2"/>
                </a:solidFill>
              </a:rPr>
              <a:t>peneliti</a:t>
            </a:r>
            <a:r>
              <a:rPr lang="en-US" sz="2800" i="1" dirty="0">
                <a:solidFill>
                  <a:schemeClr val="tx2"/>
                </a:solidFill>
              </a:rPr>
              <a:t> Universitas </a:t>
            </a:r>
            <a:r>
              <a:rPr lang="en-US" sz="2800" i="1" dirty="0" err="1">
                <a:solidFill>
                  <a:schemeClr val="tx2"/>
                </a:solidFill>
              </a:rPr>
              <a:t>Hasanuddin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3F17C-D557-DA11-B3F6-0A6242D6916B}"/>
              </a:ext>
            </a:extLst>
          </p:cNvPr>
          <p:cNvSpPr txBox="1"/>
          <p:nvPr/>
        </p:nvSpPr>
        <p:spPr>
          <a:xfrm>
            <a:off x="10585517" y="4193910"/>
            <a:ext cx="11816086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/>
              <a:t>Menyelesaikan Studi S1  Kualifikasi Kajian Ilmu Komunikasi, S2 Ilmu-ilmu Sosial, dan S3 dalam bidang Publik.</a:t>
            </a:r>
          </a:p>
          <a:p>
            <a:pPr algn="just">
              <a:lnSpc>
                <a:spcPct val="150000"/>
              </a:lnSpc>
            </a:pPr>
            <a:endParaRPr lang="id-ID" dirty="0"/>
          </a:p>
          <a:p>
            <a:pPr algn="just">
              <a:lnSpc>
                <a:spcPct val="150000"/>
              </a:lnSpc>
            </a:pPr>
            <a:r>
              <a:rPr lang="id-ID" dirty="0"/>
              <a:t>Kualifikasi peminatan pada kajian Media-media Komunikasi, Komunikasi Antarbudaya dan Komunikasi Kesehatan.</a:t>
            </a:r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rot="5400000">
            <a:off x="1976094" y="9337247"/>
            <a:ext cx="1539343" cy="1614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5400000">
            <a:off x="1919060" y="7165157"/>
            <a:ext cx="1591766" cy="16142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5400000">
            <a:off x="1878450" y="5087618"/>
            <a:ext cx="1672986" cy="1614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5400000">
            <a:off x="1934472" y="3150987"/>
            <a:ext cx="1591766" cy="1583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hape 2641"/>
          <p:cNvSpPr/>
          <p:nvPr/>
        </p:nvSpPr>
        <p:spPr>
          <a:xfrm>
            <a:off x="2525964" y="3808810"/>
            <a:ext cx="620590" cy="40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5" name="Shape 2688"/>
          <p:cNvSpPr/>
          <p:nvPr/>
        </p:nvSpPr>
        <p:spPr>
          <a:xfrm>
            <a:off x="2405089" y="5585167"/>
            <a:ext cx="552774" cy="630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6" name="Shape 2783"/>
          <p:cNvSpPr/>
          <p:nvPr/>
        </p:nvSpPr>
        <p:spPr>
          <a:xfrm>
            <a:off x="2400516" y="7782936"/>
            <a:ext cx="799673" cy="43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7" name="Shape 2787"/>
          <p:cNvSpPr/>
          <p:nvPr/>
        </p:nvSpPr>
        <p:spPr>
          <a:xfrm>
            <a:off x="2404165" y="9945746"/>
            <a:ext cx="788873" cy="52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4059032" y="9593724"/>
            <a:ext cx="17408926" cy="157383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SIKOLA 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Keamanan data terjamin.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sangat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membantu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dosen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proses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belajar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online.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4014778" y="6801847"/>
            <a:ext cx="17781244" cy="225093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Pengelola SIKOLA, hanya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menyelesaikan masalah-masalah tekhnis yang lebih besar. Jika terkendala jaringan atau server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sehingga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dosen akan menunggu proses perbaikan selama 10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15 menit.</a:t>
            </a:r>
            <a:endParaRPr lang="en-US" sz="4400" dirty="0">
              <a:latin typeface="Arial Narrow" panose="020B0606020202030204" pitchFamily="34" charset="0"/>
              <a:ea typeface="ope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4040655" y="5091949"/>
            <a:ext cx="17755622" cy="157383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Narasumber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masih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terkendala dengan penguasaan tekhnologi modern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masih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literasi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dosen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lain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terhadap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sikola</a:t>
            </a:r>
            <a:r>
              <a:rPr lang="id-ID" sz="4400" dirty="0">
                <a:latin typeface="Arial Narrow" panose="020B0606020202030204" pitchFamily="34" charset="0"/>
                <a:ea typeface="Open sans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Arial Narrow" panose="020B0606020202030204" pitchFamily="34" charset="0"/>
              <a:ea typeface="Ope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4059032" y="3309573"/>
            <a:ext cx="14122621" cy="95827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4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4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sz="4800" dirty="0">
                <a:latin typeface="Arial Narrow" panose="020B0606020202030204" pitchFamily="34" charset="0"/>
                <a:cs typeface="Times New Roman" panose="02020603050405020304" pitchFamily="18" charset="0"/>
              </a:rPr>
              <a:t>aplikasi SIKOLA sejak </a:t>
            </a:r>
            <a:r>
              <a:rPr lang="en-US" sz="4800" dirty="0">
                <a:latin typeface="Arial Narrow" panose="020B0606020202030204" pitchFamily="34" charset="0"/>
                <a:cs typeface="Times New Roman" panose="02020603050405020304" pitchFamily="18" charset="0"/>
              </a:rPr>
              <a:t>T</a:t>
            </a:r>
            <a:r>
              <a:rPr lang="id-ID" sz="4800" dirty="0">
                <a:latin typeface="Arial Narrow" panose="020B0606020202030204" pitchFamily="34" charset="0"/>
                <a:cs typeface="Times New Roman" panose="02020603050405020304" pitchFamily="18" charset="0"/>
              </a:rPr>
              <a:t>ahun</a:t>
            </a:r>
            <a:r>
              <a:rPr lang="en-US" sz="4800" dirty="0">
                <a:latin typeface="Arial Narrow" panose="020B0606020202030204" pitchFamily="34" charset="0"/>
                <a:cs typeface="Times New Roman" panose="02020603050405020304" pitchFamily="18" charset="0"/>
              </a:rPr>
              <a:t> 2019</a:t>
            </a:r>
            <a:endParaRPr lang="id-ID" sz="4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E770E-8582-3F4A-9B51-D1B005C49561}"/>
              </a:ext>
            </a:extLst>
          </p:cNvPr>
          <p:cNvSpPr txBox="1"/>
          <p:nvPr/>
        </p:nvSpPr>
        <p:spPr>
          <a:xfrm>
            <a:off x="6796997" y="1160870"/>
            <a:ext cx="10783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HASIL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49ED4-DD42-8FE1-1849-1B707EF91A96}"/>
              </a:ext>
            </a:extLst>
          </p:cNvPr>
          <p:cNvSpPr txBox="1"/>
          <p:nvPr/>
        </p:nvSpPr>
        <p:spPr>
          <a:xfrm>
            <a:off x="4025575" y="11798430"/>
            <a:ext cx="17270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Terus dilakukan perbaikan system</a:t>
            </a:r>
            <a:r>
              <a:rPr lang="en-US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Sumber daya manusia semakin maju</a:t>
            </a:r>
            <a:endParaRPr lang="en-US" sz="4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4C3225-EC10-E427-EC5E-F8B67B382FF8}"/>
              </a:ext>
            </a:extLst>
          </p:cNvPr>
          <p:cNvSpPr/>
          <p:nvPr/>
        </p:nvSpPr>
        <p:spPr>
          <a:xfrm rot="5400000">
            <a:off x="2032720" y="11374177"/>
            <a:ext cx="1539343" cy="1614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2787">
            <a:extLst>
              <a:ext uri="{FF2B5EF4-FFF2-40B4-BE49-F238E27FC236}">
                <a16:creationId xmlns:a16="http://schemas.microsoft.com/office/drawing/2014/main" id="{40BCF91D-EC96-4A03-A8C0-6D87364161D3}"/>
              </a:ext>
            </a:extLst>
          </p:cNvPr>
          <p:cNvSpPr/>
          <p:nvPr/>
        </p:nvSpPr>
        <p:spPr>
          <a:xfrm>
            <a:off x="2411316" y="11858140"/>
            <a:ext cx="788873" cy="526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1564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0C7B4D-BB3B-4D78-C06F-F7A4FEE233A2}"/>
              </a:ext>
            </a:extLst>
          </p:cNvPr>
          <p:cNvSpPr/>
          <p:nvPr/>
        </p:nvSpPr>
        <p:spPr>
          <a:xfrm>
            <a:off x="-1" y="0"/>
            <a:ext cx="9922934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49167B-EB81-BD97-1FD3-D6DE145D3F2F}"/>
              </a:ext>
            </a:extLst>
          </p:cNvPr>
          <p:cNvSpPr txBox="1">
            <a:spLocks/>
          </p:cNvSpPr>
          <p:nvPr/>
        </p:nvSpPr>
        <p:spPr>
          <a:xfrm>
            <a:off x="11880572" y="1540209"/>
            <a:ext cx="871546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solidFill>
                  <a:schemeClr val="tx2"/>
                </a:solidFill>
              </a:rPr>
              <a:t>WAWANCARA NARASUMBER PENGGUNA APLIKASI SIKOLA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F4CC7C27-D6BC-5FC4-A5DA-3151588F2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67" r="11997" b="20455"/>
          <a:stretch/>
        </p:blipFill>
        <p:spPr>
          <a:xfrm>
            <a:off x="2364768" y="2021975"/>
            <a:ext cx="5554133" cy="5717803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BC175-D9E9-8E72-F00A-529BFBA33E81}"/>
              </a:ext>
            </a:extLst>
          </p:cNvPr>
          <p:cNvSpPr txBox="1"/>
          <p:nvPr/>
        </p:nvSpPr>
        <p:spPr>
          <a:xfrm>
            <a:off x="11237106" y="4699309"/>
            <a:ext cx="11284228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Lahir pada tanggal 3 Februari 1977.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Menyelesaikan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S1 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Sastra Inggris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 Universitas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Hasanuddin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 Bahasa Inggris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Adelaide of University dan 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 Linguisitik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Universitas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Hasanuddin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F53323-57FB-3946-CE51-BE54BF8EB316}"/>
              </a:ext>
            </a:extLst>
          </p:cNvPr>
          <p:cNvCxnSpPr>
            <a:cxnSpLocks/>
          </p:cNvCxnSpPr>
          <p:nvPr/>
        </p:nvCxnSpPr>
        <p:spPr>
          <a:xfrm>
            <a:off x="16031973" y="29909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B848BF-1821-5346-4E46-1528FB15A8DB}"/>
              </a:ext>
            </a:extLst>
          </p:cNvPr>
          <p:cNvSpPr txBox="1"/>
          <p:nvPr/>
        </p:nvSpPr>
        <p:spPr>
          <a:xfrm>
            <a:off x="11734800" y="6400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130F1-7103-7257-9782-C4C61519151A}"/>
              </a:ext>
            </a:extLst>
          </p:cNvPr>
          <p:cNvSpPr txBox="1"/>
          <p:nvPr/>
        </p:nvSpPr>
        <p:spPr>
          <a:xfrm>
            <a:off x="406400" y="7997585"/>
            <a:ext cx="91101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chemeClr val="tx2"/>
                </a:solidFill>
              </a:rPr>
              <a:t>Karmila Mokoginta, S.S., M.A., M.Hum</a:t>
            </a:r>
          </a:p>
          <a:p>
            <a:pPr algn="ctr"/>
            <a:r>
              <a:rPr lang="id-ID" sz="3200" i="1" dirty="0">
                <a:solidFill>
                  <a:schemeClr val="tx2"/>
                </a:solidFill>
              </a:rPr>
              <a:t>Dosen Sastra Inggris, Fakultas Ilmu Bahasa Universitas Hasanuddin</a:t>
            </a:r>
            <a:endParaRPr lang="en-US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0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38A5C5-DF9C-31D4-7D99-904BF133B0DB}"/>
              </a:ext>
            </a:extLst>
          </p:cNvPr>
          <p:cNvSpPr txBox="1">
            <a:spLocks/>
          </p:cNvSpPr>
          <p:nvPr/>
        </p:nvSpPr>
        <p:spPr>
          <a:xfrm>
            <a:off x="2217450" y="3633410"/>
            <a:ext cx="19457217" cy="8389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Menggunakan SIKOLA sejak lama, dan lebih intensif saat pandemi karena pengalihan sistem menggunakan sistem pembelajaran online</a:t>
            </a:r>
          </a:p>
          <a:p>
            <a:pPr marL="812800" indent="-812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Menghadapi kesulitan-kesulitan saat baru menggunakan dan baru mengenali fitur-fiturnya. Dosen pengguna diberikan fasilitas workshop untuk pengenalan aplikasi dan  fitur-fiturnya. Kendala lain, masalah tekhnis. Server dan jaringan sering down di awal keberadaan aplikasi</a:t>
            </a:r>
          </a:p>
          <a:p>
            <a:pPr marL="812800" indent="-812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Tidak lagi menemukan masalah yang cukup signifikan, Dari segi konten, sama dengan menggunakan MS. Office</a:t>
            </a:r>
          </a:p>
          <a:p>
            <a:pPr marL="812800" indent="-812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</a:t>
            </a: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emfasilitasi dosen dalam proses pembelajaran, pengisian absensi dan pemberian tugas, sehingga semua kegiatan bisa direkap dengan baik.</a:t>
            </a:r>
            <a:endParaRPr lang="en-US" sz="4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D131A-814C-26E9-7C4F-7B0281E7C602}"/>
              </a:ext>
            </a:extLst>
          </p:cNvPr>
          <p:cNvCxnSpPr>
            <a:cxnSpLocks/>
          </p:cNvCxnSpPr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CECD09-2B9D-C642-ED4B-161ED9764C60}"/>
              </a:ext>
            </a:extLst>
          </p:cNvPr>
          <p:cNvSpPr txBox="1"/>
          <p:nvPr/>
        </p:nvSpPr>
        <p:spPr>
          <a:xfrm>
            <a:off x="6796997" y="1160870"/>
            <a:ext cx="10783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HASIL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636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8A855C-2F54-63A1-F789-ABC4727E1C46}"/>
              </a:ext>
            </a:extLst>
          </p:cNvPr>
          <p:cNvSpPr txBox="1"/>
          <p:nvPr/>
        </p:nvSpPr>
        <p:spPr>
          <a:xfrm>
            <a:off x="4416540" y="1160870"/>
            <a:ext cx="155446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DOKUMENTASI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441CC-F357-4110-77DF-04882C4EB750}"/>
              </a:ext>
            </a:extLst>
          </p:cNvPr>
          <p:cNvCxnSpPr>
            <a:cxnSpLocks/>
          </p:cNvCxnSpPr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5CC79-89FA-3967-4DD4-B3783AE812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85" y="4157889"/>
            <a:ext cx="9819315" cy="736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5D0221-FDDB-BEB2-607C-4C98D19159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13201748" y="2929466"/>
            <a:ext cx="8193617" cy="982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0365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BC0564-3ADD-E7DD-0E50-9712B1E6A662}"/>
              </a:ext>
            </a:extLst>
          </p:cNvPr>
          <p:cNvSpPr txBox="1"/>
          <p:nvPr/>
        </p:nvSpPr>
        <p:spPr>
          <a:xfrm>
            <a:off x="5060148" y="1160870"/>
            <a:ext cx="142574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DOKUMENTASI KELOMPOK</a:t>
            </a:r>
          </a:p>
          <a:p>
            <a:pPr algn="ctr"/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297DD2-247E-2DD0-C2CE-F4975B3FDD3E}"/>
              </a:ext>
            </a:extLst>
          </p:cNvPr>
          <p:cNvCxnSpPr>
            <a:cxnSpLocks/>
          </p:cNvCxnSpPr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FCDD3-AD6B-A7E4-8248-86B72BCA6E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73" y="3407639"/>
            <a:ext cx="11871096" cy="667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B27BD-AF60-3271-E85B-FF52A70912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80" y="6274329"/>
            <a:ext cx="10110945" cy="567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7046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717184" y="3867404"/>
            <a:ext cx="108715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4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B</a:t>
            </a:r>
            <a:endParaRPr lang="en-US" sz="9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2595069" y="4242197"/>
            <a:ext cx="7019641" cy="758207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d-ID" sz="3600" dirty="0"/>
              <a:t>elum diketahui pasti, apakah penggunaan SIKOLA adalah kewajiban atau boleh tidak digunakan atau diakses oleh dosen dan mahasiswa</a:t>
            </a:r>
            <a:endParaRPr lang="en-US" sz="3600" dirty="0"/>
          </a:p>
          <a:p>
            <a:pPr lvl="0" algn="just"/>
            <a:r>
              <a:rPr lang="id-ID" sz="3600" i="1" dirty="0"/>
              <a:t>User </a:t>
            </a:r>
            <a:r>
              <a:rPr lang="id-ID" sz="3600" dirty="0"/>
              <a:t>berharap ada regulasi yang lebih mengikat untuk kebutuhan monitoring (terkait aktivitas perkuliahan, update buku pelajaran, upgrading materi) </a:t>
            </a: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E0F9F-A2FE-024D-A5B8-48B2829C4315}"/>
              </a:ext>
            </a:extLst>
          </p:cNvPr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370D94-7186-C243-8B13-730101114221}"/>
              </a:ext>
            </a:extLst>
          </p:cNvPr>
          <p:cNvSpPr txBox="1"/>
          <p:nvPr/>
        </p:nvSpPr>
        <p:spPr>
          <a:xfrm>
            <a:off x="4753181" y="1160870"/>
            <a:ext cx="148713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PENUTUP DAN KESIMPULAN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B1D0E-604C-3BE5-C1C2-5CF3729643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677" y="4094974"/>
            <a:ext cx="6329890" cy="316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79564-0390-7D57-0DF4-B2C5D31BEF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121" y="6858000"/>
            <a:ext cx="6834778" cy="383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F5F55-41DE-9147-46B0-512455C600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678" y="9024472"/>
            <a:ext cx="5720864" cy="383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677891" y="8286344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01099" y="6119028"/>
            <a:ext cx="7713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84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Terima Kasih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314832" y="3374093"/>
            <a:ext cx="1962614" cy="1962614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2637"/>
          <p:cNvSpPr/>
          <p:nvPr/>
        </p:nvSpPr>
        <p:spPr>
          <a:xfrm>
            <a:off x="12058332" y="3919421"/>
            <a:ext cx="475614" cy="871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3813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413087" y="7478779"/>
            <a:ext cx="2199641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id-ID" sz="40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JABBAR</a:t>
            </a:r>
            <a:endParaRPr lang="en-US" sz="40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19321" y="1160870"/>
            <a:ext cx="57390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OUR TEAM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101" y="8104779"/>
            <a:ext cx="236117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E022212019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37E8EB3-F459-744E-9003-D2E529F6B7F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37927" r="28913" b="34013"/>
          <a:stretch/>
        </p:blipFill>
        <p:spPr>
          <a:xfrm>
            <a:off x="12869334" y="3486966"/>
            <a:ext cx="3557733" cy="366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Placeholder 19">
            <a:extLst>
              <a:ext uri="{FF2B5EF4-FFF2-40B4-BE49-F238E27FC236}">
                <a16:creationId xmlns:a16="http://schemas.microsoft.com/office/drawing/2014/main" id="{BB2C8592-7893-9442-45E2-F38471DE9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b="2487"/>
          <a:stretch/>
        </p:blipFill>
        <p:spPr>
          <a:xfrm>
            <a:off x="17916788" y="3486966"/>
            <a:ext cx="3557733" cy="3665318"/>
          </a:xfrm>
          <a:prstGeom prst="ellipse">
            <a:avLst/>
          </a:prstGeom>
          <a:effectLst/>
        </p:spPr>
      </p:pic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E4E26F9E-C86A-C347-8C8D-724197FDE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2283"/>
          <a:stretch/>
        </p:blipFill>
        <p:spPr>
          <a:xfrm>
            <a:off x="7440549" y="3170853"/>
            <a:ext cx="3918872" cy="4037378"/>
          </a:xfrm>
          <a:prstGeom prst="ellipse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DE778-603C-2ACF-575E-A65DB750EA5B}"/>
              </a:ext>
            </a:extLst>
          </p:cNvPr>
          <p:cNvSpPr txBox="1"/>
          <p:nvPr/>
        </p:nvSpPr>
        <p:spPr>
          <a:xfrm>
            <a:off x="7440548" y="7494839"/>
            <a:ext cx="416812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id-ID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MEYTRI S. GONDA</a:t>
            </a:r>
            <a:endParaRPr lang="en-US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FA4FC-6EF8-704E-66DA-6EE46DAE745F}"/>
              </a:ext>
            </a:extLst>
          </p:cNvPr>
          <p:cNvSpPr txBox="1"/>
          <p:nvPr/>
        </p:nvSpPr>
        <p:spPr>
          <a:xfrm>
            <a:off x="12101201" y="7417224"/>
            <a:ext cx="581558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d-ID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NURHIDAYAH WARDANA</a:t>
            </a:r>
            <a:endParaRPr lang="en-US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B3C20-A4D4-8A65-2EB4-824CEAC638D3}"/>
              </a:ext>
            </a:extLst>
          </p:cNvPr>
          <p:cNvSpPr txBox="1"/>
          <p:nvPr/>
        </p:nvSpPr>
        <p:spPr>
          <a:xfrm>
            <a:off x="18165980" y="7344123"/>
            <a:ext cx="369684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id-ID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LISA ARIFUDDIN</a:t>
            </a:r>
            <a:endParaRPr lang="en-US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EAA30-179B-4C62-ED9A-6E2F780C247A}"/>
              </a:ext>
            </a:extLst>
          </p:cNvPr>
          <p:cNvSpPr txBox="1"/>
          <p:nvPr/>
        </p:nvSpPr>
        <p:spPr>
          <a:xfrm>
            <a:off x="8400416" y="8082176"/>
            <a:ext cx="2571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E022212020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42DEC-94FA-068E-0607-46927D27F082}"/>
              </a:ext>
            </a:extLst>
          </p:cNvPr>
          <p:cNvSpPr txBox="1"/>
          <p:nvPr/>
        </p:nvSpPr>
        <p:spPr>
          <a:xfrm>
            <a:off x="14003090" y="8002000"/>
            <a:ext cx="236117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E0222120</a:t>
            </a:r>
            <a:r>
              <a:rPr lang="id-ID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18D0E-CF44-E6C3-FD31-0A0583ACF279}"/>
              </a:ext>
            </a:extLst>
          </p:cNvPr>
          <p:cNvSpPr txBox="1"/>
          <p:nvPr/>
        </p:nvSpPr>
        <p:spPr>
          <a:xfrm>
            <a:off x="19389482" y="7882649"/>
            <a:ext cx="208503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E0222120</a:t>
            </a:r>
            <a:r>
              <a:rPr lang="id-ID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F7DCB3-CDBC-727B-2D4A-25983FF97132}"/>
              </a:ext>
            </a:extLst>
          </p:cNvPr>
          <p:cNvSpPr txBox="1"/>
          <p:nvPr/>
        </p:nvSpPr>
        <p:spPr>
          <a:xfrm>
            <a:off x="5312831" y="10674263"/>
            <a:ext cx="13751987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d-ID" sz="4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KELOMPOK IV</a:t>
            </a:r>
          </a:p>
          <a:p>
            <a:pPr algn="ctr"/>
            <a:r>
              <a:rPr lang="id-ID" sz="4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TEKHNOLOGI INFORMASI DAN KOMUNIKASI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B2AFB4-847D-94F7-A331-6ADF3E0805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35" t="9965" r="12483" b="19763"/>
          <a:stretch/>
        </p:blipFill>
        <p:spPr>
          <a:xfrm>
            <a:off x="2469931" y="3517941"/>
            <a:ext cx="3934577" cy="38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F5EE81-C595-4326-8F1C-6291703A5F5C}"/>
              </a:ext>
            </a:extLst>
          </p:cNvPr>
          <p:cNvCxnSpPr>
            <a:cxnSpLocks/>
          </p:cNvCxnSpPr>
          <p:nvPr/>
        </p:nvCxnSpPr>
        <p:spPr>
          <a:xfrm>
            <a:off x="0" y="10130991"/>
            <a:ext cx="243776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8AF756-0408-447E-8716-252ACF4D3CFB}"/>
              </a:ext>
            </a:extLst>
          </p:cNvPr>
          <p:cNvSpPr/>
          <p:nvPr/>
        </p:nvSpPr>
        <p:spPr>
          <a:xfrm>
            <a:off x="-1" y="0"/>
            <a:ext cx="950090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7999E4-FB22-8852-4C92-9F0E22A7FA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98"/>
          <a:stretch>
            <a:fillRect/>
          </a:stretch>
        </p:blipFill>
        <p:spPr>
          <a:xfrm>
            <a:off x="2132396" y="1621892"/>
            <a:ext cx="5236108" cy="52361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AC233-A237-8B9C-90C9-2043A2EA9702}"/>
              </a:ext>
            </a:extLst>
          </p:cNvPr>
          <p:cNvSpPr txBox="1"/>
          <p:nvPr/>
        </p:nvSpPr>
        <p:spPr>
          <a:xfrm>
            <a:off x="11971655" y="1037116"/>
            <a:ext cx="7460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NARASUMBER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AAE34-4170-7E42-6D70-8BD15F5248B0}"/>
              </a:ext>
            </a:extLst>
          </p:cNvPr>
          <p:cNvCxnSpPr>
            <a:cxnSpLocks/>
          </p:cNvCxnSpPr>
          <p:nvPr/>
        </p:nvCxnSpPr>
        <p:spPr>
          <a:xfrm>
            <a:off x="15105541" y="2536283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F7C912-6FED-055A-4D04-11C8F8039325}"/>
              </a:ext>
            </a:extLst>
          </p:cNvPr>
          <p:cNvSpPr txBox="1"/>
          <p:nvPr/>
        </p:nvSpPr>
        <p:spPr>
          <a:xfrm>
            <a:off x="-442979" y="7072707"/>
            <a:ext cx="103261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Dr.</a:t>
            </a:r>
            <a:r>
              <a:rPr lang="id-ID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Eng. Muhammad </a:t>
            </a:r>
            <a:r>
              <a:rPr lang="en-US" sz="44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Miswar</a:t>
            </a:r>
            <a:r>
              <a:rPr lang="en-US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id-ID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ST, M. IT</a:t>
            </a:r>
          </a:p>
          <a:p>
            <a:pPr algn="ctr"/>
            <a:r>
              <a:rPr lang="en-US" sz="2800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Direktur</a:t>
            </a:r>
            <a:r>
              <a:rPr lang="en-US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Direktorat</a:t>
            </a:r>
            <a:r>
              <a:rPr lang="en-US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Sistem</a:t>
            </a:r>
            <a:r>
              <a:rPr lang="en-US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id-ID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D</a:t>
            </a:r>
            <a:r>
              <a:rPr lang="en-US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ana </a:t>
            </a:r>
            <a:r>
              <a:rPr lang="en-US" sz="2800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Teknologi</a:t>
            </a:r>
            <a:r>
              <a:rPr lang="en-US" sz="2800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Informasi</a:t>
            </a:r>
            <a:endParaRPr lang="en-US" sz="28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576FA-0C98-A5D0-85CD-817BCFB58129}"/>
              </a:ext>
            </a:extLst>
          </p:cNvPr>
          <p:cNvSpPr/>
          <p:nvPr/>
        </p:nvSpPr>
        <p:spPr>
          <a:xfrm>
            <a:off x="9913793" y="2750990"/>
            <a:ext cx="12769342" cy="8643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Lahir Pada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Tanggal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22 September 1973,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beliau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menyelesaikan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Pendidikan di Universitas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Hasanuddin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, Magister di University of Newcastle dan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Doktoral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di Nara Institute of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Siense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Sertifikasi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AWS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Sert</a:t>
            </a:r>
            <a:r>
              <a:rPr lang="id-ID" sz="4000" dirty="0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fied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Practitioner </a:t>
            </a:r>
            <a:r>
              <a:rPr lang="id-ID" sz="400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Menjadi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Android Developer Expert MADE)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Certified Data Center Professional </a:t>
            </a:r>
            <a:r>
              <a:rPr lang="id-ID" sz="400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Cisco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Certfied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Network Associate</a:t>
            </a:r>
            <a:r>
              <a:rPr lang="id-ID" sz="40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251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0F79E2-A8F4-A2A1-F0F5-934088A231EA}"/>
              </a:ext>
            </a:extLst>
          </p:cNvPr>
          <p:cNvSpPr/>
          <p:nvPr/>
        </p:nvSpPr>
        <p:spPr>
          <a:xfrm>
            <a:off x="-1" y="0"/>
            <a:ext cx="9272111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4885D-436F-D85C-48C8-550F501FC72B}"/>
              </a:ext>
            </a:extLst>
          </p:cNvPr>
          <p:cNvSpPr txBox="1"/>
          <p:nvPr/>
        </p:nvSpPr>
        <p:spPr>
          <a:xfrm>
            <a:off x="415480" y="7279695"/>
            <a:ext cx="8251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D</a:t>
            </a:r>
            <a:r>
              <a:rPr lang="id-ID" sz="4800" b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r</a:t>
            </a:r>
            <a:r>
              <a:rPr lang="en-US" sz="4800" b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r>
              <a:rPr lang="id-ID" sz="4800" b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Eng. Z</a:t>
            </a:r>
            <a:r>
              <a:rPr lang="en-US" sz="4800" b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ulkifli</a:t>
            </a:r>
            <a:r>
              <a:rPr lang="en-US" sz="4800" b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 Tahir, S.T, </a:t>
            </a:r>
            <a:r>
              <a:rPr lang="en-US" sz="4800" b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M.Sc</a:t>
            </a:r>
            <a:endParaRPr lang="en-US" sz="4800" b="1" dirty="0">
              <a:ln w="0"/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i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Kasubdit</a:t>
            </a:r>
            <a:r>
              <a:rPr lang="en-US" i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Pengembangan</a:t>
            </a:r>
            <a:r>
              <a:rPr lang="en-US" i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Sistem</a:t>
            </a:r>
            <a:r>
              <a:rPr lang="en-US" i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Informasi</a:t>
            </a:r>
            <a:r>
              <a:rPr lang="en-US" i="1" dirty="0">
                <a:ln w="0"/>
                <a:solidFill>
                  <a:schemeClr val="tx2"/>
                </a:solidFill>
                <a:latin typeface="Arial Narrow" panose="020B0606020202030204" pitchFamily="34" charset="0"/>
              </a:rPr>
              <a:t> DSTI</a:t>
            </a:r>
          </a:p>
          <a:p>
            <a:pPr algn="ctr"/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42390-6652-BBA5-AE9C-50C7471162E0}"/>
              </a:ext>
            </a:extLst>
          </p:cNvPr>
          <p:cNvSpPr txBox="1"/>
          <p:nvPr/>
        </p:nvSpPr>
        <p:spPr>
          <a:xfrm>
            <a:off x="11971655" y="716468"/>
            <a:ext cx="7460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NARASUMBER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5CED68-8BA2-C7BC-9157-A08A6B928456}"/>
              </a:ext>
            </a:extLst>
          </p:cNvPr>
          <p:cNvCxnSpPr>
            <a:cxnSpLocks/>
          </p:cNvCxnSpPr>
          <p:nvPr/>
        </p:nvCxnSpPr>
        <p:spPr>
          <a:xfrm>
            <a:off x="15105541" y="1983902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78DED2-6390-17E8-3893-D20BDF9D95C1}"/>
              </a:ext>
            </a:extLst>
          </p:cNvPr>
          <p:cNvSpPr/>
          <p:nvPr/>
        </p:nvSpPr>
        <p:spPr>
          <a:xfrm>
            <a:off x="11164475" y="3958204"/>
            <a:ext cx="10228172" cy="2407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400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Menyelesaikan</a:t>
            </a:r>
            <a:r>
              <a:rPr lang="en-US" sz="400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S1 di Universitas Institute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r>
              <a:rPr lang="en-US" sz="400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Telkom, S2 di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UniversitasTeknikal</a:t>
            </a:r>
            <a:r>
              <a:rPr lang="en-US" sz="400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Malaysia Melaka dan S3 di Ehime University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jepang</a:t>
            </a:r>
            <a:r>
              <a:rPr lang="en-US" sz="400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11E8644-6E4C-1B94-64C0-28CE8ACB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1241"/>
          <a:stretch/>
        </p:blipFill>
        <p:spPr>
          <a:xfrm>
            <a:off x="1892364" y="1983902"/>
            <a:ext cx="4890917" cy="4890917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43017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25F1A-55E7-C94D-D49F-7098C135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91" y="4918929"/>
            <a:ext cx="8656466" cy="1939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AC1CD-A14B-2422-2561-19097BFCADCF}"/>
              </a:ext>
            </a:extLst>
          </p:cNvPr>
          <p:cNvSpPr txBox="1"/>
          <p:nvPr/>
        </p:nvSpPr>
        <p:spPr>
          <a:xfrm>
            <a:off x="10604096" y="1538312"/>
            <a:ext cx="3169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LOGO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64CF93-2DDD-B13F-5B3B-846A10DDEB1A}"/>
              </a:ext>
            </a:extLst>
          </p:cNvPr>
          <p:cNvCxnSpPr>
            <a:cxnSpLocks/>
          </p:cNvCxnSpPr>
          <p:nvPr/>
        </p:nvCxnSpPr>
        <p:spPr>
          <a:xfrm>
            <a:off x="11592363" y="2877198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177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105692-0BDD-A036-65B7-852EF9CA898A}"/>
              </a:ext>
            </a:extLst>
          </p:cNvPr>
          <p:cNvSpPr txBox="1">
            <a:spLocks/>
          </p:cNvSpPr>
          <p:nvPr/>
        </p:nvSpPr>
        <p:spPr>
          <a:xfrm>
            <a:off x="3467859" y="1616501"/>
            <a:ext cx="17441931" cy="36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6600" b="1" dirty="0">
                <a:solidFill>
                  <a:schemeClr val="tx2"/>
                </a:solidFill>
              </a:rPr>
              <a:t>SEJARAH DAN PERKEMBANGAN </a:t>
            </a:r>
          </a:p>
          <a:p>
            <a:pPr algn="ctr"/>
            <a:r>
              <a:rPr lang="id-ID" sz="6600" b="1" dirty="0">
                <a:solidFill>
                  <a:schemeClr val="tx2"/>
                </a:solidFill>
              </a:rPr>
              <a:t>SIKOLA</a:t>
            </a:r>
            <a:endParaRPr lang="en-US" sz="66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 descr="SmartArt timeline">
            <a:extLst>
              <a:ext uri="{FF2B5EF4-FFF2-40B4-BE49-F238E27FC236}">
                <a16:creationId xmlns:a16="http://schemas.microsoft.com/office/drawing/2014/main" id="{A6BCB4DB-4214-9289-A397-D4C6460E8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811071"/>
              </p:ext>
            </p:extLst>
          </p:nvPr>
        </p:nvGraphicFramePr>
        <p:xfrm>
          <a:off x="5442883" y="4545970"/>
          <a:ext cx="13491882" cy="775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3BB92B-FE6A-030E-2163-82D09C1348B5}"/>
              </a:ext>
            </a:extLst>
          </p:cNvPr>
          <p:cNvCxnSpPr>
            <a:cxnSpLocks/>
          </p:cNvCxnSpPr>
          <p:nvPr/>
        </p:nvCxnSpPr>
        <p:spPr>
          <a:xfrm>
            <a:off x="11592363" y="3620017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029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163113" y="3746618"/>
            <a:ext cx="4190124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29863" y="3746618"/>
            <a:ext cx="4190124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87033" y="3849426"/>
            <a:ext cx="26962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 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684375" y="4836289"/>
            <a:ext cx="10504450" cy="48653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d-ID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Sebagai alat bantu</a:t>
            </a:r>
            <a:r>
              <a:rPr lang="en-US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dosen untuk pembelajaran asinkronous atau pembelajaran dengan sistem E-learning.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d-ID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Hal ini memungkinkan Dosen untuk memberikan materi pembelajaran secara sinkronous melalui aplikasi SIKOLA, serta dapat mengakses tugas-tugas, asignment, dan kuis.</a:t>
            </a:r>
            <a:endParaRPr lang="en-US" sz="3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C64C3-7306-9F47-826B-2519504A5E35}"/>
              </a:ext>
            </a:extLst>
          </p:cNvPr>
          <p:cNvSpPr txBox="1"/>
          <p:nvPr/>
        </p:nvSpPr>
        <p:spPr>
          <a:xfrm>
            <a:off x="6796997" y="1160870"/>
            <a:ext cx="10783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HASIL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49BC5-7D18-2593-AAE5-349C7F553B43}"/>
              </a:ext>
            </a:extLst>
          </p:cNvPr>
          <p:cNvSpPr txBox="1"/>
          <p:nvPr/>
        </p:nvSpPr>
        <p:spPr>
          <a:xfrm>
            <a:off x="13919200" y="5000065"/>
            <a:ext cx="8289575" cy="546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sinkronous dan asinkronous.  Sin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ronous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real time dan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tatap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muka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zoom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sedangkan asinkrinous contohnya LMS/SIKOLA. 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6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10AD62-E0B7-E556-3844-B8CA7BB92419}"/>
              </a:ext>
            </a:extLst>
          </p:cNvPr>
          <p:cNvSpPr/>
          <p:nvPr/>
        </p:nvSpPr>
        <p:spPr>
          <a:xfrm>
            <a:off x="2019944" y="1797363"/>
            <a:ext cx="4190124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9799-CB5C-EC65-67A6-3E87086B6E17}"/>
              </a:ext>
            </a:extLst>
          </p:cNvPr>
          <p:cNvSpPr/>
          <p:nvPr/>
        </p:nvSpPr>
        <p:spPr>
          <a:xfrm>
            <a:off x="5461876" y="6858000"/>
            <a:ext cx="4190124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BA0EA-B600-F531-D00A-4A6E192E20C1}"/>
              </a:ext>
            </a:extLst>
          </p:cNvPr>
          <p:cNvSpPr txBox="1"/>
          <p:nvPr/>
        </p:nvSpPr>
        <p:spPr>
          <a:xfrm>
            <a:off x="2997405" y="2841804"/>
            <a:ext cx="13427928" cy="296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Pada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2014, SIKOLA bekerja sama dengan Google for Education dan digunakan oleh dosen sebagai alat bantu proses pembelajaran. 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6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A67F3-E674-6072-D881-CC3574866DBD}"/>
              </a:ext>
            </a:extLst>
          </p:cNvPr>
          <p:cNvSpPr txBox="1"/>
          <p:nvPr/>
        </p:nvSpPr>
        <p:spPr>
          <a:xfrm>
            <a:off x="6744138" y="8180702"/>
            <a:ext cx="14354795" cy="2480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Sejak berdirinya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SIKOLA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belum terdapat masalah yang cukup signifikan.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masalah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akan segera dilakukan perbaikan dan tidak membutuhkan waktu yang lama. Server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SIKOLA</a:t>
            </a:r>
            <a:r>
              <a:rPr lang="id-ID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terdapat di AWS di Singapura. 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160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C66637-34EC-2BA4-3E6E-E6A9461CC92C}"/>
              </a:ext>
            </a:extLst>
          </p:cNvPr>
          <p:cNvCxnSpPr>
            <a:cxnSpLocks/>
          </p:cNvCxnSpPr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490664F-EC39-BA79-6F84-ACB4CF40293A}"/>
              </a:ext>
            </a:extLst>
          </p:cNvPr>
          <p:cNvSpPr txBox="1"/>
          <p:nvPr/>
        </p:nvSpPr>
        <p:spPr>
          <a:xfrm>
            <a:off x="6796997" y="1160870"/>
            <a:ext cx="10783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7000" b="1" spc="8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HASIL WAWANCARA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37A9C-30B3-3387-10C0-015805DD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10616" r="238" b="8464"/>
          <a:stretch/>
        </p:blipFill>
        <p:spPr>
          <a:xfrm>
            <a:off x="15448492" y="3375409"/>
            <a:ext cx="5718175" cy="925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18E29C-37D9-F5CE-CD6A-9E9C3B444700}"/>
              </a:ext>
            </a:extLst>
          </p:cNvPr>
          <p:cNvSpPr txBox="1"/>
          <p:nvPr/>
        </p:nvSpPr>
        <p:spPr>
          <a:xfrm>
            <a:off x="3645958" y="3449880"/>
            <a:ext cx="9956800" cy="910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</a:rPr>
              <a:t>DSTI UNHAS menggunakan Amazon Web Service (AWS) yang berbasis Cloud.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</a:rPr>
              <a:t>DSTI tetap memiliki server fisik yang berada di Lantai 4 Rektorat UNHAS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latin typeface="Arial Narrow" panose="020B0606020202030204" pitchFamily="34" charset="0"/>
              </a:rPr>
              <a:t>Server fisik tersebut menyimpan hingga 32 TeraByte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CPU 8 Core, RAM</a:t>
            </a:r>
            <a:endParaRPr lang="id-ID" sz="4400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440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orang programer, 2 orang staff (membantu untuk server) </a:t>
            </a:r>
            <a:endParaRPr lang="en-US" sz="4400" dirty="0">
              <a:solidFill>
                <a:schemeClr val="tx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683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Custom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CDDD6"/>
      </a:accent1>
      <a:accent2>
        <a:srgbClr val="000000"/>
      </a:accent2>
      <a:accent3>
        <a:srgbClr val="ECDDD6"/>
      </a:accent3>
      <a:accent4>
        <a:srgbClr val="000000"/>
      </a:accent4>
      <a:accent5>
        <a:srgbClr val="ECDDD6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35976</TotalTime>
  <Words>774</Words>
  <Application>Microsoft Office PowerPoint</Application>
  <PresentationFormat>Custom</PresentationFormat>
  <Paragraphs>93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Algerian</vt:lpstr>
      <vt:lpstr>Arial</vt:lpstr>
      <vt:lpstr>Arial Narrow</vt:lpstr>
      <vt:lpstr>Calibri</vt:lpstr>
      <vt:lpstr>Calibri Light</vt:lpstr>
      <vt:lpstr>Gill Sans</vt:lpstr>
      <vt:lpstr>Lato</vt:lpstr>
      <vt:lpstr>Lato Black</vt:lpstr>
      <vt:lpstr>Lato Light</vt:lpstr>
      <vt:lpstr>Open Sans Light</vt:lpstr>
      <vt:lpstr>Poppins Light</vt:lpstr>
      <vt:lpstr>Poppins SemiBold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Powerpointify</dc:title>
  <dc:subject/>
  <dc:creator/>
  <cp:keywords/>
  <dc:description/>
  <cp:lastModifiedBy>Windows</cp:lastModifiedBy>
  <cp:revision>6159</cp:revision>
  <cp:lastPrinted>2018-10-04T13:38:44Z</cp:lastPrinted>
  <dcterms:created xsi:type="dcterms:W3CDTF">2014-11-12T21:47:38Z</dcterms:created>
  <dcterms:modified xsi:type="dcterms:W3CDTF">2022-06-17T05:52:44Z</dcterms:modified>
  <cp:category/>
</cp:coreProperties>
</file>