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4" r:id="rId6"/>
    <p:sldId id="268" r:id="rId7"/>
    <p:sldId id="269" r:id="rId8"/>
    <p:sldId id="270" r:id="rId9"/>
    <p:sldId id="271" r:id="rId10"/>
    <p:sldId id="273" r:id="rId11"/>
    <p:sldId id="259" r:id="rId12"/>
    <p:sldId id="262" r:id="rId13"/>
    <p:sldId id="263" r:id="rId14"/>
    <p:sldId id="260" r:id="rId15"/>
    <p:sldId id="265" r:id="rId16"/>
    <p:sldId id="272" r:id="rId17"/>
    <p:sldId id="275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60" autoAdjust="0"/>
    <p:restoredTop sz="94660"/>
  </p:normalViewPr>
  <p:slideViewPr>
    <p:cSldViewPr snapToGrid="0">
      <p:cViewPr varScale="1">
        <p:scale>
          <a:sx n="70" d="100"/>
          <a:sy n="70" d="100"/>
        </p:scale>
        <p:origin x="21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8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AF5C-B8FD-41DB-BC33-C613EE8AAC15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5973-4F24-4076-A80D-1D432176D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4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AF5C-B8FD-41DB-BC33-C613EE8AAC15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5973-4F24-4076-A80D-1D432176D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2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AF5C-B8FD-41DB-BC33-C613EE8AAC15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5973-4F24-4076-A80D-1D432176D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6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AF5C-B8FD-41DB-BC33-C613EE8AAC15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5973-4F24-4076-A80D-1D432176D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AF5C-B8FD-41DB-BC33-C613EE8AAC15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5973-4F24-4076-A80D-1D432176D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AF5C-B8FD-41DB-BC33-C613EE8AAC15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5973-4F24-4076-A80D-1D432176D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34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AF5C-B8FD-41DB-BC33-C613EE8AAC15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5973-4F24-4076-A80D-1D432176D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3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AF5C-B8FD-41DB-BC33-C613EE8AAC15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5973-4F24-4076-A80D-1D432176D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1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AF5C-B8FD-41DB-BC33-C613EE8AAC15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5973-4F24-4076-A80D-1D432176D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99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AF5C-B8FD-41DB-BC33-C613EE8AAC15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5973-4F24-4076-A80D-1D432176D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51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AF5C-B8FD-41DB-BC33-C613EE8AAC15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5973-4F24-4076-A80D-1D432176D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5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0AF5C-B8FD-41DB-BC33-C613EE8AAC15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15973-4F24-4076-A80D-1D432176D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ikola.unhas.ac.id/index.ph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08611"/>
            <a:ext cx="9144000" cy="941387"/>
          </a:xfrm>
        </p:spPr>
        <p:txBody>
          <a:bodyPr>
            <a:noAutofit/>
          </a:bodyPr>
          <a:lstStyle/>
          <a:p>
            <a:r>
              <a:rPr lang="en-ID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Mata </a:t>
            </a:r>
            <a:r>
              <a:rPr lang="en-ID" sz="5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Kuliah</a:t>
            </a:r>
            <a:r>
              <a:rPr lang="en-ID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 TIK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2479267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ASPEK SOFTWARE</a:t>
            </a:r>
          </a:p>
          <a:p>
            <a:r>
              <a:rPr lang="en-ID" sz="32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APLIKASI</a:t>
            </a:r>
            <a:r>
              <a:rPr lang="en-I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SIKOLA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24000" y="3962116"/>
            <a:ext cx="9144000" cy="63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ID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21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3331"/>
            <a:ext cx="10515600" cy="735345"/>
          </a:xfrm>
        </p:spPr>
        <p:txBody>
          <a:bodyPr/>
          <a:lstStyle/>
          <a:p>
            <a:pPr algn="ctr"/>
            <a:r>
              <a:rPr lang="en" b="1" i="1" dirty="0" smtClean="0">
                <a:solidFill>
                  <a:srgbClr val="FFFF00"/>
                </a:solidFill>
                <a:latin typeface="+mn-lt"/>
              </a:rPr>
              <a:t>Website </a:t>
            </a:r>
            <a:r>
              <a:rPr lang="en" b="1" i="1" dirty="0" smtClean="0">
                <a:solidFill>
                  <a:srgbClr val="FFFF00"/>
                </a:solidFill>
                <a:latin typeface="+mn-lt"/>
              </a:rPr>
              <a:t>Sikola</a:t>
            </a:r>
            <a:endParaRPr lang="en-US" b="1" i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33" y="1458676"/>
            <a:ext cx="8231934" cy="4351338"/>
          </a:xfrm>
        </p:spPr>
      </p:pic>
    </p:spTree>
    <p:extLst>
      <p:ext uri="{BB962C8B-B14F-4D97-AF65-F5344CB8AC3E}">
        <p14:creationId xmlns:p14="http://schemas.microsoft.com/office/powerpoint/2010/main" val="20077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5217"/>
            <a:ext cx="10515600" cy="1325563"/>
          </a:xfrm>
        </p:spPr>
        <p:txBody>
          <a:bodyPr/>
          <a:lstStyle/>
          <a:p>
            <a:pPr algn="ctr"/>
            <a:r>
              <a:rPr lang="en-US" b="1" spc="-150" dirty="0" err="1">
                <a:solidFill>
                  <a:srgbClr val="FFFF00"/>
                </a:solidFill>
                <a:latin typeface="+mn-lt"/>
              </a:rPr>
              <a:t>Platfom</a:t>
            </a:r>
            <a:r>
              <a:rPr lang="en-US" b="1" spc="-15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spc="-150" dirty="0" err="1">
                <a:solidFill>
                  <a:srgbClr val="FFFF00"/>
                </a:solidFill>
                <a:latin typeface="+mn-lt"/>
              </a:rPr>
              <a:t>Apa</a:t>
            </a:r>
            <a:r>
              <a:rPr lang="en-US" b="1" spc="-150" dirty="0">
                <a:solidFill>
                  <a:srgbClr val="FFFF00"/>
                </a:solidFill>
                <a:latin typeface="+mn-lt"/>
              </a:rPr>
              <a:t> Yang di </a:t>
            </a:r>
            <a:r>
              <a:rPr lang="en-US" b="1" spc="-150" dirty="0" err="1">
                <a:solidFill>
                  <a:srgbClr val="FFFF00"/>
                </a:solidFill>
                <a:latin typeface="+mn-lt"/>
              </a:rPr>
              <a:t>gunakan</a:t>
            </a:r>
            <a:r>
              <a:rPr lang="en-US" b="1" spc="-15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spc="600" dirty="0">
                <a:solidFill>
                  <a:srgbClr val="FFFF00"/>
                </a:solidFill>
                <a:latin typeface="+mn-lt"/>
              </a:rPr>
              <a:t>SIKOLA</a:t>
            </a:r>
            <a:r>
              <a:rPr lang="en-US" b="1" spc="-150" dirty="0">
                <a:solidFill>
                  <a:srgbClr val="FFFF00"/>
                </a:solidFill>
                <a:latin typeface="+mn-lt"/>
              </a:rPr>
              <a:t>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7774" y="2760780"/>
            <a:ext cx="7996451" cy="345606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ID" sz="2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Menurut</a:t>
            </a:r>
            <a:r>
              <a:rPr lang="en-ID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informasi</a:t>
            </a:r>
            <a:r>
              <a:rPr lang="en-ID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yang kami </a:t>
            </a:r>
            <a:r>
              <a:rPr lang="en-ID" sz="2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dapat</a:t>
            </a:r>
            <a:r>
              <a:rPr lang="en-ID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dari</a:t>
            </a:r>
            <a:r>
              <a:rPr lang="en-ID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beberapa</a:t>
            </a:r>
            <a:r>
              <a:rPr lang="en-ID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S</a:t>
            </a:r>
            <a:r>
              <a:rPr lang="en-ID" sz="2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umber</a:t>
            </a:r>
            <a:r>
              <a:rPr lang="en-ID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ID" sz="2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Platfom</a:t>
            </a:r>
            <a:r>
              <a:rPr lang="en-ID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yang </a:t>
            </a:r>
            <a:r>
              <a:rPr lang="en-ID" sz="2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digunakan</a:t>
            </a:r>
            <a:r>
              <a:rPr lang="en-ID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Aplikasi</a:t>
            </a:r>
            <a:r>
              <a:rPr lang="en-ID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SIKOLA </a:t>
            </a:r>
            <a:r>
              <a:rPr lang="en-ID" sz="2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menggunakan</a:t>
            </a:r>
            <a:r>
              <a:rPr lang="en-ID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system </a:t>
            </a:r>
            <a:r>
              <a:rPr lang="en-ID" sz="2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dari</a:t>
            </a:r>
            <a:r>
              <a:rPr lang="en-ID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Chamilo</a:t>
            </a:r>
            <a:endParaRPr lang="en-ID" sz="2000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ID" sz="20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Chamilo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adalah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sebuah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Learning Management System (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Sistem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Manajemen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Pembelajaran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) yang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didesain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untuk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mendukung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pendidikan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daring (online) yang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efektif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(yang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dikenal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dengan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e-learning).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Chamilo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adalah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perangkat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lunak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yang “gratis</a:t>
            </a:r>
            <a:r>
              <a:rPr lang="en-US" sz="20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”.</a:t>
            </a:r>
            <a:endParaRPr lang="en-ID" sz="2000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98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6125"/>
            <a:ext cx="10515600" cy="1325563"/>
          </a:xfrm>
        </p:spPr>
        <p:txBody>
          <a:bodyPr/>
          <a:lstStyle/>
          <a:p>
            <a:pPr algn="ctr"/>
            <a:r>
              <a:rPr lang="en" b="1" dirty="0" smtClean="0">
                <a:solidFill>
                  <a:srgbClr val="FFFF00"/>
                </a:solidFill>
                <a:latin typeface="+mn-lt"/>
              </a:rPr>
              <a:t>Apa Saja Kelebihan Dari SIKOLA ?</a:t>
            </a:r>
            <a:endParaRPr lang="en-US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ID" dirty="0" err="1" smtClean="0">
                <a:solidFill>
                  <a:schemeClr val="bg1"/>
                </a:solidFill>
              </a:rPr>
              <a:t>Dapat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menghitung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jumlah</a:t>
            </a:r>
            <a:r>
              <a:rPr lang="en-ID" dirty="0" smtClean="0">
                <a:solidFill>
                  <a:schemeClr val="bg1"/>
                </a:solidFill>
              </a:rPr>
              <a:t> orang yang </a:t>
            </a:r>
            <a:r>
              <a:rPr lang="en-ID" dirty="0" err="1" smtClean="0">
                <a:solidFill>
                  <a:schemeClr val="bg1"/>
                </a:solidFill>
              </a:rPr>
              <a:t>terlibat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dalam</a:t>
            </a:r>
            <a:r>
              <a:rPr lang="en-ID" dirty="0" smtClean="0">
                <a:solidFill>
                  <a:schemeClr val="bg1"/>
                </a:solidFill>
              </a:rPr>
              <a:t> forum </a:t>
            </a:r>
          </a:p>
          <a:p>
            <a:pPr>
              <a:lnSpc>
                <a:spcPct val="150000"/>
              </a:lnSpc>
            </a:pPr>
            <a:r>
              <a:rPr lang="en-ID" dirty="0" err="1" smtClean="0">
                <a:solidFill>
                  <a:schemeClr val="bg1"/>
                </a:solidFill>
              </a:rPr>
              <a:t>Dapat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menghitung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absensi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secara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otomatis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ID" dirty="0" err="1" smtClean="0">
                <a:solidFill>
                  <a:schemeClr val="bg1"/>
                </a:solidFill>
              </a:rPr>
              <a:t>Dapat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membuat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kelas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paralel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sehingga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materi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dan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penilaian</a:t>
            </a:r>
            <a:r>
              <a:rPr lang="en-ID" dirty="0" smtClean="0">
                <a:solidFill>
                  <a:schemeClr val="bg1"/>
                </a:solidFill>
              </a:rPr>
              <a:t> yang </a:t>
            </a:r>
            <a:r>
              <a:rPr lang="en-ID" dirty="0" err="1" smtClean="0">
                <a:solidFill>
                  <a:schemeClr val="bg1"/>
                </a:solidFill>
              </a:rPr>
              <a:t>diberikan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oleh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setiap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mahasiswa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sama</a:t>
            </a:r>
            <a:r>
              <a:rPr lang="en-ID" dirty="0" smtClean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dirty="0" err="1" smtClean="0">
                <a:solidFill>
                  <a:schemeClr val="bg1"/>
                </a:solidFill>
              </a:rPr>
              <a:t>Dapat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memantau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keaktifan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mahasiswa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dalam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mengakses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materi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pembelajaran</a:t>
            </a:r>
            <a:endParaRPr lang="en-ID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D" dirty="0" err="1" smtClean="0">
                <a:solidFill>
                  <a:schemeClr val="bg1"/>
                </a:solidFill>
              </a:rPr>
              <a:t>Sudah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tersedia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dalam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bentuk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aplikasi</a:t>
            </a:r>
            <a:r>
              <a:rPr lang="en-ID" dirty="0" smtClean="0">
                <a:solidFill>
                  <a:schemeClr val="bg1"/>
                </a:solidFill>
              </a:rPr>
              <a:t> di smartphone (</a:t>
            </a:r>
            <a:r>
              <a:rPr lang="en-ID" dirty="0" err="1" smtClean="0">
                <a:solidFill>
                  <a:schemeClr val="bg1"/>
                </a:solidFill>
              </a:rPr>
              <a:t>khusus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pengajar</a:t>
            </a:r>
            <a:r>
              <a:rPr lang="en-ID" dirty="0" smtClean="0">
                <a:solidFill>
                  <a:schemeClr val="bg1"/>
                </a:solidFill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ID" dirty="0" err="1" smtClean="0">
                <a:solidFill>
                  <a:schemeClr val="bg1"/>
                </a:solidFill>
              </a:rPr>
              <a:t>Peserta</a:t>
            </a:r>
            <a:r>
              <a:rPr lang="en-ID" dirty="0" smtClean="0">
                <a:solidFill>
                  <a:schemeClr val="bg1"/>
                </a:solidFill>
              </a:rPr>
              <a:t> yang </a:t>
            </a:r>
            <a:r>
              <a:rPr lang="en-ID" dirty="0" err="1" smtClean="0">
                <a:solidFill>
                  <a:schemeClr val="bg1"/>
                </a:solidFill>
              </a:rPr>
              <a:t>telah</a:t>
            </a:r>
            <a:r>
              <a:rPr lang="en-ID" dirty="0" smtClean="0">
                <a:solidFill>
                  <a:schemeClr val="bg1"/>
                </a:solidFill>
              </a:rPr>
              <a:t> login </a:t>
            </a:r>
            <a:r>
              <a:rPr lang="en-ID" dirty="0" err="1" smtClean="0">
                <a:solidFill>
                  <a:schemeClr val="bg1"/>
                </a:solidFill>
              </a:rPr>
              <a:t>namun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tidak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aktif</a:t>
            </a:r>
            <a:r>
              <a:rPr lang="en-ID" dirty="0" smtClean="0">
                <a:solidFill>
                  <a:schemeClr val="bg1"/>
                </a:solidFill>
              </a:rPr>
              <a:t>, </a:t>
            </a:r>
            <a:r>
              <a:rPr lang="en-ID" dirty="0" err="1" smtClean="0">
                <a:solidFill>
                  <a:schemeClr val="bg1"/>
                </a:solidFill>
              </a:rPr>
              <a:t>maka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dalam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waktu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beberapa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menit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akan</a:t>
            </a:r>
            <a:r>
              <a:rPr lang="en-ID" dirty="0" smtClean="0">
                <a:solidFill>
                  <a:schemeClr val="bg1"/>
                </a:solidFill>
              </a:rPr>
              <a:t> log out </a:t>
            </a:r>
            <a:r>
              <a:rPr lang="en-ID" dirty="0" err="1" smtClean="0">
                <a:solidFill>
                  <a:schemeClr val="bg1"/>
                </a:solidFill>
              </a:rPr>
              <a:t>secara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otomatis</a:t>
            </a:r>
            <a:r>
              <a:rPr lang="en-ID" dirty="0" smtClean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5001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0188"/>
            <a:ext cx="10515600" cy="1325563"/>
          </a:xfrm>
        </p:spPr>
        <p:txBody>
          <a:bodyPr/>
          <a:lstStyle/>
          <a:p>
            <a:pPr algn="ctr"/>
            <a:r>
              <a:rPr lang="en" b="1" dirty="0" smtClean="0">
                <a:solidFill>
                  <a:srgbClr val="FFFF00"/>
                </a:solidFill>
                <a:latin typeface="+mn-lt"/>
              </a:rPr>
              <a:t>Adapun Kekurangan Dari SIKOLA saat ini Adalah Sebagai Berikut :</a:t>
            </a:r>
            <a:endParaRPr lang="en-US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5751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ID" b="1" dirty="0" err="1" smtClean="0">
                <a:solidFill>
                  <a:schemeClr val="bg1"/>
                </a:solidFill>
              </a:rPr>
              <a:t>Beberapa</a:t>
            </a:r>
            <a:r>
              <a:rPr lang="en-ID" b="1" dirty="0" smtClean="0">
                <a:solidFill>
                  <a:schemeClr val="bg1"/>
                </a:solidFill>
              </a:rPr>
              <a:t> </a:t>
            </a:r>
            <a:r>
              <a:rPr lang="en-ID" b="1" dirty="0" err="1" smtClean="0">
                <a:solidFill>
                  <a:schemeClr val="bg1"/>
                </a:solidFill>
              </a:rPr>
              <a:t>fitur</a:t>
            </a:r>
            <a:r>
              <a:rPr lang="en-ID" b="1" dirty="0" smtClean="0">
                <a:solidFill>
                  <a:schemeClr val="bg1"/>
                </a:solidFill>
              </a:rPr>
              <a:t> yang </a:t>
            </a:r>
            <a:r>
              <a:rPr lang="en-ID" b="1" dirty="0" err="1" smtClean="0">
                <a:solidFill>
                  <a:schemeClr val="bg1"/>
                </a:solidFill>
              </a:rPr>
              <a:t>masih</a:t>
            </a:r>
            <a:r>
              <a:rPr lang="en-ID" b="1" dirty="0" smtClean="0">
                <a:solidFill>
                  <a:schemeClr val="bg1"/>
                </a:solidFill>
              </a:rPr>
              <a:t> </a:t>
            </a:r>
            <a:r>
              <a:rPr lang="en-ID" b="1" dirty="0" err="1" smtClean="0">
                <a:solidFill>
                  <a:schemeClr val="bg1"/>
                </a:solidFill>
              </a:rPr>
              <a:t>belum</a:t>
            </a:r>
            <a:r>
              <a:rPr lang="en-ID" b="1" dirty="0" smtClean="0">
                <a:solidFill>
                  <a:schemeClr val="bg1"/>
                </a:solidFill>
              </a:rPr>
              <a:t> working</a:t>
            </a:r>
          </a:p>
          <a:p>
            <a:pPr>
              <a:lnSpc>
                <a:spcPct val="150000"/>
              </a:lnSpc>
            </a:pPr>
            <a:r>
              <a:rPr lang="en-ID" b="1" dirty="0" err="1" smtClean="0">
                <a:solidFill>
                  <a:schemeClr val="bg1"/>
                </a:solidFill>
              </a:rPr>
              <a:t>Fitur</a:t>
            </a:r>
            <a:r>
              <a:rPr lang="en-ID" b="1" dirty="0" smtClean="0">
                <a:solidFill>
                  <a:schemeClr val="bg1"/>
                </a:solidFill>
              </a:rPr>
              <a:t> video conference </a:t>
            </a:r>
            <a:r>
              <a:rPr lang="en-ID" b="1" dirty="0" err="1" smtClean="0">
                <a:solidFill>
                  <a:schemeClr val="bg1"/>
                </a:solidFill>
              </a:rPr>
              <a:t>tidk</a:t>
            </a:r>
            <a:r>
              <a:rPr lang="en-ID" b="1" dirty="0" smtClean="0">
                <a:solidFill>
                  <a:schemeClr val="bg1"/>
                </a:solidFill>
              </a:rPr>
              <a:t> </a:t>
            </a:r>
            <a:r>
              <a:rPr lang="en-ID" b="1" dirty="0" err="1" smtClean="0">
                <a:solidFill>
                  <a:schemeClr val="bg1"/>
                </a:solidFill>
              </a:rPr>
              <a:t>diaktifkan</a:t>
            </a:r>
            <a:r>
              <a:rPr lang="en-ID" b="1" dirty="0" smtClean="0">
                <a:solidFill>
                  <a:schemeClr val="bg1"/>
                </a:solidFill>
              </a:rPr>
              <a:t> </a:t>
            </a:r>
            <a:r>
              <a:rPr lang="en-ID" b="1" dirty="0" err="1" smtClean="0">
                <a:solidFill>
                  <a:schemeClr val="bg1"/>
                </a:solidFill>
              </a:rPr>
              <a:t>dikarenakan</a:t>
            </a:r>
            <a:r>
              <a:rPr lang="en-ID" b="1" dirty="0" smtClean="0">
                <a:solidFill>
                  <a:schemeClr val="bg1"/>
                </a:solidFill>
              </a:rPr>
              <a:t> server yang </a:t>
            </a:r>
            <a:r>
              <a:rPr lang="en-ID" b="1" dirty="0" err="1" smtClean="0">
                <a:solidFill>
                  <a:schemeClr val="bg1"/>
                </a:solidFill>
              </a:rPr>
              <a:t>belum</a:t>
            </a:r>
            <a:r>
              <a:rPr lang="en-ID" b="1" dirty="0" smtClean="0">
                <a:solidFill>
                  <a:schemeClr val="bg1"/>
                </a:solidFill>
              </a:rPr>
              <a:t> </a:t>
            </a:r>
            <a:r>
              <a:rPr lang="en-ID" b="1" dirty="0" err="1" smtClean="0">
                <a:solidFill>
                  <a:schemeClr val="bg1"/>
                </a:solidFill>
              </a:rPr>
              <a:t>mampu</a:t>
            </a:r>
            <a:r>
              <a:rPr lang="en-ID" b="1" dirty="0" smtClean="0">
                <a:solidFill>
                  <a:schemeClr val="bg1"/>
                </a:solidFill>
              </a:rPr>
              <a:t> </a:t>
            </a:r>
            <a:r>
              <a:rPr lang="en-ID" b="1" dirty="0" err="1" smtClean="0">
                <a:solidFill>
                  <a:schemeClr val="bg1"/>
                </a:solidFill>
              </a:rPr>
              <a:t>menampung</a:t>
            </a:r>
            <a:r>
              <a:rPr lang="en-ID" b="1" dirty="0" smtClean="0">
                <a:solidFill>
                  <a:schemeClr val="bg1"/>
                </a:solidFill>
              </a:rPr>
              <a:t> </a:t>
            </a:r>
            <a:r>
              <a:rPr lang="en-ID" b="1" dirty="0" err="1" smtClean="0">
                <a:solidFill>
                  <a:schemeClr val="bg1"/>
                </a:solidFill>
              </a:rPr>
              <a:t>kebutuhan</a:t>
            </a:r>
            <a:r>
              <a:rPr lang="en-ID" b="1" dirty="0" smtClean="0">
                <a:solidFill>
                  <a:schemeClr val="bg1"/>
                </a:solidFill>
              </a:rPr>
              <a:t> SIKOLA (</a:t>
            </a:r>
            <a:r>
              <a:rPr lang="en-ID" b="1" dirty="0" err="1" smtClean="0">
                <a:solidFill>
                  <a:schemeClr val="bg1"/>
                </a:solidFill>
              </a:rPr>
              <a:t>Penuh</a:t>
            </a:r>
            <a:r>
              <a:rPr lang="en-ID" b="1" dirty="0" smtClean="0">
                <a:solidFill>
                  <a:schemeClr val="bg1"/>
                </a:solidFill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ID" b="1" dirty="0" err="1" smtClean="0">
                <a:solidFill>
                  <a:schemeClr val="bg1"/>
                </a:solidFill>
              </a:rPr>
              <a:t>Masih</a:t>
            </a:r>
            <a:r>
              <a:rPr lang="en-ID" b="1" dirty="0" smtClean="0">
                <a:solidFill>
                  <a:schemeClr val="bg1"/>
                </a:solidFill>
              </a:rPr>
              <a:t> </a:t>
            </a:r>
            <a:r>
              <a:rPr lang="en-ID" b="1" dirty="0" err="1" smtClean="0">
                <a:solidFill>
                  <a:schemeClr val="bg1"/>
                </a:solidFill>
              </a:rPr>
              <a:t>banyak</a:t>
            </a:r>
            <a:r>
              <a:rPr lang="en-ID" b="1" dirty="0" smtClean="0">
                <a:solidFill>
                  <a:schemeClr val="bg1"/>
                </a:solidFill>
              </a:rPr>
              <a:t> </a:t>
            </a:r>
            <a:r>
              <a:rPr lang="en-ID" b="1" dirty="0" err="1" smtClean="0">
                <a:solidFill>
                  <a:schemeClr val="bg1"/>
                </a:solidFill>
              </a:rPr>
              <a:t>matakuliah</a:t>
            </a:r>
            <a:r>
              <a:rPr lang="en-ID" b="1" dirty="0" smtClean="0">
                <a:solidFill>
                  <a:schemeClr val="bg1"/>
                </a:solidFill>
              </a:rPr>
              <a:t> yang </a:t>
            </a:r>
            <a:r>
              <a:rPr lang="en-ID" b="1" dirty="0" err="1" smtClean="0">
                <a:solidFill>
                  <a:schemeClr val="bg1"/>
                </a:solidFill>
              </a:rPr>
              <a:t>belum</a:t>
            </a:r>
            <a:r>
              <a:rPr lang="en-ID" b="1" dirty="0" smtClean="0">
                <a:solidFill>
                  <a:schemeClr val="bg1"/>
                </a:solidFill>
              </a:rPr>
              <a:t> </a:t>
            </a:r>
            <a:r>
              <a:rPr lang="en-ID" b="1" dirty="0" err="1" smtClean="0">
                <a:solidFill>
                  <a:schemeClr val="bg1"/>
                </a:solidFill>
              </a:rPr>
              <a:t>terdaftar</a:t>
            </a:r>
            <a:r>
              <a:rPr lang="en-ID" b="1" dirty="0" smtClean="0">
                <a:solidFill>
                  <a:schemeClr val="bg1"/>
                </a:solidFill>
              </a:rPr>
              <a:t> </a:t>
            </a:r>
            <a:r>
              <a:rPr lang="en-ID" b="1" dirty="0" err="1" smtClean="0">
                <a:solidFill>
                  <a:schemeClr val="bg1"/>
                </a:solidFill>
              </a:rPr>
              <a:t>pada</a:t>
            </a:r>
            <a:r>
              <a:rPr lang="en-ID" b="1" dirty="0" smtClean="0">
                <a:solidFill>
                  <a:schemeClr val="bg1"/>
                </a:solidFill>
              </a:rPr>
              <a:t> SIKOLA.</a:t>
            </a:r>
          </a:p>
          <a:p>
            <a:pPr>
              <a:lnSpc>
                <a:spcPct val="150000"/>
              </a:lnSpc>
            </a:pPr>
            <a:r>
              <a:rPr lang="en-ID" b="1" dirty="0" err="1" smtClean="0">
                <a:solidFill>
                  <a:schemeClr val="bg1"/>
                </a:solidFill>
              </a:rPr>
              <a:t>belum</a:t>
            </a:r>
            <a:r>
              <a:rPr lang="en-ID" b="1" dirty="0" smtClean="0">
                <a:solidFill>
                  <a:schemeClr val="bg1"/>
                </a:solidFill>
              </a:rPr>
              <a:t> </a:t>
            </a:r>
            <a:r>
              <a:rPr lang="en-ID" b="1" dirty="0" err="1" smtClean="0">
                <a:solidFill>
                  <a:schemeClr val="bg1"/>
                </a:solidFill>
              </a:rPr>
              <a:t>terintegrasi</a:t>
            </a:r>
            <a:r>
              <a:rPr lang="en-ID" b="1" dirty="0" smtClean="0">
                <a:solidFill>
                  <a:schemeClr val="bg1"/>
                </a:solidFill>
              </a:rPr>
              <a:t> </a:t>
            </a:r>
            <a:r>
              <a:rPr lang="en-ID" b="1" dirty="0" err="1" smtClean="0">
                <a:solidFill>
                  <a:schemeClr val="bg1"/>
                </a:solidFill>
              </a:rPr>
              <a:t>dengan</a:t>
            </a:r>
            <a:r>
              <a:rPr lang="en-ID" b="1" dirty="0" smtClean="0">
                <a:solidFill>
                  <a:schemeClr val="bg1"/>
                </a:solidFill>
              </a:rPr>
              <a:t> KRS </a:t>
            </a:r>
            <a:r>
              <a:rPr lang="en-ID" b="1" dirty="0" err="1" smtClean="0">
                <a:solidFill>
                  <a:schemeClr val="bg1"/>
                </a:solidFill>
              </a:rPr>
              <a:t>sehingga</a:t>
            </a:r>
            <a:r>
              <a:rPr lang="en-ID" b="1" dirty="0" smtClean="0">
                <a:solidFill>
                  <a:schemeClr val="bg1"/>
                </a:solidFill>
              </a:rPr>
              <a:t> </a:t>
            </a:r>
            <a:r>
              <a:rPr lang="en-ID" b="1" dirty="0" err="1" smtClean="0">
                <a:solidFill>
                  <a:schemeClr val="bg1"/>
                </a:solidFill>
              </a:rPr>
              <a:t>harus</a:t>
            </a:r>
            <a:r>
              <a:rPr lang="en-ID" b="1" dirty="0" smtClean="0">
                <a:solidFill>
                  <a:schemeClr val="bg1"/>
                </a:solidFill>
              </a:rPr>
              <a:t> </a:t>
            </a:r>
            <a:r>
              <a:rPr lang="en-ID" b="1" dirty="0" err="1" smtClean="0">
                <a:solidFill>
                  <a:schemeClr val="bg1"/>
                </a:solidFill>
              </a:rPr>
              <a:t>mendaftar</a:t>
            </a:r>
            <a:r>
              <a:rPr lang="en-ID" b="1" dirty="0" smtClean="0">
                <a:solidFill>
                  <a:schemeClr val="bg1"/>
                </a:solidFill>
              </a:rPr>
              <a:t> </a:t>
            </a:r>
            <a:r>
              <a:rPr lang="en-ID" b="1" dirty="0" err="1" smtClean="0">
                <a:solidFill>
                  <a:schemeClr val="bg1"/>
                </a:solidFill>
              </a:rPr>
              <a:t>masing-masing</a:t>
            </a:r>
            <a:r>
              <a:rPr lang="en-ID" b="1" dirty="0" smtClean="0">
                <a:solidFill>
                  <a:schemeClr val="bg1"/>
                </a:solidFill>
              </a:rPr>
              <a:t> </a:t>
            </a:r>
            <a:r>
              <a:rPr lang="en-ID" b="1" dirty="0" err="1" smtClean="0">
                <a:solidFill>
                  <a:schemeClr val="bg1"/>
                </a:solidFill>
              </a:rPr>
              <a:t>matakuliah</a:t>
            </a:r>
            <a:endParaRPr lang="en-ID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D" b="1" dirty="0" smtClean="0">
                <a:solidFill>
                  <a:schemeClr val="bg1"/>
                </a:solidFill>
              </a:rPr>
              <a:t>Interface </a:t>
            </a:r>
            <a:r>
              <a:rPr lang="en-ID" b="1" dirty="0" err="1" smtClean="0">
                <a:solidFill>
                  <a:schemeClr val="bg1"/>
                </a:solidFill>
              </a:rPr>
              <a:t>masih</a:t>
            </a:r>
            <a:r>
              <a:rPr lang="en-ID" b="1" dirty="0" smtClean="0">
                <a:solidFill>
                  <a:schemeClr val="bg1"/>
                </a:solidFill>
              </a:rPr>
              <a:t> </a:t>
            </a:r>
            <a:r>
              <a:rPr lang="en-ID" b="1" dirty="0" err="1" smtClean="0">
                <a:solidFill>
                  <a:schemeClr val="bg1"/>
                </a:solidFill>
              </a:rPr>
              <a:t>seadanya</a:t>
            </a:r>
            <a:r>
              <a:rPr lang="en-ID" b="1" dirty="0" smtClean="0">
                <a:solidFill>
                  <a:schemeClr val="bg1"/>
                </a:solidFill>
              </a:rPr>
              <a:t> </a:t>
            </a:r>
            <a:r>
              <a:rPr lang="en-ID" b="1" dirty="0" err="1" smtClean="0">
                <a:solidFill>
                  <a:schemeClr val="bg1"/>
                </a:solidFill>
              </a:rPr>
              <a:t>dan</a:t>
            </a:r>
            <a:r>
              <a:rPr lang="en-ID" b="1" dirty="0" smtClean="0">
                <a:solidFill>
                  <a:schemeClr val="bg1"/>
                </a:solidFill>
              </a:rPr>
              <a:t> </a:t>
            </a:r>
            <a:r>
              <a:rPr lang="en-ID" b="1" dirty="0" err="1" smtClean="0">
                <a:solidFill>
                  <a:schemeClr val="bg1"/>
                </a:solidFill>
              </a:rPr>
              <a:t>tergolong</a:t>
            </a:r>
            <a:r>
              <a:rPr lang="en-ID" b="1" dirty="0" smtClean="0">
                <a:solidFill>
                  <a:schemeClr val="bg1"/>
                </a:solidFill>
              </a:rPr>
              <a:t> </a:t>
            </a:r>
            <a:r>
              <a:rPr lang="en-ID" b="1" dirty="0" err="1" smtClean="0">
                <a:solidFill>
                  <a:schemeClr val="bg1"/>
                </a:solidFill>
              </a:rPr>
              <a:t>rumit</a:t>
            </a:r>
            <a:r>
              <a:rPr lang="en-ID" b="1" dirty="0" smtClean="0">
                <a:solidFill>
                  <a:schemeClr val="bg1"/>
                </a:solidFill>
              </a:rPr>
              <a:t> </a:t>
            </a:r>
            <a:r>
              <a:rPr lang="en-ID" b="1" dirty="0" err="1" smtClean="0">
                <a:solidFill>
                  <a:schemeClr val="bg1"/>
                </a:solidFill>
              </a:rPr>
              <a:t>untuk</a:t>
            </a:r>
            <a:r>
              <a:rPr lang="en-ID" b="1" dirty="0" smtClean="0">
                <a:solidFill>
                  <a:schemeClr val="bg1"/>
                </a:solidFill>
              </a:rPr>
              <a:t> di </a:t>
            </a:r>
            <a:r>
              <a:rPr lang="en-ID" b="1" dirty="0" err="1" smtClean="0">
                <a:solidFill>
                  <a:schemeClr val="bg1"/>
                </a:solidFill>
              </a:rPr>
              <a:t>gunakan</a:t>
            </a:r>
            <a:r>
              <a:rPr lang="en-ID" b="1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D" b="1" dirty="0" err="1" smtClean="0">
                <a:solidFill>
                  <a:schemeClr val="bg1"/>
                </a:solidFill>
              </a:rPr>
              <a:t>Tampilan</a:t>
            </a:r>
            <a:r>
              <a:rPr lang="en-ID" b="1" dirty="0" smtClean="0">
                <a:solidFill>
                  <a:schemeClr val="bg1"/>
                </a:solidFill>
              </a:rPr>
              <a:t> yang </a:t>
            </a:r>
            <a:r>
              <a:rPr lang="en-ID" b="1" dirty="0" err="1" smtClean="0">
                <a:solidFill>
                  <a:schemeClr val="bg1"/>
                </a:solidFill>
              </a:rPr>
              <a:t>kurang</a:t>
            </a:r>
            <a:r>
              <a:rPr lang="en-ID" b="1" dirty="0" smtClean="0">
                <a:solidFill>
                  <a:schemeClr val="bg1"/>
                </a:solidFill>
              </a:rPr>
              <a:t> </a:t>
            </a:r>
            <a:r>
              <a:rPr lang="en-ID" b="1" dirty="0" err="1" smtClean="0">
                <a:solidFill>
                  <a:schemeClr val="bg1"/>
                </a:solidFill>
              </a:rPr>
              <a:t>menarik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 smtClean="0">
                <a:solidFill>
                  <a:schemeClr val="bg1"/>
                </a:solidFill>
              </a:rPr>
              <a:t>dari</a:t>
            </a:r>
            <a:r>
              <a:rPr lang="en-ID" b="1" dirty="0" smtClean="0">
                <a:solidFill>
                  <a:schemeClr val="bg1"/>
                </a:solidFill>
              </a:rPr>
              <a:t> </a:t>
            </a:r>
            <a:r>
              <a:rPr lang="en-ID" b="1" dirty="0" err="1" smtClean="0">
                <a:solidFill>
                  <a:schemeClr val="bg1"/>
                </a:solidFill>
              </a:rPr>
              <a:t>pembanding</a:t>
            </a:r>
            <a:r>
              <a:rPr lang="en-ID" b="1" dirty="0" smtClean="0">
                <a:solidFill>
                  <a:schemeClr val="bg1"/>
                </a:solidFill>
              </a:rPr>
              <a:t> </a:t>
            </a:r>
            <a:r>
              <a:rPr lang="en-ID" b="1" dirty="0" err="1" smtClean="0">
                <a:solidFill>
                  <a:schemeClr val="bg1"/>
                </a:solidFill>
              </a:rPr>
              <a:t>lainnya</a:t>
            </a:r>
            <a:r>
              <a:rPr lang="en-ID" b="1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26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6125"/>
            <a:ext cx="10515600" cy="1325563"/>
          </a:xfrm>
        </p:spPr>
        <p:txBody>
          <a:bodyPr/>
          <a:lstStyle/>
          <a:p>
            <a:pPr algn="ctr"/>
            <a:r>
              <a:rPr lang="en" b="1" dirty="0">
                <a:solidFill>
                  <a:srgbClr val="FFFF00"/>
                </a:solidFill>
                <a:latin typeface="+mn-lt"/>
              </a:rPr>
              <a:t>Kenapa </a:t>
            </a:r>
            <a:r>
              <a:rPr lang="en" b="1" spc="300" dirty="0">
                <a:solidFill>
                  <a:srgbClr val="FFFF00"/>
                </a:solidFill>
                <a:latin typeface="+mn-lt"/>
              </a:rPr>
              <a:t>SIKOLA </a:t>
            </a:r>
            <a:r>
              <a:rPr lang="en" b="1" dirty="0">
                <a:solidFill>
                  <a:srgbClr val="FFFF00"/>
                </a:solidFill>
                <a:latin typeface="+mn-lt"/>
              </a:rPr>
              <a:t>Menggunakan </a:t>
            </a:r>
            <a:r>
              <a:rPr lang="en" b="1" dirty="0" smtClean="0">
                <a:solidFill>
                  <a:srgbClr val="FFFF00"/>
                </a:solidFill>
                <a:latin typeface="+mn-lt"/>
              </a:rPr>
              <a:t>sistem E-Learning Chamilo </a:t>
            </a:r>
            <a:r>
              <a:rPr lang="en" b="1" dirty="0">
                <a:solidFill>
                  <a:srgbClr val="FFFF00"/>
                </a:solidFill>
                <a:latin typeface="+mn-lt"/>
              </a:rPr>
              <a:t>?</a:t>
            </a:r>
            <a:endParaRPr lang="en-US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9300" y="2320925"/>
            <a:ext cx="8153400" cy="4351338"/>
          </a:xfrm>
        </p:spPr>
        <p:txBody>
          <a:bodyPr>
            <a:normAutofit fontScale="775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SIKOLA </a:t>
            </a:r>
            <a:r>
              <a:rPr lang="en-US" dirty="0" err="1" smtClean="0">
                <a:solidFill>
                  <a:schemeClr val="bg1"/>
                </a:solidFill>
              </a:rPr>
              <a:t>Menggunakan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sistem</a:t>
            </a:r>
            <a:r>
              <a:rPr lang="en-US" dirty="0" smtClean="0">
                <a:solidFill>
                  <a:schemeClr val="bg1"/>
                </a:solidFill>
              </a:rPr>
              <a:t> E Learning </a:t>
            </a:r>
            <a:r>
              <a:rPr lang="en-US" dirty="0" err="1" smtClean="0">
                <a:solidFill>
                  <a:schemeClr val="bg1"/>
                </a:solidFill>
              </a:rPr>
              <a:t>Chamilo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karena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memiliki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beberapa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keunggulan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  <a:buClr>
                <a:schemeClr val="lt1"/>
              </a:buClr>
              <a:buFont typeface="Montserrat Black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1. </a:t>
            </a:r>
            <a:r>
              <a:rPr lang="en-US" dirty="0" err="1" smtClean="0">
                <a:solidFill>
                  <a:schemeClr val="bg1"/>
                </a:solidFill>
              </a:rPr>
              <a:t>Bersifat</a:t>
            </a:r>
            <a:r>
              <a:rPr lang="en-US" dirty="0" smtClean="0">
                <a:solidFill>
                  <a:schemeClr val="bg1"/>
                </a:solidFill>
              </a:rPr>
              <a:t> open source</a:t>
            </a:r>
          </a:p>
          <a:p>
            <a:pPr lvl="0">
              <a:lnSpc>
                <a:spcPct val="150000"/>
              </a:lnSpc>
              <a:buClr>
                <a:schemeClr val="lt1"/>
              </a:buClr>
              <a:buFont typeface="Montserrat Black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2. </a:t>
            </a:r>
            <a:r>
              <a:rPr lang="en-US" dirty="0" err="1" smtClean="0">
                <a:solidFill>
                  <a:schemeClr val="bg1"/>
                </a:solidFill>
              </a:rPr>
              <a:t>Dukungan</a:t>
            </a:r>
            <a:r>
              <a:rPr lang="en-US" dirty="0" smtClean="0">
                <a:solidFill>
                  <a:schemeClr val="bg1"/>
                </a:solidFill>
              </a:rPr>
              <a:t> visual yang </a:t>
            </a:r>
            <a:r>
              <a:rPr lang="en-US" dirty="0" err="1" smtClean="0">
                <a:solidFill>
                  <a:schemeClr val="bg1"/>
                </a:solidFill>
              </a:rPr>
              <a:t>banyak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membuat</a:t>
            </a:r>
            <a:r>
              <a:rPr lang="en-US" dirty="0" smtClean="0">
                <a:solidFill>
                  <a:schemeClr val="bg1"/>
                </a:solidFill>
              </a:rPr>
              <a:t> user </a:t>
            </a:r>
            <a:r>
              <a:rPr lang="en-US" dirty="0" err="1" smtClean="0">
                <a:solidFill>
                  <a:schemeClr val="bg1"/>
                </a:solidFill>
              </a:rPr>
              <a:t>lebih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mudah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memahami</a:t>
            </a:r>
            <a:endParaRPr lang="en-US" dirty="0" smtClean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  <a:buClr>
                <a:schemeClr val="lt1"/>
              </a:buClr>
              <a:buFont typeface="Montserrat Black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3. </a:t>
            </a:r>
            <a:r>
              <a:rPr lang="en-US" dirty="0" err="1" smtClean="0">
                <a:solidFill>
                  <a:schemeClr val="bg1"/>
                </a:solidFill>
              </a:rPr>
              <a:t>Dapat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diintegrasikan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pembuatan</a:t>
            </a:r>
            <a:r>
              <a:rPr lang="en-US" dirty="0" smtClean="0">
                <a:solidFill>
                  <a:schemeClr val="bg1"/>
                </a:solidFill>
              </a:rPr>
              <a:t> E-Learning </a:t>
            </a:r>
            <a:r>
              <a:rPr lang="en-US" dirty="0" err="1" smtClean="0">
                <a:solidFill>
                  <a:schemeClr val="bg1"/>
                </a:solidFill>
              </a:rPr>
              <a:t>lainnya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seperti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Moodle,hot</a:t>
            </a:r>
            <a:r>
              <a:rPr lang="en-US" dirty="0" smtClean="0">
                <a:solidFill>
                  <a:schemeClr val="bg1"/>
                </a:solidFill>
              </a:rPr>
              <a:t> potatoes, </a:t>
            </a:r>
            <a:r>
              <a:rPr lang="en-US" dirty="0" err="1" smtClean="0">
                <a:solidFill>
                  <a:schemeClr val="bg1"/>
                </a:solidFill>
              </a:rPr>
              <a:t>dsb</a:t>
            </a:r>
            <a:endParaRPr lang="en-US" dirty="0" smtClean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  <a:buClr>
                <a:schemeClr val="lt1"/>
              </a:buClr>
              <a:buFont typeface="Montserrat Black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4. </a:t>
            </a:r>
            <a:r>
              <a:rPr lang="en-US" dirty="0" err="1" smtClean="0">
                <a:solidFill>
                  <a:schemeClr val="bg1"/>
                </a:solidFill>
              </a:rPr>
              <a:t>Lebih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responsif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jika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dibandingkan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E-Learning </a:t>
            </a:r>
            <a:r>
              <a:rPr lang="en-US" dirty="0" err="1" smtClean="0">
                <a:solidFill>
                  <a:schemeClr val="bg1"/>
                </a:solidFill>
              </a:rPr>
              <a:t>lainnya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7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E1FA335-8944-E247-B903-2568326256AB}"/>
              </a:ext>
            </a:extLst>
          </p:cNvPr>
          <p:cNvSpPr txBox="1">
            <a:spLocks/>
          </p:cNvSpPr>
          <p:nvPr/>
        </p:nvSpPr>
        <p:spPr>
          <a:xfrm>
            <a:off x="3682305" y="2558690"/>
            <a:ext cx="4636319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36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Link </a:t>
            </a:r>
            <a:r>
              <a:rPr lang="en-US" b="1" dirty="0" err="1" smtClean="0">
                <a:solidFill>
                  <a:schemeClr val="tx1"/>
                </a:solidFill>
              </a:rPr>
              <a:t>untuk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mengakses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SIKOLA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665" y="3028950"/>
            <a:ext cx="10515600" cy="1058199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hlinkClick r:id="rId2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hlinkClick r:id="rId2"/>
              </a:rPr>
              <a:t>https://sikola.unhas.ac.id/index.php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0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4934"/>
            <a:ext cx="10515600" cy="1325563"/>
          </a:xfrm>
        </p:spPr>
        <p:txBody>
          <a:bodyPr/>
          <a:lstStyle/>
          <a:p>
            <a:pPr algn="ctr"/>
            <a:r>
              <a:rPr lang="en-ID" b="1" dirty="0" smtClean="0">
                <a:solidFill>
                  <a:srgbClr val="FFFF00"/>
                </a:solidFill>
              </a:rPr>
              <a:t>FITUR-FITUR PADA SIKOLA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9552"/>
            <a:ext cx="10515600" cy="3312474"/>
          </a:xfrm>
        </p:spPr>
        <p:txBody>
          <a:bodyPr/>
          <a:lstStyle/>
          <a:p>
            <a:pPr lvl="0" algn="ctr"/>
            <a:r>
              <a:rPr lang="en-US" dirty="0" err="1">
                <a:solidFill>
                  <a:schemeClr val="bg1"/>
                </a:solidFill>
              </a:rPr>
              <a:t>Fitur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Pembelajaran</a:t>
            </a:r>
            <a:endParaRPr lang="en-US" dirty="0">
              <a:solidFill>
                <a:schemeClr val="bg1"/>
              </a:solidFill>
            </a:endParaRPr>
          </a:p>
          <a:p>
            <a:pPr lvl="0" algn="ctr"/>
            <a:r>
              <a:rPr lang="en-US" dirty="0" err="1">
                <a:solidFill>
                  <a:schemeClr val="bg1"/>
                </a:solidFill>
              </a:rPr>
              <a:t>Fitur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Tes</a:t>
            </a:r>
            <a:r>
              <a:rPr lang="en-US" dirty="0">
                <a:solidFill>
                  <a:schemeClr val="bg1"/>
                </a:solidFill>
              </a:rPr>
              <a:t>/Quiz</a:t>
            </a:r>
          </a:p>
          <a:p>
            <a:pPr lvl="0" algn="ctr"/>
            <a:r>
              <a:rPr lang="en-US" dirty="0" err="1">
                <a:solidFill>
                  <a:schemeClr val="bg1"/>
                </a:solidFill>
              </a:rPr>
              <a:t>Fitur</a:t>
            </a:r>
            <a:r>
              <a:rPr lang="en-US" dirty="0">
                <a:solidFill>
                  <a:schemeClr val="bg1"/>
                </a:solidFill>
              </a:rPr>
              <a:t> “</a:t>
            </a:r>
            <a:r>
              <a:rPr lang="en-US" dirty="0" err="1">
                <a:solidFill>
                  <a:schemeClr val="bg1"/>
                </a:solidFill>
              </a:rPr>
              <a:t>Dokumen</a:t>
            </a:r>
            <a:r>
              <a:rPr lang="en-US" dirty="0">
                <a:solidFill>
                  <a:schemeClr val="bg1"/>
                </a:solidFill>
              </a:rPr>
              <a:t>” </a:t>
            </a:r>
          </a:p>
          <a:p>
            <a:pPr lvl="0" algn="ctr"/>
            <a:r>
              <a:rPr lang="en-US" dirty="0" err="1">
                <a:solidFill>
                  <a:schemeClr val="bg1"/>
                </a:solidFill>
              </a:rPr>
              <a:t>Fitur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Tautan</a:t>
            </a:r>
            <a:endParaRPr lang="en-US" dirty="0">
              <a:solidFill>
                <a:schemeClr val="bg1"/>
              </a:solidFill>
            </a:endParaRPr>
          </a:p>
          <a:p>
            <a:pPr lvl="0" algn="ctr"/>
            <a:r>
              <a:rPr lang="en-US" dirty="0" err="1">
                <a:solidFill>
                  <a:schemeClr val="bg1"/>
                </a:solidFill>
              </a:rPr>
              <a:t>Fitur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Daftar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Hadir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ID" dirty="0" smtClean="0">
                <a:solidFill>
                  <a:schemeClr val="bg1"/>
                </a:solidFill>
              </a:rPr>
              <a:t>Dan </a:t>
            </a:r>
            <a:r>
              <a:rPr lang="en-ID" dirty="0" err="1" smtClean="0">
                <a:solidFill>
                  <a:schemeClr val="bg1"/>
                </a:solidFill>
              </a:rPr>
              <a:t>masih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banya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lagi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02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490" y="1372495"/>
            <a:ext cx="2397136" cy="4265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231" y="1372496"/>
            <a:ext cx="2400220" cy="4270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972" y="1372495"/>
            <a:ext cx="2400220" cy="427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5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9835"/>
            <a:ext cx="10515600" cy="1325563"/>
          </a:xfrm>
        </p:spPr>
        <p:txBody>
          <a:bodyPr/>
          <a:lstStyle/>
          <a:p>
            <a:pPr algn="ctr"/>
            <a:r>
              <a:rPr lang="en-ID" b="1" dirty="0" smtClean="0">
                <a:solidFill>
                  <a:srgbClr val="FFFF00"/>
                </a:solidFill>
              </a:rPr>
              <a:t>TERIMAKASIH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66945"/>
            <a:ext cx="9144000" cy="941387"/>
          </a:xfrm>
        </p:spPr>
        <p:txBody>
          <a:bodyPr>
            <a:noAutofit/>
          </a:bodyPr>
          <a:lstStyle/>
          <a:p>
            <a:r>
              <a:rPr lang="en-ID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KELOMPOK 1</a:t>
            </a:r>
            <a:endParaRPr lang="en-ID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2160682"/>
            <a:ext cx="9144000" cy="345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Ketua</a:t>
            </a:r>
            <a:r>
              <a:rPr lang="en-I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en-I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ARDAN MUHARRAM</a:t>
            </a:r>
          </a:p>
          <a:p>
            <a:endParaRPr lang="en-ID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9725" indent="-1609725"/>
            <a:r>
              <a:rPr lang="en-ID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Anggota</a:t>
            </a:r>
            <a:r>
              <a:rPr lang="en-I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marL="1609725" indent="-1609725"/>
            <a:r>
              <a:rPr lang="en-ID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FAJRUN</a:t>
            </a:r>
          </a:p>
          <a:p>
            <a:r>
              <a:rPr lang="en-ID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EKA KURNIA SYAWALIYAH SUBAGIO</a:t>
            </a:r>
          </a:p>
          <a:p>
            <a:r>
              <a:rPr lang="en-ID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LUSIANA SELI</a:t>
            </a:r>
          </a:p>
          <a:p>
            <a:r>
              <a:rPr lang="en-ID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IBRAHIM BARSILAJAI</a:t>
            </a:r>
            <a:endParaRPr lang="en-US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8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BF046133-6C57-904E-B073-2805E8B376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01618" y="667598"/>
            <a:ext cx="7485266" cy="6201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b="1" spc="30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Dokumentasi</a:t>
            </a:r>
            <a:r>
              <a:rPr lang="en-US" b="1" spc="300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en-US" b="1" spc="30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Kelompok</a:t>
            </a:r>
            <a:r>
              <a:rPr lang="en-US" b="1" spc="3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 1</a:t>
            </a:r>
            <a:endParaRPr lang="en-US" b="1" spc="3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245" y="1476801"/>
            <a:ext cx="3475061" cy="46334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266" y="1476801"/>
            <a:ext cx="3475061" cy="463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6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045025"/>
            <a:ext cx="9144000" cy="579059"/>
          </a:xfrm>
        </p:spPr>
        <p:txBody>
          <a:bodyPr>
            <a:noAutofit/>
          </a:bodyPr>
          <a:lstStyle/>
          <a:p>
            <a:r>
              <a:rPr lang="en-ID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LATAR BELAKANG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2493800"/>
            <a:ext cx="9144000" cy="94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ID" sz="3200" b="1" dirty="0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	SIKOLA (</a:t>
            </a:r>
            <a:r>
              <a:rPr lang="en-ID" sz="3200" b="1" dirty="0" err="1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Sistem</a:t>
            </a:r>
            <a:r>
              <a:rPr lang="en-ID" sz="3200" b="1" dirty="0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Kelola</a:t>
            </a:r>
            <a:r>
              <a:rPr lang="en-ID" sz="3200" b="1" dirty="0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Pembelajaran</a:t>
            </a:r>
            <a:r>
              <a:rPr lang="en-ID" sz="3200" b="1" dirty="0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) </a:t>
            </a:r>
            <a:r>
              <a:rPr lang="en-ID" sz="3200" b="1" dirty="0" err="1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merupakan</a:t>
            </a:r>
            <a:r>
              <a:rPr lang="en-ID" sz="3200" b="1" dirty="0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sistem</a:t>
            </a:r>
            <a:r>
              <a:rPr lang="en-ID" sz="3200" b="1" dirty="0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yang </a:t>
            </a:r>
            <a:r>
              <a:rPr lang="en-ID" sz="3200" b="1" dirty="0" err="1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dikembangkan</a:t>
            </a:r>
            <a:r>
              <a:rPr lang="en-ID" sz="3200" b="1" dirty="0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oleh</a:t>
            </a:r>
            <a:r>
              <a:rPr lang="en-ID" sz="3200" b="1" dirty="0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UNHAS </a:t>
            </a:r>
            <a:r>
              <a:rPr lang="en-ID" sz="3200" b="1" dirty="0" err="1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bulan</a:t>
            </a:r>
            <a:r>
              <a:rPr lang="en-ID" sz="3200" b="1" dirty="0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Oktober</a:t>
            </a:r>
            <a:r>
              <a:rPr lang="en-ID" sz="3200" b="1" dirty="0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2019 </a:t>
            </a:r>
            <a:r>
              <a:rPr lang="en-ID" sz="3200" b="1" dirty="0" err="1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dan</a:t>
            </a:r>
            <a:r>
              <a:rPr lang="en-ID" sz="3200" b="1" dirty="0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merupakan</a:t>
            </a:r>
            <a:r>
              <a:rPr lang="en-ID" sz="3200" b="1" dirty="0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pengembangan</a:t>
            </a:r>
            <a:r>
              <a:rPr lang="en-ID" sz="3200" b="1" dirty="0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dari</a:t>
            </a:r>
            <a:r>
              <a:rPr lang="en-ID" sz="3200" b="1" dirty="0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sistem</a:t>
            </a:r>
            <a:r>
              <a:rPr lang="en-ID" sz="3200" b="1" dirty="0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LMS (Learning Management System) yang </a:t>
            </a:r>
            <a:r>
              <a:rPr lang="en-ID" sz="3200" b="1" dirty="0" err="1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sudah</a:t>
            </a:r>
            <a:r>
              <a:rPr lang="en-ID" sz="3200" b="1" dirty="0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ada</a:t>
            </a:r>
            <a:r>
              <a:rPr lang="en-ID" sz="3200" b="1" dirty="0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sejak</a:t>
            </a:r>
            <a:r>
              <a:rPr lang="en-ID" sz="3200" b="1" dirty="0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tahun</a:t>
            </a:r>
            <a:r>
              <a:rPr lang="en-ID" sz="3200" b="1" dirty="0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2007 yang </a:t>
            </a:r>
            <a:r>
              <a:rPr lang="en-ID" sz="3200" b="1" dirty="0" err="1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digunakan</a:t>
            </a:r>
            <a:r>
              <a:rPr lang="en-ID" sz="3200" b="1" dirty="0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oleh</a:t>
            </a:r>
            <a:r>
              <a:rPr lang="en-ID" sz="3200" b="1" dirty="0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Unhas</a:t>
            </a:r>
            <a:r>
              <a:rPr lang="en-ID" sz="3200" b="1" dirty="0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dalam</a:t>
            </a:r>
            <a:r>
              <a:rPr lang="en-ID" sz="3200" b="1" dirty="0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sistem</a:t>
            </a:r>
            <a:r>
              <a:rPr lang="en-ID" sz="3200" b="1" dirty="0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pembelajaran</a:t>
            </a:r>
            <a:r>
              <a:rPr lang="en-ID" sz="3200" b="1" dirty="0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berbasis</a:t>
            </a:r>
            <a:r>
              <a:rPr lang="en-ID" sz="3200" b="1" dirty="0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online.</a:t>
            </a:r>
          </a:p>
          <a:p>
            <a:pPr algn="just"/>
            <a:endParaRPr lang="en-ID" sz="3200" b="1" dirty="0">
              <a:solidFill>
                <a:schemeClr val="bg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08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3331"/>
            <a:ext cx="10515600" cy="735345"/>
          </a:xfrm>
        </p:spPr>
        <p:txBody>
          <a:bodyPr/>
          <a:lstStyle/>
          <a:p>
            <a:pPr algn="ctr"/>
            <a:r>
              <a:rPr lang="en" b="1" i="1" dirty="0" smtClean="0">
                <a:solidFill>
                  <a:srgbClr val="FFFF00"/>
                </a:solidFill>
                <a:latin typeface="+mn-lt"/>
              </a:rPr>
              <a:t>Visual dari Website Sikola</a:t>
            </a:r>
            <a:endParaRPr lang="en-US" b="1" i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33" y="1458676"/>
            <a:ext cx="8231934" cy="4351338"/>
          </a:xfrm>
        </p:spPr>
      </p:pic>
    </p:spTree>
    <p:extLst>
      <p:ext uri="{BB962C8B-B14F-4D97-AF65-F5344CB8AC3E}">
        <p14:creationId xmlns:p14="http://schemas.microsoft.com/office/powerpoint/2010/main" val="59090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3331"/>
            <a:ext cx="10515600" cy="735345"/>
          </a:xfrm>
        </p:spPr>
        <p:txBody>
          <a:bodyPr/>
          <a:lstStyle/>
          <a:p>
            <a:r>
              <a:rPr lang="en" b="1" i="1" dirty="0" smtClean="0">
                <a:solidFill>
                  <a:schemeClr val="bg1"/>
                </a:solidFill>
              </a:rPr>
              <a:t>APLIKASI E Learning PEMBANDING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97257" y="1404084"/>
            <a:ext cx="7064423" cy="35647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ID" sz="2000" i="1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BlackBoard</a:t>
            </a:r>
            <a:r>
              <a:rPr lang="en-ID" sz="2000" i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ID" sz="2000" i="1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CourseSites</a:t>
            </a:r>
            <a:r>
              <a:rPr lang="en-ID" sz="20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, Schoology, </a:t>
            </a:r>
            <a:r>
              <a:rPr lang="en-ID" sz="2000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Dokeos</a:t>
            </a:r>
            <a:r>
              <a:rPr lang="en-ID" sz="20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ID" sz="2000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dan</a:t>
            </a:r>
            <a:r>
              <a:rPr lang="en-ID" sz="20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Academy of Mine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96" y="2139429"/>
            <a:ext cx="8439008" cy="407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2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3331"/>
            <a:ext cx="10515600" cy="735345"/>
          </a:xfrm>
        </p:spPr>
        <p:txBody>
          <a:bodyPr/>
          <a:lstStyle/>
          <a:p>
            <a:r>
              <a:rPr lang="en" b="1" i="1" dirty="0" smtClean="0">
                <a:solidFill>
                  <a:schemeClr val="bg1"/>
                </a:solidFill>
              </a:rPr>
              <a:t>APLIKASI E Learning PEMBANDING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97257" y="1404084"/>
            <a:ext cx="7064423" cy="35647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ID" sz="2000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BlackBoard</a:t>
            </a:r>
            <a:r>
              <a:rPr lang="en-ID" sz="20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ID" sz="2000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CourseSites</a:t>
            </a:r>
            <a:r>
              <a:rPr lang="en-ID" sz="20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ID" sz="2000" i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Schoology</a:t>
            </a:r>
            <a:r>
              <a:rPr lang="en-ID" sz="20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ID" sz="2000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Dokeos</a:t>
            </a:r>
            <a:r>
              <a:rPr lang="en-ID" sz="20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ID" sz="2000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dan</a:t>
            </a:r>
            <a:r>
              <a:rPr lang="en-ID" sz="20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Academy of Mine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012" y="2139429"/>
            <a:ext cx="8049975" cy="389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3331"/>
            <a:ext cx="10515600" cy="735345"/>
          </a:xfrm>
        </p:spPr>
        <p:txBody>
          <a:bodyPr/>
          <a:lstStyle/>
          <a:p>
            <a:r>
              <a:rPr lang="en" b="1" i="1" dirty="0" smtClean="0">
                <a:solidFill>
                  <a:schemeClr val="bg1"/>
                </a:solidFill>
              </a:rPr>
              <a:t>APLIKASI E Learning PEMBANDING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97257" y="1404084"/>
            <a:ext cx="7064423" cy="35647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ID" sz="2000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BlackBoard</a:t>
            </a:r>
            <a:r>
              <a:rPr lang="en-ID" sz="20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ID" sz="2000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CourseSites</a:t>
            </a:r>
            <a:r>
              <a:rPr lang="en-ID" sz="20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, Schoology, </a:t>
            </a:r>
            <a:r>
              <a:rPr lang="en-ID" sz="2000" i="1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Dokeos</a:t>
            </a:r>
            <a:r>
              <a:rPr lang="en-ID" sz="20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ID" sz="2000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dan</a:t>
            </a:r>
            <a:r>
              <a:rPr lang="en-ID" sz="20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Academy of Mine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058" y="2139429"/>
            <a:ext cx="8061883" cy="38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7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3331"/>
            <a:ext cx="10515600" cy="735345"/>
          </a:xfrm>
        </p:spPr>
        <p:txBody>
          <a:bodyPr/>
          <a:lstStyle/>
          <a:p>
            <a:r>
              <a:rPr lang="en" b="1" i="1" dirty="0" smtClean="0">
                <a:solidFill>
                  <a:schemeClr val="bg1"/>
                </a:solidFill>
              </a:rPr>
              <a:t>APLIKASI E Learning PEMBANDING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97257" y="1404084"/>
            <a:ext cx="7064423" cy="35647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ID" sz="2000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BlackBoard</a:t>
            </a:r>
            <a:r>
              <a:rPr lang="en-ID" sz="20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ID" sz="2000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CourseSites</a:t>
            </a:r>
            <a:r>
              <a:rPr lang="en-ID" sz="20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, Schoology, </a:t>
            </a:r>
            <a:r>
              <a:rPr lang="en-ID" sz="2000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Dokeos</a:t>
            </a:r>
            <a:r>
              <a:rPr lang="en-ID" sz="20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ID" sz="2000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dan</a:t>
            </a:r>
            <a:r>
              <a:rPr lang="en-ID" sz="20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ID" sz="2000" i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Academy of Mine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800" y="2139429"/>
            <a:ext cx="8060400" cy="390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2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386</Words>
  <Application>Microsoft Office PowerPoint</Application>
  <PresentationFormat>Widescreen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Adobe Arabic</vt:lpstr>
      <vt:lpstr>Arial</vt:lpstr>
      <vt:lpstr>Calibri</vt:lpstr>
      <vt:lpstr>Calibri Light</vt:lpstr>
      <vt:lpstr>Century Gothic</vt:lpstr>
      <vt:lpstr>Montserrat Black</vt:lpstr>
      <vt:lpstr>Times New Roman</vt:lpstr>
      <vt:lpstr>Office Theme</vt:lpstr>
      <vt:lpstr>PowerPoint Presentation</vt:lpstr>
      <vt:lpstr>PowerPoint Presentation</vt:lpstr>
      <vt:lpstr>Dokumentasi Kelompok 1</vt:lpstr>
      <vt:lpstr>PowerPoint Presentation</vt:lpstr>
      <vt:lpstr>Visual dari Website Sikola</vt:lpstr>
      <vt:lpstr>APLIKASI E Learning PEMBANDING</vt:lpstr>
      <vt:lpstr>APLIKASI E Learning PEMBANDING</vt:lpstr>
      <vt:lpstr>APLIKASI E Learning PEMBANDING</vt:lpstr>
      <vt:lpstr>APLIKASI E Learning PEMBANDING</vt:lpstr>
      <vt:lpstr>Website Sikola</vt:lpstr>
      <vt:lpstr>Platfom Apa Yang di gunakan SIKOLA ?</vt:lpstr>
      <vt:lpstr>Apa Saja Kelebihan Dari SIKOLA ?</vt:lpstr>
      <vt:lpstr>Adapun Kekurangan Dari SIKOLA saat ini Adalah Sebagai Berikut :</vt:lpstr>
      <vt:lpstr>Kenapa SIKOLA Menggunakan sistem E-Learning Chamilo ?</vt:lpstr>
      <vt:lpstr>PowerPoint Presentation</vt:lpstr>
      <vt:lpstr>FITUR-FITUR PADA SIKOLA</vt:lpstr>
      <vt:lpstr>PowerPoint Presentation</vt:lpstr>
      <vt:lpstr>TERIMAKASIH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Junfajrun</dc:creator>
  <cp:lastModifiedBy>Junfajrun</cp:lastModifiedBy>
  <cp:revision>28</cp:revision>
  <dcterms:created xsi:type="dcterms:W3CDTF">2022-06-16T02:12:19Z</dcterms:created>
  <dcterms:modified xsi:type="dcterms:W3CDTF">2022-06-17T05:32:05Z</dcterms:modified>
</cp:coreProperties>
</file>