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59" r:id="rId5"/>
    <p:sldId id="260" r:id="rId6"/>
    <p:sldId id="262" r:id="rId7"/>
    <p:sldId id="263" r:id="rId8"/>
    <p:sldId id="269" r:id="rId9"/>
    <p:sldId id="270" r:id="rId10"/>
    <p:sldId id="271" r:id="rId11"/>
    <p:sldId id="272" r:id="rId12"/>
    <p:sldId id="264" r:id="rId13"/>
    <p:sldId id="266" r:id="rId14"/>
    <p:sldId id="265" r:id="rId15"/>
    <p:sldId id="267" r:id="rId16"/>
    <p:sldId id="268"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67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0A49E-AF80-47D8-80D6-D3ADF921AC89}" type="datetimeFigureOut">
              <a:rPr lang="en-US" smtClean="0"/>
              <a:pPr/>
              <a:t>4/21/2011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3935A-9294-40E2-85BA-8163BFA93C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C3935A-9294-40E2-85BA-8163BFA93CC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229C232-B425-4493-BCE6-22CFE522BAD0}" type="datetimeFigureOut">
              <a:rPr lang="en-US" smtClean="0"/>
              <a:pPr/>
              <a:t>4/21/2011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3ACB03-FF41-4650-9C44-93A7E366190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29C232-B425-4493-BCE6-22CFE522BAD0}"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ACB03-FF41-4650-9C44-93A7E36619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43ACB03-FF41-4650-9C44-93A7E366190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29C232-B425-4493-BCE6-22CFE522BAD0}"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29C232-B425-4493-BCE6-22CFE522BAD0}"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43ACB03-FF41-4650-9C44-93A7E366190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229C232-B425-4493-BCE6-22CFE522BAD0}" type="datetimeFigureOut">
              <a:rPr lang="en-US" smtClean="0"/>
              <a:pPr/>
              <a:t>4/21/2011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3ACB03-FF41-4650-9C44-93A7E366190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229C232-B425-4493-BCE6-22CFE522BAD0}"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ACB03-FF41-4650-9C44-93A7E366190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229C232-B425-4493-BCE6-22CFE522BAD0}" type="datetimeFigureOut">
              <a:rPr lang="en-US" smtClean="0"/>
              <a:pPr/>
              <a:t>4/21/2011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43ACB03-FF41-4650-9C44-93A7E366190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229C232-B425-4493-BCE6-22CFE522BAD0}" type="datetimeFigureOut">
              <a:rPr lang="en-US" smtClean="0"/>
              <a:pPr/>
              <a:t>4/21/2011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43ACB03-FF41-4650-9C44-93A7E36619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229C232-B425-4493-BCE6-22CFE522BAD0}" type="datetimeFigureOut">
              <a:rPr lang="en-US" smtClean="0"/>
              <a:pPr/>
              <a:t>4/21/2011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43ACB03-FF41-4650-9C44-93A7E36619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43ACB03-FF41-4650-9C44-93A7E366190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229C232-B425-4493-BCE6-22CFE522BAD0}" type="datetimeFigureOut">
              <a:rPr lang="en-US" smtClean="0"/>
              <a:pPr/>
              <a:t>4/21/2011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43ACB03-FF41-4650-9C44-93A7E366190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229C232-B425-4493-BCE6-22CFE522BAD0}" type="datetimeFigureOut">
              <a:rPr lang="en-US" smtClean="0"/>
              <a:pPr/>
              <a:t>4/21/2011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229C232-B425-4493-BCE6-22CFE522BAD0}" type="datetimeFigureOut">
              <a:rPr lang="en-US" smtClean="0"/>
              <a:pPr/>
              <a:t>4/21/2011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43ACB03-FF41-4650-9C44-93A7E366190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uturegov.asia/photologue/photo/hait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uturegov.asia/articles/2011/apr/04/un-study-touts-it-role-disaster-respons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screenafrica.com/page/news/new_med/366636-International-ICT-disaster-response-agreem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05200"/>
            <a:ext cx="6400800" cy="3048000"/>
          </a:xfrm>
        </p:spPr>
        <p:txBody>
          <a:bodyPr>
            <a:normAutofit/>
          </a:bodyPr>
          <a:lstStyle/>
          <a:p>
            <a:r>
              <a:rPr lang="en-US" dirty="0" err="1" smtClean="0"/>
              <a:t>Kelompok</a:t>
            </a:r>
            <a:r>
              <a:rPr lang="en-US" dirty="0" smtClean="0"/>
              <a:t> III</a:t>
            </a:r>
          </a:p>
          <a:p>
            <a:pPr marL="514350" indent="-514350">
              <a:buAutoNum type="alphaUcPeriod"/>
            </a:pPr>
            <a:r>
              <a:rPr lang="en-US" dirty="0" err="1" smtClean="0"/>
              <a:t>Dewi</a:t>
            </a:r>
            <a:r>
              <a:rPr lang="en-US" dirty="0" smtClean="0"/>
              <a:t> </a:t>
            </a:r>
            <a:r>
              <a:rPr lang="en-US" dirty="0" err="1" smtClean="0"/>
              <a:t>Batari</a:t>
            </a:r>
            <a:endParaRPr lang="en-US" dirty="0" smtClean="0"/>
          </a:p>
          <a:p>
            <a:pPr marL="514350" indent="-514350"/>
            <a:r>
              <a:rPr lang="en-US" dirty="0" smtClean="0"/>
              <a:t>Erna </a:t>
            </a:r>
            <a:r>
              <a:rPr lang="en-US" dirty="0" err="1" smtClean="0"/>
              <a:t>Ariyanti</a:t>
            </a:r>
            <a:endParaRPr lang="en-US" dirty="0" smtClean="0"/>
          </a:p>
          <a:p>
            <a:pPr marL="514350" indent="-514350"/>
            <a:r>
              <a:rPr lang="en-US" dirty="0" err="1" smtClean="0"/>
              <a:t>Makkasau</a:t>
            </a:r>
            <a:endParaRPr lang="en-US" dirty="0" smtClean="0"/>
          </a:p>
          <a:p>
            <a:pPr marL="514350" indent="-514350"/>
            <a:r>
              <a:rPr lang="en-US" dirty="0" err="1" smtClean="0"/>
              <a:t>Rochfika</a:t>
            </a:r>
            <a:endParaRPr lang="en-US" dirty="0" smtClean="0"/>
          </a:p>
          <a:p>
            <a:pPr marL="514350" indent="-514350"/>
            <a:r>
              <a:rPr lang="en-US" dirty="0" err="1" smtClean="0"/>
              <a:t>Irfan</a:t>
            </a:r>
            <a:r>
              <a:rPr lang="en-US" dirty="0" smtClean="0"/>
              <a:t> </a:t>
            </a:r>
            <a:r>
              <a:rPr lang="en-US" dirty="0" err="1" smtClean="0"/>
              <a:t>Djafar</a:t>
            </a:r>
            <a:endParaRPr lang="en-US" dirty="0" smtClean="0"/>
          </a:p>
          <a:p>
            <a:pPr marL="514350" indent="-514350"/>
            <a:r>
              <a:rPr lang="en-US" dirty="0" err="1" smtClean="0"/>
              <a:t>Wa</a:t>
            </a:r>
            <a:r>
              <a:rPr lang="en-US" dirty="0" smtClean="0"/>
              <a:t> Ode </a:t>
            </a:r>
            <a:r>
              <a:rPr lang="en-US" dirty="0" err="1" smtClean="0"/>
              <a:t>Nur</a:t>
            </a:r>
            <a:r>
              <a:rPr lang="en-US" dirty="0" smtClean="0"/>
              <a:t> </a:t>
            </a:r>
            <a:r>
              <a:rPr lang="en-US" dirty="0" err="1" smtClean="0"/>
              <a:t>Isnah</a:t>
            </a:r>
            <a:r>
              <a:rPr lang="en-US" dirty="0" smtClean="0"/>
              <a:t> </a:t>
            </a:r>
            <a:endParaRPr lang="en-US" dirty="0"/>
          </a:p>
        </p:txBody>
      </p:sp>
      <p:sp>
        <p:nvSpPr>
          <p:cNvPr id="2" name="Title 1"/>
          <p:cNvSpPr>
            <a:spLocks noGrp="1"/>
          </p:cNvSpPr>
          <p:nvPr>
            <p:ph type="ctrTitle"/>
          </p:nvPr>
        </p:nvSpPr>
        <p:spPr/>
        <p:txBody>
          <a:bodyPr/>
          <a:lstStyle/>
          <a:p>
            <a:r>
              <a:rPr lang="en-US" dirty="0" smtClean="0"/>
              <a:t>ICT For Disaster </a:t>
            </a:r>
            <a:r>
              <a:rPr lang="en-US" dirty="0" err="1" smtClean="0"/>
              <a:t>Respons</a:t>
            </a:r>
            <a:endParaRPr lang="en-US" dirty="0"/>
          </a:p>
        </p:txBody>
      </p:sp>
      <p:pic>
        <p:nvPicPr>
          <p:cNvPr id="4" name="Picture 3" descr="http://www.futuregov.asia/media/photologue/photos/cache/haiti_gallery_large_thumb.jpg">
            <a:hlinkClick r:id="rId3"/>
          </p:cNvPr>
          <p:cNvPicPr/>
          <p:nvPr/>
        </p:nvPicPr>
        <p:blipFill>
          <a:blip r:embed="rId4"/>
          <a:srcRect/>
          <a:stretch>
            <a:fillRect/>
          </a:stretch>
        </p:blipFill>
        <p:spPr bwMode="auto">
          <a:xfrm>
            <a:off x="6019800" y="3785553"/>
            <a:ext cx="2971800" cy="27676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UNOSAT’s Role in Disaster Response During the </a:t>
            </a:r>
            <a:r>
              <a:rPr lang="en-US" b="1" dirty="0" smtClean="0"/>
              <a:t>2004 Indian </a:t>
            </a:r>
            <a:r>
              <a:rPr lang="en-US" b="1" dirty="0" smtClean="0"/>
              <a:t>Ocean </a:t>
            </a:r>
            <a:r>
              <a:rPr lang="en-US" b="1" dirty="0" smtClean="0"/>
              <a:t>Tsunami</a:t>
            </a:r>
          </a:p>
          <a:p>
            <a:r>
              <a:rPr lang="en-US" dirty="0" smtClean="0"/>
              <a:t>UNOSAT provides services on:</a:t>
            </a:r>
          </a:p>
          <a:p>
            <a:pPr lvl="1"/>
            <a:r>
              <a:rPr lang="en-US" dirty="0" smtClean="0"/>
              <a:t>Image </a:t>
            </a:r>
            <a:r>
              <a:rPr lang="en-US" dirty="0" smtClean="0"/>
              <a:t>processing;</a:t>
            </a:r>
          </a:p>
          <a:p>
            <a:pPr lvl="1"/>
            <a:r>
              <a:rPr lang="en-US" dirty="0" smtClean="0"/>
              <a:t>Map </a:t>
            </a:r>
            <a:r>
              <a:rPr lang="en-US" dirty="0" smtClean="0"/>
              <a:t>production;</a:t>
            </a:r>
          </a:p>
          <a:p>
            <a:pPr lvl="1"/>
            <a:r>
              <a:rPr lang="en-US" dirty="0" smtClean="0"/>
              <a:t>Methodological </a:t>
            </a:r>
            <a:r>
              <a:rPr lang="en-US" dirty="0" smtClean="0"/>
              <a:t>guidance;</a:t>
            </a:r>
          </a:p>
          <a:p>
            <a:pPr lvl="1"/>
            <a:r>
              <a:rPr lang="en-US" dirty="0" smtClean="0"/>
              <a:t>Technical </a:t>
            </a:r>
            <a:r>
              <a:rPr lang="en-US" dirty="0" smtClean="0"/>
              <a:t>assistance; and</a:t>
            </a:r>
          </a:p>
          <a:p>
            <a:pPr lvl="1"/>
            <a:r>
              <a:rPr lang="en-US" dirty="0" smtClean="0"/>
              <a:t>Training</a:t>
            </a:r>
          </a:p>
          <a:p>
            <a:r>
              <a:rPr lang="en-US" dirty="0" smtClean="0"/>
              <a:t>When the Indian Ocean tsunami </a:t>
            </a:r>
            <a:r>
              <a:rPr lang="en-US" dirty="0" smtClean="0"/>
              <a:t>struck on </a:t>
            </a:r>
            <a:r>
              <a:rPr lang="en-US" dirty="0" smtClean="0"/>
              <a:t>26 December 2004, UNOSAT provided an immediate overview of the situation prior </a:t>
            </a:r>
            <a:r>
              <a:rPr lang="en-US" dirty="0" smtClean="0"/>
              <a:t>to triggering </a:t>
            </a:r>
            <a:r>
              <a:rPr lang="en-US" dirty="0" smtClean="0"/>
              <a:t>the International Charter </a:t>
            </a:r>
            <a:r>
              <a:rPr lang="en-US" dirty="0" smtClean="0"/>
              <a:t>Space </a:t>
            </a:r>
            <a:r>
              <a:rPr lang="en-US" dirty="0" smtClean="0"/>
              <a:t>and Major Disasters the day after. </a:t>
            </a:r>
            <a:r>
              <a:rPr lang="en-US" dirty="0" smtClean="0"/>
              <a:t>UNOSAT immediately </a:t>
            </a:r>
            <a:r>
              <a:rPr lang="en-US" dirty="0" smtClean="0"/>
              <a:t>created regional maps of potential impact and more focused maps of the </a:t>
            </a:r>
            <a:r>
              <a:rPr lang="en-US" dirty="0" smtClean="0"/>
              <a:t>areas reported </a:t>
            </a:r>
            <a:r>
              <a:rPr lang="en-US" dirty="0" smtClean="0"/>
              <a:t>to be heavily affected in the first days after the disaster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a:bodyPr>
          <a:lstStyle/>
          <a:p>
            <a:r>
              <a:rPr lang="en-US" b="1" dirty="0" smtClean="0"/>
              <a:t>UNOSAT’s Role in Disaster Response During the </a:t>
            </a:r>
            <a:r>
              <a:rPr lang="en-US" b="1" dirty="0" smtClean="0"/>
              <a:t>2004 Indian </a:t>
            </a:r>
            <a:r>
              <a:rPr lang="en-US" b="1" dirty="0" smtClean="0"/>
              <a:t>Ocean </a:t>
            </a:r>
            <a:r>
              <a:rPr lang="en-US" b="1" dirty="0" smtClean="0"/>
              <a:t>Tsunami</a:t>
            </a:r>
          </a:p>
          <a:p>
            <a:r>
              <a:rPr lang="en-US" dirty="0" smtClean="0"/>
              <a:t>Satellite image analyses and map production provided UN colleagues and the </a:t>
            </a:r>
            <a:r>
              <a:rPr lang="en-US" dirty="0" smtClean="0"/>
              <a:t>international humanitarian </a:t>
            </a:r>
            <a:r>
              <a:rPr lang="en-US" dirty="0" smtClean="0"/>
              <a:t>community with regional and local damage assessment maps using a </a:t>
            </a:r>
            <a:r>
              <a:rPr lang="en-US" smtClean="0"/>
              <a:t>wide </a:t>
            </a:r>
            <a:r>
              <a:rPr lang="en-US" smtClean="0"/>
              <a:t>range of </a:t>
            </a:r>
            <a:r>
              <a:rPr lang="en-US" dirty="0" smtClean="0"/>
              <a:t>satellite sensors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Kebijakan</a:t>
            </a:r>
            <a:r>
              <a:rPr lang="en-US" dirty="0" smtClean="0"/>
              <a:t> </a:t>
            </a:r>
            <a:r>
              <a:rPr lang="en-US" dirty="0" err="1" smtClean="0"/>
              <a:t>terbaru</a:t>
            </a:r>
            <a:r>
              <a:rPr lang="en-US" dirty="0" smtClean="0"/>
              <a:t> </a:t>
            </a:r>
            <a:r>
              <a:rPr lang="en-US" dirty="0" err="1" smtClean="0"/>
              <a:t>dari</a:t>
            </a:r>
            <a:r>
              <a:rPr lang="en-US" dirty="0" smtClean="0"/>
              <a:t> “United Nation”</a:t>
            </a:r>
            <a:endParaRPr lang="en-US" dirty="0"/>
          </a:p>
        </p:txBody>
      </p:sp>
      <p:sp>
        <p:nvSpPr>
          <p:cNvPr id="3" name="Content Placeholder 2"/>
          <p:cNvSpPr>
            <a:spLocks noGrp="1"/>
          </p:cNvSpPr>
          <p:nvPr>
            <p:ph sz="quarter" idx="1"/>
          </p:nvPr>
        </p:nvSpPr>
        <p:spPr/>
        <p:txBody>
          <a:bodyPr>
            <a:normAutofit fontScale="77500" lnSpcReduction="20000"/>
          </a:bodyPr>
          <a:lstStyle/>
          <a:p>
            <a:pPr fontAlgn="base">
              <a:buNone/>
            </a:pPr>
            <a:r>
              <a:rPr lang="en-GB" dirty="0" smtClean="0"/>
              <a:t>John Crowley, head of the Harvard Humanitarian Initiative, said the Harvard team, which was tasked with writing the study, found during the study six core challenges in technology-related emergency response, including the following:</a:t>
            </a:r>
            <a:endParaRPr lang="en-US" dirty="0" smtClean="0"/>
          </a:p>
          <a:p>
            <a:pPr lvl="0" fontAlgn="base"/>
            <a:r>
              <a:rPr lang="en-GB" dirty="0" smtClean="0"/>
              <a:t>Mobile technologies and satellite communications are bringing everyone—humanitarian organizations, international institutions, volunteer technical communities, and the affected populations—ever closer together. More often than not, victims of disasters and conflicts have cell phones and can communicate via SMS in real time. The headquarters of various agencies are ever more closely connected to the operations in the field. And thousands of volunteers who until recently would have sent donations are now contributing mapping and </a:t>
            </a:r>
            <a:r>
              <a:rPr lang="en-GB" dirty="0" err="1" smtClean="0"/>
              <a:t>crowdsourcing</a:t>
            </a:r>
            <a:r>
              <a:rPr lang="en-GB" dirty="0" smtClean="0"/>
              <a:t> services.</a:t>
            </a:r>
            <a:endParaRPr lang="en-US" dirty="0" smtClean="0"/>
          </a:p>
          <a:p>
            <a:pPr lvl="0" fontAlgn="base"/>
            <a:r>
              <a:rPr lang="en-GB" dirty="0" smtClean="0"/>
              <a:t>As a result, information flows are accelerating, raising expectations around increasing the tempo of information management and coordination in emergency operations.</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Kebijakan</a:t>
            </a:r>
            <a:r>
              <a:rPr lang="en-US" dirty="0" smtClean="0"/>
              <a:t> </a:t>
            </a:r>
            <a:r>
              <a:rPr lang="en-US" dirty="0" err="1" smtClean="0"/>
              <a:t>terbaru</a:t>
            </a:r>
            <a:r>
              <a:rPr lang="en-US" dirty="0" smtClean="0"/>
              <a:t> </a:t>
            </a:r>
            <a:r>
              <a:rPr lang="en-US" dirty="0" err="1" smtClean="0"/>
              <a:t>dari</a:t>
            </a:r>
            <a:r>
              <a:rPr lang="en-US" dirty="0" smtClean="0"/>
              <a:t> “United Nation”</a:t>
            </a:r>
            <a:endParaRPr lang="en-US" dirty="0"/>
          </a:p>
        </p:txBody>
      </p:sp>
      <p:sp>
        <p:nvSpPr>
          <p:cNvPr id="3" name="Content Placeholder 2"/>
          <p:cNvSpPr>
            <a:spLocks noGrp="1"/>
          </p:cNvSpPr>
          <p:nvPr>
            <p:ph sz="quarter" idx="1"/>
          </p:nvPr>
        </p:nvSpPr>
        <p:spPr/>
        <p:txBody>
          <a:bodyPr>
            <a:normAutofit fontScale="77500" lnSpcReduction="20000"/>
          </a:bodyPr>
          <a:lstStyle/>
          <a:p>
            <a:pPr lvl="0" fontAlgn="base"/>
            <a:r>
              <a:rPr lang="en-GB" dirty="0" smtClean="0"/>
              <a:t>At </a:t>
            </a:r>
            <a:r>
              <a:rPr lang="en-GB" dirty="0" smtClean="0"/>
              <a:t>the same time, the methods for data and information exchange are moving from document-based systems to flows of structured data via web services. This movement from the narration of ongoing events in long stretches of unstructured prose to streams of data in short, semi-structured formats require humanitarian staff to perform double duty. They are simultaneously working within an existing system based on the exchange of situation reports while filtering and analyzing high volumes of short reports arriving via SMS and web services.</a:t>
            </a:r>
            <a:endParaRPr lang="en-US" dirty="0" smtClean="0"/>
          </a:p>
          <a:p>
            <a:pPr lvl="0" fontAlgn="base"/>
            <a:r>
              <a:rPr lang="en-GB" dirty="0" smtClean="0"/>
              <a:t>Information Management in the humanitarian system is not tooled to compile, translate, and analyze the increased messaging from an affected population, the VTCs, or the demands of headquarters. For field staff who are working in difficult circumstances in technology-hostile environments, the sense of information overload is unprecedented and increasing</a:t>
            </a:r>
            <a:r>
              <a:rPr lang="en-GB" dirty="0" smtClean="0"/>
              <a:t>.</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Kebijakan</a:t>
            </a:r>
            <a:r>
              <a:rPr lang="en-US" dirty="0" smtClean="0"/>
              <a:t> </a:t>
            </a:r>
            <a:r>
              <a:rPr lang="en-US" dirty="0" err="1" smtClean="0"/>
              <a:t>terbaru</a:t>
            </a:r>
            <a:r>
              <a:rPr lang="en-US" dirty="0" smtClean="0"/>
              <a:t> </a:t>
            </a:r>
            <a:r>
              <a:rPr lang="en-US" dirty="0" err="1" smtClean="0"/>
              <a:t>dari</a:t>
            </a:r>
            <a:r>
              <a:rPr lang="en-US" dirty="0" smtClean="0"/>
              <a:t> “United Nation”</a:t>
            </a:r>
            <a:endParaRPr lang="en-US" dirty="0"/>
          </a:p>
        </p:txBody>
      </p:sp>
      <p:sp>
        <p:nvSpPr>
          <p:cNvPr id="3" name="Content Placeholder 2"/>
          <p:cNvSpPr>
            <a:spLocks noGrp="1"/>
          </p:cNvSpPr>
          <p:nvPr>
            <p:ph sz="quarter" idx="1"/>
          </p:nvPr>
        </p:nvSpPr>
        <p:spPr/>
        <p:txBody>
          <a:bodyPr>
            <a:normAutofit fontScale="92500"/>
          </a:bodyPr>
          <a:lstStyle/>
          <a:p>
            <a:pPr lvl="0" fontAlgn="base"/>
            <a:r>
              <a:rPr lang="en-GB" dirty="0" smtClean="0"/>
              <a:t>Field </a:t>
            </a:r>
            <a:r>
              <a:rPr lang="en-GB" dirty="0" smtClean="0"/>
              <a:t>staff and their managers are saying that the best method for integrating non-traditional information flows with humanitarian information management practices is to link new data flows into existing workflows and shared data standards. Adding new work flows will break the system.</a:t>
            </a:r>
            <a:endParaRPr lang="en-US" dirty="0" smtClean="0"/>
          </a:p>
          <a:p>
            <a:pPr lvl="0" fontAlgn="base"/>
            <a:r>
              <a:rPr lang="en-GB" dirty="0" smtClean="0"/>
              <a:t>As a result, stakeholders are calling for an interface between the humanitarian system and its cluster coordination mechanism and the various new sources of information—from the disaster affected community and the volunteer/humanitarian technologists.</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Informasi</a:t>
            </a:r>
            <a:r>
              <a:rPr lang="en-US" dirty="0" smtClean="0"/>
              <a:t> </a:t>
            </a:r>
            <a:r>
              <a:rPr lang="en-US" dirty="0" err="1" smtClean="0"/>
              <a:t>terbaru</a:t>
            </a:r>
            <a:r>
              <a:rPr lang="en-US" dirty="0" smtClean="0"/>
              <a:t> </a:t>
            </a:r>
            <a:r>
              <a:rPr lang="en-US" dirty="0" err="1" smtClean="0"/>
              <a:t>terkait</a:t>
            </a:r>
            <a:r>
              <a:rPr lang="en-US" dirty="0" smtClean="0"/>
              <a:t> Disaster </a:t>
            </a:r>
            <a:r>
              <a:rPr lang="en-US" dirty="0" err="1" smtClean="0"/>
              <a:t>Respon</a:t>
            </a:r>
            <a:endParaRPr lang="en-US" dirty="0"/>
          </a:p>
        </p:txBody>
      </p:sp>
      <p:sp>
        <p:nvSpPr>
          <p:cNvPr id="3" name="Content Placeholder 2"/>
          <p:cNvSpPr>
            <a:spLocks noGrp="1"/>
          </p:cNvSpPr>
          <p:nvPr>
            <p:ph sz="quarter" idx="1"/>
          </p:nvPr>
        </p:nvSpPr>
        <p:spPr/>
        <p:txBody>
          <a:bodyPr>
            <a:normAutofit fontScale="62500" lnSpcReduction="20000"/>
          </a:bodyPr>
          <a:lstStyle/>
          <a:p>
            <a:r>
              <a:rPr lang="en-GB" dirty="0" smtClean="0"/>
              <a:t>International ICT / disaster response agreement</a:t>
            </a:r>
            <a:endParaRPr lang="en-US" dirty="0" smtClean="0"/>
          </a:p>
          <a:p>
            <a:r>
              <a:rPr lang="en-GB" dirty="0" smtClean="0"/>
              <a:t>Tue, 15 Mar 2011 15:31</a:t>
            </a:r>
            <a:endParaRPr lang="en-US" dirty="0" smtClean="0"/>
          </a:p>
          <a:p>
            <a:r>
              <a:rPr lang="en-US" dirty="0" smtClean="0"/>
              <a:t>Days before the devastating earthquake and tsunamis hit Japan, the United Nations and GVF, the non-profit association of the global satellite industry, signed a Memorandum of Understanding to facilitate more effective use of Information Communication Technologies (ICTs) to support the humanitarian community before, during, and after disasters.</a:t>
            </a:r>
          </a:p>
          <a:p>
            <a:r>
              <a:rPr lang="en-US" dirty="0" smtClean="0"/>
              <a:t>During a meeting held in New York City on 15 March, the Secretary General of GVF and the United Nations Secretariat, acting through the Technical Coordination and Partnerships Unit (TCPU) of the Office for the Coordination of Humanitarian Affairs (OCHA), reached a landmark agreement to co-ordinate satellite-based support for humanitarian </a:t>
            </a:r>
            <a:r>
              <a:rPr lang="en-US" dirty="0" err="1" smtClean="0"/>
              <a:t>organisations</a:t>
            </a:r>
            <a:r>
              <a:rPr lang="en-US" dirty="0" smtClean="0"/>
              <a:t>.</a:t>
            </a:r>
          </a:p>
          <a:p>
            <a:r>
              <a:rPr lang="en-US" dirty="0" smtClean="0"/>
              <a:t>Central to the agreement is implementation of the "</a:t>
            </a:r>
            <a:r>
              <a:rPr lang="en-US" i="1" dirty="0" smtClean="0"/>
              <a:t>GVF Disaster Preparedness Registry</a:t>
            </a:r>
            <a:r>
              <a:rPr lang="en-US" dirty="0" smtClean="0"/>
              <a:t>", an online platform that will facilitate humanitarian </a:t>
            </a:r>
            <a:r>
              <a:rPr lang="en-US" dirty="0" err="1" smtClean="0"/>
              <a:t>organisations'</a:t>
            </a:r>
            <a:r>
              <a:rPr lang="en-US" dirty="0" smtClean="0"/>
              <a:t> efforts to sustainably leverage satellite-based systems, services, and personnel for relief efforts, as well as for medium and long-term development programs that are conducted following disasters</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Informasi</a:t>
            </a:r>
            <a:r>
              <a:rPr lang="en-US" dirty="0" smtClean="0"/>
              <a:t> </a:t>
            </a:r>
            <a:r>
              <a:rPr lang="en-US" dirty="0" err="1" smtClean="0"/>
              <a:t>terbaru</a:t>
            </a:r>
            <a:r>
              <a:rPr lang="en-US" dirty="0" smtClean="0"/>
              <a:t> </a:t>
            </a:r>
            <a:r>
              <a:rPr lang="en-US" dirty="0" err="1" smtClean="0"/>
              <a:t>terkait</a:t>
            </a:r>
            <a:r>
              <a:rPr lang="en-US" dirty="0" smtClean="0"/>
              <a:t> Disaster </a:t>
            </a:r>
            <a:r>
              <a:rPr lang="en-US" dirty="0" err="1" smtClean="0"/>
              <a:t>Respon</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a:t>
            </a:r>
            <a:r>
              <a:rPr lang="en-US" dirty="0" smtClean="0"/>
              <a:t>This agreement will enable us to exchange vital information on new and existing technologies and applications that can improve the overall effectiveness of emergency telecommunications services delivered by the humanitarian community," said </a:t>
            </a:r>
            <a:r>
              <a:rPr lang="en-US" dirty="0" err="1" smtClean="0"/>
              <a:t>Chérif</a:t>
            </a:r>
            <a:r>
              <a:rPr lang="en-US" dirty="0" smtClean="0"/>
              <a:t> </a:t>
            </a:r>
            <a:r>
              <a:rPr lang="en-US" dirty="0" err="1" smtClean="0"/>
              <a:t>Ghaly</a:t>
            </a:r>
            <a:r>
              <a:rPr lang="en-US" dirty="0" smtClean="0"/>
              <a:t>, Chief of UN-OCHA's TCPU.</a:t>
            </a:r>
          </a:p>
          <a:p>
            <a:r>
              <a:rPr lang="en-US" dirty="0" smtClean="0"/>
              <a:t>"We are committed to expanding our work with the humanitarian community through this agreement, which builds upon 15 years of collaboration between GVF and UN-OCHA," said David </a:t>
            </a:r>
            <a:r>
              <a:rPr lang="en-US" dirty="0" err="1" smtClean="0"/>
              <a:t>Hartshorn</a:t>
            </a:r>
            <a:r>
              <a:rPr lang="en-US" dirty="0" smtClean="0"/>
              <a:t>, Secretary General of GVF. "The satellite industry has already begun confirming their participation in the </a:t>
            </a:r>
            <a:r>
              <a:rPr lang="en-US" i="1" dirty="0" smtClean="0"/>
              <a:t>Disaster Preparedness Registry</a:t>
            </a:r>
            <a:r>
              <a:rPr lang="en-US" dirty="0" smtClean="0"/>
              <a:t>, which will be available for use in the coming weeks.</a:t>
            </a:r>
          </a:p>
          <a:p>
            <a:r>
              <a:rPr lang="en-US" dirty="0" smtClean="0"/>
              <a:t>The </a:t>
            </a:r>
            <a:r>
              <a:rPr lang="en-US" i="1" dirty="0" smtClean="0"/>
              <a:t>Disaster Preparedness Registry</a:t>
            </a:r>
            <a:r>
              <a:rPr lang="en-US" dirty="0" smtClean="0"/>
              <a:t>, which is also being launched in co-ordination with non-government </a:t>
            </a:r>
            <a:r>
              <a:rPr lang="en-US" dirty="0" err="1" smtClean="0"/>
              <a:t>organisations</a:t>
            </a:r>
            <a:r>
              <a:rPr lang="en-US" dirty="0" smtClean="0"/>
              <a:t> (NGOs) and other stakeholder groups, will enable first responders to more effectively draw upon rapidly deployable communications solutions, as well as systems and services that are already operating in close proximity to disasters.</a:t>
            </a:r>
          </a:p>
          <a:p>
            <a:r>
              <a:rPr lang="en-US" dirty="0" smtClean="0"/>
              <a:t>UN-OCHA and GVF's collaboration will be conducted with continuing involvement of the UN Working group on Emergency Telecommunication (WGET). Mr. </a:t>
            </a:r>
            <a:r>
              <a:rPr lang="en-US" dirty="0" err="1" smtClean="0"/>
              <a:t>Hartshorn</a:t>
            </a:r>
            <a:r>
              <a:rPr lang="en-US" dirty="0" smtClean="0"/>
              <a:t> and Mr. </a:t>
            </a:r>
            <a:r>
              <a:rPr lang="en-US" dirty="0" err="1" smtClean="0"/>
              <a:t>Birnbaum</a:t>
            </a:r>
            <a:r>
              <a:rPr lang="en-US" dirty="0" smtClean="0"/>
              <a:t> were GVF's representatives during signing of the </a:t>
            </a:r>
            <a:r>
              <a:rPr lang="en-US" dirty="0" err="1" smtClean="0"/>
              <a:t>MoU</a:t>
            </a:r>
            <a:r>
              <a:rPr lang="en-US" dirty="0" smtClean="0"/>
              <a:t>, which took place during a WGET meeting held on 7-8 March at UNICEF's offices in New York City.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Daftar</a:t>
            </a:r>
            <a:r>
              <a:rPr lang="en-US" dirty="0" smtClean="0"/>
              <a:t> </a:t>
            </a:r>
            <a:r>
              <a:rPr lang="en-US" dirty="0" err="1" smtClean="0"/>
              <a:t>Pustaka</a:t>
            </a:r>
            <a:endParaRPr lang="en-US" dirty="0"/>
          </a:p>
        </p:txBody>
      </p:sp>
      <p:sp>
        <p:nvSpPr>
          <p:cNvPr id="3" name="Content Placeholder 2"/>
          <p:cNvSpPr>
            <a:spLocks noGrp="1"/>
          </p:cNvSpPr>
          <p:nvPr>
            <p:ph sz="quarter" idx="1"/>
          </p:nvPr>
        </p:nvSpPr>
        <p:spPr/>
        <p:txBody>
          <a:bodyPr/>
          <a:lstStyle/>
          <a:p>
            <a:r>
              <a:rPr lang="en-GB" dirty="0" smtClean="0">
                <a:hlinkClick r:id="rId3"/>
              </a:rPr>
              <a:t>http://www.futuregov.asia/articles/2011/apr/04/un-study-touts-it-role-disaster-response</a:t>
            </a:r>
            <a:r>
              <a:rPr lang="en-GB" dirty="0" smtClean="0">
                <a:hlinkClick r:id="rId3"/>
              </a:rPr>
              <a:t>/</a:t>
            </a:r>
            <a:endParaRPr lang="en-GB" dirty="0" smtClean="0"/>
          </a:p>
          <a:p>
            <a:r>
              <a:rPr lang="en-GB" dirty="0" smtClean="0">
                <a:hlinkClick r:id="rId4"/>
              </a:rPr>
              <a:t>http://</a:t>
            </a:r>
            <a:r>
              <a:rPr lang="en-GB" dirty="0" smtClean="0">
                <a:hlinkClick r:id="rId4"/>
              </a:rPr>
              <a:t>www.screenafrica.com/page/news/new_med/366636-International-ICT-disaster-response-agreement</a:t>
            </a:r>
            <a:endParaRPr lang="en-GB" dirty="0" smtClean="0"/>
          </a:p>
          <a:p>
            <a:r>
              <a:rPr lang="en-US" dirty="0" err="1" smtClean="0"/>
              <a:t>Chanuka</a:t>
            </a:r>
            <a:r>
              <a:rPr lang="en-US" dirty="0" smtClean="0"/>
              <a:t> </a:t>
            </a:r>
            <a:r>
              <a:rPr lang="en-US" dirty="0" err="1" smtClean="0"/>
              <a:t>Wattegama</a:t>
            </a:r>
            <a:r>
              <a:rPr lang="en-US" dirty="0" smtClean="0"/>
              <a:t>. 2007. ICT for Disaster Management. </a:t>
            </a:r>
            <a:r>
              <a:rPr lang="en-US" dirty="0" err="1" smtClean="0"/>
              <a:t>Bangkok:UNDP</a:t>
            </a:r>
            <a:r>
              <a:rPr lang="en-US" dirty="0" smtClean="0"/>
              <a:t>-APDIP</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err="1" smtClean="0"/>
              <a:t>Latar</a:t>
            </a:r>
            <a:r>
              <a:rPr lang="en-US" dirty="0" smtClean="0"/>
              <a:t> </a:t>
            </a:r>
            <a:r>
              <a:rPr lang="en-US" dirty="0" err="1" smtClean="0"/>
              <a:t>Belakang</a:t>
            </a:r>
            <a:endParaRPr lang="en-US" dirty="0" smtClean="0"/>
          </a:p>
          <a:p>
            <a:r>
              <a:rPr lang="en-US" dirty="0" err="1" smtClean="0"/>
              <a:t>Peranan</a:t>
            </a:r>
            <a:r>
              <a:rPr lang="en-US" dirty="0" smtClean="0"/>
              <a:t> ICT </a:t>
            </a:r>
            <a:r>
              <a:rPr lang="en-US" dirty="0" err="1" smtClean="0"/>
              <a:t>pada</a:t>
            </a:r>
            <a:r>
              <a:rPr lang="en-US" dirty="0" smtClean="0"/>
              <a:t> </a:t>
            </a:r>
            <a:r>
              <a:rPr lang="en-US" dirty="0" err="1" smtClean="0"/>
              <a:t>saat</a:t>
            </a:r>
            <a:r>
              <a:rPr lang="en-US" dirty="0" smtClean="0"/>
              <a:t> </a:t>
            </a:r>
            <a:r>
              <a:rPr lang="en-US" dirty="0" err="1" smtClean="0"/>
              <a:t>Bencana</a:t>
            </a:r>
            <a:endParaRPr lang="en-US" dirty="0" smtClean="0"/>
          </a:p>
          <a:p>
            <a:r>
              <a:rPr lang="en-US" dirty="0" smtClean="0"/>
              <a:t>Case Study</a:t>
            </a:r>
          </a:p>
          <a:p>
            <a:r>
              <a:rPr lang="en-US" dirty="0" err="1" smtClean="0"/>
              <a:t>Kebijakan</a:t>
            </a:r>
            <a:r>
              <a:rPr lang="en-US" dirty="0" smtClean="0"/>
              <a:t> ICT for Disaster </a:t>
            </a:r>
            <a:r>
              <a:rPr lang="en-US" dirty="0" err="1" smtClean="0"/>
              <a:t>Disaster</a:t>
            </a:r>
            <a:r>
              <a:rPr lang="en-US" dirty="0" smtClean="0"/>
              <a:t> </a:t>
            </a:r>
            <a:r>
              <a:rPr lang="en-US" dirty="0" err="1" smtClean="0"/>
              <a:t>Respons</a:t>
            </a:r>
            <a:r>
              <a:rPr lang="en-US" dirty="0" smtClean="0"/>
              <a:t> </a:t>
            </a:r>
            <a:r>
              <a:rPr lang="en-US" dirty="0" err="1" smtClean="0"/>
              <a:t>dari</a:t>
            </a:r>
            <a:r>
              <a:rPr lang="en-US" dirty="0" smtClean="0"/>
              <a:t> UN</a:t>
            </a:r>
          </a:p>
          <a:p>
            <a:r>
              <a:rPr lang="en-US" dirty="0" err="1" smtClean="0"/>
              <a:t>Informasi</a:t>
            </a:r>
            <a:r>
              <a:rPr lang="en-US" dirty="0" smtClean="0"/>
              <a:t> “update” </a:t>
            </a:r>
            <a:r>
              <a:rPr lang="en-US" dirty="0" err="1" smtClean="0"/>
              <a:t>terkait</a:t>
            </a:r>
            <a:r>
              <a:rPr lang="en-US" dirty="0" smtClean="0"/>
              <a:t> ICT Disaster </a:t>
            </a:r>
            <a:r>
              <a:rPr lang="en-US" dirty="0" err="1" smtClean="0"/>
              <a:t>Respon</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Latar</a:t>
            </a:r>
            <a:r>
              <a:rPr lang="en-US" dirty="0" smtClean="0"/>
              <a:t> </a:t>
            </a:r>
            <a:r>
              <a:rPr lang="en-US" dirty="0" err="1" smtClean="0"/>
              <a:t>Belakang</a:t>
            </a:r>
            <a:endParaRPr lang="en-US" dirty="0"/>
          </a:p>
        </p:txBody>
      </p:sp>
      <p:sp>
        <p:nvSpPr>
          <p:cNvPr id="3" name="Content Placeholder 2"/>
          <p:cNvSpPr>
            <a:spLocks noGrp="1"/>
          </p:cNvSpPr>
          <p:nvPr>
            <p:ph sz="quarter" idx="1"/>
          </p:nvPr>
        </p:nvSpPr>
        <p:spPr/>
        <p:txBody>
          <a:bodyPr>
            <a:normAutofit/>
          </a:bodyPr>
          <a:lstStyle/>
          <a:p>
            <a:r>
              <a:rPr lang="en-US" dirty="0" err="1" smtClean="0"/>
              <a:t>Periode</a:t>
            </a:r>
            <a:r>
              <a:rPr lang="en-US" dirty="0" smtClean="0"/>
              <a:t> </a:t>
            </a:r>
            <a:r>
              <a:rPr lang="en-US" dirty="0" err="1" smtClean="0"/>
              <a:t>Respon</a:t>
            </a:r>
            <a:r>
              <a:rPr lang="en-US" dirty="0" smtClean="0"/>
              <a:t> </a:t>
            </a:r>
            <a:r>
              <a:rPr lang="en-US" dirty="0" smtClean="0">
                <a:sym typeface="Wingdings" pitchFamily="2" charset="2"/>
              </a:rPr>
              <a:t> </a:t>
            </a:r>
            <a:r>
              <a:rPr lang="en-US" dirty="0" err="1" smtClean="0">
                <a:sym typeface="Wingdings" pitchFamily="2" charset="2"/>
              </a:rPr>
              <a:t>periode</a:t>
            </a:r>
            <a:r>
              <a:rPr lang="en-US" dirty="0" smtClean="0">
                <a:sym typeface="Wingdings" pitchFamily="2" charset="2"/>
              </a:rPr>
              <a:t> </a:t>
            </a:r>
            <a:r>
              <a:rPr lang="en-US" dirty="0" err="1" smtClean="0">
                <a:sym typeface="Wingdings" pitchFamily="2" charset="2"/>
              </a:rPr>
              <a:t>tersulit</a:t>
            </a:r>
            <a:r>
              <a:rPr lang="en-US" dirty="0" smtClean="0">
                <a:sym typeface="Wingdings" pitchFamily="2" charset="2"/>
              </a:rPr>
              <a:t> </a:t>
            </a:r>
            <a:r>
              <a:rPr lang="en-US" dirty="0" err="1" smtClean="0">
                <a:sym typeface="Wingdings" pitchFamily="2" charset="2"/>
              </a:rPr>
              <a:t>dari</a:t>
            </a:r>
            <a:r>
              <a:rPr lang="en-US" dirty="0" smtClean="0">
                <a:sym typeface="Wingdings" pitchFamily="2" charset="2"/>
              </a:rPr>
              <a:t> </a:t>
            </a:r>
            <a:r>
              <a:rPr lang="en-US" dirty="0" err="1" smtClean="0">
                <a:sym typeface="Wingdings" pitchFamily="2" charset="2"/>
              </a:rPr>
              <a:t>bencana</a:t>
            </a:r>
            <a:r>
              <a:rPr lang="en-US" dirty="0" smtClean="0">
                <a:sym typeface="Wingdings" pitchFamily="2" charset="2"/>
              </a:rPr>
              <a:t> yang </a:t>
            </a:r>
            <a:r>
              <a:rPr lang="en-US" dirty="0" err="1" smtClean="0">
                <a:sym typeface="Wingdings" pitchFamily="2" charset="2"/>
              </a:rPr>
              <a:t>membutuhkan</a:t>
            </a:r>
            <a:r>
              <a:rPr lang="en-US" dirty="0" smtClean="0">
                <a:sym typeface="Wingdings" pitchFamily="2" charset="2"/>
              </a:rPr>
              <a:t> </a:t>
            </a:r>
            <a:r>
              <a:rPr lang="en-US" dirty="0" err="1" smtClean="0">
                <a:sym typeface="Wingdings" pitchFamily="2" charset="2"/>
              </a:rPr>
              <a:t>penanganan</a:t>
            </a:r>
            <a:r>
              <a:rPr lang="en-US" dirty="0" smtClean="0">
                <a:sym typeface="Wingdings" pitchFamily="2" charset="2"/>
              </a:rPr>
              <a:t> </a:t>
            </a:r>
            <a:r>
              <a:rPr lang="en-US" dirty="0" err="1" smtClean="0">
                <a:sym typeface="Wingdings" pitchFamily="2" charset="2"/>
              </a:rPr>
              <a:t>cepat</a:t>
            </a:r>
            <a:r>
              <a:rPr lang="en-US" dirty="0" smtClean="0">
                <a:sym typeface="Wingdings" pitchFamily="2" charset="2"/>
              </a:rPr>
              <a:t> &amp; </a:t>
            </a:r>
            <a:r>
              <a:rPr lang="en-US" dirty="0" err="1" smtClean="0">
                <a:sym typeface="Wingdings" pitchFamily="2" charset="2"/>
              </a:rPr>
              <a:t>tepat</a:t>
            </a:r>
            <a:endParaRPr lang="en-US" dirty="0" smtClean="0">
              <a:sym typeface="Wingdings" pitchFamily="2" charset="2"/>
            </a:endParaRPr>
          </a:p>
          <a:p>
            <a:r>
              <a:rPr lang="en-US" dirty="0" err="1" smtClean="0">
                <a:sym typeface="Wingdings" pitchFamily="2" charset="2"/>
              </a:rPr>
              <a:t>Kehilangan</a:t>
            </a:r>
            <a:r>
              <a:rPr lang="en-US" dirty="0" smtClean="0">
                <a:sym typeface="Wingdings" pitchFamily="2" charset="2"/>
              </a:rPr>
              <a:t> </a:t>
            </a:r>
            <a:r>
              <a:rPr lang="en-US" dirty="0" err="1" smtClean="0">
                <a:sym typeface="Wingdings" pitchFamily="2" charset="2"/>
              </a:rPr>
              <a:t>orang</a:t>
            </a:r>
            <a:r>
              <a:rPr lang="en-US" dirty="0" smtClean="0">
                <a:sym typeface="Wingdings" pitchFamily="2" charset="2"/>
              </a:rPr>
              <a:t> yang </a:t>
            </a:r>
            <a:r>
              <a:rPr lang="en-US" dirty="0" err="1" smtClean="0">
                <a:sym typeface="Wingdings" pitchFamily="2" charset="2"/>
              </a:rPr>
              <a:t>dicintai</a:t>
            </a:r>
            <a:r>
              <a:rPr lang="en-US" dirty="0" smtClean="0">
                <a:sym typeface="Wingdings" pitchFamily="2" charset="2"/>
              </a:rPr>
              <a:t>, </a:t>
            </a:r>
            <a:r>
              <a:rPr lang="en-US" dirty="0" err="1" smtClean="0">
                <a:sym typeface="Wingdings" pitchFamily="2" charset="2"/>
              </a:rPr>
              <a:t>terluka</a:t>
            </a:r>
            <a:r>
              <a:rPr lang="en-US" dirty="0" smtClean="0">
                <a:sym typeface="Wingdings" pitchFamily="2" charset="2"/>
              </a:rPr>
              <a:t>, trauma, </a:t>
            </a:r>
            <a:r>
              <a:rPr lang="en-US" dirty="0" err="1" smtClean="0">
                <a:sym typeface="Wingdings" pitchFamily="2" charset="2"/>
              </a:rPr>
              <a:t>pemenuhan</a:t>
            </a:r>
            <a:r>
              <a:rPr lang="en-US" dirty="0" smtClean="0">
                <a:sym typeface="Wingdings" pitchFamily="2" charset="2"/>
              </a:rPr>
              <a:t> </a:t>
            </a:r>
            <a:r>
              <a:rPr lang="en-US" dirty="0" err="1" smtClean="0">
                <a:sym typeface="Wingdings" pitchFamily="2" charset="2"/>
              </a:rPr>
              <a:t>kebutuhan</a:t>
            </a:r>
            <a:r>
              <a:rPr lang="en-US" dirty="0" smtClean="0">
                <a:sym typeface="Wingdings" pitchFamily="2" charset="2"/>
              </a:rPr>
              <a:t> yang </a:t>
            </a:r>
            <a:r>
              <a:rPr lang="en-US" dirty="0" err="1" smtClean="0">
                <a:sym typeface="Wingdings" pitchFamily="2" charset="2"/>
              </a:rPr>
              <a:t>tidak</a:t>
            </a:r>
            <a:r>
              <a:rPr lang="en-US" dirty="0" smtClean="0">
                <a:sym typeface="Wingdings" pitchFamily="2" charset="2"/>
              </a:rPr>
              <a:t> </a:t>
            </a:r>
            <a:r>
              <a:rPr lang="en-US" dirty="0" err="1" smtClean="0">
                <a:sym typeface="Wingdings" pitchFamily="2" charset="2"/>
              </a:rPr>
              <a:t>mencukupi</a:t>
            </a:r>
            <a:r>
              <a:rPr lang="en-US" dirty="0" smtClean="0">
                <a:sym typeface="Wingdings" pitchFamily="2" charset="2"/>
              </a:rPr>
              <a:t> </a:t>
            </a:r>
            <a:r>
              <a:rPr lang="en-US" dirty="0" err="1" smtClean="0">
                <a:sym typeface="Wingdings" pitchFamily="2" charset="2"/>
              </a:rPr>
              <a:t>terjadi</a:t>
            </a:r>
            <a:r>
              <a:rPr lang="en-US" dirty="0" smtClean="0">
                <a:sym typeface="Wingdings" pitchFamily="2" charset="2"/>
              </a:rPr>
              <a:t> </a:t>
            </a:r>
            <a:r>
              <a:rPr lang="en-US" dirty="0" err="1" smtClean="0">
                <a:sym typeface="Wingdings" pitchFamily="2" charset="2"/>
              </a:rPr>
              <a:t>pada</a:t>
            </a:r>
            <a:r>
              <a:rPr lang="en-US" dirty="0" smtClean="0">
                <a:sym typeface="Wingdings" pitchFamily="2" charset="2"/>
              </a:rPr>
              <a:t> </a:t>
            </a:r>
            <a:r>
              <a:rPr lang="en-US" dirty="0" err="1" smtClean="0">
                <a:sym typeface="Wingdings" pitchFamily="2" charset="2"/>
              </a:rPr>
              <a:t>fase</a:t>
            </a:r>
            <a:r>
              <a:rPr lang="en-US" dirty="0" smtClean="0">
                <a:sym typeface="Wingdings" pitchFamily="2" charset="2"/>
              </a:rPr>
              <a:t> </a:t>
            </a:r>
            <a:r>
              <a:rPr lang="en-US" dirty="0" err="1" smtClean="0">
                <a:sym typeface="Wingdings" pitchFamily="2" charset="2"/>
              </a:rPr>
              <a:t>ini</a:t>
            </a:r>
            <a:endParaRPr lang="en-US" dirty="0" smtClean="0">
              <a:sym typeface="Wingdings" pitchFamily="2" charset="2"/>
            </a:endParaRPr>
          </a:p>
          <a:p>
            <a:r>
              <a:rPr lang="en-US" dirty="0" err="1" smtClean="0">
                <a:sym typeface="Wingdings" pitchFamily="2" charset="2"/>
              </a:rPr>
              <a:t>Berada</a:t>
            </a:r>
            <a:r>
              <a:rPr lang="en-US" dirty="0" smtClean="0">
                <a:sym typeface="Wingdings" pitchFamily="2" charset="2"/>
              </a:rPr>
              <a:t> </a:t>
            </a:r>
            <a:r>
              <a:rPr lang="en-US" dirty="0" err="1" smtClean="0">
                <a:sym typeface="Wingdings" pitchFamily="2" charset="2"/>
              </a:rPr>
              <a:t>dalam</a:t>
            </a:r>
            <a:r>
              <a:rPr lang="en-US" dirty="0" smtClean="0">
                <a:sym typeface="Wingdings" pitchFamily="2" charset="2"/>
              </a:rPr>
              <a:t> </a:t>
            </a:r>
            <a:r>
              <a:rPr lang="en-US" dirty="0" err="1" smtClean="0">
                <a:sym typeface="Wingdings" pitchFamily="2" charset="2"/>
              </a:rPr>
              <a:t>pengungsian</a:t>
            </a:r>
            <a:r>
              <a:rPr lang="en-US" dirty="0" smtClean="0">
                <a:sym typeface="Wingdings" pitchFamily="2" charset="2"/>
              </a:rPr>
              <a:t>, </a:t>
            </a:r>
            <a:r>
              <a:rPr lang="en-US" dirty="0" err="1" smtClean="0">
                <a:sym typeface="Wingdings" pitchFamily="2" charset="2"/>
              </a:rPr>
              <a:t>membutuhkan</a:t>
            </a:r>
            <a:r>
              <a:rPr lang="en-US" dirty="0" smtClean="0">
                <a:sym typeface="Wingdings" pitchFamily="2" charset="2"/>
              </a:rPr>
              <a:t> </a:t>
            </a:r>
            <a:r>
              <a:rPr lang="en-US" dirty="0" err="1" smtClean="0">
                <a:sym typeface="Wingdings" pitchFamily="2" charset="2"/>
              </a:rPr>
              <a:t>penanganan</a:t>
            </a:r>
            <a:r>
              <a:rPr lang="en-US" dirty="0" smtClean="0">
                <a:sym typeface="Wingdings" pitchFamily="2" charset="2"/>
              </a:rPr>
              <a:t> </a:t>
            </a:r>
            <a:r>
              <a:rPr lang="en-US" dirty="0" err="1" smtClean="0">
                <a:sym typeface="Wingdings" pitchFamily="2" charset="2"/>
              </a:rPr>
              <a:t>medis</a:t>
            </a:r>
            <a:r>
              <a:rPr lang="en-US" dirty="0" smtClean="0">
                <a:sym typeface="Wingdings" pitchFamily="2" charset="2"/>
              </a:rPr>
              <a:t> &amp; </a:t>
            </a:r>
            <a:r>
              <a:rPr lang="en-US" dirty="0" err="1" smtClean="0">
                <a:sym typeface="Wingdings" pitchFamily="2" charset="2"/>
              </a:rPr>
              <a:t>sanitasi</a:t>
            </a:r>
            <a:r>
              <a:rPr lang="en-US" dirty="0" smtClean="0">
                <a:sym typeface="Wingdings" pitchFamily="2" charset="2"/>
              </a:rPr>
              <a:t> </a:t>
            </a:r>
            <a:r>
              <a:rPr lang="en-US" dirty="0" err="1" smtClean="0">
                <a:sym typeface="Wingdings" pitchFamily="2" charset="2"/>
              </a:rPr>
              <a:t>lingkungan</a:t>
            </a:r>
            <a:r>
              <a:rPr lang="en-US" dirty="0" smtClean="0">
                <a:sym typeface="Wingdings" pitchFamily="2" charset="2"/>
              </a:rPr>
              <a:t> yang </a:t>
            </a:r>
            <a:r>
              <a:rPr lang="en-US" dirty="0" err="1" smtClean="0">
                <a:sym typeface="Wingdings" pitchFamily="2" charset="2"/>
              </a:rPr>
              <a:t>kurang</a:t>
            </a:r>
            <a:r>
              <a:rPr lang="en-US" dirty="0" smtClean="0">
                <a:sym typeface="Wingdings" pitchFamily="2" charset="2"/>
              </a:rPr>
              <a:t> </a:t>
            </a:r>
            <a:r>
              <a:rPr lang="en-US" dirty="0" err="1" smtClean="0">
                <a:sym typeface="Wingdings" pitchFamily="2" charset="2"/>
              </a:rPr>
              <a:t>memadai</a:t>
            </a:r>
            <a:r>
              <a:rPr lang="en-US" dirty="0" smtClean="0">
                <a:sym typeface="Wingdings" pitchFamily="2" charset="2"/>
              </a:rPr>
              <a:t> </a:t>
            </a:r>
            <a:r>
              <a:rPr lang="en-US" dirty="0" err="1" smtClean="0">
                <a:sym typeface="Wingdings" pitchFamily="2" charset="2"/>
              </a:rPr>
              <a:t>sehingga</a:t>
            </a:r>
            <a:r>
              <a:rPr lang="en-US" dirty="0" smtClean="0">
                <a:sym typeface="Wingdings" pitchFamily="2" charset="2"/>
              </a:rPr>
              <a:t> </a:t>
            </a:r>
            <a:r>
              <a:rPr lang="en-US" dirty="0" err="1" smtClean="0">
                <a:sym typeface="Wingdings" pitchFamily="2" charset="2"/>
              </a:rPr>
              <a:t>rawan</a:t>
            </a:r>
            <a:r>
              <a:rPr lang="en-US" dirty="0" smtClean="0">
                <a:sym typeface="Wingdings" pitchFamily="2" charset="2"/>
              </a:rPr>
              <a:t> </a:t>
            </a:r>
            <a:r>
              <a:rPr lang="en-US" dirty="0" err="1" smtClean="0">
                <a:sym typeface="Wingdings" pitchFamily="2" charset="2"/>
              </a:rPr>
              <a:t>penularan</a:t>
            </a:r>
            <a:r>
              <a:rPr lang="en-US" dirty="0" smtClean="0">
                <a:sym typeface="Wingdings" pitchFamily="2" charset="2"/>
              </a:rPr>
              <a:t> </a:t>
            </a:r>
            <a:r>
              <a:rPr lang="en-US" dirty="0" err="1" smtClean="0">
                <a:sym typeface="Wingdings" pitchFamily="2" charset="2"/>
              </a:rPr>
              <a:t>penyakit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Peranan</a:t>
            </a:r>
            <a:r>
              <a:rPr lang="en-US" dirty="0" smtClean="0"/>
              <a:t> ICT </a:t>
            </a:r>
            <a:r>
              <a:rPr lang="en-US" dirty="0" err="1" smtClean="0"/>
              <a:t>pada</a:t>
            </a:r>
            <a:r>
              <a:rPr lang="en-US" dirty="0" smtClean="0"/>
              <a:t> </a:t>
            </a:r>
            <a:r>
              <a:rPr lang="en-US" dirty="0" err="1" smtClean="0"/>
              <a:t>Saat</a:t>
            </a:r>
            <a:r>
              <a:rPr lang="en-US" dirty="0" smtClean="0"/>
              <a:t> </a:t>
            </a:r>
            <a:r>
              <a:rPr lang="en-US" dirty="0" err="1" smtClean="0"/>
              <a:t>Bencana</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Penyebar</a:t>
            </a:r>
            <a:r>
              <a:rPr lang="en-US" dirty="0" smtClean="0"/>
              <a:t> an </a:t>
            </a:r>
            <a:r>
              <a:rPr lang="en-US" dirty="0" err="1" smtClean="0"/>
              <a:t>informasi</a:t>
            </a:r>
            <a:r>
              <a:rPr lang="en-US" dirty="0" smtClean="0"/>
              <a:t> </a:t>
            </a:r>
            <a:r>
              <a:rPr lang="en-US" dirty="0" err="1" smtClean="0"/>
              <a:t>tentang</a:t>
            </a:r>
            <a:r>
              <a:rPr lang="en-US" dirty="0" smtClean="0"/>
              <a:t> </a:t>
            </a:r>
            <a:r>
              <a:rPr lang="en-US" dirty="0" err="1" smtClean="0"/>
              <a:t>kejadian</a:t>
            </a:r>
            <a:r>
              <a:rPr lang="en-US" dirty="0" smtClean="0"/>
              <a:t> </a:t>
            </a:r>
            <a:r>
              <a:rPr lang="en-US" dirty="0" err="1" smtClean="0"/>
              <a:t>bencana</a:t>
            </a:r>
            <a:endParaRPr lang="en-US" dirty="0" smtClean="0"/>
          </a:p>
          <a:p>
            <a:r>
              <a:rPr lang="en-US" dirty="0" smtClean="0"/>
              <a:t>Media </a:t>
            </a:r>
            <a:r>
              <a:rPr lang="en-US" dirty="0" err="1" smtClean="0"/>
              <a:t>penyajian</a:t>
            </a:r>
            <a:r>
              <a:rPr lang="en-US" dirty="0" smtClean="0"/>
              <a:t> </a:t>
            </a:r>
            <a:r>
              <a:rPr lang="en-US" dirty="0" err="1" smtClean="0"/>
              <a:t>dan</a:t>
            </a:r>
            <a:r>
              <a:rPr lang="en-US" dirty="0" smtClean="0"/>
              <a:t> </a:t>
            </a:r>
            <a:r>
              <a:rPr lang="en-US" dirty="0" err="1" smtClean="0"/>
              <a:t>interpretasi</a:t>
            </a:r>
            <a:r>
              <a:rPr lang="en-US" dirty="0" smtClean="0"/>
              <a:t> data</a:t>
            </a:r>
          </a:p>
          <a:p>
            <a:r>
              <a:rPr lang="en-US" dirty="0" smtClean="0"/>
              <a:t>Media </a:t>
            </a:r>
            <a:r>
              <a:rPr lang="en-US" dirty="0" err="1" smtClean="0"/>
              <a:t>pelaporan</a:t>
            </a:r>
            <a:r>
              <a:rPr lang="en-US" dirty="0" smtClean="0"/>
              <a:t> </a:t>
            </a:r>
            <a:r>
              <a:rPr lang="en-US" dirty="0" err="1" smtClean="0"/>
              <a:t>kepada</a:t>
            </a:r>
            <a:r>
              <a:rPr lang="en-US" dirty="0" smtClean="0"/>
              <a:t> </a:t>
            </a:r>
            <a:r>
              <a:rPr lang="en-US" dirty="0" err="1" smtClean="0"/>
              <a:t>pihak</a:t>
            </a:r>
            <a:r>
              <a:rPr lang="en-US" dirty="0" smtClean="0"/>
              <a:t> </a:t>
            </a:r>
            <a:r>
              <a:rPr lang="en-US" dirty="0" err="1" smtClean="0"/>
              <a:t>pengambil</a:t>
            </a:r>
            <a:r>
              <a:rPr lang="en-US" dirty="0" smtClean="0"/>
              <a:t> </a:t>
            </a:r>
            <a:r>
              <a:rPr lang="en-US" dirty="0" err="1" smtClean="0"/>
              <a:t>kebijakan</a:t>
            </a:r>
            <a:r>
              <a:rPr lang="en-US" dirty="0" smtClean="0"/>
              <a:t> (stakeholder)</a:t>
            </a:r>
          </a:p>
          <a:p>
            <a:r>
              <a:rPr lang="en-US" dirty="0" err="1" smtClean="0"/>
              <a:t>Membantu</a:t>
            </a:r>
            <a:r>
              <a:rPr lang="en-US" dirty="0" smtClean="0"/>
              <a:t> kerja2 </a:t>
            </a:r>
            <a:r>
              <a:rPr lang="en-US" dirty="0" err="1" smtClean="0"/>
              <a:t>penanganan</a:t>
            </a:r>
            <a:r>
              <a:rPr lang="en-US" dirty="0" smtClean="0"/>
              <a:t> </a:t>
            </a:r>
            <a:r>
              <a:rPr lang="en-US" dirty="0" err="1" smtClean="0"/>
              <a:t>bencana</a:t>
            </a:r>
            <a:r>
              <a:rPr lang="en-US" dirty="0" smtClean="0"/>
              <a:t> </a:t>
            </a:r>
            <a:r>
              <a:rPr lang="en-US" dirty="0" err="1" smtClean="0"/>
              <a:t>spt</a:t>
            </a:r>
            <a:r>
              <a:rPr lang="en-US" dirty="0" smtClean="0"/>
              <a:t>:</a:t>
            </a:r>
          </a:p>
          <a:p>
            <a:pPr lvl="1"/>
            <a:r>
              <a:rPr lang="en-US" dirty="0" err="1" smtClean="0"/>
              <a:t>Mendeteksi</a:t>
            </a:r>
            <a:r>
              <a:rPr lang="en-US" dirty="0" smtClean="0"/>
              <a:t> </a:t>
            </a:r>
            <a:r>
              <a:rPr lang="en-US" dirty="0" err="1" smtClean="0"/>
              <a:t>korban</a:t>
            </a:r>
            <a:r>
              <a:rPr lang="en-US" dirty="0" smtClean="0"/>
              <a:t> </a:t>
            </a:r>
            <a:r>
              <a:rPr lang="en-US" dirty="0" err="1" smtClean="0"/>
              <a:t>maupun</a:t>
            </a:r>
            <a:r>
              <a:rPr lang="en-US" dirty="0" smtClean="0"/>
              <a:t> </a:t>
            </a:r>
            <a:r>
              <a:rPr lang="en-US" dirty="0" err="1" smtClean="0"/>
              <a:t>properti</a:t>
            </a:r>
            <a:r>
              <a:rPr lang="en-US" dirty="0" smtClean="0"/>
              <a:t> ( </a:t>
            </a:r>
            <a:r>
              <a:rPr lang="en-US" dirty="0" err="1" smtClean="0"/>
              <a:t>orang</a:t>
            </a:r>
            <a:r>
              <a:rPr lang="en-US" dirty="0" smtClean="0"/>
              <a:t> </a:t>
            </a:r>
            <a:r>
              <a:rPr lang="en-US" dirty="0" err="1" smtClean="0"/>
              <a:t>hilang</a:t>
            </a:r>
            <a:r>
              <a:rPr lang="en-US" dirty="0" smtClean="0"/>
              <a:t>, </a:t>
            </a:r>
            <a:r>
              <a:rPr lang="en-US" dirty="0" err="1" smtClean="0"/>
              <a:t>terluka</a:t>
            </a:r>
            <a:r>
              <a:rPr lang="en-US" dirty="0" smtClean="0"/>
              <a:t>, </a:t>
            </a:r>
            <a:r>
              <a:rPr lang="en-US" dirty="0" err="1" smtClean="0"/>
              <a:t>meninggal</a:t>
            </a:r>
            <a:r>
              <a:rPr lang="en-US" dirty="0" smtClean="0"/>
              <a:t>, </a:t>
            </a:r>
            <a:r>
              <a:rPr lang="en-US" dirty="0" err="1" smtClean="0"/>
              <a:t>kerugian</a:t>
            </a:r>
            <a:r>
              <a:rPr lang="en-US" dirty="0" smtClean="0"/>
              <a:t> </a:t>
            </a:r>
            <a:r>
              <a:rPr lang="en-US" dirty="0" err="1" smtClean="0"/>
              <a:t>harta</a:t>
            </a:r>
            <a:r>
              <a:rPr lang="en-US" dirty="0" smtClean="0"/>
              <a:t> </a:t>
            </a:r>
            <a:r>
              <a:rPr lang="en-US" dirty="0" err="1" smtClean="0"/>
              <a:t>benda</a:t>
            </a:r>
            <a:r>
              <a:rPr lang="en-US" dirty="0" smtClean="0"/>
              <a:t>, </a:t>
            </a:r>
            <a:r>
              <a:rPr lang="en-US" dirty="0" err="1" smtClean="0"/>
              <a:t>kerugian</a:t>
            </a:r>
            <a:r>
              <a:rPr lang="en-US" dirty="0" smtClean="0"/>
              <a:t> </a:t>
            </a:r>
            <a:r>
              <a:rPr lang="en-US" dirty="0" err="1" smtClean="0"/>
              <a:t>infrastruktur</a:t>
            </a:r>
            <a:r>
              <a:rPr lang="en-US" dirty="0" smtClean="0"/>
              <a:t> </a:t>
            </a:r>
            <a:r>
              <a:rPr lang="en-US" dirty="0" err="1" smtClean="0"/>
              <a:t>dll</a:t>
            </a:r>
            <a:r>
              <a:rPr lang="en-US" dirty="0" smtClean="0"/>
              <a:t>),</a:t>
            </a:r>
            <a:endParaRPr lang="en-US" dirty="0" smtClean="0"/>
          </a:p>
          <a:p>
            <a:pPr lvl="1"/>
            <a:r>
              <a:rPr lang="en-US" dirty="0" smtClean="0"/>
              <a:t>Media </a:t>
            </a:r>
            <a:r>
              <a:rPr lang="en-US" dirty="0" err="1" smtClean="0"/>
              <a:t>komunikasi</a:t>
            </a:r>
            <a:r>
              <a:rPr lang="en-US" dirty="0" smtClean="0"/>
              <a:t> </a:t>
            </a:r>
            <a:r>
              <a:rPr lang="en-US" dirty="0" err="1" smtClean="0"/>
              <a:t>saat</a:t>
            </a:r>
            <a:r>
              <a:rPr lang="en-US" dirty="0" smtClean="0"/>
              <a:t> </a:t>
            </a:r>
            <a:r>
              <a:rPr lang="en-US" dirty="0" err="1" smtClean="0"/>
              <a:t>penanganan</a:t>
            </a:r>
            <a:r>
              <a:rPr lang="en-US" dirty="0" smtClean="0"/>
              <a:t> </a:t>
            </a:r>
            <a:r>
              <a:rPr lang="en-US" dirty="0" err="1" smtClean="0"/>
              <a:t>bencana</a:t>
            </a:r>
            <a:endParaRPr lang="en-US" dirty="0" smtClean="0"/>
          </a:p>
          <a:p>
            <a:pPr lvl="1"/>
            <a:r>
              <a:rPr lang="en-US" dirty="0" err="1" smtClean="0"/>
              <a:t>Mengkoordinir</a:t>
            </a:r>
            <a:r>
              <a:rPr lang="en-US" dirty="0" smtClean="0"/>
              <a:t> </a:t>
            </a:r>
            <a:r>
              <a:rPr lang="en-US" dirty="0" err="1" smtClean="0"/>
              <a:t>kelompok</a:t>
            </a:r>
            <a:r>
              <a:rPr lang="en-US" dirty="0" smtClean="0"/>
              <a:t> </a:t>
            </a:r>
            <a:r>
              <a:rPr lang="en-US" dirty="0" smtClean="0"/>
              <a:t>donor/</a:t>
            </a:r>
            <a:r>
              <a:rPr lang="en-US" dirty="0" err="1" smtClean="0"/>
              <a:t>bantuan</a:t>
            </a:r>
            <a:r>
              <a:rPr lang="en-US" dirty="0" smtClean="0"/>
              <a:t> </a:t>
            </a:r>
            <a:r>
              <a:rPr lang="en-US" dirty="0" err="1" smtClean="0"/>
              <a:t>kemanusiaan</a:t>
            </a:r>
            <a:endParaRPr lang="en-US" dirty="0" smtClean="0"/>
          </a:p>
          <a:p>
            <a:pPr lvl="1"/>
            <a:r>
              <a:rPr lang="en-US" dirty="0" err="1" smtClean="0"/>
              <a:t>Melaporkan</a:t>
            </a:r>
            <a:r>
              <a:rPr lang="en-US" dirty="0" smtClean="0"/>
              <a:t> </a:t>
            </a:r>
            <a:r>
              <a:rPr lang="en-US" dirty="0" err="1" smtClean="0"/>
              <a:t>lokasi</a:t>
            </a:r>
            <a:r>
              <a:rPr lang="en-US" dirty="0" smtClean="0"/>
              <a:t> &amp; </a:t>
            </a:r>
            <a:r>
              <a:rPr lang="en-US" dirty="0" err="1" smtClean="0"/>
              <a:t>pengungsian</a:t>
            </a:r>
            <a:r>
              <a:rPr lang="en-US" dirty="0" smtClean="0"/>
              <a:t> </a:t>
            </a:r>
            <a:r>
              <a:rPr lang="en-US" dirty="0" err="1" smtClean="0"/>
              <a:t>sementara</a:t>
            </a:r>
            <a:endParaRPr lang="en-US" dirty="0" smtClean="0"/>
          </a:p>
          <a:p>
            <a:pPr lvl="1"/>
            <a:r>
              <a:rPr lang="en-US" dirty="0" err="1" smtClean="0"/>
              <a:t>dll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a:bodyPr>
          <a:lstStyle/>
          <a:p>
            <a:r>
              <a:rPr lang="en-US" b="1" dirty="0" err="1" smtClean="0"/>
              <a:t>Sahana</a:t>
            </a:r>
            <a:r>
              <a:rPr lang="en-US" b="1" dirty="0" smtClean="0"/>
              <a:t> Disaster Management System in the Aftermath of the Indian Ocean Tsunami in 2004 and Pakistani Earthquake in 2005</a:t>
            </a:r>
          </a:p>
          <a:p>
            <a:pPr lvl="1"/>
            <a:r>
              <a:rPr lang="en-US" dirty="0" smtClean="0"/>
              <a:t>a free and open source software (FOSS)-based system developed</a:t>
            </a:r>
          </a:p>
          <a:p>
            <a:pPr lvl="1"/>
            <a:r>
              <a:rPr lang="en-US" dirty="0" smtClean="0"/>
              <a:t>is a suite of web-based applications - provides solutions to the problems arising in a post-disaster situation</a:t>
            </a:r>
          </a:p>
          <a:p>
            <a:pPr lvl="1"/>
            <a:r>
              <a:rPr lang="en-US" dirty="0" smtClean="0"/>
              <a:t>One objective of </a:t>
            </a:r>
            <a:r>
              <a:rPr lang="en-US" dirty="0" err="1" smtClean="0"/>
              <a:t>Sahana</a:t>
            </a:r>
            <a:r>
              <a:rPr lang="en-US" dirty="0" smtClean="0"/>
              <a:t> </a:t>
            </a:r>
            <a:r>
              <a:rPr lang="en-US" dirty="0" smtClean="0">
                <a:sym typeface="Wingdings" pitchFamily="2" charset="2"/>
              </a:rPr>
              <a:t></a:t>
            </a:r>
            <a:r>
              <a:rPr lang="en-US" dirty="0" smtClean="0"/>
              <a:t> to assist victims in connecting with their families and friends as soon as possible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a:bodyPr>
          <a:lstStyle/>
          <a:p>
            <a:r>
              <a:rPr lang="en-US" b="1" dirty="0" err="1" smtClean="0"/>
              <a:t>Sahana</a:t>
            </a:r>
            <a:r>
              <a:rPr lang="en-US" b="1" dirty="0" smtClean="0"/>
              <a:t> Disaster Management System in the Aftermath of the Indian Ocean Tsunami in 2004 and Pakistani Earthquake in 2005</a:t>
            </a:r>
          </a:p>
          <a:p>
            <a:pPr lvl="1"/>
            <a:r>
              <a:rPr lang="en-US" dirty="0" err="1" smtClean="0"/>
              <a:t>Sahana’s</a:t>
            </a:r>
            <a:r>
              <a:rPr lang="en-US" dirty="0" smtClean="0"/>
              <a:t> Missing Person Registry </a:t>
            </a:r>
            <a:r>
              <a:rPr lang="en-US" dirty="0" smtClean="0">
                <a:sym typeface="Wingdings" pitchFamily="2" charset="2"/>
              </a:rPr>
              <a:t></a:t>
            </a:r>
            <a:r>
              <a:rPr lang="en-US" dirty="0" smtClean="0"/>
              <a:t> an electronic version of a bulletin board of missing and found people </a:t>
            </a:r>
            <a:r>
              <a:rPr lang="en-US" dirty="0" smtClean="0">
                <a:sym typeface="Wingdings" pitchFamily="2" charset="2"/>
              </a:rPr>
              <a:t> </a:t>
            </a:r>
            <a:r>
              <a:rPr lang="en-US" dirty="0" smtClean="0"/>
              <a:t>thus increasing their chance of reuniting</a:t>
            </a:r>
          </a:p>
          <a:p>
            <a:pPr lvl="2"/>
            <a:r>
              <a:rPr lang="en-US" dirty="0" smtClean="0"/>
              <a:t>can capture information the people missing</a:t>
            </a:r>
          </a:p>
          <a:p>
            <a:pPr lvl="2"/>
            <a:r>
              <a:rPr lang="en-US" dirty="0" smtClean="0"/>
              <a:t>can capture information who seek details about the missing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a:bodyPr>
          <a:lstStyle/>
          <a:p>
            <a:r>
              <a:rPr lang="en-US" b="1" dirty="0" err="1" smtClean="0"/>
              <a:t>Sahana</a:t>
            </a:r>
            <a:r>
              <a:rPr lang="en-US" b="1" dirty="0" smtClean="0"/>
              <a:t> Disaster Management System in the Aftermath of the Indian Ocean Tsunami in 2004 and Pakistani Earthquake in 2005</a:t>
            </a:r>
          </a:p>
          <a:p>
            <a:pPr lvl="1"/>
            <a:r>
              <a:rPr lang="en-US" dirty="0" smtClean="0"/>
              <a:t>organization registry developed by </a:t>
            </a:r>
            <a:r>
              <a:rPr lang="en-US" dirty="0" err="1" smtClean="0"/>
              <a:t>sahana</a:t>
            </a:r>
            <a:endParaRPr lang="en-US" dirty="0" smtClean="0"/>
          </a:p>
          <a:p>
            <a:pPr lvl="2"/>
            <a:r>
              <a:rPr lang="en-US" dirty="0" smtClean="0"/>
              <a:t>keeps track of all the relief organizations and civil society groups working in the disaster region</a:t>
            </a:r>
          </a:p>
          <a:p>
            <a:pPr lvl="2"/>
            <a:r>
              <a:rPr lang="en-US" dirty="0" smtClean="0"/>
              <a:t>captures information on both the places where they are active and the range of services they are providing in each area to ensure that there is no overlap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Use of Internet in the Aftermath of the 1999 </a:t>
            </a:r>
            <a:r>
              <a:rPr lang="en-US" b="1" dirty="0" smtClean="0"/>
              <a:t>Earthquake in Turkey</a:t>
            </a:r>
          </a:p>
          <a:p>
            <a:r>
              <a:rPr lang="en-US" sz="2800" dirty="0" smtClean="0"/>
              <a:t>During the </a:t>
            </a:r>
            <a:r>
              <a:rPr lang="en-US" sz="2800" dirty="0" err="1" smtClean="0"/>
              <a:t>Izmit</a:t>
            </a:r>
            <a:r>
              <a:rPr lang="en-US" sz="2800" dirty="0" smtClean="0"/>
              <a:t> earthquake, telecommunications infrastructure was so extensively </a:t>
            </a:r>
            <a:r>
              <a:rPr lang="en-US" sz="2800" dirty="0" smtClean="0"/>
              <a:t>damaged that </a:t>
            </a:r>
            <a:r>
              <a:rPr lang="en-US" sz="2800" dirty="0" smtClean="0"/>
              <a:t>it was impossible to access emergency </a:t>
            </a:r>
            <a:r>
              <a:rPr lang="en-US" sz="2800" dirty="0" smtClean="0"/>
              <a:t>services</a:t>
            </a:r>
          </a:p>
          <a:p>
            <a:r>
              <a:rPr lang="en-US" dirty="0" smtClean="0"/>
              <a:t>The use of public phones was </a:t>
            </a:r>
            <a:r>
              <a:rPr lang="en-US" dirty="0" smtClean="0"/>
              <a:t>almost impossible</a:t>
            </a:r>
            <a:r>
              <a:rPr lang="en-US" dirty="0" smtClean="0"/>
              <a:t>, while mobile phone networks were operating with reduced </a:t>
            </a:r>
            <a:r>
              <a:rPr lang="en-US" dirty="0" smtClean="0"/>
              <a:t>bandwidth</a:t>
            </a:r>
          </a:p>
          <a:p>
            <a:r>
              <a:rPr lang="en-US" dirty="0" smtClean="0"/>
              <a:t>many of the microwave repeaters mounted on apartment buildings had been damaged </a:t>
            </a:r>
            <a:r>
              <a:rPr lang="en-US" dirty="0" smtClean="0"/>
              <a:t>during the quake</a:t>
            </a:r>
          </a:p>
          <a:p>
            <a:r>
              <a:rPr lang="en-US" dirty="0" smtClean="0"/>
              <a:t>Due to system disruption, donors often found themselves acting as the distributors of aid </a:t>
            </a:r>
            <a:r>
              <a:rPr lang="en-US" dirty="0" smtClean="0"/>
              <a:t>as well</a:t>
            </a:r>
            <a:r>
              <a:rPr lang="en-US" dirty="0" smtClean="0"/>
              <a:t>, thus, the Internet proved a valuable resource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normAutofit/>
          </a:bodyPr>
          <a:lstStyle/>
          <a:p>
            <a:r>
              <a:rPr lang="en-US" b="1" dirty="0" smtClean="0"/>
              <a:t>Use of Internet in the Aftermath of the 1999 </a:t>
            </a:r>
            <a:r>
              <a:rPr lang="en-US" b="1" dirty="0" smtClean="0"/>
              <a:t>Earthquake in Turkey</a:t>
            </a:r>
          </a:p>
          <a:p>
            <a:r>
              <a:rPr lang="en-US" sz="2800" dirty="0" smtClean="0"/>
              <a:t>Internet </a:t>
            </a:r>
            <a:r>
              <a:rPr lang="en-US" sz="2800" dirty="0" smtClean="0"/>
              <a:t>was also </a:t>
            </a:r>
            <a:r>
              <a:rPr lang="en-US" sz="2800" dirty="0" smtClean="0"/>
              <a:t>used to provide information regarding the whereabouts of missing family members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138</TotalTime>
  <Words>1238</Words>
  <Application>Microsoft Office PowerPoint</Application>
  <PresentationFormat>On-screen Show (4:3)</PresentationFormat>
  <Paragraphs>106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ICT For Disaster Respons</vt:lpstr>
      <vt:lpstr>Outline</vt:lpstr>
      <vt:lpstr>Latar Belakang</vt:lpstr>
      <vt:lpstr>Peranan ICT pada Saat Bencana</vt:lpstr>
      <vt:lpstr>Case Study</vt:lpstr>
      <vt:lpstr>Case Study</vt:lpstr>
      <vt:lpstr>Case Study</vt:lpstr>
      <vt:lpstr>Case Study</vt:lpstr>
      <vt:lpstr>Case Study</vt:lpstr>
      <vt:lpstr>Case Study</vt:lpstr>
      <vt:lpstr>Case Study</vt:lpstr>
      <vt:lpstr>Kebijakan terbaru dari “United Nation”</vt:lpstr>
      <vt:lpstr>Kebijakan terbaru dari “United Nation”</vt:lpstr>
      <vt:lpstr>Kebijakan terbaru dari “United Nation”</vt:lpstr>
      <vt:lpstr>Informasi terbaru terkait Disaster Respon</vt:lpstr>
      <vt:lpstr>Informasi terbaru terkait Disaster Respon</vt:lpstr>
      <vt:lpstr>Daftar Pustaka</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For Disaster Respons</dc:title>
  <dc:creator>Valued Acer Customer</dc:creator>
  <cp:lastModifiedBy>Valued Acer Customer</cp:lastModifiedBy>
  <cp:revision>14</cp:revision>
  <dcterms:created xsi:type="dcterms:W3CDTF">2011-04-20T07:01:35Z</dcterms:created>
  <dcterms:modified xsi:type="dcterms:W3CDTF">2011-04-21T06:57:26Z</dcterms:modified>
</cp:coreProperties>
</file>