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86" r:id="rId3"/>
    <p:sldId id="257" r:id="rId4"/>
    <p:sldId id="258" r:id="rId5"/>
    <p:sldId id="259" r:id="rId6"/>
    <p:sldId id="260" r:id="rId7"/>
    <p:sldId id="278" r:id="rId8"/>
    <p:sldId id="279" r:id="rId9"/>
    <p:sldId id="261" r:id="rId10"/>
    <p:sldId id="262" r:id="rId11"/>
    <p:sldId id="263" r:id="rId12"/>
    <p:sldId id="280" r:id="rId13"/>
    <p:sldId id="281" r:id="rId14"/>
    <p:sldId id="264" r:id="rId15"/>
    <p:sldId id="287" r:id="rId16"/>
    <p:sldId id="288" r:id="rId17"/>
    <p:sldId id="289" r:id="rId18"/>
    <p:sldId id="290" r:id="rId19"/>
    <p:sldId id="265" r:id="rId20"/>
    <p:sldId id="282" r:id="rId21"/>
    <p:sldId id="283" r:id="rId22"/>
    <p:sldId id="284" r:id="rId23"/>
    <p:sldId id="285" r:id="rId24"/>
    <p:sldId id="266" r:id="rId25"/>
    <p:sldId id="267" r:id="rId26"/>
    <p:sldId id="268" r:id="rId27"/>
    <p:sldId id="269" r:id="rId28"/>
    <p:sldId id="270" r:id="rId29"/>
    <p:sldId id="271" r:id="rId30"/>
    <p:sldId id="275" r:id="rId31"/>
    <p:sldId id="276" r:id="rId32"/>
    <p:sldId id="277" r:id="rId33"/>
    <p:sldId id="291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7" d="100"/>
          <a:sy n="47" d="100"/>
        </p:scale>
        <p:origin x="-516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41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5908F73-2E4A-4380-8699-318374A2283A}" type="doc">
      <dgm:prSet loTypeId="urn:microsoft.com/office/officeart/2005/8/layout/l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B341426-71EC-44BB-A9C4-4E43A226A33F}">
      <dgm:prSet phldrT="[Text]" custT="1"/>
      <dgm:spPr/>
      <dgm:t>
        <a:bodyPr/>
        <a:lstStyle/>
        <a:p>
          <a:r>
            <a:rPr lang="en-US" sz="1800" dirty="0" smtClean="0"/>
            <a:t>SATKORLAK PBP PROV</a:t>
          </a:r>
        </a:p>
        <a:p>
          <a:r>
            <a:rPr lang="en-US" sz="1800" dirty="0" smtClean="0"/>
            <a:t>SATLAK PBP KAB/KOTA</a:t>
          </a:r>
          <a:endParaRPr lang="en-US" sz="1800" dirty="0"/>
        </a:p>
      </dgm:t>
    </dgm:pt>
    <dgm:pt modelId="{D9ED17F6-70F3-4221-B3B4-E571EFC2AF81}" type="parTrans" cxnId="{1DAFD9F4-A706-48F5-8CCA-61640BBFD55D}">
      <dgm:prSet/>
      <dgm:spPr/>
      <dgm:t>
        <a:bodyPr/>
        <a:lstStyle/>
        <a:p>
          <a:endParaRPr lang="en-US" sz="2800"/>
        </a:p>
      </dgm:t>
    </dgm:pt>
    <dgm:pt modelId="{195096F8-B8D5-48B6-8D2A-0C0E104D8EAE}" type="sibTrans" cxnId="{1DAFD9F4-A706-48F5-8CCA-61640BBFD55D}">
      <dgm:prSet/>
      <dgm:spPr/>
      <dgm:t>
        <a:bodyPr/>
        <a:lstStyle/>
        <a:p>
          <a:endParaRPr lang="en-US" sz="2800"/>
        </a:p>
      </dgm:t>
    </dgm:pt>
    <dgm:pt modelId="{900CFF5F-4747-4737-8E77-D8D9540FB000}">
      <dgm:prSet phldrT="[Text]" custT="1"/>
      <dgm:spPr/>
      <dgm:t>
        <a:bodyPr/>
        <a:lstStyle/>
        <a:p>
          <a:r>
            <a:rPr lang="en-US" sz="1800" dirty="0" smtClean="0"/>
            <a:t>PEMBUAT</a:t>
          </a:r>
        </a:p>
        <a:p>
          <a:r>
            <a:rPr lang="en-US" sz="1800" dirty="0" smtClean="0"/>
            <a:t>KEPUTUSAN</a:t>
          </a:r>
          <a:endParaRPr lang="en-US" sz="1800" dirty="0"/>
        </a:p>
      </dgm:t>
    </dgm:pt>
    <dgm:pt modelId="{36543C98-8CDE-4601-9739-EB907E95E803}" type="parTrans" cxnId="{0BE77479-E4C7-48AE-A46A-484C0AB148D0}">
      <dgm:prSet/>
      <dgm:spPr/>
      <dgm:t>
        <a:bodyPr/>
        <a:lstStyle/>
        <a:p>
          <a:endParaRPr lang="en-US" sz="2800"/>
        </a:p>
      </dgm:t>
    </dgm:pt>
    <dgm:pt modelId="{B67A0BF9-4302-448A-8230-B67BC82FEBC4}" type="sibTrans" cxnId="{0BE77479-E4C7-48AE-A46A-484C0AB148D0}">
      <dgm:prSet/>
      <dgm:spPr/>
      <dgm:t>
        <a:bodyPr/>
        <a:lstStyle/>
        <a:p>
          <a:endParaRPr lang="en-US" sz="2800"/>
        </a:p>
      </dgm:t>
    </dgm:pt>
    <dgm:pt modelId="{6A5079B6-9479-4955-BE62-CDCB5C5F51DF}">
      <dgm:prSet phldrT="[Text]" custT="1"/>
      <dgm:spPr/>
      <dgm:t>
        <a:bodyPr/>
        <a:lstStyle/>
        <a:p>
          <a:r>
            <a:rPr lang="en-US" sz="1800" dirty="0" smtClean="0"/>
            <a:t>MASYARAKAT</a:t>
          </a:r>
          <a:endParaRPr lang="en-US" sz="1800" dirty="0"/>
        </a:p>
      </dgm:t>
    </dgm:pt>
    <dgm:pt modelId="{8541DFE6-293F-4770-BB51-24ACB708C0B5}" type="parTrans" cxnId="{0F27811C-9D2D-4E0F-8E6D-AC6FF8732B12}">
      <dgm:prSet/>
      <dgm:spPr/>
      <dgm:t>
        <a:bodyPr/>
        <a:lstStyle/>
        <a:p>
          <a:endParaRPr lang="en-US" sz="2800"/>
        </a:p>
      </dgm:t>
    </dgm:pt>
    <dgm:pt modelId="{5A7BB943-E260-448A-9366-52995F223113}" type="sibTrans" cxnId="{0F27811C-9D2D-4E0F-8E6D-AC6FF8732B12}">
      <dgm:prSet/>
      <dgm:spPr/>
      <dgm:t>
        <a:bodyPr/>
        <a:lstStyle/>
        <a:p>
          <a:endParaRPr lang="en-US" sz="2800"/>
        </a:p>
      </dgm:t>
    </dgm:pt>
    <dgm:pt modelId="{2D7582FC-BA2C-4465-A77C-D5F1833583BC}">
      <dgm:prSet phldrT="[Text]" custT="1"/>
      <dgm:spPr/>
      <dgm:t>
        <a:bodyPr/>
        <a:lstStyle/>
        <a:p>
          <a:r>
            <a:rPr lang="en-US" sz="1800" dirty="0" smtClean="0"/>
            <a:t>?? </a:t>
          </a:r>
          <a:r>
            <a:rPr lang="en-US" sz="1800" dirty="0" err="1" smtClean="0"/>
            <a:t>Pengetahuan</a:t>
          </a:r>
          <a:endParaRPr lang="en-US" sz="1800" dirty="0" smtClean="0"/>
        </a:p>
        <a:p>
          <a:r>
            <a:rPr lang="en-US" sz="1800" dirty="0" smtClean="0"/>
            <a:t>?? </a:t>
          </a:r>
          <a:r>
            <a:rPr lang="en-US" sz="1800" dirty="0" err="1" smtClean="0"/>
            <a:t>Sikap</a:t>
          </a:r>
          <a:endParaRPr lang="en-US" sz="1800" dirty="0" smtClean="0"/>
        </a:p>
        <a:p>
          <a:r>
            <a:rPr lang="en-US" sz="1800" dirty="0" smtClean="0"/>
            <a:t>?? </a:t>
          </a:r>
          <a:r>
            <a:rPr lang="en-US" sz="1800" dirty="0" err="1" smtClean="0"/>
            <a:t>Perilaku</a:t>
          </a:r>
          <a:endParaRPr lang="en-US" sz="1800" dirty="0"/>
        </a:p>
      </dgm:t>
    </dgm:pt>
    <dgm:pt modelId="{1B160157-4CE5-463D-B258-093654B5FFB3}" type="parTrans" cxnId="{9DCB73B1-F209-4AE1-A8A2-382E7FAC5F0D}">
      <dgm:prSet/>
      <dgm:spPr/>
      <dgm:t>
        <a:bodyPr/>
        <a:lstStyle/>
        <a:p>
          <a:endParaRPr lang="en-US" sz="2800"/>
        </a:p>
      </dgm:t>
    </dgm:pt>
    <dgm:pt modelId="{B8DA8A75-70B5-45DE-B2C9-906C9D3E089B}" type="sibTrans" cxnId="{9DCB73B1-F209-4AE1-A8A2-382E7FAC5F0D}">
      <dgm:prSet/>
      <dgm:spPr/>
      <dgm:t>
        <a:bodyPr/>
        <a:lstStyle/>
        <a:p>
          <a:endParaRPr lang="en-US" sz="2800"/>
        </a:p>
      </dgm:t>
    </dgm:pt>
    <dgm:pt modelId="{E683B695-2FC3-490C-BE2A-8EA3F24FC552}">
      <dgm:prSet phldrT="[Text]" custT="1"/>
      <dgm:spPr/>
      <dgm:t>
        <a:bodyPr/>
        <a:lstStyle/>
        <a:p>
          <a:r>
            <a:rPr lang="en-US" sz="1800" dirty="0" smtClean="0"/>
            <a:t>PERINGATAN DINI</a:t>
          </a:r>
          <a:endParaRPr lang="en-US" sz="1800" dirty="0"/>
        </a:p>
      </dgm:t>
    </dgm:pt>
    <dgm:pt modelId="{1B4D7F67-4E50-44ED-AF7D-CAFCC9202830}" type="parTrans" cxnId="{8E7DBD8B-148D-4222-BD97-A5D018165A2D}">
      <dgm:prSet/>
      <dgm:spPr/>
      <dgm:t>
        <a:bodyPr/>
        <a:lstStyle/>
        <a:p>
          <a:endParaRPr lang="en-US" sz="2800"/>
        </a:p>
      </dgm:t>
    </dgm:pt>
    <dgm:pt modelId="{1166DAD7-156A-4148-B53D-ED4EF32EA1C7}" type="sibTrans" cxnId="{8E7DBD8B-148D-4222-BD97-A5D018165A2D}">
      <dgm:prSet/>
      <dgm:spPr/>
      <dgm:t>
        <a:bodyPr/>
        <a:lstStyle/>
        <a:p>
          <a:endParaRPr lang="en-US" sz="2800"/>
        </a:p>
      </dgm:t>
    </dgm:pt>
    <dgm:pt modelId="{665790F5-0396-488F-B0AF-F5C31FDC2226}">
      <dgm:prSet phldrT="[Text]" custT="1"/>
      <dgm:spPr/>
      <dgm:t>
        <a:bodyPr/>
        <a:lstStyle/>
        <a:p>
          <a:r>
            <a:rPr lang="en-US" sz="1800" dirty="0" smtClean="0"/>
            <a:t>KESIAPSIAGAAN</a:t>
          </a:r>
          <a:endParaRPr lang="en-US" sz="1800" dirty="0"/>
        </a:p>
      </dgm:t>
    </dgm:pt>
    <dgm:pt modelId="{A1B1430D-FD21-418B-984D-D6BF02107961}" type="parTrans" cxnId="{75CAED3C-DB7C-4ECD-8CB6-27F6BFF57C5C}">
      <dgm:prSet/>
      <dgm:spPr/>
      <dgm:t>
        <a:bodyPr/>
        <a:lstStyle/>
        <a:p>
          <a:endParaRPr lang="en-US" sz="2800"/>
        </a:p>
      </dgm:t>
    </dgm:pt>
    <dgm:pt modelId="{1E92E0E4-AD6E-40A0-A814-96BB78F398DD}" type="sibTrans" cxnId="{75CAED3C-DB7C-4ECD-8CB6-27F6BFF57C5C}">
      <dgm:prSet/>
      <dgm:spPr/>
      <dgm:t>
        <a:bodyPr/>
        <a:lstStyle/>
        <a:p>
          <a:endParaRPr lang="en-US" sz="2800"/>
        </a:p>
      </dgm:t>
    </dgm:pt>
    <dgm:pt modelId="{28BA6028-B3EE-4A4D-A16E-BF2201B4AC5A}">
      <dgm:prSet phldrT="[Text]" custT="1"/>
      <dgm:spPr/>
      <dgm:t>
        <a:bodyPr/>
        <a:lstStyle/>
        <a:p>
          <a:r>
            <a:rPr lang="en-US" sz="1800" dirty="0" smtClean="0"/>
            <a:t>RESPON</a:t>
          </a:r>
          <a:endParaRPr lang="en-US" sz="1800" dirty="0"/>
        </a:p>
      </dgm:t>
    </dgm:pt>
    <dgm:pt modelId="{8BAF9D4E-5057-43AC-A2A5-5B4CFEA6E1A2}" type="parTrans" cxnId="{7AF39FC4-F41D-43F6-BF50-ADEDFBEE6EC1}">
      <dgm:prSet/>
      <dgm:spPr/>
      <dgm:t>
        <a:bodyPr/>
        <a:lstStyle/>
        <a:p>
          <a:endParaRPr lang="en-US" sz="2800"/>
        </a:p>
      </dgm:t>
    </dgm:pt>
    <dgm:pt modelId="{16505BC7-40AC-41ED-9D97-B99B6FC6B7A5}" type="sibTrans" cxnId="{7AF39FC4-F41D-43F6-BF50-ADEDFBEE6EC1}">
      <dgm:prSet/>
      <dgm:spPr/>
      <dgm:t>
        <a:bodyPr/>
        <a:lstStyle/>
        <a:p>
          <a:endParaRPr lang="en-US" sz="2800"/>
        </a:p>
      </dgm:t>
    </dgm:pt>
    <dgm:pt modelId="{B2D85378-88A2-4F99-83DF-CE7AE057B42F}" type="pres">
      <dgm:prSet presAssocID="{E5908F73-2E4A-4380-8699-318374A2283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B1C7AB7-C8BC-4926-ABF9-E71643D0EE83}" type="pres">
      <dgm:prSet presAssocID="{EB341426-71EC-44BB-A9C4-4E43A226A33F}" presName="vertFlow" presStyleCnt="0"/>
      <dgm:spPr/>
    </dgm:pt>
    <dgm:pt modelId="{4F1757A0-93FA-4DE8-A9CC-DA67B782EA86}" type="pres">
      <dgm:prSet presAssocID="{EB341426-71EC-44BB-A9C4-4E43A226A33F}" presName="header" presStyleLbl="node1" presStyleIdx="0" presStyleCnt="4" custScaleX="164662" custScaleY="168800" custLinFactY="-200000" custLinFactNeighborX="33575" custLinFactNeighborY="-219997"/>
      <dgm:spPr/>
      <dgm:t>
        <a:bodyPr/>
        <a:lstStyle/>
        <a:p>
          <a:endParaRPr lang="en-US"/>
        </a:p>
      </dgm:t>
    </dgm:pt>
    <dgm:pt modelId="{BE536ABB-2181-42B1-A81E-56737BF1CD4F}" type="pres">
      <dgm:prSet presAssocID="{36543C98-8CDE-4601-9739-EB907E95E803}" presName="parTrans" presStyleLbl="sibTrans2D1" presStyleIdx="0" presStyleCnt="3"/>
      <dgm:spPr/>
      <dgm:t>
        <a:bodyPr/>
        <a:lstStyle/>
        <a:p>
          <a:endParaRPr lang="en-US"/>
        </a:p>
      </dgm:t>
    </dgm:pt>
    <dgm:pt modelId="{CBBC9A62-EB56-4EA4-B57A-BE8E9688210E}" type="pres">
      <dgm:prSet presAssocID="{900CFF5F-4747-4737-8E77-D8D9540FB000}" presName="child" presStyleLbl="alignAccFollowNode1" presStyleIdx="0" presStyleCnt="3" custScaleY="170401" custLinFactY="-62825" custLinFactNeighborX="34982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B83FA5-1936-4FEC-B0BA-95AD2B5D8209}" type="pres">
      <dgm:prSet presAssocID="{EB341426-71EC-44BB-A9C4-4E43A226A33F}" presName="hSp" presStyleCnt="0"/>
      <dgm:spPr/>
    </dgm:pt>
    <dgm:pt modelId="{F57E3044-EC55-4014-B824-428ECAE103DB}" type="pres">
      <dgm:prSet presAssocID="{6A5079B6-9479-4955-BE62-CDCB5C5F51DF}" presName="vertFlow" presStyleCnt="0"/>
      <dgm:spPr/>
    </dgm:pt>
    <dgm:pt modelId="{BA272220-D759-4410-A3E6-2A5E7E8AA689}" type="pres">
      <dgm:prSet presAssocID="{6A5079B6-9479-4955-BE62-CDCB5C5F51DF}" presName="header" presStyleLbl="node1" presStyleIdx="1" presStyleCnt="4" custScaleY="167200" custLinFactX="75775" custLinFactY="-190199" custLinFactNeighborX="100000" custLinFactNeighborY="-200000"/>
      <dgm:spPr/>
      <dgm:t>
        <a:bodyPr/>
        <a:lstStyle/>
        <a:p>
          <a:endParaRPr lang="en-US"/>
        </a:p>
      </dgm:t>
    </dgm:pt>
    <dgm:pt modelId="{587EF701-CD16-4888-8FC7-CD520F88C8BA}" type="pres">
      <dgm:prSet presAssocID="{1B160157-4CE5-463D-B258-093654B5FFB3}" presName="parTrans" presStyleLbl="sibTrans2D1" presStyleIdx="1" presStyleCnt="3"/>
      <dgm:spPr/>
      <dgm:t>
        <a:bodyPr/>
        <a:lstStyle/>
        <a:p>
          <a:endParaRPr lang="en-US"/>
        </a:p>
      </dgm:t>
    </dgm:pt>
    <dgm:pt modelId="{F35B0F97-22EE-41ED-939E-8DA784DF3974}" type="pres">
      <dgm:prSet presAssocID="{2D7582FC-BA2C-4465-A77C-D5F1833583BC}" presName="child" presStyleLbl="alignAccFollowNode1" presStyleIdx="1" presStyleCnt="3" custScaleY="292478" custLinFactX="71575" custLinFactY="-106799" custLinFactNeighborX="100000" custLinFactNeighborY="-20000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1F41D1-59EB-4805-8DE6-F1DBD11587B1}" type="pres">
      <dgm:prSet presAssocID="{B8DA8A75-70B5-45DE-B2C9-906C9D3E089B}" presName="sibTrans" presStyleLbl="sibTrans2D1" presStyleIdx="2" presStyleCnt="3"/>
      <dgm:spPr/>
      <dgm:t>
        <a:bodyPr/>
        <a:lstStyle/>
        <a:p>
          <a:endParaRPr lang="en-US"/>
        </a:p>
      </dgm:t>
    </dgm:pt>
    <dgm:pt modelId="{4059E1F2-489E-49DD-ACDE-D4EF7F83DC8C}" type="pres">
      <dgm:prSet presAssocID="{E683B695-2FC3-490C-BE2A-8EA3F24FC552}" presName="child" presStyleLbl="alignAccFollowNode1" presStyleIdx="2" presStyleCnt="3" custScaleY="202399" custLinFactY="-99743" custLinFactNeighborX="-5397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948F75-9F2D-433C-938E-B122DDC635BD}" type="pres">
      <dgm:prSet presAssocID="{6A5079B6-9479-4955-BE62-CDCB5C5F51DF}" presName="hSp" presStyleCnt="0"/>
      <dgm:spPr/>
    </dgm:pt>
    <dgm:pt modelId="{91E924C7-A497-49BB-9636-1599A8AEB171}" type="pres">
      <dgm:prSet presAssocID="{665790F5-0396-488F-B0AF-F5C31FDC2226}" presName="vertFlow" presStyleCnt="0"/>
      <dgm:spPr/>
    </dgm:pt>
    <dgm:pt modelId="{0F377411-4678-4382-AB64-D8D6658226DA}" type="pres">
      <dgm:prSet presAssocID="{665790F5-0396-488F-B0AF-F5C31FDC2226}" presName="header" presStyleLbl="node1" presStyleIdx="2" presStyleCnt="4" custScaleX="128384" custScaleY="252382" custLinFactX="-100000" custLinFactY="301801" custLinFactNeighborX="-177597" custLinFactNeighborY="400000"/>
      <dgm:spPr/>
      <dgm:t>
        <a:bodyPr/>
        <a:lstStyle/>
        <a:p>
          <a:endParaRPr lang="en-US"/>
        </a:p>
      </dgm:t>
    </dgm:pt>
    <dgm:pt modelId="{29104F9B-3FC5-40B9-B530-A00ED1E1BB12}" type="pres">
      <dgm:prSet presAssocID="{665790F5-0396-488F-B0AF-F5C31FDC2226}" presName="hSp" presStyleCnt="0"/>
      <dgm:spPr/>
    </dgm:pt>
    <dgm:pt modelId="{5472CC5F-81AA-45FA-876F-F1381C2029C1}" type="pres">
      <dgm:prSet presAssocID="{28BA6028-B3EE-4A4D-A16E-BF2201B4AC5A}" presName="vertFlow" presStyleCnt="0"/>
      <dgm:spPr/>
    </dgm:pt>
    <dgm:pt modelId="{82578271-B21A-4CD0-B852-CE4BADDE8078}" type="pres">
      <dgm:prSet presAssocID="{28BA6028-B3EE-4A4D-A16E-BF2201B4AC5A}" presName="header" presStyleLbl="node1" presStyleIdx="3" presStyleCnt="4" custScaleY="281185" custLinFactY="301801" custLinFactNeighborX="-89306" custLinFactNeighborY="400000"/>
      <dgm:spPr/>
      <dgm:t>
        <a:bodyPr/>
        <a:lstStyle/>
        <a:p>
          <a:endParaRPr lang="en-US"/>
        </a:p>
      </dgm:t>
    </dgm:pt>
  </dgm:ptLst>
  <dgm:cxnLst>
    <dgm:cxn modelId="{FDA6C34B-860A-4C1E-BB43-7D079BB6D893}" type="presOf" srcId="{2D7582FC-BA2C-4465-A77C-D5F1833583BC}" destId="{F35B0F97-22EE-41ED-939E-8DA784DF3974}" srcOrd="0" destOrd="0" presId="urn:microsoft.com/office/officeart/2005/8/layout/lProcess1"/>
    <dgm:cxn modelId="{1DAFD9F4-A706-48F5-8CCA-61640BBFD55D}" srcId="{E5908F73-2E4A-4380-8699-318374A2283A}" destId="{EB341426-71EC-44BB-A9C4-4E43A226A33F}" srcOrd="0" destOrd="0" parTransId="{D9ED17F6-70F3-4221-B3B4-E571EFC2AF81}" sibTransId="{195096F8-B8D5-48B6-8D2A-0C0E104D8EAE}"/>
    <dgm:cxn modelId="{4AAB8970-6775-42DC-80B7-8DEBCA9A54DE}" type="presOf" srcId="{36543C98-8CDE-4601-9739-EB907E95E803}" destId="{BE536ABB-2181-42B1-A81E-56737BF1CD4F}" srcOrd="0" destOrd="0" presId="urn:microsoft.com/office/officeart/2005/8/layout/lProcess1"/>
    <dgm:cxn modelId="{0F27811C-9D2D-4E0F-8E6D-AC6FF8732B12}" srcId="{E5908F73-2E4A-4380-8699-318374A2283A}" destId="{6A5079B6-9479-4955-BE62-CDCB5C5F51DF}" srcOrd="1" destOrd="0" parTransId="{8541DFE6-293F-4770-BB51-24ACB708C0B5}" sibTransId="{5A7BB943-E260-448A-9366-52995F223113}"/>
    <dgm:cxn modelId="{257D703E-2144-4C8C-A86C-8C9AFE395190}" type="presOf" srcId="{EB341426-71EC-44BB-A9C4-4E43A226A33F}" destId="{4F1757A0-93FA-4DE8-A9CC-DA67B782EA86}" srcOrd="0" destOrd="0" presId="urn:microsoft.com/office/officeart/2005/8/layout/lProcess1"/>
    <dgm:cxn modelId="{6147FE5D-E968-4272-8F5C-305BCF4F3364}" type="presOf" srcId="{E5908F73-2E4A-4380-8699-318374A2283A}" destId="{B2D85378-88A2-4F99-83DF-CE7AE057B42F}" srcOrd="0" destOrd="0" presId="urn:microsoft.com/office/officeart/2005/8/layout/lProcess1"/>
    <dgm:cxn modelId="{807C39FB-68C7-4E16-A614-0BF75F9A6F94}" type="presOf" srcId="{6A5079B6-9479-4955-BE62-CDCB5C5F51DF}" destId="{BA272220-D759-4410-A3E6-2A5E7E8AA689}" srcOrd="0" destOrd="0" presId="urn:microsoft.com/office/officeart/2005/8/layout/lProcess1"/>
    <dgm:cxn modelId="{E00288A3-67A6-4668-8FE5-61B30A3F831D}" type="presOf" srcId="{665790F5-0396-488F-B0AF-F5C31FDC2226}" destId="{0F377411-4678-4382-AB64-D8D6658226DA}" srcOrd="0" destOrd="0" presId="urn:microsoft.com/office/officeart/2005/8/layout/lProcess1"/>
    <dgm:cxn modelId="{2F16B1DB-1B9E-4C79-8F03-271F6D4E526B}" type="presOf" srcId="{E683B695-2FC3-490C-BE2A-8EA3F24FC552}" destId="{4059E1F2-489E-49DD-ACDE-D4EF7F83DC8C}" srcOrd="0" destOrd="0" presId="urn:microsoft.com/office/officeart/2005/8/layout/lProcess1"/>
    <dgm:cxn modelId="{9D02F781-ED74-4994-9BD5-570BAF6841B7}" type="presOf" srcId="{1B160157-4CE5-463D-B258-093654B5FFB3}" destId="{587EF701-CD16-4888-8FC7-CD520F88C8BA}" srcOrd="0" destOrd="0" presId="urn:microsoft.com/office/officeart/2005/8/layout/lProcess1"/>
    <dgm:cxn modelId="{07998629-FB09-45CF-BE4E-6C4FA38E4824}" type="presOf" srcId="{900CFF5F-4747-4737-8E77-D8D9540FB000}" destId="{CBBC9A62-EB56-4EA4-B57A-BE8E9688210E}" srcOrd="0" destOrd="0" presId="urn:microsoft.com/office/officeart/2005/8/layout/lProcess1"/>
    <dgm:cxn modelId="{75CAED3C-DB7C-4ECD-8CB6-27F6BFF57C5C}" srcId="{E5908F73-2E4A-4380-8699-318374A2283A}" destId="{665790F5-0396-488F-B0AF-F5C31FDC2226}" srcOrd="2" destOrd="0" parTransId="{A1B1430D-FD21-418B-984D-D6BF02107961}" sibTransId="{1E92E0E4-AD6E-40A0-A814-96BB78F398DD}"/>
    <dgm:cxn modelId="{9DCB73B1-F209-4AE1-A8A2-382E7FAC5F0D}" srcId="{6A5079B6-9479-4955-BE62-CDCB5C5F51DF}" destId="{2D7582FC-BA2C-4465-A77C-D5F1833583BC}" srcOrd="0" destOrd="0" parTransId="{1B160157-4CE5-463D-B258-093654B5FFB3}" sibTransId="{B8DA8A75-70B5-45DE-B2C9-906C9D3E089B}"/>
    <dgm:cxn modelId="{8E7DBD8B-148D-4222-BD97-A5D018165A2D}" srcId="{6A5079B6-9479-4955-BE62-CDCB5C5F51DF}" destId="{E683B695-2FC3-490C-BE2A-8EA3F24FC552}" srcOrd="1" destOrd="0" parTransId="{1B4D7F67-4E50-44ED-AF7D-CAFCC9202830}" sibTransId="{1166DAD7-156A-4148-B53D-ED4EF32EA1C7}"/>
    <dgm:cxn modelId="{7AF39FC4-F41D-43F6-BF50-ADEDFBEE6EC1}" srcId="{E5908F73-2E4A-4380-8699-318374A2283A}" destId="{28BA6028-B3EE-4A4D-A16E-BF2201B4AC5A}" srcOrd="3" destOrd="0" parTransId="{8BAF9D4E-5057-43AC-A2A5-5B4CFEA6E1A2}" sibTransId="{16505BC7-40AC-41ED-9D97-B99B6FC6B7A5}"/>
    <dgm:cxn modelId="{8A227B05-D0E9-4FF4-869F-0D9D10D7B21C}" type="presOf" srcId="{28BA6028-B3EE-4A4D-A16E-BF2201B4AC5A}" destId="{82578271-B21A-4CD0-B852-CE4BADDE8078}" srcOrd="0" destOrd="0" presId="urn:microsoft.com/office/officeart/2005/8/layout/lProcess1"/>
    <dgm:cxn modelId="{B6F805C4-944B-4189-B5CB-E16CB97FCE23}" type="presOf" srcId="{B8DA8A75-70B5-45DE-B2C9-906C9D3E089B}" destId="{901F41D1-59EB-4805-8DE6-F1DBD11587B1}" srcOrd="0" destOrd="0" presId="urn:microsoft.com/office/officeart/2005/8/layout/lProcess1"/>
    <dgm:cxn modelId="{0BE77479-E4C7-48AE-A46A-484C0AB148D0}" srcId="{EB341426-71EC-44BB-A9C4-4E43A226A33F}" destId="{900CFF5F-4747-4737-8E77-D8D9540FB000}" srcOrd="0" destOrd="0" parTransId="{36543C98-8CDE-4601-9739-EB907E95E803}" sibTransId="{B67A0BF9-4302-448A-8230-B67BC82FEBC4}"/>
    <dgm:cxn modelId="{4FD0BFB8-8832-446B-924F-F9286F4A7574}" type="presParOf" srcId="{B2D85378-88A2-4F99-83DF-CE7AE057B42F}" destId="{CB1C7AB7-C8BC-4926-ABF9-E71643D0EE83}" srcOrd="0" destOrd="0" presId="urn:microsoft.com/office/officeart/2005/8/layout/lProcess1"/>
    <dgm:cxn modelId="{4A162D52-A737-4B7A-882A-745423938CE2}" type="presParOf" srcId="{CB1C7AB7-C8BC-4926-ABF9-E71643D0EE83}" destId="{4F1757A0-93FA-4DE8-A9CC-DA67B782EA86}" srcOrd="0" destOrd="0" presId="urn:microsoft.com/office/officeart/2005/8/layout/lProcess1"/>
    <dgm:cxn modelId="{F0339500-ADB8-43DB-AFAE-9F17B0E76AF8}" type="presParOf" srcId="{CB1C7AB7-C8BC-4926-ABF9-E71643D0EE83}" destId="{BE536ABB-2181-42B1-A81E-56737BF1CD4F}" srcOrd="1" destOrd="0" presId="urn:microsoft.com/office/officeart/2005/8/layout/lProcess1"/>
    <dgm:cxn modelId="{07AB9468-0870-4234-A13E-FA244ADD7477}" type="presParOf" srcId="{CB1C7AB7-C8BC-4926-ABF9-E71643D0EE83}" destId="{CBBC9A62-EB56-4EA4-B57A-BE8E9688210E}" srcOrd="2" destOrd="0" presId="urn:microsoft.com/office/officeart/2005/8/layout/lProcess1"/>
    <dgm:cxn modelId="{67ACD037-4A7E-46BA-A858-F01AE69C420A}" type="presParOf" srcId="{B2D85378-88A2-4F99-83DF-CE7AE057B42F}" destId="{4DB83FA5-1936-4FEC-B0BA-95AD2B5D8209}" srcOrd="1" destOrd="0" presId="urn:microsoft.com/office/officeart/2005/8/layout/lProcess1"/>
    <dgm:cxn modelId="{989D41AB-0E3C-4832-B311-024248884FE2}" type="presParOf" srcId="{B2D85378-88A2-4F99-83DF-CE7AE057B42F}" destId="{F57E3044-EC55-4014-B824-428ECAE103DB}" srcOrd="2" destOrd="0" presId="urn:microsoft.com/office/officeart/2005/8/layout/lProcess1"/>
    <dgm:cxn modelId="{82D62304-5B31-4B48-A6A8-CA8F73A7B502}" type="presParOf" srcId="{F57E3044-EC55-4014-B824-428ECAE103DB}" destId="{BA272220-D759-4410-A3E6-2A5E7E8AA689}" srcOrd="0" destOrd="0" presId="urn:microsoft.com/office/officeart/2005/8/layout/lProcess1"/>
    <dgm:cxn modelId="{CBA5B4D8-FEAF-486E-BFDB-9479FEAB812F}" type="presParOf" srcId="{F57E3044-EC55-4014-B824-428ECAE103DB}" destId="{587EF701-CD16-4888-8FC7-CD520F88C8BA}" srcOrd="1" destOrd="0" presId="urn:microsoft.com/office/officeart/2005/8/layout/lProcess1"/>
    <dgm:cxn modelId="{A0E77624-4314-4FE9-86E6-311814BDCBE7}" type="presParOf" srcId="{F57E3044-EC55-4014-B824-428ECAE103DB}" destId="{F35B0F97-22EE-41ED-939E-8DA784DF3974}" srcOrd="2" destOrd="0" presId="urn:microsoft.com/office/officeart/2005/8/layout/lProcess1"/>
    <dgm:cxn modelId="{F4B39A4C-3087-4337-83F5-18BE949A16E2}" type="presParOf" srcId="{F57E3044-EC55-4014-B824-428ECAE103DB}" destId="{901F41D1-59EB-4805-8DE6-F1DBD11587B1}" srcOrd="3" destOrd="0" presId="urn:microsoft.com/office/officeart/2005/8/layout/lProcess1"/>
    <dgm:cxn modelId="{B1A77EE6-26D9-40F2-AB83-A6191DD34583}" type="presParOf" srcId="{F57E3044-EC55-4014-B824-428ECAE103DB}" destId="{4059E1F2-489E-49DD-ACDE-D4EF7F83DC8C}" srcOrd="4" destOrd="0" presId="urn:microsoft.com/office/officeart/2005/8/layout/lProcess1"/>
    <dgm:cxn modelId="{35E53434-1F9D-4E31-AE2B-ACE7EC919C47}" type="presParOf" srcId="{B2D85378-88A2-4F99-83DF-CE7AE057B42F}" destId="{12948F75-9F2D-433C-938E-B122DDC635BD}" srcOrd="3" destOrd="0" presId="urn:microsoft.com/office/officeart/2005/8/layout/lProcess1"/>
    <dgm:cxn modelId="{A0BDFD36-5872-4AFE-8DE4-EAC0497B672A}" type="presParOf" srcId="{B2D85378-88A2-4F99-83DF-CE7AE057B42F}" destId="{91E924C7-A497-49BB-9636-1599A8AEB171}" srcOrd="4" destOrd="0" presId="urn:microsoft.com/office/officeart/2005/8/layout/lProcess1"/>
    <dgm:cxn modelId="{4359FDDB-A465-4D13-B0C1-A2329A32FD13}" type="presParOf" srcId="{91E924C7-A497-49BB-9636-1599A8AEB171}" destId="{0F377411-4678-4382-AB64-D8D6658226DA}" srcOrd="0" destOrd="0" presId="urn:microsoft.com/office/officeart/2005/8/layout/lProcess1"/>
    <dgm:cxn modelId="{3B2007AF-920D-44FE-8121-CD0E627AB874}" type="presParOf" srcId="{B2D85378-88A2-4F99-83DF-CE7AE057B42F}" destId="{29104F9B-3FC5-40B9-B530-A00ED1E1BB12}" srcOrd="5" destOrd="0" presId="urn:microsoft.com/office/officeart/2005/8/layout/lProcess1"/>
    <dgm:cxn modelId="{023ADE0E-76B3-48BF-9568-876E8A72ACCA}" type="presParOf" srcId="{B2D85378-88A2-4F99-83DF-CE7AE057B42F}" destId="{5472CC5F-81AA-45FA-876F-F1381C2029C1}" srcOrd="6" destOrd="0" presId="urn:microsoft.com/office/officeart/2005/8/layout/lProcess1"/>
    <dgm:cxn modelId="{2FCC959C-6B00-44AC-A08F-8CE111F8C0DF}" type="presParOf" srcId="{5472CC5F-81AA-45FA-876F-F1381C2029C1}" destId="{82578271-B21A-4CD0-B852-CE4BADDE8078}" srcOrd="0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1C26C45-8DB1-4082-9D75-E7976E37EFB6}" type="doc">
      <dgm:prSet loTypeId="urn:microsoft.com/office/officeart/2005/8/layout/process1" loCatId="process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n-US"/>
        </a:p>
      </dgm:t>
    </dgm:pt>
    <dgm:pt modelId="{3708A3F0-79A7-45B5-96EF-EF8C7D148DE6}">
      <dgm:prSet phldrT="[Text]" custT="1"/>
      <dgm:spPr/>
      <dgm:t>
        <a:bodyPr/>
        <a:lstStyle/>
        <a:p>
          <a:r>
            <a:rPr lang="en-US" sz="1600" dirty="0" smtClean="0"/>
            <a:t>?? </a:t>
          </a:r>
          <a:r>
            <a:rPr lang="en-US" sz="1600" dirty="0" err="1" smtClean="0"/>
            <a:t>Peringatan</a:t>
          </a:r>
          <a:r>
            <a:rPr lang="en-US" sz="1600" dirty="0" smtClean="0"/>
            <a:t> </a:t>
          </a:r>
          <a:r>
            <a:rPr lang="en-US" sz="1600" dirty="0" err="1" smtClean="0"/>
            <a:t>Jk</a:t>
          </a:r>
          <a:r>
            <a:rPr lang="en-US" sz="1600" dirty="0" smtClean="0"/>
            <a:t> </a:t>
          </a:r>
          <a:r>
            <a:rPr lang="en-US" sz="1600" dirty="0" err="1" smtClean="0"/>
            <a:t>Pjg</a:t>
          </a:r>
          <a:endParaRPr lang="en-US" sz="1600" dirty="0" smtClean="0"/>
        </a:p>
        <a:p>
          <a:r>
            <a:rPr lang="en-US" sz="1600" dirty="0" smtClean="0"/>
            <a:t>?? </a:t>
          </a:r>
          <a:r>
            <a:rPr lang="en-US" sz="1600" dirty="0" err="1" smtClean="0"/>
            <a:t>Peringatan</a:t>
          </a:r>
          <a:r>
            <a:rPr lang="en-US" sz="1600" dirty="0" smtClean="0"/>
            <a:t> </a:t>
          </a:r>
          <a:r>
            <a:rPr lang="en-US" sz="1600" dirty="0" err="1" smtClean="0"/>
            <a:t>Jk</a:t>
          </a:r>
          <a:r>
            <a:rPr lang="en-US" sz="1600" dirty="0" smtClean="0"/>
            <a:t> </a:t>
          </a:r>
          <a:r>
            <a:rPr lang="en-US" sz="1600" dirty="0" err="1" smtClean="0"/>
            <a:t>Pdk</a:t>
          </a:r>
          <a:endParaRPr lang="en-US" sz="1600" dirty="0" smtClean="0"/>
        </a:p>
        <a:p>
          <a:r>
            <a:rPr lang="en-US" sz="1600" dirty="0" smtClean="0"/>
            <a:t>?? </a:t>
          </a:r>
          <a:r>
            <a:rPr lang="en-US" sz="1600" dirty="0" err="1" smtClean="0"/>
            <a:t>Tanpa</a:t>
          </a:r>
          <a:r>
            <a:rPr lang="en-US" sz="1600" dirty="0" smtClean="0"/>
            <a:t> </a:t>
          </a:r>
          <a:r>
            <a:rPr lang="en-US" sz="1600" dirty="0" err="1" smtClean="0"/>
            <a:t>Peringatan</a:t>
          </a:r>
          <a:endParaRPr lang="en-US" sz="1600" dirty="0"/>
        </a:p>
      </dgm:t>
    </dgm:pt>
    <dgm:pt modelId="{95595FB9-529C-4E8F-8CCE-2CC6CEA5CBF7}" type="parTrans" cxnId="{660F8B1E-4FA4-4BAB-BFD9-B1520E9F8D87}">
      <dgm:prSet/>
      <dgm:spPr/>
      <dgm:t>
        <a:bodyPr/>
        <a:lstStyle/>
        <a:p>
          <a:endParaRPr lang="en-US" sz="1600"/>
        </a:p>
      </dgm:t>
    </dgm:pt>
    <dgm:pt modelId="{B2830AD4-443D-4F61-8750-D4B3EC863C85}" type="sibTrans" cxnId="{660F8B1E-4FA4-4BAB-BFD9-B1520E9F8D87}">
      <dgm:prSet custT="1"/>
      <dgm:spPr/>
      <dgm:t>
        <a:bodyPr/>
        <a:lstStyle/>
        <a:p>
          <a:endParaRPr lang="en-US" sz="1200"/>
        </a:p>
      </dgm:t>
    </dgm:pt>
    <dgm:pt modelId="{96B0C122-BC73-4253-9222-E838C1CBEAAA}">
      <dgm:prSet phldrT="[Text]" custT="1"/>
      <dgm:spPr/>
      <dgm:t>
        <a:bodyPr/>
        <a:lstStyle/>
        <a:p>
          <a:r>
            <a:rPr lang="en-US" sz="1600" dirty="0" err="1" smtClean="0"/>
            <a:t>Tenggang</a:t>
          </a:r>
          <a:r>
            <a:rPr lang="en-US" sz="1600" dirty="0" smtClean="0"/>
            <a:t> </a:t>
          </a:r>
          <a:r>
            <a:rPr lang="en-US" sz="1600" dirty="0" err="1" smtClean="0"/>
            <a:t>Waktu</a:t>
          </a:r>
          <a:endParaRPr lang="en-US" sz="1600" dirty="0" smtClean="0"/>
        </a:p>
        <a:p>
          <a:r>
            <a:rPr lang="en-US" sz="1600" dirty="0" err="1" smtClean="0"/>
            <a:t>Peringatan</a:t>
          </a:r>
          <a:endParaRPr lang="en-US" sz="1600" dirty="0"/>
        </a:p>
      </dgm:t>
    </dgm:pt>
    <dgm:pt modelId="{7560543E-F6AB-4A23-B846-95363C1AA192}" type="parTrans" cxnId="{BEFE352E-3662-4A99-9C81-88DA193CF7CA}">
      <dgm:prSet/>
      <dgm:spPr/>
      <dgm:t>
        <a:bodyPr/>
        <a:lstStyle/>
        <a:p>
          <a:endParaRPr lang="en-US" sz="1600"/>
        </a:p>
      </dgm:t>
    </dgm:pt>
    <dgm:pt modelId="{8AD95583-41F2-43E1-AB87-48D4F2FD133E}" type="sibTrans" cxnId="{BEFE352E-3662-4A99-9C81-88DA193CF7CA}">
      <dgm:prSet custT="1"/>
      <dgm:spPr/>
      <dgm:t>
        <a:bodyPr/>
        <a:lstStyle/>
        <a:p>
          <a:endParaRPr lang="en-US" sz="1200"/>
        </a:p>
      </dgm:t>
    </dgm:pt>
    <dgm:pt modelId="{C465755D-8171-4679-8721-49AB6623DC4D}">
      <dgm:prSet phldrT="[Text]" custT="1"/>
      <dgm:spPr/>
      <dgm:t>
        <a:bodyPr/>
        <a:lstStyle/>
        <a:p>
          <a:r>
            <a:rPr lang="en-US" sz="1600" dirty="0" err="1" smtClean="0"/>
            <a:t>Metode</a:t>
          </a:r>
          <a:r>
            <a:rPr lang="en-US" sz="1600" dirty="0" smtClean="0"/>
            <a:t> </a:t>
          </a:r>
          <a:r>
            <a:rPr lang="en-US" sz="1600" dirty="0" err="1" smtClean="0"/>
            <a:t>transmisi</a:t>
          </a:r>
          <a:endParaRPr lang="en-US" sz="1600" dirty="0" smtClean="0"/>
        </a:p>
        <a:p>
          <a:r>
            <a:rPr lang="en-US" sz="1600" dirty="0" err="1" smtClean="0"/>
            <a:t>informasi</a:t>
          </a:r>
          <a:endParaRPr lang="en-US" sz="1600" dirty="0"/>
        </a:p>
      </dgm:t>
    </dgm:pt>
    <dgm:pt modelId="{A45A91D1-E93C-4DE0-8CDC-29D9C5FA102E}" type="parTrans" cxnId="{048BC438-3EA9-48C7-B2AE-41238CB2F2EE}">
      <dgm:prSet/>
      <dgm:spPr/>
      <dgm:t>
        <a:bodyPr/>
        <a:lstStyle/>
        <a:p>
          <a:endParaRPr lang="en-US" sz="1600"/>
        </a:p>
      </dgm:t>
    </dgm:pt>
    <dgm:pt modelId="{B229AD71-1988-4998-B079-2A3CF43504E0}" type="sibTrans" cxnId="{048BC438-3EA9-48C7-B2AE-41238CB2F2EE}">
      <dgm:prSet/>
      <dgm:spPr/>
      <dgm:t>
        <a:bodyPr/>
        <a:lstStyle/>
        <a:p>
          <a:endParaRPr lang="en-US" sz="1600"/>
        </a:p>
      </dgm:t>
    </dgm:pt>
    <dgm:pt modelId="{D9AC90CD-35CC-43E3-B5E8-301913B5FC32}" type="pres">
      <dgm:prSet presAssocID="{51C26C45-8DB1-4082-9D75-E7976E37EFB6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5E3B76B-F4B0-48EE-A509-5FCD74A8DD4E}" type="pres">
      <dgm:prSet presAssocID="{3708A3F0-79A7-45B5-96EF-EF8C7D148DE6}" presName="node" presStyleLbl="node1" presStyleIdx="0" presStyleCnt="3" custScaleX="76399" custScaleY="64255" custLinFactY="-22898" custLinFactNeighborX="-836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CC40EC-4F74-485F-9C59-2257F5C6766C}" type="pres">
      <dgm:prSet presAssocID="{B2830AD4-443D-4F61-8750-D4B3EC863C85}" presName="sibTrans" presStyleLbl="sibTrans2D1" presStyleIdx="0" presStyleCnt="2"/>
      <dgm:spPr/>
      <dgm:t>
        <a:bodyPr/>
        <a:lstStyle/>
        <a:p>
          <a:endParaRPr lang="en-US"/>
        </a:p>
      </dgm:t>
    </dgm:pt>
    <dgm:pt modelId="{0743510A-BD27-40D2-92BD-E9FFB8207CAB}" type="pres">
      <dgm:prSet presAssocID="{B2830AD4-443D-4F61-8750-D4B3EC863C85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27811B13-A4AD-450B-BBA5-9AE8D94D6054}" type="pres">
      <dgm:prSet presAssocID="{96B0C122-BC73-4253-9222-E838C1CBEAAA}" presName="node" presStyleLbl="node1" presStyleIdx="1" presStyleCnt="3" custScaleX="68012" custScaleY="64255" custLinFactNeighborX="-82545" custLinFactNeighborY="-9636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149BB5D-74A8-4878-81DF-57FB367D991E}" type="pres">
      <dgm:prSet presAssocID="{8AD95583-41F2-43E1-AB87-48D4F2FD133E}" presName="sibTrans" presStyleLbl="sibTrans2D1" presStyleIdx="1" presStyleCnt="2"/>
      <dgm:spPr/>
      <dgm:t>
        <a:bodyPr/>
        <a:lstStyle/>
        <a:p>
          <a:endParaRPr lang="en-US"/>
        </a:p>
      </dgm:t>
    </dgm:pt>
    <dgm:pt modelId="{A4835355-3957-47D7-8098-F2E1920B40A3}" type="pres">
      <dgm:prSet presAssocID="{8AD95583-41F2-43E1-AB87-48D4F2FD133E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26B65AB1-7624-4528-9CEA-D1661FF398BC}" type="pres">
      <dgm:prSet presAssocID="{C465755D-8171-4679-8721-49AB6623DC4D}" presName="node" presStyleLbl="node1" presStyleIdx="2" presStyleCnt="3" custScaleX="71900" custScaleY="64255" custLinFactX="-25196" custLinFactNeighborX="-100000" custLinFactNeighborY="-9636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60F8B1E-4FA4-4BAB-BFD9-B1520E9F8D87}" srcId="{51C26C45-8DB1-4082-9D75-E7976E37EFB6}" destId="{3708A3F0-79A7-45B5-96EF-EF8C7D148DE6}" srcOrd="0" destOrd="0" parTransId="{95595FB9-529C-4E8F-8CCE-2CC6CEA5CBF7}" sibTransId="{B2830AD4-443D-4F61-8750-D4B3EC863C85}"/>
    <dgm:cxn modelId="{9B8148BE-6F16-4900-9677-273A42FF8A58}" type="presOf" srcId="{8AD95583-41F2-43E1-AB87-48D4F2FD133E}" destId="{A4835355-3957-47D7-8098-F2E1920B40A3}" srcOrd="1" destOrd="0" presId="urn:microsoft.com/office/officeart/2005/8/layout/process1"/>
    <dgm:cxn modelId="{048BC438-3EA9-48C7-B2AE-41238CB2F2EE}" srcId="{51C26C45-8DB1-4082-9D75-E7976E37EFB6}" destId="{C465755D-8171-4679-8721-49AB6623DC4D}" srcOrd="2" destOrd="0" parTransId="{A45A91D1-E93C-4DE0-8CDC-29D9C5FA102E}" sibTransId="{B229AD71-1988-4998-B079-2A3CF43504E0}"/>
    <dgm:cxn modelId="{F7454829-B71C-4676-9E2F-4E6E05B9B2D9}" type="presOf" srcId="{8AD95583-41F2-43E1-AB87-48D4F2FD133E}" destId="{2149BB5D-74A8-4878-81DF-57FB367D991E}" srcOrd="0" destOrd="0" presId="urn:microsoft.com/office/officeart/2005/8/layout/process1"/>
    <dgm:cxn modelId="{0308765E-4846-434D-9463-C0B7598A6B8D}" type="presOf" srcId="{96B0C122-BC73-4253-9222-E838C1CBEAAA}" destId="{27811B13-A4AD-450B-BBA5-9AE8D94D6054}" srcOrd="0" destOrd="0" presId="urn:microsoft.com/office/officeart/2005/8/layout/process1"/>
    <dgm:cxn modelId="{DDFC8489-5652-4369-8B67-18C3C984D4E5}" type="presOf" srcId="{B2830AD4-443D-4F61-8750-D4B3EC863C85}" destId="{0743510A-BD27-40D2-92BD-E9FFB8207CAB}" srcOrd="1" destOrd="0" presId="urn:microsoft.com/office/officeart/2005/8/layout/process1"/>
    <dgm:cxn modelId="{BEFE352E-3662-4A99-9C81-88DA193CF7CA}" srcId="{51C26C45-8DB1-4082-9D75-E7976E37EFB6}" destId="{96B0C122-BC73-4253-9222-E838C1CBEAAA}" srcOrd="1" destOrd="0" parTransId="{7560543E-F6AB-4A23-B846-95363C1AA192}" sibTransId="{8AD95583-41F2-43E1-AB87-48D4F2FD133E}"/>
    <dgm:cxn modelId="{1CDB14D3-463D-44C1-B3B8-FC6A9BEE4B8E}" type="presOf" srcId="{B2830AD4-443D-4F61-8750-D4B3EC863C85}" destId="{F8CC40EC-4F74-485F-9C59-2257F5C6766C}" srcOrd="0" destOrd="0" presId="urn:microsoft.com/office/officeart/2005/8/layout/process1"/>
    <dgm:cxn modelId="{6A607AB0-1CC6-4382-9322-345DBD24F72E}" type="presOf" srcId="{51C26C45-8DB1-4082-9D75-E7976E37EFB6}" destId="{D9AC90CD-35CC-43E3-B5E8-301913B5FC32}" srcOrd="0" destOrd="0" presId="urn:microsoft.com/office/officeart/2005/8/layout/process1"/>
    <dgm:cxn modelId="{600290C0-1AC3-4FEA-A41B-60B20E50D7EC}" type="presOf" srcId="{C465755D-8171-4679-8721-49AB6623DC4D}" destId="{26B65AB1-7624-4528-9CEA-D1661FF398BC}" srcOrd="0" destOrd="0" presId="urn:microsoft.com/office/officeart/2005/8/layout/process1"/>
    <dgm:cxn modelId="{38753C4B-8DF4-4A8A-B120-5C4A894EE379}" type="presOf" srcId="{3708A3F0-79A7-45B5-96EF-EF8C7D148DE6}" destId="{95E3B76B-F4B0-48EE-A509-5FCD74A8DD4E}" srcOrd="0" destOrd="0" presId="urn:microsoft.com/office/officeart/2005/8/layout/process1"/>
    <dgm:cxn modelId="{CBF46D5C-BEC6-4701-9667-41F7F8DE2C3B}" type="presParOf" srcId="{D9AC90CD-35CC-43E3-B5E8-301913B5FC32}" destId="{95E3B76B-F4B0-48EE-A509-5FCD74A8DD4E}" srcOrd="0" destOrd="0" presId="urn:microsoft.com/office/officeart/2005/8/layout/process1"/>
    <dgm:cxn modelId="{68C48BA4-4B54-4166-BAAF-A93D84DA9DD3}" type="presParOf" srcId="{D9AC90CD-35CC-43E3-B5E8-301913B5FC32}" destId="{F8CC40EC-4F74-485F-9C59-2257F5C6766C}" srcOrd="1" destOrd="0" presId="urn:microsoft.com/office/officeart/2005/8/layout/process1"/>
    <dgm:cxn modelId="{F6000BB1-7784-4DA6-A6E9-75108C67BA06}" type="presParOf" srcId="{F8CC40EC-4F74-485F-9C59-2257F5C6766C}" destId="{0743510A-BD27-40D2-92BD-E9FFB8207CAB}" srcOrd="0" destOrd="0" presId="urn:microsoft.com/office/officeart/2005/8/layout/process1"/>
    <dgm:cxn modelId="{BCAE7B9C-1B2C-4ADB-A3AC-DCA2B9065AE8}" type="presParOf" srcId="{D9AC90CD-35CC-43E3-B5E8-301913B5FC32}" destId="{27811B13-A4AD-450B-BBA5-9AE8D94D6054}" srcOrd="2" destOrd="0" presId="urn:microsoft.com/office/officeart/2005/8/layout/process1"/>
    <dgm:cxn modelId="{7941DB67-8F45-4D70-95E2-527EF0C0C061}" type="presParOf" srcId="{D9AC90CD-35CC-43E3-B5E8-301913B5FC32}" destId="{2149BB5D-74A8-4878-81DF-57FB367D991E}" srcOrd="3" destOrd="0" presId="urn:microsoft.com/office/officeart/2005/8/layout/process1"/>
    <dgm:cxn modelId="{22B5D701-1BBE-4AE5-A15D-23AFDC4F93C5}" type="presParOf" srcId="{2149BB5D-74A8-4878-81DF-57FB367D991E}" destId="{A4835355-3957-47D7-8098-F2E1920B40A3}" srcOrd="0" destOrd="0" presId="urn:microsoft.com/office/officeart/2005/8/layout/process1"/>
    <dgm:cxn modelId="{BABB8A85-E565-4A98-A961-F122A0F6C68A}" type="presParOf" srcId="{D9AC90CD-35CC-43E3-B5E8-301913B5FC32}" destId="{26B65AB1-7624-4528-9CEA-D1661FF398BC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F1757A0-93FA-4DE8-A9CC-DA67B782EA86}">
      <dsp:nvSpPr>
        <dsp:cNvPr id="0" name=""/>
        <dsp:cNvSpPr/>
      </dsp:nvSpPr>
      <dsp:spPr>
        <a:xfrm>
          <a:off x="505850" y="0"/>
          <a:ext cx="2466378" cy="6320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SATKORLAK PBP PROV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SATLAK PBP KAB/KOTA</a:t>
          </a:r>
          <a:endParaRPr lang="en-US" sz="1800" kern="1200" dirty="0"/>
        </a:p>
      </dsp:txBody>
      <dsp:txXfrm>
        <a:off x="505850" y="0"/>
        <a:ext cx="2466378" cy="632089"/>
      </dsp:txXfrm>
    </dsp:sp>
    <dsp:sp modelId="{BE536ABB-2181-42B1-A81E-56737BF1CD4F}">
      <dsp:nvSpPr>
        <dsp:cNvPr id="0" name=""/>
        <dsp:cNvSpPr/>
      </dsp:nvSpPr>
      <dsp:spPr>
        <a:xfrm rot="5349321">
          <a:off x="1550939" y="996511"/>
          <a:ext cx="397230" cy="65530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BC9A62-EB56-4EA4-B57A-BE8E9688210E}">
      <dsp:nvSpPr>
        <dsp:cNvPr id="0" name=""/>
        <dsp:cNvSpPr/>
      </dsp:nvSpPr>
      <dsp:spPr>
        <a:xfrm>
          <a:off x="1011192" y="1426463"/>
          <a:ext cx="1497843" cy="638085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PEMBUAT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KEPUTUSAN</a:t>
          </a:r>
          <a:endParaRPr lang="en-US" sz="1800" kern="1200" dirty="0"/>
        </a:p>
      </dsp:txBody>
      <dsp:txXfrm>
        <a:off x="1011192" y="1426463"/>
        <a:ext cx="1497843" cy="638085"/>
      </dsp:txXfrm>
    </dsp:sp>
    <dsp:sp modelId="{BA272220-D759-4410-A3E6-2A5E7E8AA689}">
      <dsp:nvSpPr>
        <dsp:cNvPr id="0" name=""/>
        <dsp:cNvSpPr/>
      </dsp:nvSpPr>
      <dsp:spPr>
        <a:xfrm>
          <a:off x="5311860" y="55285"/>
          <a:ext cx="1497843" cy="6260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MASYARAKAT</a:t>
          </a:r>
          <a:endParaRPr lang="en-US" sz="1800" kern="1200" dirty="0"/>
        </a:p>
      </dsp:txBody>
      <dsp:txXfrm>
        <a:off x="5311860" y="55285"/>
        <a:ext cx="1497843" cy="626098"/>
      </dsp:txXfrm>
    </dsp:sp>
    <dsp:sp modelId="{587EF701-CD16-4888-8FC7-CD520F88C8BA}">
      <dsp:nvSpPr>
        <dsp:cNvPr id="0" name=""/>
        <dsp:cNvSpPr/>
      </dsp:nvSpPr>
      <dsp:spPr>
        <a:xfrm rot="5565718">
          <a:off x="5924016" y="870299"/>
          <a:ext cx="221938" cy="65530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35B0F97-22EE-41ED-939E-8DA784DF3974}">
      <dsp:nvSpPr>
        <dsp:cNvPr id="0" name=""/>
        <dsp:cNvSpPr/>
      </dsp:nvSpPr>
      <dsp:spPr>
        <a:xfrm>
          <a:off x="5248951" y="1124745"/>
          <a:ext cx="1497843" cy="1095215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?? </a:t>
          </a:r>
          <a:r>
            <a:rPr lang="en-US" sz="1800" kern="1200" dirty="0" err="1" smtClean="0"/>
            <a:t>Pengetahuan</a:t>
          </a:r>
          <a:endParaRPr lang="en-US" sz="1800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?? </a:t>
          </a:r>
          <a:r>
            <a:rPr lang="en-US" sz="1800" kern="1200" dirty="0" err="1" smtClean="0"/>
            <a:t>Sikap</a:t>
          </a:r>
          <a:endParaRPr lang="en-US" sz="1800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?? </a:t>
          </a:r>
          <a:r>
            <a:rPr lang="en-US" sz="1800" kern="1200" dirty="0" err="1" smtClean="0"/>
            <a:t>Perilaku</a:t>
          </a:r>
          <a:endParaRPr lang="en-US" sz="1800" kern="1200" dirty="0"/>
        </a:p>
      </dsp:txBody>
      <dsp:txXfrm>
        <a:off x="5248951" y="1124745"/>
        <a:ext cx="1497843" cy="1095215"/>
      </dsp:txXfrm>
    </dsp:sp>
    <dsp:sp modelId="{901F41D1-59EB-4805-8DE6-F1DBD11587B1}">
      <dsp:nvSpPr>
        <dsp:cNvPr id="0" name=""/>
        <dsp:cNvSpPr/>
      </dsp:nvSpPr>
      <dsp:spPr>
        <a:xfrm rot="9322402">
          <a:off x="4071116" y="2247140"/>
          <a:ext cx="1202748" cy="65530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59E1F2-489E-49DD-ACDE-D4EF7F83DC8C}">
      <dsp:nvSpPr>
        <dsp:cNvPr id="0" name=""/>
        <dsp:cNvSpPr/>
      </dsp:nvSpPr>
      <dsp:spPr>
        <a:xfrm>
          <a:off x="2598187" y="2508506"/>
          <a:ext cx="1497843" cy="757905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PERINGATAN DINI</a:t>
          </a:r>
          <a:endParaRPr lang="en-US" sz="1800" kern="1200" dirty="0"/>
        </a:p>
      </dsp:txBody>
      <dsp:txXfrm>
        <a:off x="2598187" y="2508506"/>
        <a:ext cx="1497843" cy="757905"/>
      </dsp:txXfrm>
    </dsp:sp>
    <dsp:sp modelId="{0F377411-4678-4382-AB64-D8D6658226DA}">
      <dsp:nvSpPr>
        <dsp:cNvPr id="0" name=""/>
        <dsp:cNvSpPr/>
      </dsp:nvSpPr>
      <dsp:spPr>
        <a:xfrm>
          <a:off x="228599" y="3657599"/>
          <a:ext cx="1922991" cy="94507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KESIAPSIAGAAN</a:t>
          </a:r>
          <a:endParaRPr lang="en-US" sz="1800" kern="1200" dirty="0"/>
        </a:p>
      </dsp:txBody>
      <dsp:txXfrm>
        <a:off x="228599" y="3657599"/>
        <a:ext cx="1922991" cy="945071"/>
      </dsp:txXfrm>
    </dsp:sp>
    <dsp:sp modelId="{82578271-B21A-4CD0-B852-CE4BADDE8078}">
      <dsp:nvSpPr>
        <dsp:cNvPr id="0" name=""/>
        <dsp:cNvSpPr/>
      </dsp:nvSpPr>
      <dsp:spPr>
        <a:xfrm>
          <a:off x="5181593" y="3657599"/>
          <a:ext cx="1497843" cy="10529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RESPON</a:t>
          </a:r>
          <a:endParaRPr lang="en-US" sz="1800" kern="1200" dirty="0"/>
        </a:p>
      </dsp:txBody>
      <dsp:txXfrm>
        <a:off x="5181593" y="3657599"/>
        <a:ext cx="1497843" cy="1052927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5E3B76B-F4B0-48EE-A509-5FCD74A8DD4E}">
      <dsp:nvSpPr>
        <dsp:cNvPr id="0" name=""/>
        <dsp:cNvSpPr/>
      </dsp:nvSpPr>
      <dsp:spPr>
        <a:xfrm>
          <a:off x="0" y="0"/>
          <a:ext cx="2303051" cy="116218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?? </a:t>
          </a:r>
          <a:r>
            <a:rPr lang="en-US" sz="1600" kern="1200" dirty="0" err="1" smtClean="0"/>
            <a:t>Peringatan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Jk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Pjg</a:t>
          </a:r>
          <a:endParaRPr lang="en-US" sz="1600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?? </a:t>
          </a:r>
          <a:r>
            <a:rPr lang="en-US" sz="1600" kern="1200" dirty="0" err="1" smtClean="0"/>
            <a:t>Peringatan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Jk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Pdk</a:t>
          </a:r>
          <a:endParaRPr lang="en-US" sz="1600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?? </a:t>
          </a:r>
          <a:r>
            <a:rPr lang="en-US" sz="1600" kern="1200" dirty="0" err="1" smtClean="0"/>
            <a:t>Tanpa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Peringatan</a:t>
          </a:r>
          <a:endParaRPr lang="en-US" sz="1600" kern="1200" dirty="0"/>
        </a:p>
      </dsp:txBody>
      <dsp:txXfrm>
        <a:off x="0" y="0"/>
        <a:ext cx="2303051" cy="1162181"/>
      </dsp:txXfrm>
    </dsp:sp>
    <dsp:sp modelId="{F8CC40EC-4F74-485F-9C59-2257F5C6766C}">
      <dsp:nvSpPr>
        <dsp:cNvPr id="0" name=""/>
        <dsp:cNvSpPr/>
      </dsp:nvSpPr>
      <dsp:spPr>
        <a:xfrm rot="109649">
          <a:off x="2355908" y="247509"/>
          <a:ext cx="112175" cy="74759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/>
        </a:p>
      </dsp:txBody>
      <dsp:txXfrm rot="109649">
        <a:off x="2355908" y="247509"/>
        <a:ext cx="112175" cy="747597"/>
      </dsp:txXfrm>
    </dsp:sp>
    <dsp:sp modelId="{27811B13-A4AD-450B-BBA5-9AE8D94D6054}">
      <dsp:nvSpPr>
        <dsp:cNvPr id="0" name=""/>
        <dsp:cNvSpPr/>
      </dsp:nvSpPr>
      <dsp:spPr>
        <a:xfrm>
          <a:off x="2514594" y="76198"/>
          <a:ext cx="2050224" cy="116218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/>
            <a:t>Tenggang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Waktu</a:t>
          </a:r>
          <a:endParaRPr lang="en-US" sz="1600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/>
            <a:t>Peringatan</a:t>
          </a:r>
          <a:endParaRPr lang="en-US" sz="1600" kern="1200" dirty="0"/>
        </a:p>
      </dsp:txBody>
      <dsp:txXfrm>
        <a:off x="2514594" y="76198"/>
        <a:ext cx="2050224" cy="1162181"/>
      </dsp:txXfrm>
    </dsp:sp>
    <dsp:sp modelId="{2149BB5D-74A8-4878-81DF-57FB367D991E}">
      <dsp:nvSpPr>
        <dsp:cNvPr id="0" name=""/>
        <dsp:cNvSpPr/>
      </dsp:nvSpPr>
      <dsp:spPr>
        <a:xfrm>
          <a:off x="4623768" y="283490"/>
          <a:ext cx="124971" cy="74759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/>
        </a:p>
      </dsp:txBody>
      <dsp:txXfrm>
        <a:off x="4623768" y="283490"/>
        <a:ext cx="124971" cy="747597"/>
      </dsp:txXfrm>
    </dsp:sp>
    <dsp:sp modelId="{26B65AB1-7624-4528-9CEA-D1661FF398BC}">
      <dsp:nvSpPr>
        <dsp:cNvPr id="0" name=""/>
        <dsp:cNvSpPr/>
      </dsp:nvSpPr>
      <dsp:spPr>
        <a:xfrm>
          <a:off x="4800614" y="76198"/>
          <a:ext cx="2167428" cy="116218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/>
            <a:t>Metode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transmisi</a:t>
          </a:r>
          <a:endParaRPr lang="en-US" sz="1600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/>
            <a:t>informasi</a:t>
          </a:r>
          <a:endParaRPr lang="en-US" sz="1600" kern="1200" dirty="0"/>
        </a:p>
      </dsp:txBody>
      <dsp:txXfrm>
        <a:off x="4800614" y="76198"/>
        <a:ext cx="2167428" cy="11621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9E647A-5AD8-4F16-8278-AD38DC6C8BB4}" type="datetimeFigureOut">
              <a:rPr lang="en-US" smtClean="0"/>
              <a:pPr/>
              <a:t>4/20/2011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4C4F66-3A8C-4B45-A3BF-54C94E1E7DB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9E647A-5AD8-4F16-8278-AD38DC6C8BB4}" type="datetimeFigureOut">
              <a:rPr lang="en-US" smtClean="0"/>
              <a:pPr/>
              <a:t>4/20/2011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4C4F66-3A8C-4B45-A3BF-54C94E1E7D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9E647A-5AD8-4F16-8278-AD38DC6C8BB4}" type="datetimeFigureOut">
              <a:rPr lang="en-US" smtClean="0"/>
              <a:pPr/>
              <a:t>4/20/2011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4C4F66-3A8C-4B45-A3BF-54C94E1E7D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9E647A-5AD8-4F16-8278-AD38DC6C8BB4}" type="datetimeFigureOut">
              <a:rPr lang="en-US" smtClean="0"/>
              <a:pPr/>
              <a:t>4/20/2011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4C4F66-3A8C-4B45-A3BF-54C94E1E7D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9E647A-5AD8-4F16-8278-AD38DC6C8BB4}" type="datetimeFigureOut">
              <a:rPr lang="en-US" smtClean="0"/>
              <a:pPr/>
              <a:t>4/20/2011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4C4F66-3A8C-4B45-A3BF-54C94E1E7DB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9E647A-5AD8-4F16-8278-AD38DC6C8BB4}" type="datetimeFigureOut">
              <a:rPr lang="en-US" smtClean="0"/>
              <a:pPr/>
              <a:t>4/20/2011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4C4F66-3A8C-4B45-A3BF-54C94E1E7D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9E647A-5AD8-4F16-8278-AD38DC6C8BB4}" type="datetimeFigureOut">
              <a:rPr lang="en-US" smtClean="0"/>
              <a:pPr/>
              <a:t>4/20/2011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4C4F66-3A8C-4B45-A3BF-54C94E1E7D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9E647A-5AD8-4F16-8278-AD38DC6C8BB4}" type="datetimeFigureOut">
              <a:rPr lang="en-US" smtClean="0"/>
              <a:pPr/>
              <a:t>4/20/2011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4C4F66-3A8C-4B45-A3BF-54C94E1E7D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9E647A-5AD8-4F16-8278-AD38DC6C8BB4}" type="datetimeFigureOut">
              <a:rPr lang="en-US" smtClean="0"/>
              <a:pPr/>
              <a:t>4/20/2011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4C4F66-3A8C-4B45-A3BF-54C94E1E7DB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9E647A-5AD8-4F16-8278-AD38DC6C8BB4}" type="datetimeFigureOut">
              <a:rPr lang="en-US" smtClean="0"/>
              <a:pPr/>
              <a:t>4/20/2011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4C4F66-3A8C-4B45-A3BF-54C94E1E7D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9E647A-5AD8-4F16-8278-AD38DC6C8BB4}" type="datetimeFigureOut">
              <a:rPr lang="en-US" smtClean="0"/>
              <a:pPr/>
              <a:t>4/20/2011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4C4F66-3A8C-4B45-A3BF-54C94E1E7DB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59E647A-5AD8-4F16-8278-AD38DC6C8BB4}" type="datetimeFigureOut">
              <a:rPr lang="en-US" smtClean="0"/>
              <a:pPr/>
              <a:t>4/20/2011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84C4F66-3A8C-4B45-A3BF-54C94E1E7DB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Table%202.doc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381000"/>
            <a:ext cx="7406640" cy="2286000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3200" b="1" dirty="0" err="1" smtClean="0"/>
              <a:t>Peranan</a:t>
            </a:r>
            <a:r>
              <a:rPr lang="en-US" sz="3200" b="1" dirty="0" smtClean="0"/>
              <a:t> ICT </a:t>
            </a:r>
            <a:r>
              <a:rPr lang="en-US" sz="3200" b="1" dirty="0" err="1" smtClean="0"/>
              <a:t>Dalam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Pengelolaan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b="1" dirty="0" smtClean="0"/>
              <a:t>Wilayah </a:t>
            </a:r>
            <a:r>
              <a:rPr lang="en-US" sz="3200" b="1" dirty="0" err="1" smtClean="0"/>
              <a:t>Rawan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Bencana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Untuk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Antisipasi</a:t>
            </a:r>
            <a:r>
              <a:rPr lang="en-US" sz="3200" dirty="0" smtClean="0"/>
              <a:t> </a:t>
            </a:r>
            <a:r>
              <a:rPr lang="en-US" sz="3200" b="1" dirty="0" smtClean="0"/>
              <a:t>Dan </a:t>
            </a:r>
            <a:r>
              <a:rPr lang="en-US" sz="3200" b="1" dirty="0" err="1" smtClean="0"/>
              <a:t>Kesiapsiagaan</a:t>
            </a: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24200" y="2971800"/>
            <a:ext cx="5715000" cy="3124200"/>
          </a:xfrm>
        </p:spPr>
        <p:txBody>
          <a:bodyPr>
            <a:normAutofit/>
          </a:bodyPr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KELOMPOK </a:t>
            </a:r>
            <a:r>
              <a:rPr lang="en-US" sz="2400" dirty="0" smtClean="0">
                <a:solidFill>
                  <a:schemeClr val="tx1"/>
                </a:solidFill>
              </a:rPr>
              <a:t>II</a:t>
            </a:r>
            <a:endParaRPr lang="en-US" sz="2400" dirty="0" smtClean="0">
              <a:solidFill>
                <a:schemeClr val="tx1"/>
              </a:solidFill>
            </a:endParaRPr>
          </a:p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Abdul </a:t>
            </a:r>
            <a:r>
              <a:rPr lang="en-US" sz="2400" dirty="0" err="1" smtClean="0">
                <a:solidFill>
                  <a:schemeClr val="tx1"/>
                </a:solidFill>
              </a:rPr>
              <a:t>Rahmat</a:t>
            </a:r>
            <a:endParaRPr lang="en-US" sz="2400" dirty="0" smtClean="0">
              <a:solidFill>
                <a:schemeClr val="tx1"/>
              </a:solidFill>
            </a:endParaRPr>
          </a:p>
          <a:p>
            <a:pPr algn="ctr"/>
            <a:r>
              <a:rPr lang="en-US" sz="2400" dirty="0" err="1" smtClean="0">
                <a:solidFill>
                  <a:schemeClr val="tx1"/>
                </a:solidFill>
              </a:rPr>
              <a:t>Tuti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Seniwati</a:t>
            </a:r>
            <a:endParaRPr lang="en-US" sz="2400" dirty="0" smtClean="0">
              <a:solidFill>
                <a:schemeClr val="tx1"/>
              </a:solidFill>
            </a:endParaRPr>
          </a:p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Edi </a:t>
            </a:r>
            <a:r>
              <a:rPr lang="en-US" sz="2400" dirty="0" err="1" smtClean="0">
                <a:solidFill>
                  <a:schemeClr val="tx1"/>
                </a:solidFill>
              </a:rPr>
              <a:t>Purnomo</a:t>
            </a:r>
            <a:endParaRPr lang="en-US" sz="2400" dirty="0" smtClean="0">
              <a:solidFill>
                <a:schemeClr val="tx1"/>
              </a:solidFill>
            </a:endParaRPr>
          </a:p>
          <a:p>
            <a:pPr algn="ctr"/>
            <a:r>
              <a:rPr lang="en-US" sz="2400" dirty="0" err="1" smtClean="0">
                <a:solidFill>
                  <a:schemeClr val="tx1"/>
                </a:solidFill>
              </a:rPr>
              <a:t>Indrawati</a:t>
            </a:r>
            <a:endParaRPr lang="en-US" sz="2400" dirty="0" smtClean="0">
              <a:solidFill>
                <a:schemeClr val="tx1"/>
              </a:solidFill>
            </a:endParaRPr>
          </a:p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Muhammad Amir</a:t>
            </a:r>
          </a:p>
          <a:p>
            <a:pPr algn="ctr"/>
            <a:r>
              <a:rPr lang="en-US" sz="2400" dirty="0" err="1" smtClean="0">
                <a:solidFill>
                  <a:schemeClr val="tx1"/>
                </a:solidFill>
              </a:rPr>
              <a:t>Nurlaela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Umar</a:t>
            </a:r>
            <a:endParaRPr lang="en-US" sz="2400" dirty="0" smtClean="0">
              <a:solidFill>
                <a:schemeClr val="tx1"/>
              </a:solidFill>
            </a:endParaRPr>
          </a:p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211669"/>
            <a:ext cx="32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/>
              <a:t>MAKASSAR, </a:t>
            </a:r>
            <a:r>
              <a:rPr lang="en-US" b="1" i="1" dirty="0" smtClean="0"/>
              <a:t>20</a:t>
            </a:r>
            <a:r>
              <a:rPr lang="en-US" b="1" i="1" dirty="0" smtClean="0"/>
              <a:t> </a:t>
            </a:r>
            <a:r>
              <a:rPr lang="en-US" b="1" i="1" dirty="0" smtClean="0"/>
              <a:t>APRIL 2011</a:t>
            </a:r>
            <a:endParaRPr lang="en-US" i="1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447800"/>
            <a:ext cx="7714488" cy="48006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It is important to note that disaster warning is indeed a system : </a:t>
            </a:r>
          </a:p>
          <a:p>
            <a:r>
              <a:rPr lang="en-US" dirty="0" smtClean="0"/>
              <a:t>not a singular technology, constituting the identification, detection and risk assessment of the hazard, the accurate identification of the vulnerability of a population at risk</a:t>
            </a:r>
          </a:p>
          <a:p>
            <a:r>
              <a:rPr lang="en-US" dirty="0" smtClean="0"/>
              <a:t>finally, the communication of information about the threat to the vulnerable population in sufficient time and clarity so that they can take action to avert negative consequences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Key Players in Disaster Warning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447800"/>
            <a:ext cx="7790688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Communities</a:t>
            </a:r>
          </a:p>
          <a:p>
            <a:r>
              <a:rPr lang="en-US" dirty="0" smtClean="0"/>
              <a:t>Local governments</a:t>
            </a:r>
          </a:p>
          <a:p>
            <a:r>
              <a:rPr lang="en-US" dirty="0" smtClean="0"/>
              <a:t>National governments</a:t>
            </a:r>
          </a:p>
          <a:p>
            <a:r>
              <a:rPr lang="en-US" dirty="0" smtClean="0"/>
              <a:t>Regional institutions and organizations</a:t>
            </a:r>
          </a:p>
          <a:p>
            <a:r>
              <a:rPr lang="en-US" dirty="0" smtClean="0"/>
              <a:t>International bodies</a:t>
            </a:r>
          </a:p>
          <a:p>
            <a:r>
              <a:rPr lang="en-US" dirty="0" smtClean="0"/>
              <a:t>Non-governmental organizations (NGOs)</a:t>
            </a:r>
          </a:p>
          <a:p>
            <a:r>
              <a:rPr lang="en-US" dirty="0" smtClean="0"/>
              <a:t>The private sector</a:t>
            </a:r>
          </a:p>
          <a:p>
            <a:r>
              <a:rPr lang="en-US" dirty="0" smtClean="0"/>
              <a:t>The media</a:t>
            </a:r>
          </a:p>
          <a:p>
            <a:r>
              <a:rPr lang="en-US" dirty="0" smtClean="0"/>
              <a:t>The scientific community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639762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KERANGKA KERJA KONSEPTUAL SISTEM PERINGATAN DINI</a:t>
            </a:r>
            <a:endParaRPr lang="en-US" sz="28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914400" y="1447800"/>
          <a:ext cx="80200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8" name="Straight Arrow Connector 7"/>
          <p:cNvCxnSpPr/>
          <p:nvPr/>
        </p:nvCxnSpPr>
        <p:spPr>
          <a:xfrm>
            <a:off x="2438400" y="3581400"/>
            <a:ext cx="12192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Left-Right Arrow 10"/>
          <p:cNvSpPr/>
          <p:nvPr/>
        </p:nvSpPr>
        <p:spPr>
          <a:xfrm>
            <a:off x="3276600" y="5562600"/>
            <a:ext cx="2590800" cy="15240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/>
          <p:cNvCxnSpPr/>
          <p:nvPr/>
        </p:nvCxnSpPr>
        <p:spPr>
          <a:xfrm rot="5400000">
            <a:off x="3943350" y="5124450"/>
            <a:ext cx="6477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639762"/>
          </a:xfrm>
        </p:spPr>
        <p:txBody>
          <a:bodyPr>
            <a:noAutofit/>
          </a:bodyPr>
          <a:lstStyle/>
          <a:p>
            <a:r>
              <a:rPr lang="en-US" sz="2400" b="1" dirty="0" smtClean="0"/>
              <a:t>DETERMINANT KONSEPTUAL EFEKTIFITAS</a:t>
            </a:r>
            <a:br>
              <a:rPr lang="en-US" sz="2400" b="1" dirty="0" smtClean="0"/>
            </a:br>
            <a:r>
              <a:rPr lang="en-US" sz="2400" b="1" dirty="0" smtClean="0"/>
              <a:t>SISTEM PERINGATAN DINI</a:t>
            </a:r>
            <a:endParaRPr lang="en-US" sz="24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0" y="1447800"/>
          <a:ext cx="89344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3581400" y="3200400"/>
            <a:ext cx="2743200" cy="1219200"/>
            <a:chOff x="5522714" y="1449138"/>
            <a:chExt cx="1914327" cy="1902323"/>
          </a:xfrm>
        </p:grpSpPr>
        <p:sp>
          <p:nvSpPr>
            <p:cNvPr id="8" name="Rounded Rectangle 7"/>
            <p:cNvSpPr/>
            <p:nvPr/>
          </p:nvSpPr>
          <p:spPr>
            <a:xfrm>
              <a:off x="5522714" y="1449138"/>
              <a:ext cx="1828800" cy="1902323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Rounded Rectangle 4"/>
            <p:cNvSpPr/>
            <p:nvPr/>
          </p:nvSpPr>
          <p:spPr>
            <a:xfrm>
              <a:off x="5578431" y="1504855"/>
              <a:ext cx="1858610" cy="1790889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b="1" dirty="0" smtClean="0"/>
                <a:t>SISTEM PERINGATAN DINI</a:t>
              </a:r>
              <a:endParaRPr lang="en-US" sz="1800" kern="1200" dirty="0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7315200" y="990600"/>
            <a:ext cx="1828800" cy="1981200"/>
            <a:chOff x="5455841" y="616871"/>
            <a:chExt cx="1981200" cy="3091276"/>
          </a:xfrm>
        </p:grpSpPr>
        <p:sp>
          <p:nvSpPr>
            <p:cNvPr id="15" name="Rounded Rectangle 14"/>
            <p:cNvSpPr/>
            <p:nvPr/>
          </p:nvSpPr>
          <p:spPr>
            <a:xfrm>
              <a:off x="5522714" y="1449138"/>
              <a:ext cx="1828800" cy="1902323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Rounded Rectangle 4"/>
            <p:cNvSpPr/>
            <p:nvPr/>
          </p:nvSpPr>
          <p:spPr>
            <a:xfrm>
              <a:off x="5455841" y="616871"/>
              <a:ext cx="1981200" cy="3091276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r>
                <a:rPr lang="en-US" dirty="0" smtClean="0"/>
                <a:t>?? </a:t>
              </a:r>
              <a:r>
                <a:rPr lang="en-US" dirty="0" err="1" smtClean="0"/>
                <a:t>Tepat</a:t>
              </a:r>
              <a:r>
                <a:rPr lang="en-US" dirty="0" smtClean="0"/>
                <a:t> </a:t>
              </a:r>
              <a:r>
                <a:rPr lang="en-US" dirty="0" err="1" smtClean="0"/>
                <a:t>sasaran</a:t>
              </a:r>
              <a:endParaRPr lang="en-US" dirty="0" smtClean="0"/>
            </a:p>
            <a:p>
              <a:r>
                <a:rPr lang="en-US" dirty="0" smtClean="0"/>
                <a:t>?? </a:t>
              </a:r>
              <a:r>
                <a:rPr lang="en-US" dirty="0" err="1" smtClean="0"/>
                <a:t>Tepat</a:t>
              </a:r>
              <a:r>
                <a:rPr lang="en-US" dirty="0" smtClean="0"/>
                <a:t> </a:t>
              </a:r>
              <a:r>
                <a:rPr lang="en-US" dirty="0" err="1" smtClean="0"/>
                <a:t>Waktu</a:t>
              </a:r>
              <a:endParaRPr lang="en-US" dirty="0" smtClean="0"/>
            </a:p>
            <a:p>
              <a:r>
                <a:rPr lang="en-US" dirty="0" smtClean="0"/>
                <a:t>?? </a:t>
              </a:r>
              <a:r>
                <a:rPr lang="en-US" dirty="0" err="1" smtClean="0"/>
                <a:t>Jelas</a:t>
              </a:r>
              <a:r>
                <a:rPr lang="en-US" dirty="0" smtClean="0"/>
                <a:t> Dan</a:t>
              </a:r>
            </a:p>
            <a:p>
              <a:r>
                <a:rPr lang="en-US" sz="1400" dirty="0" err="1" smtClean="0"/>
                <a:t>Dimengerti</a:t>
              </a:r>
              <a:endParaRPr lang="en-US" dirty="0" smtClean="0"/>
            </a:p>
            <a:p>
              <a:r>
                <a:rPr lang="en-US" dirty="0" smtClean="0"/>
                <a:t>?? </a:t>
              </a:r>
              <a:r>
                <a:rPr lang="en-US" dirty="0" err="1" smtClean="0"/>
                <a:t>Penyampaian</a:t>
              </a:r>
              <a:endParaRPr lang="en-US" dirty="0" smtClean="0"/>
            </a:p>
            <a:p>
              <a:r>
                <a:rPr lang="en-US" dirty="0" smtClean="0"/>
                <a:t>- </a:t>
              </a:r>
              <a:r>
                <a:rPr lang="en-US" dirty="0" err="1" smtClean="0"/>
                <a:t>Alternatif</a:t>
              </a:r>
              <a:endParaRPr lang="en-US" dirty="0" smtClean="0"/>
            </a:p>
            <a:p>
              <a:r>
                <a:rPr lang="en-US" dirty="0" smtClean="0"/>
                <a:t>- </a:t>
              </a:r>
              <a:r>
                <a:rPr lang="en-US" dirty="0" err="1" smtClean="0"/>
                <a:t>Metode</a:t>
              </a:r>
              <a:endParaRPr lang="en-US" sz="1800" kern="1200" dirty="0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3962400" y="4953000"/>
            <a:ext cx="1914327" cy="1219200"/>
            <a:chOff x="5522714" y="1449138"/>
            <a:chExt cx="1914327" cy="1902323"/>
          </a:xfrm>
        </p:grpSpPr>
        <p:sp>
          <p:nvSpPr>
            <p:cNvPr id="18" name="Rounded Rectangle 17"/>
            <p:cNvSpPr/>
            <p:nvPr/>
          </p:nvSpPr>
          <p:spPr>
            <a:xfrm>
              <a:off x="5522714" y="1449138"/>
              <a:ext cx="1828800" cy="1902323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sp>
        <p:sp>
          <p:nvSpPr>
            <p:cNvPr id="19" name="Rounded Rectangle 4"/>
            <p:cNvSpPr/>
            <p:nvPr/>
          </p:nvSpPr>
          <p:spPr>
            <a:xfrm>
              <a:off x="5578431" y="1504855"/>
              <a:ext cx="1858610" cy="1790889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dirty="0" err="1" smtClean="0"/>
                <a:t>Perencanaan</a:t>
              </a:r>
              <a:r>
                <a:rPr lang="en-US" dirty="0" smtClean="0"/>
                <a:t> </a:t>
              </a:r>
              <a:r>
                <a:rPr lang="en-US" dirty="0" err="1" smtClean="0"/>
                <a:t>Prabencana</a:t>
              </a:r>
              <a:endParaRPr lang="en-US" sz="1800" kern="1200" dirty="0"/>
            </a:p>
          </p:txBody>
        </p:sp>
      </p:grpSp>
      <p:sp>
        <p:nvSpPr>
          <p:cNvPr id="20" name="Down Arrow 19"/>
          <p:cNvSpPr/>
          <p:nvPr/>
        </p:nvSpPr>
        <p:spPr>
          <a:xfrm>
            <a:off x="4800600" y="4572000"/>
            <a:ext cx="45719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Left Arrow 20"/>
          <p:cNvSpPr/>
          <p:nvPr/>
        </p:nvSpPr>
        <p:spPr>
          <a:xfrm>
            <a:off x="7010400" y="1981200"/>
            <a:ext cx="228600" cy="45719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Down Arrow 25"/>
          <p:cNvSpPr/>
          <p:nvPr/>
        </p:nvSpPr>
        <p:spPr>
          <a:xfrm>
            <a:off x="4572000" y="2514600"/>
            <a:ext cx="45719" cy="685800"/>
          </a:xfrm>
          <a:prstGeom prst="down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7" name="Down Arrow 26"/>
          <p:cNvSpPr/>
          <p:nvPr/>
        </p:nvSpPr>
        <p:spPr>
          <a:xfrm>
            <a:off x="4800600" y="2590800"/>
            <a:ext cx="76200" cy="609600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b="1" dirty="0" smtClean="0"/>
              <a:t>Channels Used for Disaster Warning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676400"/>
            <a:ext cx="7866888" cy="4572000"/>
          </a:xfrm>
        </p:spPr>
        <p:txBody>
          <a:bodyPr/>
          <a:lstStyle/>
          <a:p>
            <a:r>
              <a:rPr lang="en-US" dirty="0" smtClean="0"/>
              <a:t>Radio and Television</a:t>
            </a:r>
          </a:p>
          <a:p>
            <a:r>
              <a:rPr lang="en-US" dirty="0" smtClean="0"/>
              <a:t>Telephone (Fixed and Mobile)</a:t>
            </a:r>
          </a:p>
          <a:p>
            <a:r>
              <a:rPr lang="en-US" dirty="0" smtClean="0"/>
              <a:t>Short Message Service</a:t>
            </a:r>
          </a:p>
          <a:p>
            <a:r>
              <a:rPr lang="en-US" dirty="0" smtClean="0"/>
              <a:t>Cell Broadcasting</a:t>
            </a:r>
          </a:p>
          <a:p>
            <a:r>
              <a:rPr lang="en-US" dirty="0" smtClean="0"/>
              <a:t>Satellite Radio</a:t>
            </a:r>
          </a:p>
          <a:p>
            <a:r>
              <a:rPr lang="en-US" dirty="0" smtClean="0"/>
              <a:t>Internet/Email</a:t>
            </a:r>
          </a:p>
          <a:p>
            <a:r>
              <a:rPr lang="en-US" dirty="0" smtClean="0"/>
              <a:t>Sirens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_Pic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762000"/>
            <a:ext cx="9144000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1066800" y="0"/>
            <a:ext cx="73914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r>
              <a:rPr lang="en-US" sz="2400" b="1" dirty="0" smtClean="0">
                <a:solidFill>
                  <a:srgbClr val="FF0000"/>
                </a:solidFill>
              </a:rPr>
              <a:t>Japanese Examples for Disaster Communications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_Pic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50322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_Pic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887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_Pic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592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1143000"/>
            <a:ext cx="7543800" cy="4267200"/>
          </a:xfrm>
        </p:spPr>
        <p:txBody>
          <a:bodyPr>
            <a:noAutofit/>
          </a:bodyPr>
          <a:lstStyle/>
          <a:p>
            <a:r>
              <a:rPr lang="en-US" sz="2800" dirty="0" err="1" smtClean="0">
                <a:solidFill>
                  <a:schemeClr val="tx1"/>
                </a:solidFill>
                <a:effectLst/>
                <a:hlinkClick r:id="rId2" action="ppaction://hlinkfile"/>
              </a:rPr>
              <a:t>Tabe</a:t>
            </a:r>
            <a:r>
              <a:rPr lang="en-US" sz="2800" dirty="0" smtClean="0">
                <a:solidFill>
                  <a:schemeClr val="tx1"/>
                </a:solidFill>
                <a:effectLst/>
                <a:hlinkClick r:id="rId2" action="ppaction://hlinkfile"/>
              </a:rPr>
              <a:t> 2: Radio Communication Media Used in Disaster Warning and Management</a:t>
            </a:r>
            <a:r>
              <a:rPr lang="en-US" sz="2800" dirty="0" smtClean="0">
                <a:solidFill>
                  <a:schemeClr val="tx1"/>
                </a:solidFill>
                <a:effectLst/>
              </a:rPr>
              <a:t/>
            </a:r>
            <a:br>
              <a:rPr lang="en-US" sz="2800" dirty="0" smtClean="0">
                <a:solidFill>
                  <a:schemeClr val="tx1"/>
                </a:solidFill>
                <a:effectLst/>
              </a:rPr>
            </a:br>
            <a:r>
              <a:rPr lang="en-US" sz="2800" dirty="0" smtClean="0">
                <a:solidFill>
                  <a:schemeClr val="tx1"/>
                </a:solidFill>
                <a:effectLst/>
              </a:rPr>
              <a:t/>
            </a:r>
            <a:br>
              <a:rPr lang="en-US" sz="2800" dirty="0" smtClean="0">
                <a:solidFill>
                  <a:schemeClr val="tx1"/>
                </a:solidFill>
                <a:effectLst/>
              </a:rPr>
            </a:br>
            <a:r>
              <a:rPr lang="en-US" sz="2800" dirty="0" smtClean="0">
                <a:solidFill>
                  <a:schemeClr val="tx1"/>
                </a:solidFill>
                <a:effectLst/>
              </a:rPr>
              <a:t/>
            </a:r>
            <a:br>
              <a:rPr lang="en-US" sz="2800" dirty="0" smtClean="0">
                <a:solidFill>
                  <a:schemeClr val="tx1"/>
                </a:solidFill>
                <a:effectLst/>
              </a:rPr>
            </a:br>
            <a:r>
              <a:rPr lang="en-US" sz="2800" dirty="0" smtClean="0">
                <a:solidFill>
                  <a:schemeClr val="tx1"/>
                </a:solidFill>
                <a:effectLst/>
              </a:rPr>
              <a:t/>
            </a:r>
            <a:br>
              <a:rPr lang="en-US" sz="2800" dirty="0" smtClean="0">
                <a:solidFill>
                  <a:schemeClr val="tx1"/>
                </a:solidFill>
                <a:effectLst/>
              </a:rPr>
            </a:br>
            <a:r>
              <a:rPr lang="en-US" sz="2800" dirty="0" smtClean="0">
                <a:solidFill>
                  <a:schemeClr val="tx1"/>
                </a:solidFill>
                <a:effectLst/>
              </a:rPr>
              <a:t>Table 3: Comparison of Different Communication Channels Used in Disaster Warning</a:t>
            </a:r>
            <a:endParaRPr lang="en-US" sz="2800" dirty="0"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POKOK BAHASAN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981200"/>
            <a:ext cx="7239000" cy="3276600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2800" dirty="0" smtClean="0"/>
              <a:t>PENDAHULUAN</a:t>
            </a:r>
          </a:p>
          <a:p>
            <a:r>
              <a:rPr lang="en-US" sz="2800" dirty="0" smtClean="0"/>
              <a:t>DISASTER WARNING SYSTEMS</a:t>
            </a:r>
          </a:p>
          <a:p>
            <a:r>
              <a:rPr lang="en-US" sz="2800" dirty="0" smtClean="0"/>
              <a:t>GEOGRAPHIC INFORMATION SYSTEM</a:t>
            </a:r>
            <a:br>
              <a:rPr lang="en-US" sz="2800" dirty="0" smtClean="0"/>
            </a:br>
            <a:r>
              <a:rPr lang="en-US" sz="2800" dirty="0" smtClean="0"/>
              <a:t>(GIS)</a:t>
            </a:r>
          </a:p>
          <a:p>
            <a:r>
              <a:rPr lang="en-US" sz="2800" dirty="0" smtClean="0"/>
              <a:t>MANAJEMEN TEKNOLOGI INFORMASI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563562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TAHAP ALUR INFORMASI PADA SISTEM PERINGATAN DINI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143000"/>
            <a:ext cx="7790688" cy="5715000"/>
          </a:xfrm>
        </p:spPr>
        <p:txBody>
          <a:bodyPr>
            <a:noAutofit/>
          </a:bodyPr>
          <a:lstStyle/>
          <a:p>
            <a:r>
              <a:rPr lang="en-US" sz="2500" dirty="0" err="1" smtClean="0"/>
              <a:t>Sumber</a:t>
            </a:r>
            <a:r>
              <a:rPr lang="en-US" sz="2500" dirty="0" smtClean="0"/>
              <a:t> </a:t>
            </a:r>
            <a:r>
              <a:rPr lang="en-US" sz="2500" dirty="0" err="1" smtClean="0"/>
              <a:t>Informasi</a:t>
            </a:r>
            <a:endParaRPr lang="en-US" sz="2500" dirty="0" smtClean="0"/>
          </a:p>
          <a:p>
            <a:r>
              <a:rPr lang="en-US" sz="2500" dirty="0" err="1" smtClean="0"/>
              <a:t>Peringatan</a:t>
            </a:r>
            <a:r>
              <a:rPr lang="en-US" sz="2500" dirty="0" smtClean="0"/>
              <a:t> </a:t>
            </a:r>
            <a:r>
              <a:rPr lang="en-US" sz="2500" dirty="0" err="1" smtClean="0"/>
              <a:t>Dini</a:t>
            </a:r>
            <a:r>
              <a:rPr lang="en-US" sz="2500" dirty="0" smtClean="0"/>
              <a:t> : - </a:t>
            </a:r>
            <a:r>
              <a:rPr lang="en-US" sz="2500" dirty="0" err="1" smtClean="0"/>
              <a:t>sumber</a:t>
            </a:r>
            <a:r>
              <a:rPr lang="en-US" sz="2500" dirty="0" smtClean="0"/>
              <a:t> </a:t>
            </a:r>
            <a:r>
              <a:rPr lang="en-US" sz="2500" dirty="0" err="1" smtClean="0"/>
              <a:t>biasa</a:t>
            </a:r>
            <a:r>
              <a:rPr lang="en-US" sz="2500" dirty="0" smtClean="0"/>
              <a:t>         - </a:t>
            </a:r>
            <a:r>
              <a:rPr lang="en-US" sz="2500" dirty="0" err="1" smtClean="0"/>
              <a:t>sumber</a:t>
            </a:r>
            <a:r>
              <a:rPr lang="en-US" sz="2500" dirty="0" smtClean="0"/>
              <a:t> </a:t>
            </a:r>
            <a:r>
              <a:rPr lang="en-US" sz="2500" dirty="0" err="1" smtClean="0"/>
              <a:t>khusus</a:t>
            </a:r>
            <a:endParaRPr lang="en-US" sz="2500" dirty="0" smtClean="0"/>
          </a:p>
          <a:p>
            <a:r>
              <a:rPr lang="en-US" sz="2500" dirty="0" err="1" smtClean="0"/>
              <a:t>Penyebar</a:t>
            </a:r>
            <a:r>
              <a:rPr lang="en-US" sz="2500" dirty="0" smtClean="0"/>
              <a:t> </a:t>
            </a:r>
            <a:r>
              <a:rPr lang="en-US" sz="2500" dirty="0" err="1" smtClean="0"/>
              <a:t>luasan</a:t>
            </a:r>
            <a:r>
              <a:rPr lang="en-US" sz="2500" dirty="0" smtClean="0"/>
              <a:t> : - </a:t>
            </a:r>
            <a:r>
              <a:rPr lang="en-US" sz="2500" dirty="0" err="1" smtClean="0"/>
              <a:t>penyuluhan</a:t>
            </a:r>
            <a:r>
              <a:rPr lang="en-US" sz="2500" dirty="0" smtClean="0"/>
              <a:t>           - </a:t>
            </a:r>
            <a:r>
              <a:rPr lang="en-US" sz="2500" dirty="0" err="1" smtClean="0"/>
              <a:t>telepon</a:t>
            </a:r>
            <a:r>
              <a:rPr lang="en-US" sz="2500" dirty="0" smtClean="0"/>
              <a:t>/telex/fax</a:t>
            </a:r>
          </a:p>
          <a:p>
            <a:pPr>
              <a:buNone/>
            </a:pPr>
            <a:r>
              <a:rPr lang="en-US" sz="2500" dirty="0" smtClean="0"/>
              <a:t>			   - radio/TV</a:t>
            </a:r>
          </a:p>
          <a:p>
            <a:r>
              <a:rPr lang="en-US" sz="2500" dirty="0" err="1" smtClean="0"/>
              <a:t>Penerima</a:t>
            </a:r>
            <a:r>
              <a:rPr lang="en-US" sz="2500" dirty="0" smtClean="0"/>
              <a:t> </a:t>
            </a:r>
            <a:r>
              <a:rPr lang="en-US" sz="2500" dirty="0" err="1" smtClean="0"/>
              <a:t>dan</a:t>
            </a:r>
            <a:r>
              <a:rPr lang="en-US" sz="2500" dirty="0" smtClean="0"/>
              <a:t> </a:t>
            </a:r>
            <a:r>
              <a:rPr lang="en-US" sz="2500" dirty="0" err="1" smtClean="0"/>
              <a:t>Pencatatan</a:t>
            </a:r>
            <a:r>
              <a:rPr lang="en-US" sz="2500" dirty="0" smtClean="0"/>
              <a:t> - </a:t>
            </a:r>
            <a:r>
              <a:rPr lang="en-US" sz="2500" dirty="0" err="1" smtClean="0"/>
              <a:t>pusat</a:t>
            </a:r>
            <a:r>
              <a:rPr lang="en-US" sz="2500" dirty="0" smtClean="0"/>
              <a:t> </a:t>
            </a:r>
            <a:r>
              <a:rPr lang="en-US" sz="2500" dirty="0" err="1" smtClean="0"/>
              <a:t>informasi</a:t>
            </a:r>
            <a:endParaRPr lang="en-US" sz="2500" dirty="0" smtClean="0"/>
          </a:p>
          <a:p>
            <a:r>
              <a:rPr lang="en-US" sz="2500" dirty="0" err="1" smtClean="0"/>
              <a:t>Peragaan</a:t>
            </a:r>
            <a:r>
              <a:rPr lang="en-US" sz="2500" dirty="0" smtClean="0"/>
              <a:t>/</a:t>
            </a:r>
            <a:r>
              <a:rPr lang="en-US" sz="2500" dirty="0" err="1" smtClean="0"/>
              <a:t>ekspose</a:t>
            </a:r>
            <a:r>
              <a:rPr lang="en-US" sz="2500" dirty="0" smtClean="0"/>
              <a:t>/display : - </a:t>
            </a:r>
            <a:r>
              <a:rPr lang="en-US" sz="2500" dirty="0" err="1" smtClean="0"/>
              <a:t>peta</a:t>
            </a:r>
            <a:r>
              <a:rPr lang="en-US" sz="2500" dirty="0" smtClean="0"/>
              <a:t>            - </a:t>
            </a:r>
            <a:r>
              <a:rPr lang="en-US" sz="2500" dirty="0" err="1" smtClean="0"/>
              <a:t>papan</a:t>
            </a:r>
            <a:r>
              <a:rPr lang="en-US" sz="2500" dirty="0" smtClean="0"/>
              <a:t> </a:t>
            </a:r>
            <a:r>
              <a:rPr lang="en-US" sz="2500" dirty="0" err="1" smtClean="0"/>
              <a:t>praga</a:t>
            </a:r>
            <a:endParaRPr lang="en-US" sz="2500" dirty="0" smtClean="0"/>
          </a:p>
          <a:p>
            <a:pPr>
              <a:buNone/>
            </a:pPr>
            <a:r>
              <a:rPr lang="en-US" sz="2500" dirty="0" smtClean="0"/>
              <a:t>				      - </a:t>
            </a:r>
            <a:r>
              <a:rPr lang="en-US" sz="2500" dirty="0" err="1" smtClean="0"/>
              <a:t>proyeksi</a:t>
            </a:r>
            <a:r>
              <a:rPr lang="en-US" sz="2500" dirty="0" smtClean="0"/>
              <a:t> visual</a:t>
            </a:r>
          </a:p>
          <a:p>
            <a:r>
              <a:rPr lang="en-US" sz="2500" dirty="0" err="1" smtClean="0"/>
              <a:t>Penilaian</a:t>
            </a:r>
            <a:r>
              <a:rPr lang="en-US" sz="2500" dirty="0" smtClean="0"/>
              <a:t> : - </a:t>
            </a:r>
            <a:r>
              <a:rPr lang="en-US" sz="2500" dirty="0" err="1" smtClean="0"/>
              <a:t>individu</a:t>
            </a:r>
            <a:endParaRPr lang="en-US" sz="2500" dirty="0" smtClean="0"/>
          </a:p>
          <a:p>
            <a:pPr>
              <a:buNone/>
            </a:pPr>
            <a:r>
              <a:rPr lang="en-US" sz="2500" dirty="0" smtClean="0"/>
              <a:t>		      - Tim – seminar/</a:t>
            </a:r>
            <a:r>
              <a:rPr lang="en-US" sz="2500" dirty="0" err="1" smtClean="0"/>
              <a:t>pertemuan</a:t>
            </a:r>
            <a:endParaRPr lang="en-US" sz="2500" dirty="0" smtClean="0"/>
          </a:p>
          <a:p>
            <a:r>
              <a:rPr lang="en-US" sz="2500" dirty="0" err="1" smtClean="0"/>
              <a:t>Pembuat</a:t>
            </a:r>
            <a:r>
              <a:rPr lang="en-US" sz="2500" dirty="0" smtClean="0"/>
              <a:t> </a:t>
            </a:r>
            <a:r>
              <a:rPr lang="en-US" sz="2500" dirty="0" err="1" smtClean="0"/>
              <a:t>keputusan</a:t>
            </a:r>
            <a:r>
              <a:rPr lang="en-US" sz="2500" dirty="0" smtClean="0"/>
              <a:t> : - </a:t>
            </a:r>
            <a:r>
              <a:rPr lang="en-US" sz="2500" dirty="0" err="1" smtClean="0"/>
              <a:t>Penguasa</a:t>
            </a:r>
            <a:r>
              <a:rPr lang="en-US" sz="2500" dirty="0" smtClean="0"/>
              <a:t>          - </a:t>
            </a:r>
            <a:r>
              <a:rPr lang="en-US" sz="2500" dirty="0" err="1" smtClean="0"/>
              <a:t>Pelaksana</a:t>
            </a:r>
            <a:endParaRPr lang="en-US" sz="2500" dirty="0" smtClean="0"/>
          </a:p>
          <a:p>
            <a:r>
              <a:rPr lang="en-US" sz="2500" dirty="0" err="1" smtClean="0"/>
              <a:t>Kegiatan</a:t>
            </a:r>
            <a:r>
              <a:rPr lang="en-US" sz="2500" dirty="0" smtClean="0"/>
              <a:t> : - </a:t>
            </a:r>
            <a:r>
              <a:rPr lang="en-US" sz="2500" dirty="0" err="1" smtClean="0"/>
              <a:t>statis</a:t>
            </a:r>
            <a:r>
              <a:rPr lang="en-US" sz="2500" dirty="0" smtClean="0"/>
              <a:t>          - </a:t>
            </a:r>
            <a:r>
              <a:rPr lang="en-US" sz="2500" dirty="0" err="1" smtClean="0"/>
              <a:t>Dinamis</a:t>
            </a:r>
            <a:endParaRPr lang="en-US" sz="2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dirty="0" smtClean="0"/>
              <a:t>LANGKAH – LANGKAH DALAM </a:t>
            </a:r>
            <a:br>
              <a:rPr lang="en-US" sz="2800" b="1" dirty="0" smtClean="0"/>
            </a:br>
            <a:r>
              <a:rPr lang="en-US" sz="2800" b="1" i="1" dirty="0" smtClean="0"/>
              <a:t>EARLY WARNING SYSTEM</a:t>
            </a:r>
            <a:endParaRPr lang="en-US" sz="28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828800"/>
            <a:ext cx="7498080" cy="4419600"/>
          </a:xfrm>
        </p:spPr>
        <p:txBody>
          <a:bodyPr/>
          <a:lstStyle/>
          <a:p>
            <a:r>
              <a:rPr lang="en-US" b="1" dirty="0" err="1" smtClean="0"/>
              <a:t>Tahap</a:t>
            </a:r>
            <a:r>
              <a:rPr lang="en-US" b="1" dirty="0" smtClean="0"/>
              <a:t> </a:t>
            </a:r>
            <a:r>
              <a:rPr lang="en-US" b="1" dirty="0" err="1" smtClean="0"/>
              <a:t>Persiapan</a:t>
            </a:r>
            <a:r>
              <a:rPr lang="en-US" b="1" dirty="0" smtClean="0"/>
              <a:t> (</a:t>
            </a:r>
            <a:r>
              <a:rPr lang="en-US" b="1" dirty="0" err="1" smtClean="0"/>
              <a:t>Penilaian</a:t>
            </a:r>
            <a:r>
              <a:rPr lang="en-US" b="1" dirty="0" smtClean="0"/>
              <a:t> </a:t>
            </a:r>
            <a:r>
              <a:rPr lang="en-US" b="1" dirty="0" err="1" smtClean="0"/>
              <a:t>Resiko</a:t>
            </a:r>
            <a:r>
              <a:rPr lang="en-US" b="1" dirty="0" smtClean="0"/>
              <a:t>)</a:t>
            </a:r>
          </a:p>
          <a:p>
            <a:pPr marL="596646" indent="-514350">
              <a:buFont typeface="+mj-lt"/>
              <a:buAutoNum type="alphaLcPeriod"/>
            </a:pPr>
            <a:r>
              <a:rPr lang="en-US" dirty="0" err="1" smtClean="0"/>
              <a:t>Pengumpulan</a:t>
            </a:r>
            <a:r>
              <a:rPr lang="en-US" dirty="0" smtClean="0"/>
              <a:t> data</a:t>
            </a:r>
          </a:p>
          <a:p>
            <a:pPr marL="596646" indent="-514350">
              <a:buFont typeface="+mj-lt"/>
              <a:buAutoNum type="alphaLcPeriod"/>
            </a:pPr>
            <a:r>
              <a:rPr lang="en-US" dirty="0" err="1" smtClean="0"/>
              <a:t>Analisa</a:t>
            </a:r>
            <a:r>
              <a:rPr lang="en-US" dirty="0" smtClean="0"/>
              <a:t> data</a:t>
            </a:r>
          </a:p>
          <a:p>
            <a:pPr marL="596646" indent="-514350">
              <a:buFont typeface="+mj-lt"/>
              <a:buAutoNum type="alphaLcPeriod"/>
            </a:pPr>
            <a:r>
              <a:rPr lang="en-US" dirty="0" err="1" smtClean="0"/>
              <a:t>Peragaan</a:t>
            </a:r>
            <a:r>
              <a:rPr lang="en-US" dirty="0" smtClean="0"/>
              <a:t>/Display </a:t>
            </a:r>
            <a:r>
              <a:rPr lang="en-US" dirty="0" err="1" smtClean="0"/>
              <a:t>Pemetaan</a:t>
            </a:r>
            <a:r>
              <a:rPr lang="en-US" dirty="0" smtClean="0"/>
              <a:t> </a:t>
            </a:r>
            <a:r>
              <a:rPr lang="en-US" dirty="0" err="1" smtClean="0"/>
              <a:t>daerah</a:t>
            </a:r>
            <a:r>
              <a:rPr lang="en-US" dirty="0" smtClean="0"/>
              <a:t> </a:t>
            </a:r>
            <a:r>
              <a:rPr lang="en-US" dirty="0" err="1" smtClean="0"/>
              <a:t>potensi</a:t>
            </a:r>
            <a:endParaRPr lang="en-US" dirty="0" smtClean="0"/>
          </a:p>
          <a:p>
            <a:pPr marL="596646" indent="-514350">
              <a:buFont typeface="+mj-lt"/>
              <a:buAutoNum type="alphaLcPeriod"/>
            </a:pPr>
            <a:r>
              <a:rPr lang="en-US" dirty="0" err="1" smtClean="0"/>
              <a:t>Diseminasi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endParaRPr lang="en-US" b="1" dirty="0" smtClean="0"/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/>
              <a:t>Pelaksanaan</a:t>
            </a:r>
            <a:r>
              <a:rPr lang="en-US" b="1" dirty="0" smtClean="0"/>
              <a:t> </a:t>
            </a:r>
            <a:r>
              <a:rPr lang="en-US" b="1" dirty="0" err="1" smtClean="0"/>
              <a:t>peringatan</a:t>
            </a:r>
            <a:r>
              <a:rPr lang="en-US" b="1" dirty="0" smtClean="0"/>
              <a:t> </a:t>
            </a:r>
            <a:r>
              <a:rPr lang="en-US" b="1" dirty="0" err="1" smtClean="0"/>
              <a:t>dini</a:t>
            </a:r>
            <a:endParaRPr lang="en-US" b="1" dirty="0" smtClean="0"/>
          </a:p>
          <a:p>
            <a:pPr marL="596646" indent="-514350">
              <a:buFont typeface="+mj-lt"/>
              <a:buAutoNum type="alphaLcPeriod"/>
            </a:pPr>
            <a:r>
              <a:rPr lang="en-US" dirty="0" err="1" smtClean="0"/>
              <a:t>Penerimaan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endParaRPr lang="en-US" dirty="0" smtClean="0"/>
          </a:p>
          <a:p>
            <a:pPr marL="596646" indent="-514350">
              <a:buFont typeface="+mj-lt"/>
              <a:buAutoNum type="alphaLcPeriod"/>
            </a:pPr>
            <a:r>
              <a:rPr lang="en-US" dirty="0" err="1" smtClean="0"/>
              <a:t>Diseminasi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(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hazard). </a:t>
            </a:r>
            <a:r>
              <a:rPr lang="en-US" dirty="0" err="1" smtClean="0"/>
              <a:t>Penyebar</a:t>
            </a:r>
            <a:r>
              <a:rPr lang="en-US" dirty="0" smtClean="0"/>
              <a:t> </a:t>
            </a:r>
            <a:r>
              <a:rPr lang="en-US" dirty="0" err="1" smtClean="0"/>
              <a:t>luasan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adanya</a:t>
            </a:r>
            <a:r>
              <a:rPr lang="en-US" dirty="0" smtClean="0"/>
              <a:t> </a:t>
            </a:r>
            <a:r>
              <a:rPr lang="en-US" dirty="0" err="1" smtClean="0"/>
              <a:t>ancaman</a:t>
            </a:r>
            <a:r>
              <a:rPr lang="en-US" dirty="0" smtClean="0"/>
              <a:t> </a:t>
            </a:r>
            <a:r>
              <a:rPr lang="en-US" dirty="0" err="1" smtClean="0"/>
              <a:t>bencana</a:t>
            </a:r>
            <a:endParaRPr lang="en-US" dirty="0" smtClean="0"/>
          </a:p>
          <a:p>
            <a:pPr marL="596646" indent="-514350">
              <a:buFont typeface="+mj-lt"/>
              <a:buAutoNum type="alphaLcPeriod"/>
            </a:pPr>
            <a:r>
              <a:rPr lang="en-US" dirty="0" err="1" smtClean="0"/>
              <a:t>Penerimaan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pencatatan</a:t>
            </a:r>
            <a:endParaRPr lang="en-US" dirty="0" smtClean="0"/>
          </a:p>
          <a:p>
            <a:pPr marL="596646" indent="-514350">
              <a:buFont typeface="+mj-lt"/>
              <a:buAutoNum type="alphaLcPeriod"/>
            </a:pPr>
            <a:r>
              <a:rPr lang="en-US" dirty="0" err="1" smtClean="0"/>
              <a:t>Penilaian</a:t>
            </a:r>
            <a:r>
              <a:rPr lang="en-US" dirty="0" smtClean="0"/>
              <a:t>/</a:t>
            </a:r>
            <a:r>
              <a:rPr lang="en-US" dirty="0" err="1" smtClean="0"/>
              <a:t>analisis</a:t>
            </a:r>
            <a:endParaRPr lang="en-US" dirty="0" smtClean="0"/>
          </a:p>
          <a:p>
            <a:pPr marL="596646" indent="-514350">
              <a:buFont typeface="+mj-lt"/>
              <a:buAutoNum type="alphaLcPeriod"/>
            </a:pPr>
            <a:r>
              <a:rPr lang="en-US" dirty="0" err="1" smtClean="0"/>
              <a:t>Penetapan</a:t>
            </a:r>
            <a:r>
              <a:rPr lang="en-US" dirty="0" smtClean="0"/>
              <a:t> </a:t>
            </a:r>
            <a:r>
              <a:rPr lang="en-US" dirty="0" err="1" smtClean="0"/>
              <a:t>peringatan</a:t>
            </a:r>
            <a:r>
              <a:rPr lang="en-US" dirty="0" smtClean="0"/>
              <a:t> </a:t>
            </a:r>
            <a:r>
              <a:rPr lang="en-US" dirty="0" err="1" smtClean="0"/>
              <a:t>dini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Cont…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066800"/>
            <a:ext cx="7498080" cy="518160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fi-FI" b="1" dirty="0" smtClean="0"/>
              <a:t>	Pelaksanaan Tindak Lanjut (rencana kontijensi)</a:t>
            </a:r>
          </a:p>
          <a:p>
            <a:r>
              <a:rPr lang="en-US" dirty="0" err="1" smtClean="0"/>
              <a:t>Tindak</a:t>
            </a:r>
            <a:r>
              <a:rPr lang="en-US" dirty="0" smtClean="0"/>
              <a:t> </a:t>
            </a:r>
            <a:r>
              <a:rPr lang="en-US" dirty="0" err="1" smtClean="0"/>
              <a:t>lanjut</a:t>
            </a:r>
            <a:r>
              <a:rPr lang="en-US" dirty="0" smtClean="0"/>
              <a:t> </a:t>
            </a:r>
            <a:r>
              <a:rPr lang="en-US" dirty="0" err="1" smtClean="0"/>
              <a:t>penggunaan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peringatan</a:t>
            </a:r>
            <a:r>
              <a:rPr lang="en-US" dirty="0" smtClean="0"/>
              <a:t> </a:t>
            </a:r>
            <a:r>
              <a:rPr lang="en-US" dirty="0" err="1" smtClean="0"/>
              <a:t>dini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menyusun</a:t>
            </a:r>
            <a:r>
              <a:rPr lang="en-US" dirty="0" smtClean="0"/>
              <a:t> </a:t>
            </a:r>
            <a:r>
              <a:rPr lang="en-US" dirty="0" err="1" smtClean="0"/>
              <a:t>rencana</a:t>
            </a:r>
            <a:r>
              <a:rPr lang="en-US" dirty="0" smtClean="0"/>
              <a:t> </a:t>
            </a:r>
            <a:r>
              <a:rPr lang="en-US" dirty="0" err="1" smtClean="0"/>
              <a:t>kontijensi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Aspek–aspek</a:t>
            </a:r>
            <a:r>
              <a:rPr lang="en-US" dirty="0" smtClean="0"/>
              <a:t> yang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dipertimbangkan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rencana</a:t>
            </a:r>
            <a:r>
              <a:rPr lang="en-US" dirty="0" smtClean="0"/>
              <a:t> </a:t>
            </a:r>
            <a:r>
              <a:rPr lang="en-US" dirty="0" err="1" smtClean="0"/>
              <a:t>tindak</a:t>
            </a:r>
            <a:r>
              <a:rPr lang="en-US" dirty="0" smtClean="0"/>
              <a:t> </a:t>
            </a:r>
            <a:r>
              <a:rPr lang="en-US" dirty="0" err="1" smtClean="0"/>
              <a:t>lanjut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endParaRPr lang="en-US" dirty="0" smtClean="0"/>
          </a:p>
          <a:p>
            <a:pPr marL="596646" indent="-514350">
              <a:buAutoNum type="alphaLcPeriod"/>
            </a:pPr>
            <a:r>
              <a:rPr lang="en-US" dirty="0" err="1" smtClean="0"/>
              <a:t>Tahap</a:t>
            </a:r>
            <a:r>
              <a:rPr lang="en-US" dirty="0" smtClean="0"/>
              <a:t> </a:t>
            </a:r>
            <a:r>
              <a:rPr lang="en-US" dirty="0" err="1" smtClean="0"/>
              <a:t>pra</a:t>
            </a:r>
            <a:r>
              <a:rPr lang="en-US" dirty="0" smtClean="0"/>
              <a:t> </a:t>
            </a:r>
            <a:r>
              <a:rPr lang="en-US" dirty="0" err="1" smtClean="0"/>
              <a:t>bencana</a:t>
            </a:r>
            <a:endParaRPr lang="en-US" dirty="0" smtClean="0"/>
          </a:p>
          <a:p>
            <a:pPr marL="596646" indent="-514350">
              <a:buAutoNum type="alphaLcPeriod"/>
            </a:pP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smtClean="0"/>
              <a:t>scenario yang </a:t>
            </a:r>
            <a:r>
              <a:rPr lang="en-US" dirty="0" err="1" smtClean="0"/>
              <a:t>ditetapkan</a:t>
            </a:r>
            <a:endParaRPr lang="en-US" dirty="0" smtClean="0"/>
          </a:p>
          <a:p>
            <a:pPr marL="596646" indent="-514350">
              <a:buFont typeface="+mj-lt"/>
              <a:buAutoNum type="alphaLcPeriod"/>
            </a:pPr>
            <a:r>
              <a:rPr lang="en-US" dirty="0" err="1" smtClean="0"/>
              <a:t>Keterlibatan</a:t>
            </a:r>
            <a:r>
              <a:rPr lang="en-US" dirty="0" smtClean="0"/>
              <a:t> </a:t>
            </a:r>
            <a:r>
              <a:rPr lang="en-US" dirty="0" err="1" smtClean="0"/>
              <a:t>mitra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endParaRPr lang="en-US" dirty="0" smtClean="0"/>
          </a:p>
          <a:p>
            <a:pPr marL="596646" indent="-514350">
              <a:buFont typeface="+mj-lt"/>
              <a:buAutoNum type="alphaLcPeriod"/>
            </a:pPr>
            <a:r>
              <a:rPr lang="en-US" dirty="0" err="1" smtClean="0"/>
              <a:t>Fokus</a:t>
            </a:r>
            <a:r>
              <a:rPr lang="en-US" dirty="0" smtClean="0"/>
              <a:t> </a:t>
            </a:r>
            <a:r>
              <a:rPr lang="en-US" dirty="0" err="1" smtClean="0"/>
              <a:t>perencanaan</a:t>
            </a:r>
            <a:r>
              <a:rPr lang="en-US" dirty="0" smtClean="0"/>
              <a:t> </a:t>
            </a: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pengembangan</a:t>
            </a:r>
            <a:r>
              <a:rPr lang="en-US" dirty="0" smtClean="0"/>
              <a:t> scenario</a:t>
            </a:r>
          </a:p>
          <a:p>
            <a:pPr marL="596646" indent="-514350">
              <a:buFont typeface="+mj-lt"/>
              <a:buAutoNum type="alphaLcPeriod"/>
            </a:pPr>
            <a:r>
              <a:rPr lang="en-US" dirty="0" err="1" smtClean="0"/>
              <a:t>Jadwal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yang </a:t>
            </a:r>
            <a:r>
              <a:rPr lang="en-US" dirty="0" err="1" smtClean="0"/>
              <a:t>mengambang</a:t>
            </a:r>
            <a:r>
              <a:rPr lang="en-US" dirty="0" smtClean="0"/>
              <a:t> (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tetap</a:t>
            </a:r>
            <a:r>
              <a:rPr lang="en-US" dirty="0" smtClean="0"/>
              <a:t>)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7714488" cy="1143000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GEOGRAPHIC INFORMATION SYSTEM</a:t>
            </a:r>
            <a:br>
              <a:rPr lang="en-US" sz="2800" b="1" dirty="0" smtClean="0"/>
            </a:br>
            <a:r>
              <a:rPr lang="en-US" sz="2800" b="1" dirty="0" smtClean="0"/>
              <a:t>(GIS)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209800"/>
            <a:ext cx="7866888" cy="4038600"/>
          </a:xfrm>
        </p:spPr>
        <p:txBody>
          <a:bodyPr/>
          <a:lstStyle/>
          <a:p>
            <a:r>
              <a:rPr lang="en-US" dirty="0" smtClean="0"/>
              <a:t>GIS can be defined as a system of hardware and software used for storage, retrieval, mapping and analysis of geographic data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The use of GIS in different phases in disaster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2209800"/>
            <a:ext cx="7790688" cy="4038600"/>
          </a:xfrm>
        </p:spPr>
        <p:txBody>
          <a:bodyPr/>
          <a:lstStyle/>
          <a:p>
            <a:r>
              <a:rPr lang="en-US" b="1" i="1" dirty="0" smtClean="0"/>
              <a:t>Planning</a:t>
            </a:r>
          </a:p>
          <a:p>
            <a:r>
              <a:rPr lang="en-US" b="1" i="1" dirty="0" smtClean="0"/>
              <a:t>Mitigation</a:t>
            </a:r>
          </a:p>
          <a:p>
            <a:r>
              <a:rPr lang="en-US" b="1" i="1" dirty="0" smtClean="0"/>
              <a:t>Preparedness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447800"/>
            <a:ext cx="7943088" cy="4800600"/>
          </a:xfrm>
        </p:spPr>
        <p:txBody>
          <a:bodyPr/>
          <a:lstStyle/>
          <a:p>
            <a:r>
              <a:rPr lang="en-US" dirty="0" smtClean="0"/>
              <a:t>Locating and identifying potential problems is a core requirement in disaster management. </a:t>
            </a:r>
          </a:p>
          <a:p>
            <a:r>
              <a:rPr lang="en-US" dirty="0" smtClean="0"/>
              <a:t>Using a GIS, it is possible to pinpoint hazard trends and start to evaluate the consequences of potential emergencies or disasters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MITIGATION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447800"/>
            <a:ext cx="7866888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After potential emergency situations are identified, mitigation needs can be addressed</a:t>
            </a:r>
          </a:p>
          <a:p>
            <a:r>
              <a:rPr lang="en-US" dirty="0" smtClean="0"/>
              <a:t>This process involves </a:t>
            </a:r>
            <a:r>
              <a:rPr lang="en-US" dirty="0" err="1" smtClean="0"/>
              <a:t>analysing</a:t>
            </a:r>
            <a:r>
              <a:rPr lang="en-US" dirty="0" smtClean="0"/>
              <a:t> the developments in the immediate aftermath of a disaster, evaluating the damage and determining what facilities are required to be reinforced for construction or relocation purposes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Mitigation may also include implementing legislation that prevents building structures in areas prone to earthquake, flood or tsunami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Preparedness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During the preparedness and response phases, GIS can accurately support better response planning in areas such as determining evacuation routes or locating vulnerable infrastructure and vital lifelines, etc.</a:t>
            </a:r>
          </a:p>
          <a:p>
            <a:r>
              <a:rPr lang="en-US" dirty="0" smtClean="0"/>
              <a:t>It also supports logistical planning to be able to provide relief supplies by displaying previously available information on roads, bridges, airports, railway and port conditions and limitations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PENDAHULUAN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600200"/>
            <a:ext cx="7866888" cy="4648200"/>
          </a:xfrm>
        </p:spPr>
        <p:txBody>
          <a:bodyPr/>
          <a:lstStyle/>
          <a:p>
            <a:r>
              <a:rPr lang="en-US" dirty="0" err="1" smtClean="0"/>
              <a:t>Teknologi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(TI)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aplikasi</a:t>
            </a:r>
            <a:r>
              <a:rPr lang="en-US" dirty="0" smtClean="0"/>
              <a:t> yang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gunakan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membantu</a:t>
            </a:r>
            <a:r>
              <a:rPr lang="en-US" dirty="0" smtClean="0"/>
              <a:t> </a:t>
            </a:r>
            <a:r>
              <a:rPr lang="en-US" dirty="0" err="1" smtClean="0"/>
              <a:t>didalam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terutama</a:t>
            </a:r>
            <a:r>
              <a:rPr lang="en-US" dirty="0" smtClean="0"/>
              <a:t> </a:t>
            </a:r>
            <a:r>
              <a:rPr lang="en-US" dirty="0" err="1" smtClean="0"/>
              <a:t>Bencana</a:t>
            </a:r>
            <a:r>
              <a:rPr lang="en-US" dirty="0" smtClean="0"/>
              <a:t> </a:t>
            </a:r>
            <a:r>
              <a:rPr lang="en-US" dirty="0" err="1" smtClean="0"/>
              <a:t>Alam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Prosedur</a:t>
            </a:r>
            <a:r>
              <a:rPr lang="en-US" dirty="0" smtClean="0"/>
              <a:t> </a:t>
            </a:r>
            <a:r>
              <a:rPr lang="en-US" dirty="0" err="1" smtClean="0"/>
              <a:t>penanganan</a:t>
            </a:r>
            <a:r>
              <a:rPr lang="en-US" dirty="0" smtClean="0"/>
              <a:t> </a:t>
            </a:r>
            <a:r>
              <a:rPr lang="en-US" dirty="0" err="1" smtClean="0"/>
              <a:t>bencana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banyak</a:t>
            </a:r>
            <a:r>
              <a:rPr lang="en-US" dirty="0" smtClean="0"/>
              <a:t>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efektif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bahkan</a:t>
            </a:r>
            <a:r>
              <a:rPr lang="en-US" dirty="0" smtClean="0"/>
              <a:t> </a:t>
            </a:r>
            <a:r>
              <a:rPr lang="en-US" dirty="0" err="1" smtClean="0"/>
              <a:t>salah</a:t>
            </a:r>
            <a:r>
              <a:rPr lang="en-US" dirty="0" smtClean="0"/>
              <a:t> </a:t>
            </a:r>
            <a:r>
              <a:rPr lang="en-US" dirty="0" err="1" smtClean="0"/>
              <a:t>sasaran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disebabkan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yang </a:t>
            </a:r>
            <a:r>
              <a:rPr lang="en-US" dirty="0" err="1" smtClean="0"/>
              <a:t>terlambat</a:t>
            </a:r>
            <a:r>
              <a:rPr lang="en-US" dirty="0" smtClean="0"/>
              <a:t> </a:t>
            </a:r>
            <a:r>
              <a:rPr lang="en-US" dirty="0" err="1" smtClean="0"/>
              <a:t>masuk</a:t>
            </a:r>
            <a:r>
              <a:rPr lang="en-US" dirty="0" smtClean="0"/>
              <a:t> </a:t>
            </a:r>
            <a:r>
              <a:rPr lang="en-US" dirty="0" err="1" smtClean="0"/>
              <a:t>terlebih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akurat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err="1" smtClean="0"/>
              <a:t>Manajemen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Teknologi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Informasi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2133600"/>
            <a:ext cx="7498080" cy="4114800"/>
          </a:xfrm>
        </p:spPr>
        <p:txBody>
          <a:bodyPr/>
          <a:lstStyle/>
          <a:p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tata</a:t>
            </a:r>
            <a:r>
              <a:rPr lang="en-US" dirty="0" smtClean="0"/>
              <a:t> </a:t>
            </a:r>
            <a:r>
              <a:rPr lang="en-US" dirty="0" err="1" smtClean="0"/>
              <a:t>kelola</a:t>
            </a:r>
            <a:r>
              <a:rPr lang="en-US" dirty="0" smtClean="0"/>
              <a:t> </a:t>
            </a:r>
            <a:r>
              <a:rPr lang="en-US" dirty="0" err="1" smtClean="0"/>
              <a:t>manajerial</a:t>
            </a:r>
            <a:r>
              <a:rPr lang="en-US" dirty="0" smtClean="0"/>
              <a:t> yang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perangkat</a:t>
            </a:r>
            <a:r>
              <a:rPr lang="en-US" dirty="0" smtClean="0"/>
              <a:t> </a:t>
            </a:r>
            <a:r>
              <a:rPr lang="en-US" dirty="0" err="1" smtClean="0"/>
              <a:t>teknologi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prosesnya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solidFill>
                  <a:schemeClr val="tx1"/>
                </a:solidFill>
              </a:rPr>
              <a:t>Apa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  <a:effectLst/>
              </a:rPr>
              <a:t>ciri</a:t>
            </a:r>
            <a:r>
              <a:rPr lang="en-US" dirty="0" smtClean="0">
                <a:solidFill>
                  <a:schemeClr val="tx1"/>
                </a:solidFill>
                <a:effectLst/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khas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manajemen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teknologi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informasi</a:t>
            </a:r>
            <a:r>
              <a:rPr lang="en-US" dirty="0" smtClean="0">
                <a:solidFill>
                  <a:schemeClr val="tx1"/>
                </a:solidFill>
              </a:rPr>
              <a:t>: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2362200"/>
            <a:ext cx="4953000" cy="27432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 algn="ctr"/>
            <a:r>
              <a:rPr lang="en-US" sz="3600" dirty="0" err="1" smtClean="0"/>
              <a:t>Terkoneksi</a:t>
            </a:r>
            <a:endParaRPr lang="en-US" sz="3600" dirty="0" smtClean="0"/>
          </a:p>
          <a:p>
            <a:pPr lvl="0" algn="ctr"/>
            <a:r>
              <a:rPr lang="en-US" sz="3600" dirty="0" err="1" smtClean="0"/>
              <a:t>Serba</a:t>
            </a:r>
            <a:r>
              <a:rPr lang="en-US" sz="3600" dirty="0" smtClean="0"/>
              <a:t> </a:t>
            </a:r>
            <a:r>
              <a:rPr lang="en-US" sz="3600" dirty="0" err="1" smtClean="0"/>
              <a:t>cepat</a:t>
            </a:r>
            <a:endParaRPr lang="en-US" sz="3600" dirty="0" smtClean="0"/>
          </a:p>
          <a:p>
            <a:pPr lvl="0" algn="ctr"/>
            <a:r>
              <a:rPr lang="en-US" sz="3600" dirty="0" err="1" smtClean="0"/>
              <a:t>Terintegrasi</a:t>
            </a:r>
            <a:endParaRPr lang="en-US" sz="36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err="1" smtClean="0"/>
              <a:t>Bagaimana</a:t>
            </a:r>
            <a:r>
              <a:rPr lang="en-US" sz="3600" dirty="0" smtClean="0"/>
              <a:t> </a:t>
            </a:r>
            <a:r>
              <a:rPr lang="en-US" sz="3600" dirty="0" err="1" smtClean="0"/>
              <a:t>peran</a:t>
            </a:r>
            <a:r>
              <a:rPr lang="en-US" sz="3600" dirty="0" smtClean="0"/>
              <a:t> </a:t>
            </a:r>
            <a:r>
              <a:rPr lang="en-US" sz="3600" dirty="0" err="1" smtClean="0"/>
              <a:t>manajemen</a:t>
            </a:r>
            <a:r>
              <a:rPr lang="en-US" sz="3600" dirty="0" smtClean="0"/>
              <a:t> </a:t>
            </a:r>
            <a:r>
              <a:rPr lang="en-US" sz="3600" dirty="0" err="1" smtClean="0"/>
              <a:t>teknologi</a:t>
            </a:r>
            <a:r>
              <a:rPr lang="en-US" sz="3600" dirty="0" smtClean="0"/>
              <a:t> </a:t>
            </a:r>
            <a:r>
              <a:rPr lang="en-US" sz="3600" dirty="0" err="1" smtClean="0"/>
              <a:t>informasi</a:t>
            </a:r>
            <a:r>
              <a:rPr lang="en-US" sz="3600" dirty="0" smtClean="0"/>
              <a:t> </a:t>
            </a:r>
            <a:r>
              <a:rPr lang="en-US" sz="3600" dirty="0" err="1" smtClean="0"/>
              <a:t>berkaitan</a:t>
            </a:r>
            <a:r>
              <a:rPr lang="en-US" sz="3600" dirty="0" smtClean="0"/>
              <a:t> </a:t>
            </a:r>
            <a:r>
              <a:rPr lang="en-US" sz="3600" dirty="0" err="1" smtClean="0"/>
              <a:t>bencana</a:t>
            </a:r>
            <a:r>
              <a:rPr lang="en-US" sz="3600" dirty="0" smtClean="0"/>
              <a:t>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2286000"/>
            <a:ext cx="6248400" cy="2590800"/>
          </a:xfr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lvl="0"/>
            <a:r>
              <a:rPr lang="en-US" sz="3600" dirty="0" err="1" smtClean="0">
                <a:solidFill>
                  <a:schemeClr val="tx1"/>
                </a:solidFill>
              </a:rPr>
              <a:t>Deteksi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dini</a:t>
            </a:r>
            <a:r>
              <a:rPr lang="en-US" sz="3600" dirty="0" smtClean="0">
                <a:solidFill>
                  <a:schemeClr val="tx1"/>
                </a:solidFill>
              </a:rPr>
              <a:t>/</a:t>
            </a:r>
            <a:r>
              <a:rPr lang="en-US" sz="3600" i="1" dirty="0" smtClean="0">
                <a:solidFill>
                  <a:schemeClr val="tx1"/>
                </a:solidFill>
              </a:rPr>
              <a:t>early warning syste</a:t>
            </a:r>
            <a:r>
              <a:rPr lang="en-US" sz="3600" dirty="0" smtClean="0">
                <a:solidFill>
                  <a:schemeClr val="tx1"/>
                </a:solidFill>
              </a:rPr>
              <a:t>m</a:t>
            </a:r>
          </a:p>
          <a:p>
            <a:pPr lvl="0"/>
            <a:r>
              <a:rPr lang="en-US" sz="3600" dirty="0" err="1" smtClean="0">
                <a:solidFill>
                  <a:schemeClr val="tx1"/>
                </a:solidFill>
              </a:rPr>
              <a:t>Pemetaan</a:t>
            </a:r>
            <a:r>
              <a:rPr lang="en-US" sz="3600" dirty="0" smtClean="0">
                <a:solidFill>
                  <a:schemeClr val="tx1"/>
                </a:solidFill>
              </a:rPr>
              <a:t>. </a:t>
            </a:r>
          </a:p>
          <a:p>
            <a:pPr lvl="0"/>
            <a:r>
              <a:rPr lang="en-US" sz="3600" dirty="0" err="1" smtClean="0">
                <a:solidFill>
                  <a:schemeClr val="tx1"/>
                </a:solidFill>
              </a:rPr>
              <a:t>Koordinasi</a:t>
            </a:r>
            <a:r>
              <a:rPr lang="en-US" sz="3600" dirty="0" smtClean="0">
                <a:solidFill>
                  <a:schemeClr val="tx1"/>
                </a:solidFill>
              </a:rPr>
              <a:t>. </a:t>
            </a:r>
          </a:p>
          <a:p>
            <a:pPr>
              <a:buNone/>
            </a:pP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362200"/>
            <a:ext cx="7498080" cy="2286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TERIMAKSIH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0000" dirty="0" smtClean="0"/>
              <a:t>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447800"/>
            <a:ext cx="7943088" cy="5105400"/>
          </a:xfrm>
        </p:spPr>
        <p:txBody>
          <a:bodyPr>
            <a:normAutofit/>
          </a:bodyPr>
          <a:lstStyle/>
          <a:p>
            <a:r>
              <a:rPr lang="en-US" dirty="0" err="1" smtClean="0"/>
              <a:t>Peran</a:t>
            </a:r>
            <a:r>
              <a:rPr lang="en-US" dirty="0" smtClean="0"/>
              <a:t> ICT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permasalahan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penting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sarana</a:t>
            </a:r>
            <a:r>
              <a:rPr lang="en-US" dirty="0" smtClean="0"/>
              <a:t> yang vital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membantu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pengambilan</a:t>
            </a:r>
            <a:r>
              <a:rPr lang="en-US" dirty="0" smtClean="0"/>
              <a:t> </a:t>
            </a:r>
            <a:r>
              <a:rPr lang="en-US" dirty="0" err="1" smtClean="0"/>
              <a:t>keputusan</a:t>
            </a:r>
            <a:endParaRPr lang="en-US" dirty="0" smtClean="0"/>
          </a:p>
          <a:p>
            <a:r>
              <a:rPr lang="en-US" dirty="0" err="1" smtClean="0"/>
              <a:t>Teknologi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mampu</a:t>
            </a:r>
            <a:r>
              <a:rPr lang="en-US" dirty="0" smtClean="0"/>
              <a:t> </a:t>
            </a:r>
            <a:r>
              <a:rPr lang="en-US" dirty="0" err="1" smtClean="0"/>
              <a:t>mencegah</a:t>
            </a:r>
            <a:r>
              <a:rPr lang="en-US" dirty="0" smtClean="0"/>
              <a:t> </a:t>
            </a:r>
            <a:r>
              <a:rPr lang="en-US" dirty="0" err="1" smtClean="0"/>
              <a:t>terjadinya</a:t>
            </a:r>
            <a:r>
              <a:rPr lang="en-US" dirty="0" smtClean="0"/>
              <a:t> </a:t>
            </a:r>
            <a:r>
              <a:rPr lang="en-US" dirty="0" err="1" smtClean="0"/>
              <a:t>bencana</a:t>
            </a:r>
            <a:r>
              <a:rPr lang="en-US" dirty="0" smtClean="0"/>
              <a:t> </a:t>
            </a:r>
            <a:r>
              <a:rPr lang="en-US" dirty="0" err="1" smtClean="0"/>
              <a:t>namun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teknologi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meminimalkan</a:t>
            </a:r>
            <a:r>
              <a:rPr lang="en-US" dirty="0" smtClean="0"/>
              <a:t> </a:t>
            </a:r>
            <a:r>
              <a:rPr lang="en-US" dirty="0" err="1" smtClean="0"/>
              <a:t>segala</a:t>
            </a:r>
            <a:r>
              <a:rPr lang="en-US" dirty="0" smtClean="0"/>
              <a:t> </a:t>
            </a:r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kerugian</a:t>
            </a:r>
            <a:r>
              <a:rPr lang="en-US" dirty="0" smtClean="0"/>
              <a:t>, </a:t>
            </a:r>
            <a:r>
              <a:rPr lang="en-US" dirty="0" err="1" smtClean="0"/>
              <a:t>korban</a:t>
            </a:r>
            <a:r>
              <a:rPr lang="en-US" dirty="0" smtClean="0"/>
              <a:t> </a:t>
            </a:r>
            <a:r>
              <a:rPr lang="en-US" dirty="0" err="1" smtClean="0"/>
              <a:t>jiwa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tindakan-tindakan</a:t>
            </a:r>
            <a:r>
              <a:rPr lang="en-US" dirty="0" smtClean="0"/>
              <a:t> yang </a:t>
            </a:r>
            <a:r>
              <a:rPr lang="en-US" dirty="0" err="1" smtClean="0"/>
              <a:t>efektif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efisien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28600" y="121920"/>
          <a:ext cx="8686800" cy="640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2080"/>
                <a:gridCol w="1838018"/>
                <a:gridCol w="2329422"/>
                <a:gridCol w="2447280"/>
              </a:tblGrid>
              <a:tr h="706689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Incident 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22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Considered area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Number of death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22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Estimated financial loss</a:t>
                      </a:r>
                      <a:endParaRPr lang="en-US" sz="2200" dirty="0"/>
                    </a:p>
                  </a:txBody>
                  <a:tcPr/>
                </a:tc>
              </a:tr>
              <a:tr h="1615289">
                <a:tc>
                  <a:txBody>
                    <a:bodyPr/>
                    <a:lstStyle/>
                    <a:p>
                      <a:r>
                        <a:rPr kumimoji="0" lang="en-US" sz="2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Indian Ocean tsunami</a:t>
                      </a:r>
                    </a:p>
                    <a:p>
                      <a:r>
                        <a:rPr kumimoji="0" lang="en-US" sz="2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(December 2004)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Sri </a:t>
                      </a:r>
                      <a:r>
                        <a:rPr lang="en-US" sz="2200" dirty="0" err="1" smtClean="0"/>
                        <a:t>lanka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2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30,920 or 38,195</a:t>
                      </a:r>
                    </a:p>
                    <a:p>
                      <a:r>
                        <a:rPr kumimoji="0" lang="en-US" sz="2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(two different</a:t>
                      </a:r>
                    </a:p>
                    <a:p>
                      <a:r>
                        <a:rPr kumimoji="0" lang="en-US" sz="2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official estimates)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2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US$1 billion damage and</a:t>
                      </a:r>
                    </a:p>
                    <a:p>
                      <a:r>
                        <a:rPr kumimoji="0" lang="en-US" sz="2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US$1.8 billion recovery</a:t>
                      </a:r>
                    </a:p>
                    <a:p>
                      <a:r>
                        <a:rPr kumimoji="0" lang="en-US" sz="2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costs</a:t>
                      </a:r>
                      <a:endParaRPr lang="en-US" sz="2200" dirty="0"/>
                    </a:p>
                  </a:txBody>
                  <a:tcPr/>
                </a:tc>
              </a:tr>
              <a:tr h="1009556">
                <a:tc>
                  <a:txBody>
                    <a:bodyPr/>
                    <a:lstStyle/>
                    <a:p>
                      <a:r>
                        <a:rPr kumimoji="0" lang="en-US" sz="2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Northern Pakistan</a:t>
                      </a:r>
                    </a:p>
                    <a:p>
                      <a:r>
                        <a:rPr kumimoji="0" lang="en-US" sz="2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earthquake</a:t>
                      </a:r>
                    </a:p>
                    <a:p>
                      <a:r>
                        <a:rPr kumimoji="0" lang="en-US" sz="2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(October 2005)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Pakistan 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2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87,350 (official)</a:t>
                      </a:r>
                    </a:p>
                    <a:p>
                      <a:r>
                        <a:rPr kumimoji="0" lang="en-US" sz="2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Over 100,000 (unofficial)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2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US$5 billion</a:t>
                      </a:r>
                      <a:endParaRPr lang="en-US" sz="2200" dirty="0"/>
                    </a:p>
                  </a:txBody>
                  <a:tcPr/>
                </a:tc>
              </a:tr>
              <a:tr h="1918156">
                <a:tc>
                  <a:txBody>
                    <a:bodyPr/>
                    <a:lstStyle/>
                    <a:p>
                      <a:r>
                        <a:rPr kumimoji="0" lang="en-US" sz="2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Hurricane Katrina</a:t>
                      </a:r>
                    </a:p>
                    <a:p>
                      <a:r>
                        <a:rPr kumimoji="0" lang="en-US" sz="2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(August 2005)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2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New Orleans, USA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2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1,604 accounted for</a:t>
                      </a:r>
                    </a:p>
                    <a:p>
                      <a:r>
                        <a:rPr kumimoji="0" lang="en-US" sz="2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(both direct and indirect)</a:t>
                      </a:r>
                    </a:p>
                    <a:p>
                      <a:r>
                        <a:rPr kumimoji="0" lang="en-US" sz="2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2,000 missing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2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US$25 billion-US$100 billion</a:t>
                      </a:r>
                    </a:p>
                    <a:p>
                      <a:r>
                        <a:rPr kumimoji="0" lang="en-US" sz="2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US$75 billion</a:t>
                      </a:r>
                    </a:p>
                    <a:p>
                      <a:r>
                        <a:rPr kumimoji="0" lang="en-US" sz="2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(according to the US</a:t>
                      </a:r>
                    </a:p>
                    <a:p>
                      <a:r>
                        <a:rPr kumimoji="0" lang="en-US" sz="2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National Hurricane Center)</a:t>
                      </a:r>
                      <a:endParaRPr lang="en-US" sz="2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304800"/>
            <a:ext cx="7498080" cy="1143000"/>
          </a:xfrm>
        </p:spPr>
        <p:txBody>
          <a:bodyPr/>
          <a:lstStyle/>
          <a:p>
            <a:r>
              <a:rPr lang="en-US" dirty="0" smtClean="0"/>
              <a:t>DISASTER WARNING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981200"/>
            <a:ext cx="7790688" cy="3733800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A warning can be defined as the communication of information about a hazard or threat to </a:t>
            </a:r>
            <a:r>
              <a:rPr lang="en-US" dirty="0" err="1" smtClean="0"/>
              <a:t>apopulation</a:t>
            </a:r>
            <a:r>
              <a:rPr lang="en-US" dirty="0" smtClean="0"/>
              <a:t> at risk, in order for them to take appropriate actions to mitigate any potentially negative impacts on themselves, those in their care and their property (</a:t>
            </a:r>
            <a:r>
              <a:rPr lang="en-US" dirty="0" err="1" smtClean="0"/>
              <a:t>Samarajiva</a:t>
            </a:r>
            <a:r>
              <a:rPr lang="en-US" dirty="0" smtClean="0"/>
              <a:t> et al., 2005).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44562"/>
          </a:xfrm>
        </p:spPr>
        <p:txBody>
          <a:bodyPr/>
          <a:lstStyle/>
          <a:p>
            <a:r>
              <a:rPr lang="en-US" dirty="0" smtClean="0"/>
              <a:t>Cont…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295400"/>
            <a:ext cx="7943088" cy="4953000"/>
          </a:xfrm>
        </p:spPr>
        <p:txBody>
          <a:bodyPr>
            <a:normAutofit fontScale="92500"/>
          </a:bodyPr>
          <a:lstStyle/>
          <a:p>
            <a:r>
              <a:rPr lang="en-US" i="1" dirty="0" smtClean="0"/>
              <a:t>Early warning system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subsistem</a:t>
            </a:r>
            <a:r>
              <a:rPr lang="en-US" dirty="0" smtClean="0"/>
              <a:t> </a:t>
            </a:r>
            <a:r>
              <a:rPr lang="en-US" dirty="0" err="1" smtClean="0"/>
              <a:t>awal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 </a:t>
            </a:r>
            <a:r>
              <a:rPr lang="en-US" dirty="0" err="1" smtClean="0"/>
              <a:t>kesiapsiagaan</a:t>
            </a:r>
            <a:r>
              <a:rPr lang="en-US" dirty="0" smtClean="0"/>
              <a:t>, agar </a:t>
            </a:r>
            <a:r>
              <a:rPr lang="en-US" dirty="0" err="1" smtClean="0"/>
              <a:t>masyarakan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jajaran</a:t>
            </a:r>
            <a:r>
              <a:rPr lang="en-US" dirty="0" smtClean="0"/>
              <a:t> </a:t>
            </a:r>
            <a:r>
              <a:rPr lang="en-US" dirty="0" err="1" smtClean="0"/>
              <a:t>kesehatan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provinsi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kabupaten</a:t>
            </a:r>
            <a:r>
              <a:rPr lang="en-US" dirty="0" smtClean="0"/>
              <a:t>/</a:t>
            </a:r>
            <a:r>
              <a:rPr lang="en-US" dirty="0" err="1" smtClean="0"/>
              <a:t>kota</a:t>
            </a:r>
            <a:r>
              <a:rPr lang="en-US" dirty="0" smtClean="0"/>
              <a:t> </a:t>
            </a:r>
            <a:r>
              <a:rPr lang="en-US" dirty="0" err="1" smtClean="0"/>
              <a:t>terutama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daerah</a:t>
            </a:r>
            <a:r>
              <a:rPr lang="en-US" dirty="0" smtClean="0"/>
              <a:t> </a:t>
            </a:r>
            <a:r>
              <a:rPr lang="en-US" dirty="0" err="1" smtClean="0"/>
              <a:t>potensi</a:t>
            </a:r>
            <a:r>
              <a:rPr lang="en-US" dirty="0" smtClean="0"/>
              <a:t> </a:t>
            </a:r>
            <a:r>
              <a:rPr lang="en-US" dirty="0" err="1" smtClean="0"/>
              <a:t>bencana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mempersiapkan</a:t>
            </a:r>
            <a:r>
              <a:rPr lang="en-US" dirty="0" smtClean="0"/>
              <a:t> </a:t>
            </a:r>
            <a:r>
              <a:rPr lang="en-US" dirty="0" err="1" smtClean="0"/>
              <a:t>diri</a:t>
            </a:r>
            <a:r>
              <a:rPr lang="en-US" dirty="0" smtClean="0"/>
              <a:t> </a:t>
            </a:r>
            <a:r>
              <a:rPr lang="en-US" dirty="0" err="1" smtClean="0"/>
              <a:t>menghadapi</a:t>
            </a:r>
            <a:r>
              <a:rPr lang="en-US" dirty="0" smtClean="0"/>
              <a:t> </a:t>
            </a:r>
            <a:r>
              <a:rPr lang="en-US" dirty="0" err="1" smtClean="0"/>
              <a:t>kemungkinan</a:t>
            </a:r>
            <a:r>
              <a:rPr lang="en-US" dirty="0" smtClean="0"/>
              <a:t> </a:t>
            </a:r>
            <a:r>
              <a:rPr lang="en-US" dirty="0" err="1" smtClean="0"/>
              <a:t>terjadinya</a:t>
            </a:r>
            <a:r>
              <a:rPr lang="en-US" dirty="0" smtClean="0"/>
              <a:t> </a:t>
            </a:r>
            <a:r>
              <a:rPr lang="en-US" dirty="0" err="1" smtClean="0"/>
              <a:t>bencana</a:t>
            </a:r>
            <a:endParaRPr lang="en-US" dirty="0" smtClean="0"/>
          </a:p>
          <a:p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Peringatan</a:t>
            </a:r>
            <a:r>
              <a:rPr lang="en-US" dirty="0" smtClean="0"/>
              <a:t> </a:t>
            </a:r>
            <a:r>
              <a:rPr lang="en-US" dirty="0" err="1" smtClean="0"/>
              <a:t>Dini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system (</a:t>
            </a:r>
            <a:r>
              <a:rPr lang="en-US" dirty="0" err="1" smtClean="0"/>
              <a:t>rangkaian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) </a:t>
            </a:r>
            <a:r>
              <a:rPr lang="en-US" dirty="0" err="1" smtClean="0"/>
              <a:t>pengumpulan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analisis</a:t>
            </a:r>
            <a:r>
              <a:rPr lang="en-US" dirty="0" smtClean="0"/>
              <a:t> data </a:t>
            </a:r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en-US" dirty="0" err="1" smtClean="0"/>
              <a:t>desiminasi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keadaan</a:t>
            </a:r>
            <a:r>
              <a:rPr lang="en-US" dirty="0" smtClean="0"/>
              <a:t> </a:t>
            </a:r>
            <a:r>
              <a:rPr lang="en-US" dirty="0" err="1" smtClean="0"/>
              <a:t>darurat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kedaruratan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goal of early warning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447800"/>
            <a:ext cx="7790688" cy="4648200"/>
          </a:xfrm>
        </p:spPr>
        <p:txBody>
          <a:bodyPr>
            <a:normAutofit/>
          </a:bodyPr>
          <a:lstStyle/>
          <a:p>
            <a:r>
              <a:rPr lang="en-US" dirty="0" err="1" smtClean="0"/>
              <a:t>Meningkatnya</a:t>
            </a:r>
            <a:r>
              <a:rPr lang="en-US" dirty="0" smtClean="0"/>
              <a:t> </a:t>
            </a:r>
            <a:r>
              <a:rPr lang="en-US" dirty="0" err="1" smtClean="0"/>
              <a:t>kualitas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lintas</a:t>
            </a:r>
            <a:r>
              <a:rPr lang="en-US" dirty="0" smtClean="0"/>
              <a:t> program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lintas</a:t>
            </a:r>
            <a:r>
              <a:rPr lang="en-US" dirty="0" smtClean="0"/>
              <a:t> </a:t>
            </a:r>
            <a:r>
              <a:rPr lang="en-US" dirty="0" err="1" smtClean="0"/>
              <a:t>sektor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penanggulangan</a:t>
            </a:r>
            <a:r>
              <a:rPr lang="en-US" dirty="0" smtClean="0"/>
              <a:t> </a:t>
            </a:r>
            <a:r>
              <a:rPr lang="en-US" dirty="0" err="1" smtClean="0"/>
              <a:t>bencana</a:t>
            </a:r>
            <a:r>
              <a:rPr lang="en-US" dirty="0" smtClean="0"/>
              <a:t>.</a:t>
            </a:r>
          </a:p>
          <a:p>
            <a:r>
              <a:rPr lang="sv-SE" dirty="0" smtClean="0"/>
              <a:t>Meningkatnya pengetahuan, sikap dan perilaku masyarakat terhadap adanya </a:t>
            </a:r>
            <a:r>
              <a:rPr lang="en-US" dirty="0" err="1" smtClean="0"/>
              <a:t>ancaman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bahaya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Meningkatnya</a:t>
            </a:r>
            <a:r>
              <a:rPr lang="en-US" dirty="0" smtClean="0"/>
              <a:t> </a:t>
            </a:r>
            <a:r>
              <a:rPr lang="en-US" dirty="0" err="1" smtClean="0"/>
              <a:t>peran</a:t>
            </a:r>
            <a:r>
              <a:rPr lang="en-US" dirty="0" smtClean="0"/>
              <a:t> </a:t>
            </a:r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en-US" dirty="0" err="1" smtClean="0"/>
              <a:t>lembaga</a:t>
            </a:r>
            <a:r>
              <a:rPr lang="en-US" dirty="0" smtClean="0"/>
              <a:t> </a:t>
            </a:r>
            <a:r>
              <a:rPr lang="en-US" dirty="0" err="1" smtClean="0"/>
              <a:t>Swadaya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(LSM)/Non Government Organization (NGO’s)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828800"/>
            <a:ext cx="7498080" cy="4419600"/>
          </a:xfrm>
        </p:spPr>
        <p:txBody>
          <a:bodyPr/>
          <a:lstStyle/>
          <a:p>
            <a:r>
              <a:rPr lang="en-US" dirty="0" smtClean="0"/>
              <a:t>The goal of early public warning is to ensure to the greatest extent possible that the hazard does not become a disaster. Such warnings must be unambiguous, communicate the risks succinctly and provide necessary guidance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597</TotalTime>
  <Words>928</Words>
  <Application>Microsoft Office PowerPoint</Application>
  <PresentationFormat>On-screen Show (4:3)</PresentationFormat>
  <Paragraphs>178</Paragraphs>
  <Slides>33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Solstice</vt:lpstr>
      <vt:lpstr>    Peranan ICT Dalam Pengelolaan Wilayah Rawan Bencana Untuk Antisipasi Dan Kesiapsiagaan </vt:lpstr>
      <vt:lpstr>POKOK BAHASAN</vt:lpstr>
      <vt:lpstr>PENDAHULUAN</vt:lpstr>
      <vt:lpstr>Cont…</vt:lpstr>
      <vt:lpstr>Slide 5</vt:lpstr>
      <vt:lpstr>DISASTER WARNING SYSTEMS</vt:lpstr>
      <vt:lpstr>Cont…</vt:lpstr>
      <vt:lpstr>The goal of early warning system</vt:lpstr>
      <vt:lpstr>Cont…</vt:lpstr>
      <vt:lpstr>Cont…</vt:lpstr>
      <vt:lpstr>Key Players in Disaster Warning</vt:lpstr>
      <vt:lpstr>KERANGKA KERJA KONSEPTUAL SISTEM PERINGATAN DINI</vt:lpstr>
      <vt:lpstr>DETERMINANT KONSEPTUAL EFEKTIFITAS SISTEM PERINGATAN DINI</vt:lpstr>
      <vt:lpstr>Channels Used for Disaster Warning</vt:lpstr>
      <vt:lpstr>Slide 15</vt:lpstr>
      <vt:lpstr>Slide 16</vt:lpstr>
      <vt:lpstr>Slide 17</vt:lpstr>
      <vt:lpstr>Slide 18</vt:lpstr>
      <vt:lpstr>Tabe 2: Radio Communication Media Used in Disaster Warning and Management    Table 3: Comparison of Different Communication Channels Used in Disaster Warning</vt:lpstr>
      <vt:lpstr>TAHAP ALUR INFORMASI PADA SISTEM PERINGATAN DINI</vt:lpstr>
      <vt:lpstr>LANGKAH – LANGKAH DALAM  EARLY WARNING SYSTEM</vt:lpstr>
      <vt:lpstr>Cont…</vt:lpstr>
      <vt:lpstr>Cont…</vt:lpstr>
      <vt:lpstr>GEOGRAPHIC INFORMATION SYSTEM (GIS)</vt:lpstr>
      <vt:lpstr>The use of GIS in different phases in disaster</vt:lpstr>
      <vt:lpstr>PLANNING</vt:lpstr>
      <vt:lpstr>MITIGATION</vt:lpstr>
      <vt:lpstr>Cont…</vt:lpstr>
      <vt:lpstr>Preparedness</vt:lpstr>
      <vt:lpstr>Manajemen Teknologi Informasi</vt:lpstr>
      <vt:lpstr>Apa ciri khas manajemen teknologi informasi:</vt:lpstr>
      <vt:lpstr>Bagaimana peran manajemen teknologi informasi berkaitan bencana </vt:lpstr>
      <vt:lpstr>TERIMAKSIH   ?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Peranan ICT Dalam Pengelolaan Wilayah Rawan Bencana Untuk Antisipasi Dan Ke-siap-siaga-an </dc:title>
  <dc:creator>TOSHIBA</dc:creator>
  <cp:lastModifiedBy>TOSHIBA</cp:lastModifiedBy>
  <cp:revision>61</cp:revision>
  <dcterms:created xsi:type="dcterms:W3CDTF">2011-04-18T02:10:57Z</dcterms:created>
  <dcterms:modified xsi:type="dcterms:W3CDTF">2011-04-20T06:23:01Z</dcterms:modified>
</cp:coreProperties>
</file>