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14" r:id="rId2"/>
    <p:sldId id="315" r:id="rId3"/>
    <p:sldId id="316" r:id="rId4"/>
    <p:sldId id="318" r:id="rId5"/>
    <p:sldId id="319" r:id="rId6"/>
    <p:sldId id="320" r:id="rId7"/>
    <p:sldId id="321"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10071100" cy="75565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9" d="100"/>
          <a:sy n="59" d="100"/>
        </p:scale>
        <p:origin x="-1206" y="-96"/>
      </p:cViewPr>
      <p:guideLst>
        <p:guide orient="horz" pos="2380"/>
        <p:guide pos="31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C038F6-3CE1-4EB0-979E-6FDED12B5F7C}" type="datetimeFigureOut">
              <a:rPr lang="id-ID" smtClean="0"/>
              <a:pPr/>
              <a:t>21/04/2011</a:t>
            </a:fld>
            <a:endParaRPr lang="id-ID"/>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B54C9-E827-441A-8BE0-8D79CDAE1BA3}"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E5EB54C9-E827-441A-8BE0-8D79CDAE1BA3}" type="slidenum">
              <a:rPr lang="id-ID" smtClean="0"/>
              <a:pPr/>
              <a:t>4</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87481" y="1511300"/>
            <a:ext cx="8647718" cy="2015067"/>
          </a:xfrm>
          <a:ln>
            <a:noFill/>
          </a:ln>
        </p:spPr>
        <p:txBody>
          <a:bodyPr vert="horz" tIns="0" rIns="20144"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87481" y="3557368"/>
            <a:ext cx="8651075" cy="1931106"/>
          </a:xfrm>
        </p:spPr>
        <p:txBody>
          <a:bodyPr lIns="0" rIns="20144"/>
          <a:lstStyle>
            <a:lvl1pPr marL="0" marR="50361" indent="0" algn="r">
              <a:buNone/>
              <a:defRPr>
                <a:solidFill>
                  <a:schemeClr val="tx1"/>
                </a:solidFill>
              </a:defRPr>
            </a:lvl1pPr>
            <a:lvl2pPr marL="503606" indent="0" algn="ctr">
              <a:buNone/>
            </a:lvl2pPr>
            <a:lvl3pPr marL="1007212" indent="0" algn="ctr">
              <a:buNone/>
            </a:lvl3pPr>
            <a:lvl4pPr marL="1510817" indent="0" algn="ctr">
              <a:buNone/>
            </a:lvl4pPr>
            <a:lvl5pPr marL="2014423" indent="0" algn="ctr">
              <a:buNone/>
            </a:lvl5pPr>
            <a:lvl6pPr marL="2518029" indent="0" algn="ctr">
              <a:buNone/>
            </a:lvl6pPr>
            <a:lvl7pPr marL="3021635" indent="0" algn="ctr">
              <a:buNone/>
            </a:lvl7pPr>
            <a:lvl8pPr marL="3525241" indent="0" algn="ctr">
              <a:buNone/>
            </a:lvl8pPr>
            <a:lvl9pPr marL="4028846"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123930A1-23D2-481D-8445-77DEC0A43AA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547" y="1007535"/>
            <a:ext cx="2265998" cy="574259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3555" y="1007535"/>
            <a:ext cx="6630141" cy="574259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84124" y="1450848"/>
            <a:ext cx="8560435" cy="1501225"/>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6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84124" y="2980139"/>
            <a:ext cx="8560435" cy="1663479"/>
          </a:xfrm>
        </p:spPr>
        <p:txBody>
          <a:bodyPr lIns="50361" rIns="50361" anchor="t"/>
          <a:lstStyle>
            <a:lvl1pPr marL="0" indent="0">
              <a:buNone/>
              <a:defRPr sz="24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23930A1-23D2-481D-8445-77DEC0A43AAB}"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555" y="775801"/>
            <a:ext cx="9063990" cy="1259417"/>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03555" y="2115649"/>
            <a:ext cx="4448069" cy="4886537"/>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119476" y="2115649"/>
            <a:ext cx="4448069" cy="4886537"/>
          </a:xfrm>
        </p:spPr>
        <p:txBody>
          <a:bodyPr/>
          <a:lstStyle>
            <a:lvl1pPr>
              <a:defRPr sz="2900"/>
            </a:lvl1pPr>
            <a:lvl2pPr>
              <a:defRPr sz="26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555" y="775801"/>
            <a:ext cx="9063990" cy="1259417"/>
          </a:xfrm>
        </p:spPr>
        <p:txBody>
          <a:bodyPr tIns="50361"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3555" y="2044209"/>
            <a:ext cx="4449818" cy="726508"/>
          </a:xfrm>
        </p:spPr>
        <p:txBody>
          <a:bodyPr lIns="50361" tIns="0" rIns="50361" bIns="0" anchor="ctr">
            <a:noAutofit/>
          </a:bodyP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15980" y="2049177"/>
            <a:ext cx="4451566" cy="721540"/>
          </a:xfrm>
        </p:spPr>
        <p:txBody>
          <a:bodyPr lIns="50361" tIns="0" rIns="50361" bIns="0" anchor="ctr"/>
          <a:lstStyle>
            <a:lvl1pPr marL="0" indent="0">
              <a:buNone/>
              <a:defRPr sz="2600" b="1" cap="none" baseline="0">
                <a:solidFill>
                  <a:schemeClr val="tx2"/>
                </a:solidFill>
                <a:effectLst/>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3555" y="2770717"/>
            <a:ext cx="4449818" cy="423741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15980" y="2770717"/>
            <a:ext cx="4451566" cy="4237414"/>
          </a:xfrm>
        </p:spPr>
        <p:txBody>
          <a:bodyPr tIns="0"/>
          <a:lstStyle>
            <a:lvl1pPr>
              <a:defRPr sz="24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555" y="775801"/>
            <a:ext cx="9147916" cy="1259417"/>
          </a:xfrm>
        </p:spPr>
        <p:txBody>
          <a:bodyPr vert="horz" tIns="50361"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5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333" y="566740"/>
            <a:ext cx="3021330" cy="1280407"/>
          </a:xfrm>
        </p:spPr>
        <p:txBody>
          <a:bodyPr lIns="0" anchor="b">
            <a:noAutofit/>
          </a:bodyPr>
          <a:lstStyle>
            <a:lvl1pPr algn="l" rtl="0">
              <a:spcBef>
                <a:spcPct val="0"/>
              </a:spcBef>
              <a:buNone/>
              <a:defRPr sz="29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55333" y="1847144"/>
            <a:ext cx="3021330" cy="5037667"/>
          </a:xfrm>
        </p:spPr>
        <p:txBody>
          <a:bodyPr lIns="20144" rIns="20144"/>
          <a:lstStyle>
            <a:lvl1pPr marL="0" indent="0" algn="l">
              <a:buNone/>
              <a:defRPr sz="1500"/>
            </a:lvl1pPr>
            <a:lvl2pPr indent="0" algn="l">
              <a:buNone/>
              <a:defRPr sz="1300"/>
            </a:lvl2pPr>
            <a:lvl3pPr indent="0" algn="l">
              <a:buNone/>
              <a:defRPr sz="1100"/>
            </a:lvl3pPr>
            <a:lvl4pPr indent="0" algn="l">
              <a:buNone/>
              <a:defRPr sz="1000"/>
            </a:lvl4pPr>
            <a:lvl5pPr indent="0" algn="l">
              <a:buNone/>
              <a:defRPr sz="1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37520" y="1847144"/>
            <a:ext cx="5630025" cy="5037667"/>
          </a:xfrm>
        </p:spPr>
        <p:txBody>
          <a:bodyPr tIns="0"/>
          <a:lstStyle>
            <a:lvl1pPr>
              <a:defRPr sz="3100"/>
            </a:lvl1pPr>
            <a:lvl2pPr>
              <a:defRPr sz="2900"/>
            </a:lvl2pPr>
            <a:lvl3pPr>
              <a:defRPr sz="2600"/>
            </a:lvl3pPr>
            <a:lvl4pPr>
              <a:defRPr sz="22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23930A1-23D2-481D-8445-77DEC0A43AAB}"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86725" y="1220937"/>
            <a:ext cx="5790883" cy="45339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100721" tIns="50361" rIns="100721" bIns="50361" rtlCol="0" anchor="ctr"/>
          <a:lstStyle/>
          <a:p>
            <a:pPr algn="ctr" eaLnBrk="1" latinLnBrk="0" hangingPunct="1"/>
            <a:endParaRPr kumimoji="0" lang="en-US"/>
          </a:p>
        </p:txBody>
      </p:sp>
      <p:sp>
        <p:nvSpPr>
          <p:cNvPr id="12" name="Right Triangle 11"/>
          <p:cNvSpPr/>
          <p:nvPr/>
        </p:nvSpPr>
        <p:spPr>
          <a:xfrm rot="420000" flipV="1">
            <a:off x="8815664" y="5905671"/>
            <a:ext cx="171209" cy="1712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100721" tIns="50361" rIns="100721" bIns="50361" rtlCol="0" anchor="ctr"/>
          <a:lstStyle/>
          <a:p>
            <a:pPr algn="ctr" eaLnBrk="1" latinLnBrk="0" hangingPunct="1"/>
            <a:endParaRPr kumimoji="0" lang="en-US"/>
          </a:p>
        </p:txBody>
      </p:sp>
      <p:sp>
        <p:nvSpPr>
          <p:cNvPr id="2" name="Title 1"/>
          <p:cNvSpPr>
            <a:spLocks noGrp="1"/>
          </p:cNvSpPr>
          <p:nvPr>
            <p:ph type="title"/>
          </p:nvPr>
        </p:nvSpPr>
        <p:spPr>
          <a:xfrm>
            <a:off x="671407" y="1296876"/>
            <a:ext cx="2437206" cy="1743814"/>
          </a:xfrm>
        </p:spPr>
        <p:txBody>
          <a:bodyPr vert="horz" lIns="50361" tIns="50361" rIns="50361" bIns="50361" anchor="b"/>
          <a:lstStyle>
            <a:lvl1pPr algn="l">
              <a:buNone/>
              <a:defRPr sz="22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71407" y="3116902"/>
            <a:ext cx="2433849" cy="2401288"/>
          </a:xfrm>
        </p:spPr>
        <p:txBody>
          <a:bodyPr lIns="70505" rIns="50361" bIns="50361" anchor="t"/>
          <a:lstStyle>
            <a:lvl1pPr marL="0" indent="0" algn="l">
              <a:spcBef>
                <a:spcPts val="275"/>
              </a:spcBef>
              <a:buFontTx/>
              <a:buNone/>
              <a:defRPr sz="1400"/>
            </a:lvl1pPr>
            <a:lvl2pPr>
              <a:defRPr sz="1300"/>
            </a:lvl2pPr>
            <a:lvl3pPr>
              <a:defRPr sz="1100"/>
            </a:lvl3pPr>
            <a:lvl4pPr>
              <a:defRPr sz="1000"/>
            </a:lvl4pPr>
            <a:lvl5pPr>
              <a:defRPr sz="1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298DC7-8FA3-43A4-8229-8F34DC2A6F95}" type="datetimeFigureOut">
              <a:rPr lang="id-ID" smtClean="0"/>
              <a:pPr/>
              <a:t>21/04/2011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896138" y="7003756"/>
            <a:ext cx="671407" cy="402314"/>
          </a:xfrm>
        </p:spPr>
        <p:txBody>
          <a:bodyPr/>
          <a:lstStyle/>
          <a:p>
            <a:fld id="{123930A1-23D2-481D-8445-77DEC0A43AAB}" type="slidenum">
              <a:rPr lang="id-ID" smtClean="0"/>
              <a:pPr/>
              <a:t>‹#›</a:t>
            </a:fld>
            <a:endParaRPr lang="id-ID"/>
          </a:p>
        </p:txBody>
      </p:sp>
      <p:sp>
        <p:nvSpPr>
          <p:cNvPr id="3" name="Picture Placeholder 2"/>
          <p:cNvSpPr>
            <a:spLocks noGrp="1"/>
          </p:cNvSpPr>
          <p:nvPr>
            <p:ph type="pic" idx="1"/>
          </p:nvPr>
        </p:nvSpPr>
        <p:spPr>
          <a:xfrm rot="420000">
            <a:off x="3839213" y="1321690"/>
            <a:ext cx="5085906" cy="4332393"/>
          </a:xfrm>
          <a:prstGeom prst="rect">
            <a:avLst/>
          </a:prstGeom>
          <a:solidFill>
            <a:schemeClr val="bg2"/>
          </a:solidFill>
          <a:ln w="3000" cap="rnd">
            <a:solidFill>
              <a:srgbClr val="C0C0C0"/>
            </a:solidFill>
            <a:round/>
          </a:ln>
          <a:effectLst/>
        </p:spPr>
        <p:txBody>
          <a:bodyPr/>
          <a:lstStyle>
            <a:lvl1pPr marL="0" indent="0">
              <a:buNone/>
              <a:defRPr sz="3500"/>
            </a:lvl1pPr>
          </a:lstStyle>
          <a:p>
            <a:r>
              <a:rPr kumimoji="0" lang="en-US" smtClean="0"/>
              <a:t>Click icon to add picture</a:t>
            </a:r>
            <a:endParaRPr kumimoji="0" lang="en-US" dirty="0"/>
          </a:p>
        </p:txBody>
      </p:sp>
      <p:sp>
        <p:nvSpPr>
          <p:cNvPr id="10" name="Freeform 9"/>
          <p:cNvSpPr>
            <a:spLocks/>
          </p:cNvSpPr>
          <p:nvPr/>
        </p:nvSpPr>
        <p:spPr bwMode="auto">
          <a:xfrm flipV="1">
            <a:off x="-10491" y="6409031"/>
            <a:ext cx="10092081" cy="114746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21" tIns="50361" rIns="100721" bIns="50361"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825735" y="6853326"/>
            <a:ext cx="5245365" cy="703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21" tIns="50361" rIns="100721" bIns="50361"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491" y="-7872"/>
            <a:ext cx="10092081" cy="1147469"/>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100721" tIns="50361" rIns="100721" bIns="50361"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825735" y="-7871"/>
            <a:ext cx="5245365" cy="70317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100721" tIns="50361" rIns="100721" bIns="50361"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03555" y="775801"/>
            <a:ext cx="9063990" cy="1259417"/>
          </a:xfrm>
          <a:prstGeom prst="rect">
            <a:avLst/>
          </a:prstGeom>
        </p:spPr>
        <p:txBody>
          <a:bodyPr vert="horz" lIns="0" tIns="50361"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503555" y="2132612"/>
            <a:ext cx="9063990" cy="4836160"/>
          </a:xfrm>
          <a:prstGeom prst="rect">
            <a:avLst/>
          </a:prstGeom>
        </p:spPr>
        <p:txBody>
          <a:bodyPr vert="horz" lIns="100721" tIns="50361" rIns="100721" bIns="5036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503555" y="7003756"/>
            <a:ext cx="2349923" cy="40231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fld id="{A3298DC7-8FA3-43A4-8229-8F34DC2A6F95}" type="datetimeFigureOut">
              <a:rPr lang="id-ID" smtClean="0"/>
              <a:pPr/>
              <a:t>21/04/2011</a:t>
            </a:fld>
            <a:endParaRPr lang="id-ID"/>
          </a:p>
        </p:txBody>
      </p:sp>
      <p:sp>
        <p:nvSpPr>
          <p:cNvPr id="22" name="Footer Placeholder 21"/>
          <p:cNvSpPr>
            <a:spLocks noGrp="1"/>
          </p:cNvSpPr>
          <p:nvPr>
            <p:ph type="ftr" sz="quarter" idx="3"/>
          </p:nvPr>
        </p:nvSpPr>
        <p:spPr>
          <a:xfrm>
            <a:off x="2937404" y="7003756"/>
            <a:ext cx="3692737" cy="402314"/>
          </a:xfrm>
          <a:prstGeom prst="rect">
            <a:avLst/>
          </a:prstGeom>
        </p:spPr>
        <p:txBody>
          <a:bodyPr vert="horz" lIns="0" tIns="0" rIns="0" bIns="0" anchor="b"/>
          <a:lstStyle>
            <a:lvl1pPr algn="l" eaLnBrk="1" latinLnBrk="0" hangingPunct="1">
              <a:defRPr kumimoji="0" sz="1300">
                <a:solidFill>
                  <a:schemeClr val="tx2">
                    <a:shade val="90000"/>
                  </a:schemeClr>
                </a:solidFill>
              </a:defRPr>
            </a:lvl1pPr>
          </a:lstStyle>
          <a:p>
            <a:endParaRPr lang="id-ID"/>
          </a:p>
        </p:txBody>
      </p:sp>
      <p:sp>
        <p:nvSpPr>
          <p:cNvPr id="18" name="Slide Number Placeholder 17"/>
          <p:cNvSpPr>
            <a:spLocks noGrp="1"/>
          </p:cNvSpPr>
          <p:nvPr>
            <p:ph type="sldNum" sz="quarter" idx="4"/>
          </p:nvPr>
        </p:nvSpPr>
        <p:spPr>
          <a:xfrm>
            <a:off x="8728287" y="7003756"/>
            <a:ext cx="839258" cy="402314"/>
          </a:xfrm>
          <a:prstGeom prst="rect">
            <a:avLst/>
          </a:prstGeom>
        </p:spPr>
        <p:txBody>
          <a:bodyPr vert="horz" lIns="0" tIns="0" rIns="0" bIns="0" anchor="b"/>
          <a:lstStyle>
            <a:lvl1pPr algn="r" eaLnBrk="1" latinLnBrk="0" hangingPunct="1">
              <a:defRPr kumimoji="0" sz="1300">
                <a:solidFill>
                  <a:schemeClr val="tx2">
                    <a:shade val="90000"/>
                  </a:schemeClr>
                </a:solidFill>
              </a:defRPr>
            </a:lvl1pPr>
          </a:lstStyle>
          <a:p>
            <a:fld id="{123930A1-23D2-481D-8445-77DEC0A43AAB}" type="slidenum">
              <a:rPr lang="id-ID" smtClean="0"/>
              <a:pPr/>
              <a:t>‹#›</a:t>
            </a:fld>
            <a:endParaRPr lang="id-ID"/>
          </a:p>
        </p:txBody>
      </p:sp>
      <p:grpSp>
        <p:nvGrpSpPr>
          <p:cNvPr id="2" name="Group 1"/>
          <p:cNvGrpSpPr/>
          <p:nvPr/>
        </p:nvGrpSpPr>
        <p:grpSpPr>
          <a:xfrm>
            <a:off x="-20945" y="223023"/>
            <a:ext cx="10111354" cy="715349"/>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500" b="0" kern="1200">
          <a:ln>
            <a:noFill/>
          </a:ln>
          <a:solidFill>
            <a:schemeClr val="tx2"/>
          </a:solidFill>
          <a:effectLst/>
          <a:latin typeface="+mj-lt"/>
          <a:ea typeface="+mj-ea"/>
          <a:cs typeface="+mj-cs"/>
        </a:defRPr>
      </a:lvl1pPr>
    </p:titleStyle>
    <p:bodyStyle>
      <a:lvl1pPr marL="302163" indent="-302163" algn="l" rtl="0" eaLnBrk="1" latinLnBrk="0" hangingPunct="1">
        <a:spcBef>
          <a:spcPct val="20000"/>
        </a:spcBef>
        <a:buClr>
          <a:schemeClr val="accent3"/>
        </a:buClr>
        <a:buSzPct val="95000"/>
        <a:buFont typeface="Wingdings 2"/>
        <a:buChar char=""/>
        <a:defRPr kumimoji="0" sz="2900" kern="1200">
          <a:solidFill>
            <a:schemeClr val="tx1"/>
          </a:solidFill>
          <a:latin typeface="+mn-lt"/>
          <a:ea typeface="+mn-ea"/>
          <a:cs typeface="+mn-cs"/>
        </a:defRPr>
      </a:lvl1pPr>
      <a:lvl2pPr marL="705048" indent="-271947" algn="l" rtl="0" eaLnBrk="1" latinLnBrk="0" hangingPunct="1">
        <a:spcBef>
          <a:spcPct val="20000"/>
        </a:spcBef>
        <a:buClr>
          <a:schemeClr val="accent1"/>
        </a:buClr>
        <a:buSzPct val="85000"/>
        <a:buFont typeface="Wingdings 2"/>
        <a:buChar char=""/>
        <a:defRPr kumimoji="0" sz="2600" kern="1200">
          <a:solidFill>
            <a:schemeClr val="tx1"/>
          </a:solidFill>
          <a:latin typeface="+mn-lt"/>
          <a:ea typeface="+mn-ea"/>
          <a:cs typeface="+mn-cs"/>
        </a:defRPr>
      </a:lvl2pPr>
      <a:lvl3pPr marL="1007212" indent="-271947" algn="l" rtl="0" eaLnBrk="1" latinLnBrk="0" hangingPunct="1">
        <a:spcBef>
          <a:spcPct val="20000"/>
        </a:spcBef>
        <a:buClr>
          <a:schemeClr val="accent2"/>
        </a:buClr>
        <a:buSzPct val="70000"/>
        <a:buFont typeface="Wingdings 2"/>
        <a:buChar char=""/>
        <a:defRPr kumimoji="0" sz="2300" kern="1200">
          <a:solidFill>
            <a:schemeClr val="tx1"/>
          </a:solidFill>
          <a:latin typeface="+mn-lt"/>
          <a:ea typeface="+mn-ea"/>
          <a:cs typeface="+mn-cs"/>
        </a:defRPr>
      </a:lvl3pPr>
      <a:lvl4pPr marL="1309375" indent="-231659" algn="l" rtl="0" eaLnBrk="1" latinLnBrk="0" hangingPunct="1">
        <a:spcBef>
          <a:spcPct val="20000"/>
        </a:spcBef>
        <a:buClr>
          <a:schemeClr val="accent3"/>
        </a:buClr>
        <a:buSzPct val="65000"/>
        <a:buFont typeface="Wingdings 2"/>
        <a:buChar char=""/>
        <a:defRPr kumimoji="0" sz="2200" kern="1200">
          <a:solidFill>
            <a:schemeClr val="tx1"/>
          </a:solidFill>
          <a:latin typeface="+mn-lt"/>
          <a:ea typeface="+mn-ea"/>
          <a:cs typeface="+mn-cs"/>
        </a:defRPr>
      </a:lvl4pPr>
      <a:lvl5pPr marL="1611539" indent="-231659" algn="l" rtl="0" eaLnBrk="1" latinLnBrk="0" hangingPunct="1">
        <a:spcBef>
          <a:spcPct val="20000"/>
        </a:spcBef>
        <a:buClr>
          <a:schemeClr val="accent4"/>
        </a:buClr>
        <a:buSzPct val="65000"/>
        <a:buFont typeface="Wingdings 2"/>
        <a:buChar char=""/>
        <a:defRPr kumimoji="0" sz="2200" kern="1200">
          <a:solidFill>
            <a:schemeClr val="tx1"/>
          </a:solidFill>
          <a:latin typeface="+mn-lt"/>
          <a:ea typeface="+mn-ea"/>
          <a:cs typeface="+mn-cs"/>
        </a:defRPr>
      </a:lvl5pPr>
      <a:lvl6pPr marL="1913702" indent="-231659" algn="l" rtl="0" eaLnBrk="1" latinLnBrk="0" hangingPunct="1">
        <a:spcBef>
          <a:spcPct val="20000"/>
        </a:spcBef>
        <a:buClr>
          <a:schemeClr val="accent5"/>
        </a:buClr>
        <a:buSzPct val="80000"/>
        <a:buFont typeface="Wingdings 2"/>
        <a:buChar char=""/>
        <a:defRPr kumimoji="0" sz="2000" kern="1200">
          <a:solidFill>
            <a:schemeClr val="tx1"/>
          </a:solidFill>
          <a:latin typeface="+mn-lt"/>
          <a:ea typeface="+mn-ea"/>
          <a:cs typeface="+mn-cs"/>
        </a:defRPr>
      </a:lvl6pPr>
      <a:lvl7pPr marL="2115144" indent="-201442" algn="l" rtl="0" eaLnBrk="1" latinLnBrk="0" hangingPunct="1">
        <a:spcBef>
          <a:spcPct val="20000"/>
        </a:spcBef>
        <a:buClr>
          <a:schemeClr val="accent6"/>
        </a:buClr>
        <a:buSzPct val="80000"/>
        <a:buFont typeface="Wingdings 2"/>
        <a:buChar char=""/>
        <a:defRPr kumimoji="0" sz="1800" kern="1200" baseline="0">
          <a:solidFill>
            <a:schemeClr val="tx1"/>
          </a:solidFill>
          <a:latin typeface="+mn-lt"/>
          <a:ea typeface="+mn-ea"/>
          <a:cs typeface="+mn-cs"/>
        </a:defRPr>
      </a:lvl7pPr>
      <a:lvl8pPr marL="2417308" indent="-201442" algn="l" rtl="0" eaLnBrk="1" latinLnBrk="0" hangingPunct="1">
        <a:spcBef>
          <a:spcPct val="20000"/>
        </a:spcBef>
        <a:buClr>
          <a:schemeClr val="tx2"/>
        </a:buClr>
        <a:buChar char="•"/>
        <a:defRPr kumimoji="0" sz="1800" kern="1200">
          <a:solidFill>
            <a:schemeClr val="tx1"/>
          </a:solidFill>
          <a:latin typeface="+mn-lt"/>
          <a:ea typeface="+mn-ea"/>
          <a:cs typeface="+mn-cs"/>
        </a:defRPr>
      </a:lvl8pPr>
      <a:lvl9pPr marL="2719471" indent="-201442"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606" algn="l" rtl="0" eaLnBrk="1" latinLnBrk="0" hangingPunct="1">
        <a:defRPr kumimoji="0" kern="1200">
          <a:solidFill>
            <a:schemeClr val="tx1"/>
          </a:solidFill>
          <a:latin typeface="+mn-lt"/>
          <a:ea typeface="+mn-ea"/>
          <a:cs typeface="+mn-cs"/>
        </a:defRPr>
      </a:lvl2pPr>
      <a:lvl3pPr marL="1007212" algn="l" rtl="0" eaLnBrk="1" latinLnBrk="0" hangingPunct="1">
        <a:defRPr kumimoji="0" kern="1200">
          <a:solidFill>
            <a:schemeClr val="tx1"/>
          </a:solidFill>
          <a:latin typeface="+mn-lt"/>
          <a:ea typeface="+mn-ea"/>
          <a:cs typeface="+mn-cs"/>
        </a:defRPr>
      </a:lvl3pPr>
      <a:lvl4pPr marL="1510817" algn="l" rtl="0" eaLnBrk="1" latinLnBrk="0" hangingPunct="1">
        <a:defRPr kumimoji="0" kern="1200">
          <a:solidFill>
            <a:schemeClr val="tx1"/>
          </a:solidFill>
          <a:latin typeface="+mn-lt"/>
          <a:ea typeface="+mn-ea"/>
          <a:cs typeface="+mn-cs"/>
        </a:defRPr>
      </a:lvl4pPr>
      <a:lvl5pPr marL="2014423" algn="l" rtl="0" eaLnBrk="1" latinLnBrk="0" hangingPunct="1">
        <a:defRPr kumimoji="0" kern="1200">
          <a:solidFill>
            <a:schemeClr val="tx1"/>
          </a:solidFill>
          <a:latin typeface="+mn-lt"/>
          <a:ea typeface="+mn-ea"/>
          <a:cs typeface="+mn-cs"/>
        </a:defRPr>
      </a:lvl5pPr>
      <a:lvl6pPr marL="2518029" algn="l" rtl="0" eaLnBrk="1" latinLnBrk="0" hangingPunct="1">
        <a:defRPr kumimoji="0" kern="1200">
          <a:solidFill>
            <a:schemeClr val="tx1"/>
          </a:solidFill>
          <a:latin typeface="+mn-lt"/>
          <a:ea typeface="+mn-ea"/>
          <a:cs typeface="+mn-cs"/>
        </a:defRPr>
      </a:lvl6pPr>
      <a:lvl7pPr marL="3021635" algn="l" rtl="0" eaLnBrk="1" latinLnBrk="0" hangingPunct="1">
        <a:defRPr kumimoji="0" kern="1200">
          <a:solidFill>
            <a:schemeClr val="tx1"/>
          </a:solidFill>
          <a:latin typeface="+mn-lt"/>
          <a:ea typeface="+mn-ea"/>
          <a:cs typeface="+mn-cs"/>
        </a:defRPr>
      </a:lvl7pPr>
      <a:lvl8pPr marL="3525241" algn="l" rtl="0" eaLnBrk="1" latinLnBrk="0" hangingPunct="1">
        <a:defRPr kumimoji="0" kern="1200">
          <a:solidFill>
            <a:schemeClr val="tx1"/>
          </a:solidFill>
          <a:latin typeface="+mn-lt"/>
          <a:ea typeface="+mn-ea"/>
          <a:cs typeface="+mn-cs"/>
        </a:defRPr>
      </a:lvl8pPr>
      <a:lvl9pPr marL="40288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333" y="525222"/>
            <a:ext cx="8896138" cy="1904212"/>
          </a:xfrm>
        </p:spPr>
        <p:txBody>
          <a:bodyPr>
            <a:normAutofit fontScale="90000"/>
          </a:bodyPr>
          <a:lstStyle/>
          <a:p>
            <a:r>
              <a:rPr lang="id-ID" b="1" dirty="0"/>
              <a:t>PERANAN ICT PADA PASE RECOVERY PASCA BENCANA</a:t>
            </a:r>
            <a:r>
              <a:rPr lang="id-ID" dirty="0"/>
              <a:t/>
            </a:r>
            <a:br>
              <a:rPr lang="id-ID" dirty="0"/>
            </a:br>
            <a:endParaRPr lang="id-ID" dirty="0"/>
          </a:p>
        </p:txBody>
      </p:sp>
      <p:sp>
        <p:nvSpPr>
          <p:cNvPr id="3" name="Subtitle 2"/>
          <p:cNvSpPr>
            <a:spLocks noGrp="1"/>
          </p:cNvSpPr>
          <p:nvPr>
            <p:ph type="subTitle" idx="1"/>
          </p:nvPr>
        </p:nvSpPr>
        <p:spPr>
          <a:xfrm>
            <a:off x="755333" y="2015067"/>
            <a:ext cx="8896138" cy="4460816"/>
          </a:xfrm>
        </p:spPr>
        <p:txBody>
          <a:bodyPr>
            <a:normAutofit/>
          </a:bodyPr>
          <a:lstStyle/>
          <a:p>
            <a:pPr algn="ctr"/>
            <a:r>
              <a:rPr lang="en-US" b="1" dirty="0" err="1" smtClean="0"/>
              <a:t>Oleh</a:t>
            </a:r>
            <a:r>
              <a:rPr lang="en-US" b="1" dirty="0" smtClean="0"/>
              <a:t> </a:t>
            </a:r>
          </a:p>
          <a:p>
            <a:pPr algn="ctr"/>
            <a:r>
              <a:rPr lang="en-US" b="1" dirty="0" err="1" smtClean="0"/>
              <a:t>Kelompok</a:t>
            </a:r>
            <a:r>
              <a:rPr lang="en-US" b="1" dirty="0" smtClean="0"/>
              <a:t> IV:</a:t>
            </a:r>
          </a:p>
          <a:p>
            <a:pPr algn="ctr"/>
            <a:endParaRPr lang="en-US" b="1" dirty="0" smtClean="0"/>
          </a:p>
          <a:p>
            <a:pPr algn="ctr"/>
            <a:r>
              <a:rPr lang="en-US" b="1" dirty="0" err="1" smtClean="0"/>
              <a:t>Anshar</a:t>
            </a:r>
            <a:r>
              <a:rPr lang="en-US" b="1" dirty="0" smtClean="0"/>
              <a:t> </a:t>
            </a:r>
            <a:r>
              <a:rPr lang="en-US" b="1" dirty="0" err="1" smtClean="0"/>
              <a:t>Rante</a:t>
            </a:r>
            <a:endParaRPr lang="en-US" b="1" dirty="0" smtClean="0"/>
          </a:p>
          <a:p>
            <a:pPr algn="ctr"/>
            <a:r>
              <a:rPr lang="en-US" b="1" dirty="0" smtClean="0"/>
              <a:t>I Made </a:t>
            </a:r>
            <a:r>
              <a:rPr lang="en-US" b="1" dirty="0" err="1" smtClean="0"/>
              <a:t>Nursana</a:t>
            </a:r>
            <a:endParaRPr lang="en-US" b="1" dirty="0" smtClean="0"/>
          </a:p>
          <a:p>
            <a:pPr algn="ctr"/>
            <a:r>
              <a:rPr lang="en-US" b="1" dirty="0" smtClean="0"/>
              <a:t>Muhammad. </a:t>
            </a:r>
            <a:r>
              <a:rPr lang="en-US" b="1" dirty="0" err="1" smtClean="0"/>
              <a:t>Yassir</a:t>
            </a:r>
            <a:endParaRPr lang="en-US" b="1" dirty="0" smtClean="0"/>
          </a:p>
          <a:p>
            <a:pPr algn="ctr"/>
            <a:r>
              <a:rPr lang="en-US" b="1" dirty="0" err="1" smtClean="0"/>
              <a:t>Newanglo</a:t>
            </a:r>
            <a:endParaRPr lang="en-US" b="1" dirty="0" smtClean="0"/>
          </a:p>
          <a:p>
            <a:pPr algn="ctr"/>
            <a:r>
              <a:rPr lang="en-US" b="1" dirty="0" err="1" smtClean="0"/>
              <a:t>Samsidar</a:t>
            </a:r>
            <a:endParaRPr lang="en-US" b="1" dirty="0" smtClean="0"/>
          </a:p>
          <a:p>
            <a:endParaRPr lang="en-US" dirty="0" smtClean="0"/>
          </a:p>
          <a:p>
            <a:endParaRPr lang="id-ID"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myslide9">
    <p:spTree>
      <p:nvGrpSpPr>
        <p:cNvPr id="1" name=""/>
        <p:cNvGrpSpPr/>
        <p:nvPr/>
      </p:nvGrpSpPr>
      <p:grpSpPr>
        <a:xfrm>
          <a:off x="0" y="0"/>
          <a:ext cx="0" cy="0"/>
          <a:chOff x="0" y="0"/>
          <a:chExt cx="0" cy="0"/>
        </a:xfrm>
      </p:grpSpPr>
      <p:pic>
        <p:nvPicPr>
          <p:cNvPr id="2" name="Picture 1" descr="ws_98D1.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213359" y="117805"/>
            <a:ext cx="4223913" cy="1436291"/>
          </a:xfrm>
          <a:prstGeom prst="rect">
            <a:avLst/>
          </a:prstGeom>
          <a:noFill/>
        </p:spPr>
        <p:txBody>
          <a:bodyPr vert="horz" wrap="none" lIns="0" tIns="0" rIns="0" bIns="0" rtlCol="0">
            <a:spAutoFit/>
          </a:bodyPr>
          <a:lstStyle/>
          <a:p>
            <a:pPr marL="0" marR="0" lvl="0" indent="0" defTabSz="914400" eaLnBrk="1" fontAlgn="auto" latinLnBrk="0" hangingPunct="1">
              <a:lnSpc>
                <a:spcPts val="5630"/>
              </a:lnSpc>
              <a:buClrTx/>
              <a:buSzTx/>
              <a:buNone/>
              <a:tabLst>
                <a:tab pos="3251200" algn="l"/>
              </a:tabLst>
              <a:defRPr/>
            </a:pPr>
            <a:r>
              <a:rPr lang="id-ID" sz="4800" b="1" smtClean="0">
                <a:solidFill>
                  <a:srgbClr val="FFFFFF"/>
                </a:solidFill>
                <a:latin typeface="Segoe UI"/>
              </a:rPr>
              <a:t>pemanfaatan</a:t>
            </a:r>
          </a:p>
          <a:p>
            <a:pPr marL="0" marR="0" lvl="0" indent="0" defTabSz="914400" eaLnBrk="1" fontAlgn="auto" latinLnBrk="0" hangingPunct="1">
              <a:lnSpc>
                <a:spcPts val="5640"/>
              </a:lnSpc>
              <a:buClrTx/>
              <a:buSzTx/>
              <a:buNone/>
              <a:tabLst>
                <a:tab pos="3251200" algn="l"/>
              </a:tabLst>
              <a:defRPr/>
            </a:pPr>
            <a:r>
              <a:rPr lang="id-ID" sz="4800" b="1" smtClean="0">
                <a:solidFill>
                  <a:srgbClr val="FFFFFF"/>
                </a:solidFill>
                <a:latin typeface="Segoe UI"/>
              </a:rPr>
              <a:t>	ICT</a:t>
            </a:r>
            <a:endParaRPr lang="id-ID" sz="4800" b="1">
              <a:solidFill>
                <a:srgbClr val="FFFFFF"/>
              </a:solidFill>
              <a:latin typeface="Segoe UI"/>
            </a:endParaRPr>
          </a:p>
        </p:txBody>
      </p:sp>
      <p:sp>
        <p:nvSpPr>
          <p:cNvPr id="4" name="TextBox 3"/>
          <p:cNvSpPr txBox="1"/>
          <p:nvPr/>
        </p:nvSpPr>
        <p:spPr>
          <a:xfrm>
            <a:off x="5081270" y="274269"/>
            <a:ext cx="4821256" cy="5963171"/>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Infrastruktur</a:t>
            </a:r>
          </a:p>
          <a:p>
            <a:pPr>
              <a:lnSpc>
                <a:spcPts val="2966"/>
              </a:lnSpc>
            </a:pPr>
            <a:r>
              <a:rPr lang="id-ID" sz="2000" smtClean="0">
                <a:solidFill>
                  <a:srgbClr val="B3B3B3"/>
                </a:solidFill>
                <a:latin typeface="Segoe UI"/>
              </a:rPr>
              <a:t>telekomunikasi (radio, telepon, sms), </a:t>
            </a:r>
          </a:p>
          <a:p>
            <a:pPr>
              <a:lnSpc>
                <a:spcPts val="2980"/>
              </a:lnSpc>
            </a:pPr>
            <a:r>
              <a:rPr lang="id-ID" sz="2000" smtClean="0">
                <a:solidFill>
                  <a:srgbClr val="B3B3B3"/>
                </a:solidFill>
                <a:latin typeface="Segoe UI"/>
              </a:rPr>
              <a:t>komunikasi data, komputasi</a:t>
            </a:r>
          </a:p>
          <a:p>
            <a:pPr>
              <a:lnSpc>
                <a:spcPts val="1653"/>
              </a:lnSpc>
            </a:pPr>
            <a:r>
              <a:rPr lang="id-ID" sz="1100" smtClean="0">
                <a:solidFill>
                  <a:srgbClr val="B3B3B3"/>
                </a:solidFill>
                <a:latin typeface="Segoe UI"/>
              </a:rPr>
              <a:t> </a:t>
            </a:r>
          </a:p>
          <a:p>
            <a:pPr>
              <a:lnSpc>
                <a:spcPts val="3570"/>
              </a:lnSpc>
            </a:pPr>
            <a:r>
              <a:rPr lang="id-ID" sz="2400" smtClean="0">
                <a:solidFill>
                  <a:srgbClr val="FFFFFF"/>
                </a:solidFill>
                <a:latin typeface="Segoe UI"/>
              </a:rPr>
              <a:t>Olah &amp; Manajemen Data</a:t>
            </a:r>
          </a:p>
          <a:p>
            <a:pPr>
              <a:lnSpc>
                <a:spcPts val="2966"/>
              </a:lnSpc>
            </a:pPr>
            <a:r>
              <a:rPr lang="id-ID" sz="2000" smtClean="0">
                <a:solidFill>
                  <a:srgbClr val="B3B3B3"/>
                </a:solidFill>
                <a:latin typeface="Segoe UI"/>
              </a:rPr>
              <a:t>daftar korban, inventory, bantuan, </a:t>
            </a:r>
          </a:p>
          <a:p>
            <a:pPr>
              <a:lnSpc>
                <a:spcPts val="2980"/>
              </a:lnSpc>
            </a:pPr>
            <a:r>
              <a:rPr lang="id-ID" sz="2000" smtClean="0">
                <a:solidFill>
                  <a:srgbClr val="B3B3B3"/>
                </a:solidFill>
                <a:latin typeface="Segoe UI"/>
              </a:rPr>
              <a:t>spreadsheet &amp; database stuff</a:t>
            </a:r>
          </a:p>
          <a:p>
            <a:pPr>
              <a:lnSpc>
                <a:spcPts val="1654"/>
              </a:lnSpc>
            </a:pPr>
            <a:r>
              <a:rPr lang="id-ID" sz="1100" smtClean="0">
                <a:solidFill>
                  <a:srgbClr val="B3B3B3"/>
                </a:solidFill>
                <a:latin typeface="Segoe UI"/>
              </a:rPr>
              <a:t> </a:t>
            </a:r>
          </a:p>
          <a:p>
            <a:pPr>
              <a:lnSpc>
                <a:spcPts val="3570"/>
              </a:lnSpc>
            </a:pPr>
            <a:r>
              <a:rPr lang="id-ID" sz="2400" smtClean="0">
                <a:solidFill>
                  <a:srgbClr val="FFFFFF"/>
                </a:solidFill>
                <a:latin typeface="Segoe UI"/>
              </a:rPr>
              <a:t>Situation Mapping</a:t>
            </a:r>
          </a:p>
          <a:p>
            <a:pPr>
              <a:lnSpc>
                <a:spcPts val="2976"/>
              </a:lnSpc>
            </a:pPr>
            <a:r>
              <a:rPr lang="id-ID" sz="2000" smtClean="0">
                <a:solidFill>
                  <a:srgbClr val="B3B3B3"/>
                </a:solidFill>
                <a:latin typeface="Segoe UI"/>
              </a:rPr>
              <a:t>pemanfaatan GIS » visualisasi » strategic </a:t>
            </a:r>
          </a:p>
          <a:p>
            <a:pPr>
              <a:lnSpc>
                <a:spcPts val="2970"/>
              </a:lnSpc>
            </a:pPr>
            <a:r>
              <a:rPr lang="id-ID" sz="2000" smtClean="0">
                <a:solidFill>
                  <a:srgbClr val="B3B3B3"/>
                </a:solidFill>
                <a:latin typeface="Segoe UI"/>
              </a:rPr>
              <a:t>planning »  GIS Mashups (kolaborasi </a:t>
            </a:r>
          </a:p>
          <a:p>
            <a:pPr>
              <a:lnSpc>
                <a:spcPts val="2980"/>
              </a:lnSpc>
            </a:pPr>
            <a:r>
              <a:rPr lang="id-ID" sz="2000" smtClean="0">
                <a:solidFill>
                  <a:srgbClr val="B3B3B3"/>
                </a:solidFill>
                <a:latin typeface="Segoe UI"/>
              </a:rPr>
              <a:t>publik)</a:t>
            </a:r>
          </a:p>
          <a:p>
            <a:pPr>
              <a:lnSpc>
                <a:spcPts val="1654"/>
              </a:lnSpc>
            </a:pPr>
            <a:r>
              <a:rPr lang="id-ID" sz="1100" smtClean="0">
                <a:solidFill>
                  <a:srgbClr val="B3B3B3"/>
                </a:solidFill>
                <a:latin typeface="Segoe UI"/>
              </a:rPr>
              <a:t> </a:t>
            </a:r>
          </a:p>
          <a:p>
            <a:pPr>
              <a:lnSpc>
                <a:spcPts val="3570"/>
              </a:lnSpc>
            </a:pPr>
            <a:r>
              <a:rPr lang="id-ID" sz="2400" smtClean="0">
                <a:solidFill>
                  <a:srgbClr val="FFFFFF"/>
                </a:solidFill>
                <a:latin typeface="Segoe UI"/>
              </a:rPr>
              <a:t>Diseminasi Informasi</a:t>
            </a:r>
          </a:p>
          <a:p>
            <a:pPr>
              <a:lnSpc>
                <a:spcPts val="2966"/>
              </a:lnSpc>
            </a:pPr>
            <a:r>
              <a:rPr lang="id-ID" sz="2000" smtClean="0">
                <a:solidFill>
                  <a:srgbClr val="B3B3B3"/>
                </a:solidFill>
                <a:latin typeface="Segoe UI"/>
              </a:rPr>
              <a:t>tidak terbatas lokasi (online/dunia) : radio, </a:t>
            </a:r>
          </a:p>
          <a:p>
            <a:pPr>
              <a:lnSpc>
                <a:spcPts val="2980"/>
              </a:lnSpc>
            </a:pPr>
            <a:r>
              <a:rPr lang="id-ID" sz="2000" smtClean="0">
                <a:solidFill>
                  <a:srgbClr val="B3B3B3"/>
                </a:solidFill>
                <a:latin typeface="Segoe UI"/>
              </a:rPr>
              <a:t>tv, internet (blog, CMS, wiki, portal)</a:t>
            </a:r>
            <a:endParaRPr lang="id-ID" sz="2000">
              <a:solidFill>
                <a:srgbClr val="B3B3B3"/>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7" name="TextBox 6"/>
          <p:cNvSpPr txBox="1"/>
          <p:nvPr/>
        </p:nvSpPr>
        <p:spPr>
          <a:xfrm>
            <a:off x="5081270" y="6494729"/>
            <a:ext cx="4223720" cy="846386"/>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Recovery</a:t>
            </a:r>
          </a:p>
          <a:p>
            <a:pPr>
              <a:lnSpc>
                <a:spcPts val="2976"/>
              </a:lnSpc>
            </a:pPr>
            <a:r>
              <a:rPr lang="id-ID" sz="2000" smtClean="0">
                <a:solidFill>
                  <a:srgbClr val="B3B3B3"/>
                </a:solidFill>
                <a:latin typeface="Segoe UI"/>
              </a:rPr>
              <a:t>radio (edukasi,rehabilitasi trauma dll.)</a:t>
            </a:r>
            <a:endParaRPr lang="id-ID" sz="2000">
              <a:solidFill>
                <a:srgbClr val="B3B3B3"/>
              </a:solidFill>
              <a:latin typeface="Segoe U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myslide10">
    <p:spTree>
      <p:nvGrpSpPr>
        <p:cNvPr id="1" name=""/>
        <p:cNvGrpSpPr/>
        <p:nvPr/>
      </p:nvGrpSpPr>
      <p:grpSpPr>
        <a:xfrm>
          <a:off x="0" y="0"/>
          <a:ext cx="0" cy="0"/>
          <a:chOff x="0" y="0"/>
          <a:chExt cx="0" cy="0"/>
        </a:xfrm>
      </p:grpSpPr>
      <p:sp>
        <p:nvSpPr>
          <p:cNvPr id="2" name="Freeform 1"/>
          <p:cNvSpPr/>
          <p:nvPr/>
        </p:nvSpPr>
        <p:spPr>
          <a:xfrm>
            <a:off x="0" y="0"/>
            <a:ext cx="10076181" cy="7561581"/>
          </a:xfrm>
          <a:custGeom>
            <a:avLst/>
            <a:gdLst/>
            <a:ahLst/>
            <a:cxnLst/>
            <a:rect l="0" t="0" r="0" b="0"/>
            <a:pathLst>
              <a:path w="10076181" h="7561581">
                <a:moveTo>
                  <a:pt x="5038090" y="7561580"/>
                </a:moveTo>
                <a:lnTo>
                  <a:pt x="0" y="7561580"/>
                </a:lnTo>
                <a:lnTo>
                  <a:pt x="0" y="0"/>
                </a:lnTo>
                <a:lnTo>
                  <a:pt x="10076180" y="0"/>
                </a:lnTo>
                <a:lnTo>
                  <a:pt x="10076180" y="7561580"/>
                </a:lnTo>
                <a:close/>
              </a:path>
            </a:pathLst>
          </a:custGeom>
          <a:solidFill>
            <a:srgbClr val="808080"/>
          </a:solidFill>
          <a:ln w="12700" cap="flat" cmpd="sng" algn="ctr">
            <a:solidFill>
              <a:srgbClr val="8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4883150" y="435609"/>
            <a:ext cx="144780" cy="3887471"/>
          </a:xfrm>
          <a:custGeom>
            <a:avLst/>
            <a:gdLst/>
            <a:ahLst/>
            <a:cxnLst/>
            <a:rect l="0" t="0" r="0" b="0"/>
            <a:pathLst>
              <a:path w="144780" h="3887471">
                <a:moveTo>
                  <a:pt x="72390" y="3887470"/>
                </a:moveTo>
                <a:lnTo>
                  <a:pt x="0" y="3887470"/>
                </a:lnTo>
                <a:lnTo>
                  <a:pt x="0" y="0"/>
                </a:lnTo>
                <a:lnTo>
                  <a:pt x="144779" y="0"/>
                </a:lnTo>
                <a:lnTo>
                  <a:pt x="144779" y="3887470"/>
                </a:lnTo>
                <a:close/>
              </a:path>
            </a:pathLst>
          </a:custGeom>
          <a:solidFill>
            <a:srgbClr val="AECF00"/>
          </a:solidFill>
          <a:ln w="12700" cap="flat" cmpd="sng" algn="ctr">
            <a:solidFill>
              <a:srgbClr val="AEC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descr="ws_9DC1.tmp"/>
          <p:cNvPicPr>
            <a:picLocks/>
          </p:cNvPicPr>
          <p:nvPr/>
        </p:nvPicPr>
        <p:blipFill>
          <a:blip r:embed="rId2"/>
          <a:stretch>
            <a:fillRect/>
          </a:stretch>
        </p:blipFill>
        <p:spPr>
          <a:xfrm>
            <a:off x="5020309" y="429259"/>
            <a:ext cx="5050790" cy="3863340"/>
          </a:xfrm>
          <a:prstGeom prst="rect">
            <a:avLst/>
          </a:prstGeom>
        </p:spPr>
      </p:pic>
      <p:sp>
        <p:nvSpPr>
          <p:cNvPr id="5" name="TextBox 4"/>
          <p:cNvSpPr txBox="1"/>
          <p:nvPr/>
        </p:nvSpPr>
        <p:spPr>
          <a:xfrm>
            <a:off x="2307589" y="86969"/>
            <a:ext cx="2487027" cy="831894"/>
          </a:xfrm>
          <a:prstGeom prst="rect">
            <a:avLst/>
          </a:prstGeom>
          <a:noFill/>
        </p:spPr>
        <p:txBody>
          <a:bodyPr vert="horz" wrap="none" lIns="0" tIns="0" rIns="0" bIns="0" rtlCol="0">
            <a:spAutoFit/>
          </a:bodyPr>
          <a:lstStyle/>
          <a:p>
            <a:pPr>
              <a:lnSpc>
                <a:spcPts val="7229"/>
              </a:lnSpc>
            </a:pPr>
            <a:r>
              <a:rPr lang="id-ID" sz="4800" b="1" smtClean="0">
                <a:solidFill>
                  <a:srgbClr val="AECF00"/>
                </a:solidFill>
                <a:latin typeface="Segoe UI"/>
              </a:rPr>
              <a:t>Disaster </a:t>
            </a:r>
            <a:endParaRPr lang="id-ID" sz="4800" b="1">
              <a:solidFill>
                <a:srgbClr val="AECF00"/>
              </a:solidFill>
              <a:latin typeface="Segoe UI"/>
            </a:endParaRPr>
          </a:p>
        </p:txBody>
      </p:sp>
      <p:sp>
        <p:nvSpPr>
          <p:cNvPr id="6" name="TextBox 5"/>
          <p:cNvSpPr txBox="1"/>
          <p:nvPr/>
        </p:nvSpPr>
        <p:spPr>
          <a:xfrm>
            <a:off x="984250" y="1006449"/>
            <a:ext cx="3848811" cy="831894"/>
          </a:xfrm>
          <a:prstGeom prst="rect">
            <a:avLst/>
          </a:prstGeom>
          <a:noFill/>
        </p:spPr>
        <p:txBody>
          <a:bodyPr vert="horz" wrap="none" lIns="0" tIns="0" rIns="0" bIns="0" rtlCol="0">
            <a:spAutoFit/>
          </a:bodyPr>
          <a:lstStyle/>
          <a:p>
            <a:pPr>
              <a:lnSpc>
                <a:spcPts val="7229"/>
              </a:lnSpc>
            </a:pPr>
            <a:r>
              <a:rPr lang="id-ID" sz="4800" b="1" smtClean="0">
                <a:solidFill>
                  <a:srgbClr val="AECF00"/>
                </a:solidFill>
                <a:latin typeface="Segoe UI"/>
              </a:rPr>
              <a:t>Management</a:t>
            </a:r>
            <a:endParaRPr lang="id-ID" sz="4800" b="1">
              <a:solidFill>
                <a:srgbClr val="AECF00"/>
              </a:solidFill>
              <a:latin typeface="Segoe UI"/>
            </a:endParaRPr>
          </a:p>
        </p:txBody>
      </p:sp>
      <p:sp>
        <p:nvSpPr>
          <p:cNvPr id="7" name="TextBox 6"/>
          <p:cNvSpPr txBox="1"/>
          <p:nvPr/>
        </p:nvSpPr>
        <p:spPr>
          <a:xfrm>
            <a:off x="2125979" y="1924659"/>
            <a:ext cx="2596865" cy="831894"/>
          </a:xfrm>
          <a:prstGeom prst="rect">
            <a:avLst/>
          </a:prstGeom>
          <a:noFill/>
        </p:spPr>
        <p:txBody>
          <a:bodyPr vert="horz" wrap="none" lIns="0" tIns="0" rIns="0" bIns="0" rtlCol="0">
            <a:spAutoFit/>
          </a:bodyPr>
          <a:lstStyle/>
          <a:p>
            <a:pPr>
              <a:lnSpc>
                <a:spcPts val="7229"/>
              </a:lnSpc>
            </a:pPr>
            <a:r>
              <a:rPr lang="id-ID" sz="4800" b="1" smtClean="0">
                <a:solidFill>
                  <a:srgbClr val="AECF00"/>
                </a:solidFill>
                <a:latin typeface="Segoe UI"/>
              </a:rPr>
              <a:t>Software</a:t>
            </a:r>
            <a:endParaRPr lang="id-ID" sz="4800" b="1">
              <a:solidFill>
                <a:srgbClr val="AECF00"/>
              </a:solidFill>
              <a:latin typeface="Segoe UI"/>
            </a:endParaRPr>
          </a:p>
        </p:txBody>
      </p:sp>
      <p:sp>
        <p:nvSpPr>
          <p:cNvPr id="8" name="TextBox 7"/>
          <p:cNvSpPr txBox="1"/>
          <p:nvPr/>
        </p:nvSpPr>
        <p:spPr>
          <a:xfrm>
            <a:off x="547369" y="4464608"/>
            <a:ext cx="9183540" cy="2039020"/>
          </a:xfrm>
          <a:prstGeom prst="rect">
            <a:avLst/>
          </a:prstGeom>
          <a:noFill/>
        </p:spPr>
        <p:txBody>
          <a:bodyPr vert="horz" wrap="none" lIns="0" tIns="0" rIns="0" bIns="0" rtlCol="0">
            <a:spAutoFit/>
          </a:bodyPr>
          <a:lstStyle/>
          <a:p>
            <a:pPr>
              <a:lnSpc>
                <a:spcPts val="5332"/>
              </a:lnSpc>
            </a:pPr>
            <a:r>
              <a:rPr lang="id-ID" sz="3600" smtClean="0">
                <a:solidFill>
                  <a:srgbClr val="000000"/>
                </a:solidFill>
                <a:latin typeface="Segoe UI"/>
              </a:rPr>
              <a:t>Microsoft Groove </a:t>
            </a:r>
            <a:r>
              <a:rPr lang="id-ID" smtClean="0">
                <a:solidFill>
                  <a:srgbClr val="000000"/>
                </a:solidFill>
                <a:latin typeface="Segoe UI"/>
              </a:rPr>
              <a:t>(kolaborasi: misi­misi kemanuasian iraq, tsunami 2004)</a:t>
            </a:r>
          </a:p>
          <a:p>
            <a:pPr>
              <a:lnSpc>
                <a:spcPts val="5340"/>
              </a:lnSpc>
            </a:pPr>
            <a:r>
              <a:rPr lang="id-ID" sz="3600" smtClean="0">
                <a:solidFill>
                  <a:srgbClr val="000000"/>
                </a:solidFill>
                <a:latin typeface="Segoe UI"/>
              </a:rPr>
              <a:t>Voxiva's Pyramid Platform </a:t>
            </a:r>
            <a:r>
              <a:rPr lang="id-ID" smtClean="0">
                <a:solidFill>
                  <a:srgbClr val="000000"/>
                </a:solidFill>
                <a:latin typeface="Segoe UI"/>
              </a:rPr>
              <a:t>(ASP,komunikasi bottom up)</a:t>
            </a:r>
          </a:p>
          <a:p>
            <a:pPr>
              <a:lnSpc>
                <a:spcPts val="5340"/>
              </a:lnSpc>
            </a:pPr>
            <a:r>
              <a:rPr lang="id-ID" sz="3600" smtClean="0">
                <a:solidFill>
                  <a:srgbClr val="000000"/>
                </a:solidFill>
                <a:latin typeface="Segoe UI"/>
              </a:rPr>
              <a:t>Helios </a:t>
            </a:r>
            <a:r>
              <a:rPr lang="id-ID" smtClean="0">
                <a:solidFill>
                  <a:srgbClr val="000000"/>
                </a:solidFill>
                <a:latin typeface="Segoe UI"/>
              </a:rPr>
              <a:t>(free license for humanitarian, Microsoft platform)</a:t>
            </a:r>
            <a:endParaRPr lang="id-ID">
              <a:solidFill>
                <a:srgbClr val="000000"/>
              </a:solidFill>
              <a:latin typeface="Segoe UI"/>
            </a:endParaRPr>
          </a:p>
        </p:txBody>
      </p:sp>
      <p:sp>
        <p:nvSpPr>
          <p:cNvPr id="9" name="TextBox 8"/>
          <p:cNvSpPr txBox="1"/>
          <p:nvPr/>
        </p:nvSpPr>
        <p:spPr>
          <a:xfrm>
            <a:off x="504190" y="6499148"/>
            <a:ext cx="8372164" cy="614271"/>
          </a:xfrm>
          <a:prstGeom prst="rect">
            <a:avLst/>
          </a:prstGeom>
          <a:noFill/>
        </p:spPr>
        <p:txBody>
          <a:bodyPr vert="horz" wrap="none" lIns="0" tIns="0" rIns="0" bIns="0" rtlCol="0">
            <a:spAutoFit/>
          </a:bodyPr>
          <a:lstStyle/>
          <a:p>
            <a:pPr>
              <a:lnSpc>
                <a:spcPts val="5332"/>
              </a:lnSpc>
            </a:pPr>
            <a:r>
              <a:rPr lang="id-ID" sz="1400" smtClean="0">
                <a:solidFill>
                  <a:srgbClr val="000000"/>
                </a:solidFill>
                <a:latin typeface="Segoe UI"/>
              </a:rPr>
              <a:t> </a:t>
            </a:r>
            <a:r>
              <a:rPr lang="id-ID" sz="3600" smtClean="0">
                <a:solidFill>
                  <a:srgbClr val="000000"/>
                </a:solidFill>
                <a:latin typeface="Segoe UI"/>
              </a:rPr>
              <a:t>Sahana </a:t>
            </a:r>
            <a:r>
              <a:rPr lang="id-ID" smtClean="0">
                <a:solidFill>
                  <a:srgbClr val="000000"/>
                </a:solidFill>
                <a:latin typeface="Segoe UI"/>
              </a:rPr>
              <a:t>(FOSS, web based: tsunami 2004, longsor phillipina, gempa yogya)</a:t>
            </a:r>
            <a:endParaRPr lang="id-ID">
              <a:solidFill>
                <a:srgbClr val="000000"/>
              </a:solidFill>
              <a:latin typeface="Segoe U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myslide11">
    <p:spTree>
      <p:nvGrpSpPr>
        <p:cNvPr id="1" name=""/>
        <p:cNvGrpSpPr/>
        <p:nvPr/>
      </p:nvGrpSpPr>
      <p:grpSpPr>
        <a:xfrm>
          <a:off x="0" y="0"/>
          <a:ext cx="0" cy="0"/>
          <a:chOff x="0" y="0"/>
          <a:chExt cx="0" cy="0"/>
        </a:xfrm>
      </p:grpSpPr>
      <p:pic>
        <p:nvPicPr>
          <p:cNvPr id="2" name="Picture 1" descr="ws_A052.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002279" y="1167333"/>
            <a:ext cx="6943119" cy="4004045"/>
          </a:xfrm>
          <a:prstGeom prst="rect">
            <a:avLst/>
          </a:prstGeom>
          <a:noFill/>
        </p:spPr>
        <p:txBody>
          <a:bodyPr vert="horz" wrap="none" lIns="0" tIns="0" rIns="0" bIns="0" rtlCol="0">
            <a:spAutoFit/>
          </a:bodyPr>
          <a:lstStyle/>
          <a:p>
            <a:pPr marL="0" marR="0" lvl="0" indent="0" defTabSz="914400" eaLnBrk="1" fontAlgn="auto" latinLnBrk="0" hangingPunct="1">
              <a:lnSpc>
                <a:spcPts val="7997"/>
              </a:lnSpc>
              <a:buClrTx/>
              <a:buSzTx/>
              <a:buNone/>
              <a:tabLst>
                <a:tab pos="901700" algn="l"/>
                <a:tab pos="2120900" algn="l"/>
                <a:tab pos="4038600" algn="l"/>
              </a:tabLst>
              <a:defRPr/>
            </a:pPr>
            <a:r>
              <a:rPr lang="en-US" smtClean="0"/>
              <a:t>	</a:t>
            </a:r>
            <a:r>
              <a:rPr lang="en-US" sz="5400" smtClean="0">
                <a:solidFill>
                  <a:srgbClr val="FFFFFF"/>
                </a:solidFill>
                <a:latin typeface="Segoe UI"/>
              </a:rPr>
              <a:t> Free Open Source </a:t>
            </a:r>
          </a:p>
          <a:p>
            <a:pPr marL="0" marR="0" lvl="0" indent="0" defTabSz="914400" eaLnBrk="1" fontAlgn="auto" latinLnBrk="0" hangingPunct="1">
              <a:lnSpc>
                <a:spcPts val="8020"/>
              </a:lnSpc>
              <a:buClrTx/>
              <a:buSzTx/>
              <a:buNone/>
              <a:tabLst>
                <a:tab pos="901700" algn="l"/>
                <a:tab pos="2120900" algn="l"/>
                <a:tab pos="4038600" algn="l"/>
              </a:tabLst>
              <a:defRPr/>
            </a:pPr>
            <a:r>
              <a:rPr lang="en-US" sz="5400" smtClean="0">
                <a:solidFill>
                  <a:srgbClr val="FFFFFF"/>
                </a:solidFill>
                <a:latin typeface="Segoe UI"/>
              </a:rPr>
              <a:t>		Software untuk </a:t>
            </a:r>
          </a:p>
          <a:p>
            <a:pPr marL="0" marR="0" lvl="0" indent="0" defTabSz="914400" eaLnBrk="1" fontAlgn="auto" latinLnBrk="0" hangingPunct="1">
              <a:lnSpc>
                <a:spcPts val="8010"/>
              </a:lnSpc>
              <a:buClrTx/>
              <a:buSzTx/>
              <a:buNone/>
              <a:tabLst>
                <a:tab pos="901700" algn="l"/>
                <a:tab pos="2120900" algn="l"/>
                <a:tab pos="4038600" algn="l"/>
              </a:tabLst>
              <a:defRPr/>
            </a:pPr>
            <a:r>
              <a:rPr lang="en-US" sz="5400" smtClean="0">
                <a:solidFill>
                  <a:srgbClr val="FFFFFF"/>
                </a:solidFill>
                <a:latin typeface="Segoe UI"/>
              </a:rPr>
              <a:t>Disaster Management </a:t>
            </a:r>
          </a:p>
          <a:p>
            <a:pPr marL="0" marR="0" lvl="0" indent="0" defTabSz="914400" eaLnBrk="1" fontAlgn="auto" latinLnBrk="0" hangingPunct="1">
              <a:lnSpc>
                <a:spcPts val="8020"/>
              </a:lnSpc>
              <a:buClrTx/>
              <a:buSzTx/>
              <a:buNone/>
              <a:tabLst>
                <a:tab pos="901700" algn="l"/>
                <a:tab pos="2120900" algn="l"/>
                <a:tab pos="4038600" algn="l"/>
              </a:tabLst>
              <a:defRPr/>
            </a:pPr>
            <a:r>
              <a:rPr lang="en-US" sz="5400" smtClean="0">
                <a:solidFill>
                  <a:srgbClr val="FFFFFF"/>
                </a:solidFill>
                <a:latin typeface="Segoe UI"/>
              </a:rPr>
              <a:t>			System?</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myslide12">
    <p:spTree>
      <p:nvGrpSpPr>
        <p:cNvPr id="1" name=""/>
        <p:cNvGrpSpPr/>
        <p:nvPr/>
      </p:nvGrpSpPr>
      <p:grpSpPr>
        <a:xfrm>
          <a:off x="0" y="0"/>
          <a:ext cx="0" cy="0"/>
          <a:chOff x="0" y="0"/>
          <a:chExt cx="0" cy="0"/>
        </a:xfrm>
      </p:grpSpPr>
      <p:sp>
        <p:nvSpPr>
          <p:cNvPr id="2" name="Freeform 1"/>
          <p:cNvSpPr/>
          <p:nvPr/>
        </p:nvSpPr>
        <p:spPr>
          <a:xfrm>
            <a:off x="0" y="0"/>
            <a:ext cx="10076181" cy="7561581"/>
          </a:xfrm>
          <a:custGeom>
            <a:avLst/>
            <a:gdLst/>
            <a:ahLst/>
            <a:cxnLst/>
            <a:rect l="0" t="0" r="0" b="0"/>
            <a:pathLst>
              <a:path w="10076181" h="7561581">
                <a:moveTo>
                  <a:pt x="5038090" y="7561580"/>
                </a:moveTo>
                <a:lnTo>
                  <a:pt x="0" y="7561580"/>
                </a:lnTo>
                <a:lnTo>
                  <a:pt x="0" y="0"/>
                </a:lnTo>
                <a:lnTo>
                  <a:pt x="10076180" y="0"/>
                </a:lnTo>
                <a:lnTo>
                  <a:pt x="10076180" y="7561580"/>
                </a:lnTo>
                <a:close/>
              </a:path>
            </a:pathLst>
          </a:custGeom>
          <a:solidFill>
            <a:srgbClr val="DC2300"/>
          </a:solidFill>
          <a:ln w="12700" cap="flat" cmpd="sng" algn="ctr">
            <a:solidFill>
              <a:srgbClr val="DC2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0" y="0"/>
            <a:ext cx="10076181" cy="7561581"/>
          </a:xfrm>
          <a:custGeom>
            <a:avLst/>
            <a:gdLst/>
            <a:ahLst/>
            <a:cxnLst/>
            <a:rect l="0" t="0" r="0" b="0"/>
            <a:pathLst>
              <a:path w="10076181" h="7561581">
                <a:moveTo>
                  <a:pt x="5038090" y="7561580"/>
                </a:moveTo>
                <a:lnTo>
                  <a:pt x="0" y="7561580"/>
                </a:lnTo>
                <a:lnTo>
                  <a:pt x="0" y="0"/>
                </a:lnTo>
                <a:lnTo>
                  <a:pt x="10076180" y="0"/>
                </a:lnTo>
                <a:lnTo>
                  <a:pt x="10076180" y="7561580"/>
                </a:lnTo>
                <a:close/>
              </a:path>
            </a:pathLst>
          </a:custGeom>
          <a:solidFill>
            <a:srgbClr val="000000">
              <a:alpha val="0"/>
            </a:srgbClr>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3"/>
          <p:cNvSpPr/>
          <p:nvPr/>
        </p:nvSpPr>
        <p:spPr>
          <a:xfrm>
            <a:off x="1935479" y="1258569"/>
            <a:ext cx="2180592" cy="1"/>
          </a:xfrm>
          <a:custGeom>
            <a:avLst/>
            <a:gdLst/>
            <a:ahLst/>
            <a:cxnLst/>
            <a:rect l="0" t="0" r="0" b="0"/>
            <a:pathLst>
              <a:path w="2180592" h="1">
                <a:moveTo>
                  <a:pt x="0" y="0"/>
                </a:moveTo>
                <a:lnTo>
                  <a:pt x="2180591" y="0"/>
                </a:lnTo>
              </a:path>
            </a:pathLst>
          </a:custGeom>
          <a:ln w="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pic>
        <p:nvPicPr>
          <p:cNvPr id="5" name="Picture 4" descr="ws_A33F.tmp"/>
          <p:cNvPicPr>
            <a:picLocks/>
          </p:cNvPicPr>
          <p:nvPr/>
        </p:nvPicPr>
        <p:blipFill>
          <a:blip r:embed="rId2"/>
          <a:stretch>
            <a:fillRect/>
          </a:stretch>
        </p:blipFill>
        <p:spPr>
          <a:xfrm>
            <a:off x="0" y="1403350"/>
            <a:ext cx="10071100" cy="2495550"/>
          </a:xfrm>
          <a:prstGeom prst="rect">
            <a:avLst/>
          </a:prstGeom>
        </p:spPr>
      </p:pic>
      <p:sp>
        <p:nvSpPr>
          <p:cNvPr id="6" name="TextBox 5"/>
          <p:cNvSpPr txBox="1"/>
          <p:nvPr/>
        </p:nvSpPr>
        <p:spPr>
          <a:xfrm>
            <a:off x="318770" y="4883021"/>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7" name="TextBox 6"/>
          <p:cNvSpPr txBox="1"/>
          <p:nvPr/>
        </p:nvSpPr>
        <p:spPr>
          <a:xfrm>
            <a:off x="318770" y="5727571"/>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8" name="TextBox 7"/>
          <p:cNvSpPr txBox="1"/>
          <p:nvPr/>
        </p:nvSpPr>
        <p:spPr>
          <a:xfrm>
            <a:off x="318770" y="6572122"/>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9" name="TextBox 8"/>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10" name="TextBox 9"/>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11" name="TextBox 10"/>
          <p:cNvSpPr txBox="1"/>
          <p:nvPr/>
        </p:nvSpPr>
        <p:spPr>
          <a:xfrm>
            <a:off x="90169" y="724255"/>
            <a:ext cx="9145132" cy="544957"/>
          </a:xfrm>
          <a:prstGeom prst="rect">
            <a:avLst/>
          </a:prstGeom>
          <a:noFill/>
        </p:spPr>
        <p:txBody>
          <a:bodyPr vert="horz" wrap="none" lIns="0" tIns="0" rIns="0" bIns="0" rtlCol="0">
            <a:spAutoFit/>
          </a:bodyPr>
          <a:lstStyle/>
          <a:p>
            <a:pPr>
              <a:lnSpc>
                <a:spcPts val="4739"/>
              </a:lnSpc>
            </a:pPr>
            <a:r>
              <a:rPr lang="en-US" sz="3200" smtClean="0">
                <a:solidFill>
                  <a:srgbClr val="FFFFFF"/>
                </a:solidFill>
                <a:latin typeface="Segoe UI"/>
              </a:rPr>
              <a:t> FOSS vs Proprietary Disaster Management System</a:t>
            </a:r>
            <a:endParaRPr lang="id-ID" sz="3200">
              <a:solidFill>
                <a:srgbClr val="FFFFFF"/>
              </a:solidFill>
              <a:latin typeface="Segoe UI"/>
            </a:endParaRPr>
          </a:p>
        </p:txBody>
      </p:sp>
      <p:sp>
        <p:nvSpPr>
          <p:cNvPr id="12" name="TextBox 11"/>
          <p:cNvSpPr txBox="1"/>
          <p:nvPr/>
        </p:nvSpPr>
        <p:spPr>
          <a:xfrm>
            <a:off x="417830" y="4736109"/>
            <a:ext cx="8359724" cy="381258"/>
          </a:xfrm>
          <a:prstGeom prst="rect">
            <a:avLst/>
          </a:prstGeom>
          <a:noFill/>
        </p:spPr>
        <p:txBody>
          <a:bodyPr vert="horz" wrap="none" lIns="0" tIns="0" rIns="0" bIns="0" rtlCol="0">
            <a:spAutoFit/>
          </a:bodyPr>
          <a:lstStyle/>
          <a:p>
            <a:pPr>
              <a:lnSpc>
                <a:spcPts val="3313"/>
              </a:lnSpc>
            </a:pPr>
            <a:r>
              <a:rPr lang="en-US" sz="2200" b="1" smtClean="0">
                <a:solidFill>
                  <a:srgbClr val="FFFFFF"/>
                </a:solidFill>
                <a:latin typeface="Segoe UI"/>
              </a:rPr>
              <a:t> Proprietary Software menggunakan workflow masing­masing </a:t>
            </a:r>
            <a:endParaRPr lang="id-ID" sz="2200" b="1">
              <a:solidFill>
                <a:srgbClr val="FFFFFF"/>
              </a:solidFill>
              <a:latin typeface="Segoe UI"/>
            </a:endParaRPr>
          </a:p>
        </p:txBody>
      </p:sp>
      <p:sp>
        <p:nvSpPr>
          <p:cNvPr id="13" name="TextBox 12"/>
          <p:cNvSpPr txBox="1"/>
          <p:nvPr/>
        </p:nvSpPr>
        <p:spPr>
          <a:xfrm>
            <a:off x="318770" y="5157749"/>
            <a:ext cx="1922642" cy="381258"/>
          </a:xfrm>
          <a:prstGeom prst="rect">
            <a:avLst/>
          </a:prstGeom>
          <a:noFill/>
        </p:spPr>
        <p:txBody>
          <a:bodyPr vert="horz" wrap="none" lIns="0" tIns="0" rIns="0" bIns="0" rtlCol="0">
            <a:spAutoFit/>
          </a:bodyPr>
          <a:lstStyle/>
          <a:p>
            <a:pPr>
              <a:lnSpc>
                <a:spcPts val="3313"/>
              </a:lnSpc>
            </a:pPr>
            <a:r>
              <a:rPr lang="id-ID" sz="2200" b="1" smtClean="0">
                <a:solidFill>
                  <a:srgbClr val="FFFFFF"/>
                </a:solidFill>
                <a:latin typeface="Segoe UI"/>
              </a:rPr>
              <a:t>  dan tertutup.</a:t>
            </a:r>
            <a:endParaRPr lang="id-ID" sz="2200" b="1">
              <a:solidFill>
                <a:srgbClr val="FFFFFF"/>
              </a:solidFill>
              <a:latin typeface="Segoe UI"/>
            </a:endParaRPr>
          </a:p>
        </p:txBody>
      </p:sp>
      <p:sp>
        <p:nvSpPr>
          <p:cNvPr id="14" name="TextBox 13"/>
          <p:cNvSpPr txBox="1"/>
          <p:nvPr/>
        </p:nvSpPr>
        <p:spPr>
          <a:xfrm>
            <a:off x="417830" y="5580659"/>
            <a:ext cx="8046370" cy="381258"/>
          </a:xfrm>
          <a:prstGeom prst="rect">
            <a:avLst/>
          </a:prstGeom>
          <a:noFill/>
        </p:spPr>
        <p:txBody>
          <a:bodyPr vert="horz" wrap="none" lIns="0" tIns="0" rIns="0" bIns="0" rtlCol="0">
            <a:spAutoFit/>
          </a:bodyPr>
          <a:lstStyle/>
          <a:p>
            <a:pPr>
              <a:lnSpc>
                <a:spcPts val="3313"/>
              </a:lnSpc>
            </a:pPr>
            <a:r>
              <a:rPr lang="id-ID" sz="2200" b="1" smtClean="0">
                <a:solidFill>
                  <a:srgbClr val="FFFFFF"/>
                </a:solidFill>
                <a:latin typeface="Segoe UI"/>
              </a:rPr>
              <a:t> Proprietary Software menggunakan data, format &amp; standar </a:t>
            </a:r>
            <a:endParaRPr lang="id-ID" sz="2200" b="1">
              <a:solidFill>
                <a:srgbClr val="FFFFFF"/>
              </a:solidFill>
              <a:latin typeface="Segoe UI"/>
            </a:endParaRPr>
          </a:p>
        </p:txBody>
      </p:sp>
      <p:sp>
        <p:nvSpPr>
          <p:cNvPr id="15" name="TextBox 14"/>
          <p:cNvSpPr txBox="1"/>
          <p:nvPr/>
        </p:nvSpPr>
        <p:spPr>
          <a:xfrm>
            <a:off x="318770" y="6002299"/>
            <a:ext cx="4110741" cy="381258"/>
          </a:xfrm>
          <a:prstGeom prst="rect">
            <a:avLst/>
          </a:prstGeom>
          <a:noFill/>
        </p:spPr>
        <p:txBody>
          <a:bodyPr vert="horz" wrap="none" lIns="0" tIns="0" rIns="0" bIns="0" rtlCol="0">
            <a:spAutoFit/>
          </a:bodyPr>
          <a:lstStyle/>
          <a:p>
            <a:pPr>
              <a:lnSpc>
                <a:spcPts val="3313"/>
              </a:lnSpc>
            </a:pPr>
            <a:r>
              <a:rPr lang="id-ID" sz="2200" b="1" smtClean="0">
                <a:solidFill>
                  <a:srgbClr val="FFFFFF"/>
                </a:solidFill>
                <a:latin typeface="Segoe UI"/>
              </a:rPr>
              <a:t>  masing­masing dan tertutup. </a:t>
            </a:r>
            <a:endParaRPr lang="id-ID" sz="2200" b="1">
              <a:solidFill>
                <a:srgbClr val="FFFFFF"/>
              </a:solidFill>
              <a:latin typeface="Segoe UI"/>
            </a:endParaRPr>
          </a:p>
        </p:txBody>
      </p:sp>
      <p:sp>
        <p:nvSpPr>
          <p:cNvPr id="16" name="TextBox 15"/>
          <p:cNvSpPr txBox="1"/>
          <p:nvPr/>
        </p:nvSpPr>
        <p:spPr>
          <a:xfrm>
            <a:off x="417830" y="6425209"/>
            <a:ext cx="8112285" cy="381258"/>
          </a:xfrm>
          <a:prstGeom prst="rect">
            <a:avLst/>
          </a:prstGeom>
          <a:noFill/>
        </p:spPr>
        <p:txBody>
          <a:bodyPr vert="horz" wrap="none" lIns="0" tIns="0" rIns="0" bIns="0" rtlCol="0">
            <a:spAutoFit/>
          </a:bodyPr>
          <a:lstStyle/>
          <a:p>
            <a:pPr>
              <a:lnSpc>
                <a:spcPts val="3313"/>
              </a:lnSpc>
            </a:pPr>
            <a:r>
              <a:rPr lang="id-ID" sz="2200" b="1" smtClean="0">
                <a:solidFill>
                  <a:srgbClr val="FFFFFF"/>
                </a:solidFill>
                <a:latin typeface="Segoe UI"/>
              </a:rPr>
              <a:t> Komersial (mahal dan tidak siap pakai ­&gt; dalam artian perlu </a:t>
            </a:r>
            <a:endParaRPr lang="id-ID" sz="2200" b="1">
              <a:solidFill>
                <a:srgbClr val="FFFFFF"/>
              </a:solidFill>
              <a:latin typeface="Segoe UI"/>
            </a:endParaRPr>
          </a:p>
        </p:txBody>
      </p:sp>
      <p:sp>
        <p:nvSpPr>
          <p:cNvPr id="17" name="TextBox 16"/>
          <p:cNvSpPr txBox="1"/>
          <p:nvPr/>
        </p:nvSpPr>
        <p:spPr>
          <a:xfrm>
            <a:off x="318770" y="6846849"/>
            <a:ext cx="6161943" cy="381258"/>
          </a:xfrm>
          <a:prstGeom prst="rect">
            <a:avLst/>
          </a:prstGeom>
          <a:noFill/>
        </p:spPr>
        <p:txBody>
          <a:bodyPr vert="horz" wrap="none" lIns="0" tIns="0" rIns="0" bIns="0" rtlCol="0">
            <a:spAutoFit/>
          </a:bodyPr>
          <a:lstStyle/>
          <a:p>
            <a:pPr>
              <a:lnSpc>
                <a:spcPts val="3313"/>
              </a:lnSpc>
            </a:pPr>
            <a:r>
              <a:rPr lang="id-ID" sz="2200" b="1" smtClean="0">
                <a:solidFill>
                  <a:srgbClr val="FFFFFF"/>
                </a:solidFill>
                <a:latin typeface="Segoe UI"/>
              </a:rPr>
              <a:t>  hirarki dan delay biaya untuk pengadaannya)</a:t>
            </a:r>
            <a:endParaRPr lang="id-ID" sz="2200" b="1">
              <a:solidFill>
                <a:srgbClr val="FFFFFF"/>
              </a:solidFill>
              <a:latin typeface="Segoe U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myslide13">
    <p:spTree>
      <p:nvGrpSpPr>
        <p:cNvPr id="1" name=""/>
        <p:cNvGrpSpPr/>
        <p:nvPr/>
      </p:nvGrpSpPr>
      <p:grpSpPr>
        <a:xfrm>
          <a:off x="0" y="0"/>
          <a:ext cx="0" cy="0"/>
          <a:chOff x="0" y="0"/>
          <a:chExt cx="0" cy="0"/>
        </a:xfrm>
      </p:grpSpPr>
      <p:sp>
        <p:nvSpPr>
          <p:cNvPr id="2" name="Freeform 1"/>
          <p:cNvSpPr/>
          <p:nvPr/>
        </p:nvSpPr>
        <p:spPr>
          <a:xfrm>
            <a:off x="0" y="0"/>
            <a:ext cx="10076181" cy="7561581"/>
          </a:xfrm>
          <a:custGeom>
            <a:avLst/>
            <a:gdLst/>
            <a:ahLst/>
            <a:cxnLst/>
            <a:rect l="0" t="0" r="0" b="0"/>
            <a:pathLst>
              <a:path w="10076181" h="7561581">
                <a:moveTo>
                  <a:pt x="5038090" y="7561580"/>
                </a:moveTo>
                <a:lnTo>
                  <a:pt x="0" y="7561580"/>
                </a:lnTo>
                <a:lnTo>
                  <a:pt x="0" y="0"/>
                </a:lnTo>
                <a:lnTo>
                  <a:pt x="10076180" y="0"/>
                </a:lnTo>
                <a:lnTo>
                  <a:pt x="10076180" y="7561580"/>
                </a:lnTo>
                <a:close/>
              </a:path>
            </a:pathLst>
          </a:custGeom>
          <a:solidFill>
            <a:srgbClr val="DC2300"/>
          </a:solidFill>
          <a:ln w="12700" cap="flat" cmpd="sng" algn="ctr">
            <a:solidFill>
              <a:srgbClr val="DC23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0" y="0"/>
            <a:ext cx="10076181" cy="7561581"/>
          </a:xfrm>
          <a:custGeom>
            <a:avLst/>
            <a:gdLst/>
            <a:ahLst/>
            <a:cxnLst/>
            <a:rect l="0" t="0" r="0" b="0"/>
            <a:pathLst>
              <a:path w="10076181" h="7561581">
                <a:moveTo>
                  <a:pt x="5038090" y="7561580"/>
                </a:moveTo>
                <a:lnTo>
                  <a:pt x="0" y="7561580"/>
                </a:lnTo>
                <a:lnTo>
                  <a:pt x="0" y="0"/>
                </a:lnTo>
                <a:lnTo>
                  <a:pt x="10076180" y="0"/>
                </a:lnTo>
                <a:lnTo>
                  <a:pt x="10076180" y="7561580"/>
                </a:lnTo>
                <a:close/>
              </a:path>
            </a:pathLst>
          </a:custGeom>
          <a:solidFill>
            <a:srgbClr val="000000">
              <a:alpha val="0"/>
            </a:srgbClr>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3"/>
          <p:cNvSpPr/>
          <p:nvPr/>
        </p:nvSpPr>
        <p:spPr>
          <a:xfrm>
            <a:off x="203200" y="1258569"/>
            <a:ext cx="1102361" cy="1"/>
          </a:xfrm>
          <a:custGeom>
            <a:avLst/>
            <a:gdLst/>
            <a:ahLst/>
            <a:cxnLst/>
            <a:rect l="0" t="0" r="0" b="0"/>
            <a:pathLst>
              <a:path w="1102361" h="1">
                <a:moveTo>
                  <a:pt x="0" y="0"/>
                </a:moveTo>
                <a:lnTo>
                  <a:pt x="1102360" y="0"/>
                </a:lnTo>
              </a:path>
            </a:pathLst>
          </a:custGeom>
          <a:ln w="0" cap="flat" cmpd="sng" algn="ctr">
            <a:solidFill>
              <a:srgbClr val="FFFF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pic>
        <p:nvPicPr>
          <p:cNvPr id="5" name="Picture 4" descr="ws_A727.tmp"/>
          <p:cNvPicPr>
            <a:picLocks/>
          </p:cNvPicPr>
          <p:nvPr/>
        </p:nvPicPr>
        <p:blipFill>
          <a:blip r:embed="rId2"/>
          <a:stretch>
            <a:fillRect/>
          </a:stretch>
        </p:blipFill>
        <p:spPr>
          <a:xfrm>
            <a:off x="0" y="1403350"/>
            <a:ext cx="10071100" cy="2495550"/>
          </a:xfrm>
          <a:prstGeom prst="rect">
            <a:avLst/>
          </a:prstGeom>
        </p:spPr>
      </p:pic>
      <p:sp>
        <p:nvSpPr>
          <p:cNvPr id="6" name="TextBox 5"/>
          <p:cNvSpPr txBox="1"/>
          <p:nvPr/>
        </p:nvSpPr>
        <p:spPr>
          <a:xfrm>
            <a:off x="210820" y="5031611"/>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7" name="TextBox 6"/>
          <p:cNvSpPr txBox="1"/>
          <p:nvPr/>
        </p:nvSpPr>
        <p:spPr>
          <a:xfrm>
            <a:off x="210820" y="5454521"/>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8" name="TextBox 7"/>
          <p:cNvSpPr txBox="1"/>
          <p:nvPr/>
        </p:nvSpPr>
        <p:spPr>
          <a:xfrm>
            <a:off x="210820" y="5876161"/>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9" name="TextBox 8"/>
          <p:cNvSpPr txBox="1"/>
          <p:nvPr/>
        </p:nvSpPr>
        <p:spPr>
          <a:xfrm>
            <a:off x="210820" y="6299071"/>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10" name="TextBox 9"/>
          <p:cNvSpPr txBox="1"/>
          <p:nvPr/>
        </p:nvSpPr>
        <p:spPr>
          <a:xfrm>
            <a:off x="210820" y="6720711"/>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11" name="TextBox 10"/>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12" name="TextBox 11"/>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13" name="TextBox 12"/>
          <p:cNvSpPr txBox="1"/>
          <p:nvPr/>
        </p:nvSpPr>
        <p:spPr>
          <a:xfrm>
            <a:off x="210820" y="7143622"/>
            <a:ext cx="89768" cy="128240"/>
          </a:xfrm>
          <a:prstGeom prst="rect">
            <a:avLst/>
          </a:prstGeom>
          <a:noFill/>
        </p:spPr>
        <p:txBody>
          <a:bodyPr vert="horz" wrap="none" lIns="0" tIns="0" rIns="0" bIns="0" rtlCol="0">
            <a:spAutoFit/>
          </a:bodyPr>
          <a:lstStyle/>
          <a:p>
            <a:pPr>
              <a:lnSpc>
                <a:spcPts val="989"/>
              </a:lnSpc>
            </a:pPr>
            <a:r>
              <a:rPr lang="id-ID" sz="990" smtClean="0">
                <a:solidFill>
                  <a:srgbClr val="000000"/>
                </a:solidFill>
                <a:latin typeface="Symbol"/>
              </a:rPr>
              <a:t>●</a:t>
            </a:r>
            <a:endParaRPr lang="id-ID" sz="990">
              <a:solidFill>
                <a:srgbClr val="000000"/>
              </a:solidFill>
              <a:latin typeface="Symbol"/>
            </a:endParaRPr>
          </a:p>
        </p:txBody>
      </p:sp>
      <p:sp>
        <p:nvSpPr>
          <p:cNvPr id="14" name="TextBox 13"/>
          <p:cNvSpPr txBox="1"/>
          <p:nvPr/>
        </p:nvSpPr>
        <p:spPr>
          <a:xfrm>
            <a:off x="90169" y="723036"/>
            <a:ext cx="9779729" cy="554575"/>
          </a:xfrm>
          <a:prstGeom prst="rect">
            <a:avLst/>
          </a:prstGeom>
          <a:noFill/>
        </p:spPr>
        <p:txBody>
          <a:bodyPr vert="horz" wrap="none" lIns="0" tIns="0" rIns="0" bIns="0" rtlCol="0">
            <a:spAutoFit/>
          </a:bodyPr>
          <a:lstStyle/>
          <a:p>
            <a:pPr>
              <a:lnSpc>
                <a:spcPts val="4819"/>
              </a:lnSpc>
            </a:pPr>
            <a:r>
              <a:rPr lang="en-US" sz="3200" b="1" smtClean="0">
                <a:solidFill>
                  <a:srgbClr val="FFFFFF"/>
                </a:solidFill>
                <a:latin typeface="Segoe UI"/>
              </a:rPr>
              <a:t> FOSS vs Proprietary Disaster Management System</a:t>
            </a:r>
            <a:endParaRPr lang="id-ID" sz="3200" b="1">
              <a:solidFill>
                <a:srgbClr val="FFFFFF"/>
              </a:solidFill>
              <a:latin typeface="Segoe UI"/>
            </a:endParaRPr>
          </a:p>
        </p:txBody>
      </p:sp>
      <p:sp>
        <p:nvSpPr>
          <p:cNvPr id="15" name="TextBox 14"/>
          <p:cNvSpPr txBox="1"/>
          <p:nvPr/>
        </p:nvSpPr>
        <p:spPr>
          <a:xfrm>
            <a:off x="309879" y="4884699"/>
            <a:ext cx="8098820" cy="1227644"/>
          </a:xfrm>
          <a:prstGeom prst="rect">
            <a:avLst/>
          </a:prstGeom>
          <a:noFill/>
        </p:spPr>
        <p:txBody>
          <a:bodyPr vert="horz" wrap="none" lIns="0" tIns="0" rIns="0" bIns="0" rtlCol="0">
            <a:spAutoFit/>
          </a:bodyPr>
          <a:lstStyle/>
          <a:p>
            <a:pPr>
              <a:lnSpc>
                <a:spcPts val="3313"/>
              </a:lnSpc>
            </a:pPr>
            <a:r>
              <a:rPr lang="id-ID" sz="2200" b="1" smtClean="0">
                <a:solidFill>
                  <a:srgbClr val="FFFFFF"/>
                </a:solidFill>
                <a:latin typeface="Segoe UI"/>
              </a:rPr>
              <a:t> Free Open Source Software = Freedom &amp; Free &amp; Share Spirit</a:t>
            </a:r>
          </a:p>
          <a:p>
            <a:pPr>
              <a:lnSpc>
                <a:spcPts val="3320"/>
              </a:lnSpc>
            </a:pPr>
            <a:r>
              <a:rPr lang="id-ID" sz="2200" b="1" smtClean="0">
                <a:solidFill>
                  <a:srgbClr val="FFFFFF"/>
                </a:solidFill>
                <a:latin typeface="Segoe UI"/>
              </a:rPr>
              <a:t> Standar dan kodenya terbuka</a:t>
            </a:r>
          </a:p>
          <a:p>
            <a:pPr>
              <a:lnSpc>
                <a:spcPts val="3330"/>
              </a:lnSpc>
            </a:pPr>
            <a:r>
              <a:rPr lang="id-ID" sz="2200" b="1" smtClean="0">
                <a:solidFill>
                  <a:srgbClr val="FFFFFF"/>
                </a:solidFill>
                <a:latin typeface="Segoe UI"/>
              </a:rPr>
              <a:t> Multiplatform</a:t>
            </a:r>
            <a:endParaRPr lang="id-ID" sz="2200" b="1">
              <a:solidFill>
                <a:srgbClr val="FFFFFF"/>
              </a:solidFill>
              <a:latin typeface="Segoe UI"/>
            </a:endParaRPr>
          </a:p>
        </p:txBody>
      </p:sp>
      <p:sp>
        <p:nvSpPr>
          <p:cNvPr id="16" name="TextBox 15"/>
          <p:cNvSpPr txBox="1"/>
          <p:nvPr/>
        </p:nvSpPr>
        <p:spPr>
          <a:xfrm>
            <a:off x="309879" y="6150889"/>
            <a:ext cx="8124532" cy="1227644"/>
          </a:xfrm>
          <a:prstGeom prst="rect">
            <a:avLst/>
          </a:prstGeom>
          <a:noFill/>
        </p:spPr>
        <p:txBody>
          <a:bodyPr vert="horz" wrap="none" lIns="0" tIns="0" rIns="0" bIns="0" rtlCol="0">
            <a:spAutoFit/>
          </a:bodyPr>
          <a:lstStyle/>
          <a:p>
            <a:pPr>
              <a:lnSpc>
                <a:spcPts val="3313"/>
              </a:lnSpc>
            </a:pPr>
            <a:r>
              <a:rPr lang="id-ID" sz="2200" b="1" smtClean="0">
                <a:solidFill>
                  <a:srgbClr val="FFFFFF"/>
                </a:solidFill>
                <a:latin typeface="Segoe UI"/>
              </a:rPr>
              <a:t> Dibangun bersama­sama: by need, by real case &amp; experience</a:t>
            </a:r>
          </a:p>
          <a:p>
            <a:pPr>
              <a:lnSpc>
                <a:spcPts val="3330"/>
              </a:lnSpc>
            </a:pPr>
            <a:r>
              <a:rPr lang="id-ID" sz="2200" b="1" smtClean="0">
                <a:solidFill>
                  <a:srgbClr val="FFFFFF"/>
                </a:solidFill>
                <a:latin typeface="Segoe UI"/>
              </a:rPr>
              <a:t> Dukungan komunitas: Teknikal + Humanitarian FOSS</a:t>
            </a:r>
          </a:p>
          <a:p>
            <a:pPr>
              <a:lnSpc>
                <a:spcPts val="3320"/>
              </a:lnSpc>
            </a:pPr>
            <a:r>
              <a:rPr lang="id-ID" sz="2200" b="1" smtClean="0">
                <a:solidFill>
                  <a:srgbClr val="FFFFFF"/>
                </a:solidFill>
                <a:latin typeface="Segoe UI"/>
              </a:rPr>
              <a:t> Dokumentasi belum lengkap ( ­ )</a:t>
            </a:r>
            <a:endParaRPr lang="id-ID" sz="2200" b="1">
              <a:solidFill>
                <a:srgbClr val="FFFFFF"/>
              </a:solidFill>
              <a:latin typeface="Segoe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myslide14">
    <p:spTree>
      <p:nvGrpSpPr>
        <p:cNvPr id="1" name=""/>
        <p:cNvGrpSpPr/>
        <p:nvPr/>
      </p:nvGrpSpPr>
      <p:grpSpPr>
        <a:xfrm>
          <a:off x="0" y="0"/>
          <a:ext cx="0" cy="0"/>
          <a:chOff x="0" y="0"/>
          <a:chExt cx="0" cy="0"/>
        </a:xfrm>
      </p:grpSpPr>
      <p:sp>
        <p:nvSpPr>
          <p:cNvPr id="2" name="Freeform 1"/>
          <p:cNvSpPr/>
          <p:nvPr/>
        </p:nvSpPr>
        <p:spPr>
          <a:xfrm>
            <a:off x="0" y="0"/>
            <a:ext cx="10076181" cy="7561581"/>
          </a:xfrm>
          <a:custGeom>
            <a:avLst/>
            <a:gdLst/>
            <a:ahLst/>
            <a:cxnLst/>
            <a:rect l="0" t="0" r="0" b="0"/>
            <a:pathLst>
              <a:path w="10076181" h="7561581">
                <a:moveTo>
                  <a:pt x="5038090" y="7561580"/>
                </a:moveTo>
                <a:lnTo>
                  <a:pt x="0" y="7561580"/>
                </a:lnTo>
                <a:lnTo>
                  <a:pt x="0" y="0"/>
                </a:lnTo>
                <a:lnTo>
                  <a:pt x="10076180" y="0"/>
                </a:lnTo>
                <a:lnTo>
                  <a:pt x="10076180" y="7561580"/>
                </a:lnTo>
                <a:close/>
              </a:path>
            </a:pathLst>
          </a:custGeom>
          <a:solidFill>
            <a:srgbClr val="808080"/>
          </a:solidFill>
          <a:ln w="12700" cap="flat" cmpd="sng" algn="ctr">
            <a:solidFill>
              <a:srgbClr val="8080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4883150" y="1371600"/>
            <a:ext cx="144780" cy="3887471"/>
          </a:xfrm>
          <a:custGeom>
            <a:avLst/>
            <a:gdLst/>
            <a:ahLst/>
            <a:cxnLst/>
            <a:rect l="0" t="0" r="0" b="0"/>
            <a:pathLst>
              <a:path w="144780" h="3887471">
                <a:moveTo>
                  <a:pt x="72390" y="3887470"/>
                </a:moveTo>
                <a:lnTo>
                  <a:pt x="0" y="3887470"/>
                </a:lnTo>
                <a:lnTo>
                  <a:pt x="0" y="0"/>
                </a:lnTo>
                <a:lnTo>
                  <a:pt x="144779" y="0"/>
                </a:lnTo>
                <a:lnTo>
                  <a:pt x="144779" y="3887470"/>
                </a:lnTo>
                <a:close/>
              </a:path>
            </a:pathLst>
          </a:custGeom>
          <a:solidFill>
            <a:srgbClr val="AECF00"/>
          </a:solidFill>
          <a:ln w="12700" cap="flat" cmpd="sng" algn="ctr">
            <a:solidFill>
              <a:srgbClr val="AECF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descr="ws_ABBA.tmp"/>
          <p:cNvPicPr>
            <a:picLocks/>
          </p:cNvPicPr>
          <p:nvPr/>
        </p:nvPicPr>
        <p:blipFill>
          <a:blip r:embed="rId2"/>
          <a:stretch>
            <a:fillRect/>
          </a:stretch>
        </p:blipFill>
        <p:spPr>
          <a:xfrm>
            <a:off x="5020309" y="1365250"/>
            <a:ext cx="5050790" cy="3867150"/>
          </a:xfrm>
          <a:prstGeom prst="rect">
            <a:avLst/>
          </a:prstGeom>
        </p:spPr>
      </p:pic>
      <p:sp>
        <p:nvSpPr>
          <p:cNvPr id="5" name="TextBox 4"/>
          <p:cNvSpPr txBox="1"/>
          <p:nvPr/>
        </p:nvSpPr>
        <p:spPr>
          <a:xfrm>
            <a:off x="368300" y="4172559"/>
            <a:ext cx="4053161" cy="831894"/>
          </a:xfrm>
          <a:prstGeom prst="rect">
            <a:avLst/>
          </a:prstGeom>
          <a:noFill/>
        </p:spPr>
        <p:txBody>
          <a:bodyPr vert="horz" wrap="none" lIns="0" tIns="0" rIns="0" bIns="0" rtlCol="0">
            <a:spAutoFit/>
          </a:bodyPr>
          <a:lstStyle/>
          <a:p>
            <a:pPr>
              <a:lnSpc>
                <a:spcPts val="7229"/>
              </a:lnSpc>
            </a:pPr>
            <a:r>
              <a:rPr lang="id-ID" sz="4800" b="1" smtClean="0">
                <a:solidFill>
                  <a:srgbClr val="AECF00"/>
                </a:solidFill>
                <a:latin typeface="Segoe UI"/>
              </a:rPr>
              <a:t>Kenapa FOSS?</a:t>
            </a:r>
            <a:endParaRPr lang="id-ID" sz="4800" b="1">
              <a:solidFill>
                <a:srgbClr val="AECF00"/>
              </a:solidFill>
              <a:latin typeface="Segoe UI"/>
            </a:endParaRPr>
          </a:p>
        </p:txBody>
      </p:sp>
      <p:sp>
        <p:nvSpPr>
          <p:cNvPr id="6" name="TextBox 5"/>
          <p:cNvSpPr txBox="1"/>
          <p:nvPr/>
        </p:nvSpPr>
        <p:spPr>
          <a:xfrm>
            <a:off x="1554480" y="5410250"/>
            <a:ext cx="1144480" cy="450573"/>
          </a:xfrm>
          <a:prstGeom prst="rect">
            <a:avLst/>
          </a:prstGeom>
          <a:noFill/>
        </p:spPr>
        <p:txBody>
          <a:bodyPr vert="horz" wrap="none" lIns="0" tIns="0" rIns="0" bIns="0" rtlCol="0">
            <a:spAutoFit/>
          </a:bodyPr>
          <a:lstStyle/>
          <a:p>
            <a:pPr>
              <a:lnSpc>
                <a:spcPts val="3851"/>
              </a:lnSpc>
            </a:pPr>
            <a:r>
              <a:rPr lang="id-ID" sz="2600" smtClean="0">
                <a:solidFill>
                  <a:srgbClr val="FFFFFF"/>
                </a:solidFill>
                <a:latin typeface="Segoe UI"/>
              </a:rPr>
              <a:t>internet</a:t>
            </a:r>
            <a:endParaRPr lang="id-ID" sz="2600">
              <a:solidFill>
                <a:srgbClr val="FFFFFF"/>
              </a:solidFill>
              <a:latin typeface="Segoe UI"/>
            </a:endParaRPr>
          </a:p>
        </p:txBody>
      </p:sp>
      <p:sp>
        <p:nvSpPr>
          <p:cNvPr id="7" name="TextBox 6"/>
          <p:cNvSpPr txBox="1"/>
          <p:nvPr/>
        </p:nvSpPr>
        <p:spPr>
          <a:xfrm>
            <a:off x="6153150" y="5410250"/>
            <a:ext cx="3420552" cy="450573"/>
          </a:xfrm>
          <a:prstGeom prst="rect">
            <a:avLst/>
          </a:prstGeom>
          <a:noFill/>
        </p:spPr>
        <p:txBody>
          <a:bodyPr vert="horz" wrap="none" lIns="0" tIns="0" rIns="0" bIns="0" rtlCol="0">
            <a:spAutoFit/>
          </a:bodyPr>
          <a:lstStyle/>
          <a:p>
            <a:pPr>
              <a:lnSpc>
                <a:spcPts val="3851"/>
              </a:lnSpc>
            </a:pPr>
            <a:r>
              <a:rPr lang="id-ID" sz="2600" smtClean="0">
                <a:solidFill>
                  <a:srgbClr val="FFFFFF"/>
                </a:solidFill>
                <a:latin typeface="Segoe UI"/>
              </a:rPr>
              <a:t>support dari komunitas</a:t>
            </a:r>
            <a:endParaRPr lang="id-ID" sz="2600">
              <a:solidFill>
                <a:srgbClr val="FFFFFF"/>
              </a:solidFill>
              <a:latin typeface="Segoe UI"/>
            </a:endParaRPr>
          </a:p>
        </p:txBody>
      </p:sp>
      <p:sp>
        <p:nvSpPr>
          <p:cNvPr id="8" name="TextBox 7"/>
          <p:cNvSpPr txBox="1"/>
          <p:nvPr/>
        </p:nvSpPr>
        <p:spPr>
          <a:xfrm>
            <a:off x="7280909" y="6112865"/>
            <a:ext cx="1920398" cy="544957"/>
          </a:xfrm>
          <a:prstGeom prst="rect">
            <a:avLst/>
          </a:prstGeom>
          <a:noFill/>
        </p:spPr>
        <p:txBody>
          <a:bodyPr vert="horz" wrap="none" lIns="0" tIns="0" rIns="0" bIns="0" rtlCol="0">
            <a:spAutoFit/>
          </a:bodyPr>
          <a:lstStyle/>
          <a:p>
            <a:pPr>
              <a:lnSpc>
                <a:spcPts val="4739"/>
              </a:lnSpc>
            </a:pPr>
            <a:r>
              <a:rPr lang="id-ID" sz="3200" smtClean="0">
                <a:solidFill>
                  <a:srgbClr val="FFFFFF"/>
                </a:solidFill>
                <a:latin typeface="Segoe UI"/>
              </a:rPr>
              <a:t>terjangkau</a:t>
            </a:r>
            <a:endParaRPr lang="id-ID" sz="3200">
              <a:solidFill>
                <a:srgbClr val="FFFFFF"/>
              </a:solidFill>
              <a:latin typeface="Segoe UI"/>
            </a:endParaRPr>
          </a:p>
        </p:txBody>
      </p:sp>
      <p:sp>
        <p:nvSpPr>
          <p:cNvPr id="9" name="TextBox 8"/>
          <p:cNvSpPr txBox="1"/>
          <p:nvPr/>
        </p:nvSpPr>
        <p:spPr>
          <a:xfrm>
            <a:off x="1076960" y="6220409"/>
            <a:ext cx="4394601" cy="415948"/>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mudah didapatkan (time critical)</a:t>
            </a:r>
            <a:endParaRPr lang="id-ID" sz="2400">
              <a:solidFill>
                <a:srgbClr val="FFFFFF"/>
              </a:solidFill>
              <a:latin typeface="Segoe UI"/>
            </a:endParaRPr>
          </a:p>
        </p:txBody>
      </p:sp>
      <p:sp>
        <p:nvSpPr>
          <p:cNvPr id="10" name="TextBox 9"/>
          <p:cNvSpPr txBox="1"/>
          <p:nvPr/>
        </p:nvSpPr>
        <p:spPr>
          <a:xfrm>
            <a:off x="504190" y="6448958"/>
            <a:ext cx="9133782" cy="822276"/>
          </a:xfrm>
          <a:prstGeom prst="rect">
            <a:avLst/>
          </a:prstGeom>
          <a:noFill/>
        </p:spPr>
        <p:txBody>
          <a:bodyPr vert="horz" wrap="none" lIns="0" tIns="0" rIns="0" bIns="0" rtlCol="0">
            <a:spAutoFit/>
          </a:bodyPr>
          <a:lstStyle/>
          <a:p>
            <a:pPr>
              <a:lnSpc>
                <a:spcPts val="7109"/>
              </a:lnSpc>
            </a:pPr>
            <a:r>
              <a:rPr lang="id-ID" sz="4800" smtClean="0">
                <a:solidFill>
                  <a:srgbClr val="FFFFFF"/>
                </a:solidFill>
                <a:latin typeface="Segoe UI"/>
              </a:rPr>
              <a:t>transparansi data</a:t>
            </a:r>
            <a:r>
              <a:rPr lang="id-ID" sz="1400" smtClean="0">
                <a:solidFill>
                  <a:srgbClr val="000000"/>
                </a:solidFill>
                <a:latin typeface="Segoe UI"/>
              </a:rPr>
              <a:t>                                                                                          </a:t>
            </a:r>
            <a:endParaRPr lang="id-ID" sz="1400">
              <a:solidFill>
                <a:srgbClr val="000000"/>
              </a:solidFill>
              <a:latin typeface="Segoe UI"/>
            </a:endParaRPr>
          </a:p>
        </p:txBody>
      </p:sp>
      <p:sp>
        <p:nvSpPr>
          <p:cNvPr id="11" name="TextBox 10"/>
          <p:cNvSpPr txBox="1"/>
          <p:nvPr/>
        </p:nvSpPr>
        <p:spPr>
          <a:xfrm>
            <a:off x="466090" y="118160"/>
            <a:ext cx="9063956" cy="479427"/>
          </a:xfrm>
          <a:prstGeom prst="rect">
            <a:avLst/>
          </a:prstGeom>
          <a:noFill/>
        </p:spPr>
        <p:txBody>
          <a:bodyPr vert="horz" wrap="none" lIns="0" tIns="0" rIns="0" bIns="0" rtlCol="0">
            <a:spAutoFit/>
          </a:bodyPr>
          <a:lstStyle/>
          <a:p>
            <a:pPr>
              <a:lnSpc>
                <a:spcPts val="4224"/>
              </a:lnSpc>
            </a:pPr>
            <a:r>
              <a:rPr lang="id-ID" sz="2400" smtClean="0">
                <a:solidFill>
                  <a:srgbClr val="FFFFFF"/>
                </a:solidFill>
                <a:latin typeface="Segoe UI"/>
              </a:rPr>
              <a:t>multiplatform                                          </a:t>
            </a:r>
            <a:r>
              <a:rPr lang="id-ID" sz="2600" smtClean="0">
                <a:solidFill>
                  <a:srgbClr val="FFFFFF"/>
                </a:solidFill>
                <a:latin typeface="Segoe UI"/>
              </a:rPr>
              <a:t>spesifikasi teknis terbuka</a:t>
            </a:r>
            <a:endParaRPr lang="id-ID" sz="2600">
              <a:solidFill>
                <a:srgbClr val="FFFFFF"/>
              </a:solidFill>
              <a:latin typeface="Segoe UI"/>
            </a:endParaRPr>
          </a:p>
        </p:txBody>
      </p:sp>
      <p:sp>
        <p:nvSpPr>
          <p:cNvPr id="12" name="TextBox 11"/>
          <p:cNvSpPr txBox="1"/>
          <p:nvPr/>
        </p:nvSpPr>
        <p:spPr>
          <a:xfrm>
            <a:off x="1120139" y="424078"/>
            <a:ext cx="7385035" cy="822276"/>
          </a:xfrm>
          <a:prstGeom prst="rect">
            <a:avLst/>
          </a:prstGeom>
          <a:noFill/>
        </p:spPr>
        <p:txBody>
          <a:bodyPr vert="horz" wrap="none" lIns="0" tIns="0" rIns="0" bIns="0" rtlCol="0">
            <a:spAutoFit/>
          </a:bodyPr>
          <a:lstStyle/>
          <a:p>
            <a:pPr>
              <a:lnSpc>
                <a:spcPts val="7109"/>
              </a:lnSpc>
            </a:pPr>
            <a:r>
              <a:rPr lang="id-ID" sz="4800" smtClean="0">
                <a:solidFill>
                  <a:srgbClr val="FFFFFF"/>
                </a:solidFill>
                <a:latin typeface="Segoe UI"/>
              </a:rPr>
              <a:t>penampilan &amp; sharing data</a:t>
            </a:r>
            <a:endParaRPr lang="id-ID" sz="4800">
              <a:solidFill>
                <a:srgbClr val="FFFFFF"/>
              </a:solidFill>
              <a:latin typeface="Segoe UI"/>
            </a:endParaRPr>
          </a:p>
        </p:txBody>
      </p:sp>
      <p:sp>
        <p:nvSpPr>
          <p:cNvPr id="13" name="TextBox 12"/>
          <p:cNvSpPr txBox="1"/>
          <p:nvPr/>
        </p:nvSpPr>
        <p:spPr>
          <a:xfrm>
            <a:off x="3624579" y="1418945"/>
            <a:ext cx="864019" cy="544957"/>
          </a:xfrm>
          <a:prstGeom prst="rect">
            <a:avLst/>
          </a:prstGeom>
          <a:noFill/>
        </p:spPr>
        <p:txBody>
          <a:bodyPr vert="horz" wrap="none" lIns="0" tIns="0" rIns="0" bIns="0" rtlCol="0">
            <a:spAutoFit/>
          </a:bodyPr>
          <a:lstStyle/>
          <a:p>
            <a:pPr>
              <a:lnSpc>
                <a:spcPts val="4739"/>
              </a:lnSpc>
            </a:pPr>
            <a:r>
              <a:rPr lang="id-ID" sz="3200" smtClean="0">
                <a:solidFill>
                  <a:srgbClr val="FFFFFF"/>
                </a:solidFill>
                <a:latin typeface="Segoe UI"/>
              </a:rPr>
              <a:t>legal</a:t>
            </a:r>
            <a:endParaRPr lang="id-ID" sz="3200">
              <a:solidFill>
                <a:srgbClr val="FFFFFF"/>
              </a:solidFill>
              <a:latin typeface="Segoe UI"/>
            </a:endParaRPr>
          </a:p>
        </p:txBody>
      </p:sp>
      <p:sp>
        <p:nvSpPr>
          <p:cNvPr id="14" name="TextBox 13"/>
          <p:cNvSpPr txBox="1"/>
          <p:nvPr/>
        </p:nvSpPr>
        <p:spPr>
          <a:xfrm>
            <a:off x="546100" y="2104085"/>
            <a:ext cx="4021294" cy="752963"/>
          </a:xfrm>
          <a:prstGeom prst="rect">
            <a:avLst/>
          </a:prstGeom>
          <a:noFill/>
        </p:spPr>
        <p:txBody>
          <a:bodyPr vert="horz" wrap="none" lIns="0" tIns="0" rIns="0" bIns="0" rtlCol="0">
            <a:spAutoFit/>
          </a:bodyPr>
          <a:lstStyle/>
          <a:p>
            <a:pPr>
              <a:lnSpc>
                <a:spcPts val="6516"/>
              </a:lnSpc>
            </a:pPr>
            <a:r>
              <a:rPr lang="id-ID" sz="4400" smtClean="0">
                <a:solidFill>
                  <a:srgbClr val="FFFFFF"/>
                </a:solidFill>
                <a:latin typeface="Segoe UI"/>
              </a:rPr>
              <a:t>interoperabilitas</a:t>
            </a:r>
            <a:endParaRPr lang="id-ID" sz="4400">
              <a:solidFill>
                <a:srgbClr val="FFFFFF"/>
              </a:solidFill>
              <a:latin typeface="Segoe UI"/>
            </a:endParaRPr>
          </a:p>
        </p:txBody>
      </p:sp>
      <p:sp>
        <p:nvSpPr>
          <p:cNvPr id="15" name="TextBox 14"/>
          <p:cNvSpPr txBox="1"/>
          <p:nvPr/>
        </p:nvSpPr>
        <p:spPr>
          <a:xfrm>
            <a:off x="478790" y="3210712"/>
            <a:ext cx="2672591" cy="475643"/>
          </a:xfrm>
          <a:prstGeom prst="rect">
            <a:avLst/>
          </a:prstGeom>
          <a:noFill/>
        </p:spPr>
        <p:txBody>
          <a:bodyPr vert="horz" wrap="none" lIns="0" tIns="0" rIns="0" bIns="0" rtlCol="0">
            <a:spAutoFit/>
          </a:bodyPr>
          <a:lstStyle/>
          <a:p>
            <a:pPr>
              <a:lnSpc>
                <a:spcPts val="4147"/>
              </a:lnSpc>
            </a:pPr>
            <a:r>
              <a:rPr lang="id-ID" sz="2800" dirty="0" smtClean="0">
                <a:solidFill>
                  <a:srgbClr val="FFFFFF"/>
                </a:solidFill>
                <a:latin typeface="Segoe UI"/>
              </a:rPr>
              <a:t>handal dan teruji</a:t>
            </a:r>
            <a:endParaRPr lang="id-ID" sz="2800" dirty="0">
              <a:solidFill>
                <a:srgbClr val="FFFFFF"/>
              </a:solidFill>
              <a:latin typeface="Segoe UI"/>
            </a:endParaRPr>
          </a:p>
        </p:txBody>
      </p:sp>
      <p:sp>
        <p:nvSpPr>
          <p:cNvPr id="16" name="TextBox 15"/>
          <p:cNvSpPr txBox="1"/>
          <p:nvPr/>
        </p:nvSpPr>
        <p:spPr>
          <a:xfrm>
            <a:off x="283209" y="4129023"/>
            <a:ext cx="8593699" cy="3090654"/>
          </a:xfrm>
          <a:prstGeom prst="rect">
            <a:avLst/>
          </a:prstGeom>
          <a:noFill/>
        </p:spPr>
        <p:txBody>
          <a:bodyPr vert="horz" wrap="none" lIns="0" tIns="0" rIns="0" bIns="0" rtlCol="0">
            <a:spAutoFit/>
          </a:bodyPr>
          <a:lstStyle/>
          <a:p>
            <a:pPr>
              <a:lnSpc>
                <a:spcPts val="26658"/>
              </a:lnSpc>
            </a:pPr>
            <a:r>
              <a:rPr lang="id-ID" sz="18000" dirty="0" smtClean="0">
                <a:solidFill>
                  <a:srgbClr val="666666"/>
                </a:solidFill>
                <a:latin typeface="Segoe UI"/>
              </a:rPr>
              <a:t>bencana</a:t>
            </a:r>
            <a:endParaRPr lang="id-ID" sz="18000" dirty="0">
              <a:solidFill>
                <a:srgbClr val="666666"/>
              </a:solidFill>
              <a:latin typeface="Segoe U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myslide15">
    <p:spTree>
      <p:nvGrpSpPr>
        <p:cNvPr id="1" name=""/>
        <p:cNvGrpSpPr/>
        <p:nvPr/>
      </p:nvGrpSpPr>
      <p:grpSpPr>
        <a:xfrm>
          <a:off x="0" y="0"/>
          <a:ext cx="0" cy="0"/>
          <a:chOff x="0" y="0"/>
          <a:chExt cx="0" cy="0"/>
        </a:xfrm>
      </p:grpSpPr>
      <p:pic>
        <p:nvPicPr>
          <p:cNvPr id="2" name="Picture 1" descr="ws_AF05.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4404359" y="2104593"/>
            <a:ext cx="5094856" cy="926279"/>
          </a:xfrm>
          <a:prstGeom prst="rect">
            <a:avLst/>
          </a:prstGeom>
          <a:noFill/>
        </p:spPr>
        <p:txBody>
          <a:bodyPr vert="horz" wrap="none" lIns="0" tIns="0" rIns="0" bIns="0" rtlCol="0">
            <a:spAutoFit/>
          </a:bodyPr>
          <a:lstStyle/>
          <a:p>
            <a:pPr>
              <a:lnSpc>
                <a:spcPts val="7997"/>
              </a:lnSpc>
            </a:pPr>
            <a:r>
              <a:rPr lang="id-ID" sz="5400" smtClean="0">
                <a:solidFill>
                  <a:srgbClr val="FFFFFF"/>
                </a:solidFill>
                <a:latin typeface="Segoe UI"/>
              </a:rPr>
              <a:t>Apa Itu Sahana ?</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myslide16">
    <p:spTree>
      <p:nvGrpSpPr>
        <p:cNvPr id="1" name=""/>
        <p:cNvGrpSpPr/>
        <p:nvPr/>
      </p:nvGrpSpPr>
      <p:grpSpPr>
        <a:xfrm>
          <a:off x="0" y="0"/>
          <a:ext cx="0" cy="0"/>
          <a:chOff x="0" y="0"/>
          <a:chExt cx="0" cy="0"/>
        </a:xfrm>
      </p:grpSpPr>
      <p:pic>
        <p:nvPicPr>
          <p:cNvPr id="2" name="Picture 1" descr="ws_B251.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591819" y="117805"/>
            <a:ext cx="3560270" cy="1436291"/>
          </a:xfrm>
          <a:prstGeom prst="rect">
            <a:avLst/>
          </a:prstGeom>
          <a:noFill/>
        </p:spPr>
        <p:txBody>
          <a:bodyPr vert="horz" wrap="none" lIns="0" tIns="0" rIns="0" bIns="0" rtlCol="0">
            <a:spAutoFit/>
          </a:bodyPr>
          <a:lstStyle/>
          <a:p>
            <a:pPr marL="0" marR="0" lvl="0" indent="0" defTabSz="914400" eaLnBrk="1" fontAlgn="auto" latinLnBrk="0" hangingPunct="1">
              <a:lnSpc>
                <a:spcPts val="5630"/>
              </a:lnSpc>
              <a:buClrTx/>
              <a:buSzTx/>
              <a:buNone/>
              <a:tabLst>
                <a:tab pos="1041400" algn="l"/>
              </a:tabLst>
              <a:defRPr/>
            </a:pPr>
            <a:r>
              <a:rPr lang="id-ID" smtClean="0"/>
              <a:t>	</a:t>
            </a:r>
            <a:r>
              <a:rPr lang="id-ID" sz="4800" b="1" smtClean="0">
                <a:solidFill>
                  <a:srgbClr val="FFFFFF"/>
                </a:solidFill>
                <a:latin typeface="Segoe UI"/>
              </a:rPr>
              <a:t>sahana...</a:t>
            </a:r>
          </a:p>
          <a:p>
            <a:pPr marL="0" marR="0" lvl="0" indent="0" defTabSz="914400" eaLnBrk="1" fontAlgn="auto" latinLnBrk="0" hangingPunct="1">
              <a:lnSpc>
                <a:spcPts val="5640"/>
              </a:lnSpc>
              <a:buClrTx/>
              <a:buSzTx/>
              <a:buNone/>
              <a:tabLst>
                <a:tab pos="1041400" algn="l"/>
              </a:tabLst>
              <a:defRPr/>
            </a:pPr>
            <a:r>
              <a:rPr lang="id-ID" sz="4800" b="1" smtClean="0">
                <a:solidFill>
                  <a:srgbClr val="FFFFFF"/>
                </a:solidFill>
                <a:latin typeface="Segoe UI"/>
              </a:rPr>
              <a:t>means hope</a:t>
            </a:r>
            <a:endParaRPr lang="id-ID" sz="4800" b="1">
              <a:solidFill>
                <a:srgbClr val="FFFFFF"/>
              </a:solidFill>
              <a:latin typeface="Segoe UI"/>
            </a:endParaRPr>
          </a:p>
        </p:txBody>
      </p:sp>
      <p:sp>
        <p:nvSpPr>
          <p:cNvPr id="4" name="TextBox 3"/>
          <p:cNvSpPr txBox="1"/>
          <p:nvPr/>
        </p:nvSpPr>
        <p:spPr>
          <a:xfrm>
            <a:off x="5081270" y="274269"/>
            <a:ext cx="4743093" cy="6719788"/>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1</a:t>
            </a:r>
            <a:r>
              <a:rPr lang="id-ID" sz="1390" smtClean="0">
                <a:solidFill>
                  <a:srgbClr val="FFFFFF"/>
                </a:solidFill>
                <a:latin typeface="Segoe UI"/>
              </a:rPr>
              <a:t>st</a:t>
            </a:r>
            <a:r>
              <a:rPr lang="id-ID" sz="2400" smtClean="0">
                <a:solidFill>
                  <a:srgbClr val="FFFFFF"/>
                </a:solidFill>
                <a:latin typeface="Segoe UI"/>
              </a:rPr>
              <a:t> Phase</a:t>
            </a:r>
          </a:p>
          <a:p>
            <a:pPr>
              <a:lnSpc>
                <a:spcPts val="2966"/>
              </a:lnSpc>
            </a:pPr>
            <a:r>
              <a:rPr lang="id-ID" sz="2000" smtClean="0">
                <a:solidFill>
                  <a:srgbClr val="B3B3B3"/>
                </a:solidFill>
                <a:latin typeface="Segoe UI"/>
              </a:rPr>
              <a:t>tsunami 2004, sri lanka's</a:t>
            </a:r>
          </a:p>
          <a:p>
            <a:pPr>
              <a:lnSpc>
                <a:spcPts val="2980"/>
              </a:lnSpc>
            </a:pPr>
            <a:r>
              <a:rPr lang="id-ID" sz="2000" smtClean="0">
                <a:solidFill>
                  <a:srgbClr val="B3B3B3"/>
                </a:solidFill>
                <a:latin typeface="Segoe UI"/>
              </a:rPr>
              <a:t>center of humanitarians agencies</a:t>
            </a:r>
          </a:p>
          <a:p>
            <a:pPr>
              <a:lnSpc>
                <a:spcPts val="1653"/>
              </a:lnSpc>
            </a:pPr>
            <a:r>
              <a:rPr lang="id-ID" sz="1100" smtClean="0">
                <a:solidFill>
                  <a:srgbClr val="B3B3B3"/>
                </a:solidFill>
                <a:latin typeface="Segoe UI"/>
              </a:rPr>
              <a:t> </a:t>
            </a:r>
          </a:p>
          <a:p>
            <a:pPr>
              <a:lnSpc>
                <a:spcPts val="3570"/>
              </a:lnSpc>
            </a:pPr>
            <a:r>
              <a:rPr lang="id-ID" sz="2400" smtClean="0">
                <a:solidFill>
                  <a:srgbClr val="FFFFFF"/>
                </a:solidFill>
                <a:latin typeface="Segoe UI"/>
              </a:rPr>
              <a:t>2</a:t>
            </a:r>
            <a:r>
              <a:rPr lang="id-ID" sz="1390" smtClean="0">
                <a:solidFill>
                  <a:srgbClr val="FFFFFF"/>
                </a:solidFill>
                <a:latin typeface="Segoe UI"/>
              </a:rPr>
              <a:t>nd</a:t>
            </a:r>
            <a:r>
              <a:rPr lang="id-ID" sz="2400" smtClean="0">
                <a:solidFill>
                  <a:srgbClr val="FFFFFF"/>
                </a:solidFill>
                <a:latin typeface="Segoe UI"/>
              </a:rPr>
              <a:t> Phase</a:t>
            </a:r>
          </a:p>
          <a:p>
            <a:pPr>
              <a:lnSpc>
                <a:spcPts val="2966"/>
              </a:lnSpc>
            </a:pPr>
            <a:r>
              <a:rPr lang="id-ID" sz="2000" smtClean="0">
                <a:solidFill>
                  <a:srgbClr val="B3B3B3"/>
                </a:solidFill>
                <a:latin typeface="Segoe UI"/>
              </a:rPr>
              <a:t>rewrited (Lanka Software Foundation),</a:t>
            </a:r>
          </a:p>
          <a:p>
            <a:pPr>
              <a:lnSpc>
                <a:spcPts val="2980"/>
              </a:lnSpc>
            </a:pPr>
            <a:r>
              <a:rPr lang="id-ID" sz="2000" smtClean="0">
                <a:solidFill>
                  <a:srgbClr val="B3B3B3"/>
                </a:solidFill>
                <a:latin typeface="Segoe UI"/>
              </a:rPr>
              <a:t>sponsored (Swedish Int. Dev. Agency),</a:t>
            </a:r>
          </a:p>
          <a:p>
            <a:pPr>
              <a:lnSpc>
                <a:spcPts val="2980"/>
              </a:lnSpc>
            </a:pPr>
            <a:r>
              <a:rPr lang="id-ID" sz="2000" smtClean="0">
                <a:solidFill>
                  <a:srgbClr val="B3B3B3"/>
                </a:solidFill>
                <a:latin typeface="Segoe UI"/>
              </a:rPr>
              <a:t>full FOSS dengan lisensi LGPL</a:t>
            </a:r>
          </a:p>
          <a:p>
            <a:pPr>
              <a:lnSpc>
                <a:spcPts val="1643"/>
              </a:lnSpc>
            </a:pPr>
            <a:r>
              <a:rPr lang="id-ID" sz="1100" smtClean="0">
                <a:solidFill>
                  <a:srgbClr val="B3B3B3"/>
                </a:solidFill>
                <a:latin typeface="Segoe UI"/>
              </a:rPr>
              <a:t> </a:t>
            </a:r>
          </a:p>
          <a:p>
            <a:pPr>
              <a:lnSpc>
                <a:spcPts val="3581"/>
              </a:lnSpc>
            </a:pPr>
            <a:r>
              <a:rPr lang="id-ID" sz="2400" smtClean="0">
                <a:solidFill>
                  <a:srgbClr val="FFFFFF"/>
                </a:solidFill>
                <a:latin typeface="Segoe UI"/>
              </a:rPr>
              <a:t>Deployment</a:t>
            </a:r>
          </a:p>
          <a:p>
            <a:pPr>
              <a:lnSpc>
                <a:spcPts val="2966"/>
              </a:lnSpc>
            </a:pPr>
            <a:r>
              <a:rPr lang="id-ID" sz="2000" smtClean="0">
                <a:solidFill>
                  <a:srgbClr val="B3B3B3"/>
                </a:solidFill>
                <a:latin typeface="Segoe UI"/>
              </a:rPr>
              <a:t>gempa pakistan (2005), tanah longsor </a:t>
            </a:r>
          </a:p>
          <a:p>
            <a:pPr>
              <a:lnSpc>
                <a:spcPts val="2980"/>
              </a:lnSpc>
            </a:pPr>
            <a:r>
              <a:rPr lang="id-ID" sz="2000" smtClean="0">
                <a:solidFill>
                  <a:srgbClr val="B3B3B3"/>
                </a:solidFill>
                <a:latin typeface="Segoe UI"/>
              </a:rPr>
              <a:t>filipina (2006), gempa yogya (2006)</a:t>
            </a:r>
          </a:p>
          <a:p>
            <a:pPr>
              <a:lnSpc>
                <a:spcPts val="1654"/>
              </a:lnSpc>
            </a:pPr>
            <a:r>
              <a:rPr lang="id-ID" sz="1100" smtClean="0">
                <a:solidFill>
                  <a:srgbClr val="B3B3B3"/>
                </a:solidFill>
                <a:latin typeface="Segoe UI"/>
              </a:rPr>
              <a:t> </a:t>
            </a:r>
          </a:p>
          <a:p>
            <a:pPr>
              <a:lnSpc>
                <a:spcPts val="3570"/>
              </a:lnSpc>
            </a:pPr>
            <a:r>
              <a:rPr lang="id-ID" sz="2400" smtClean="0">
                <a:solidFill>
                  <a:srgbClr val="FFFFFF"/>
                </a:solidFill>
                <a:latin typeface="Segoe UI"/>
              </a:rPr>
              <a:t>Tujuan Utama</a:t>
            </a:r>
          </a:p>
          <a:p>
            <a:pPr>
              <a:lnSpc>
                <a:spcPts val="2966"/>
              </a:lnSpc>
            </a:pPr>
            <a:r>
              <a:rPr lang="id-ID" sz="2000" smtClean="0">
                <a:solidFill>
                  <a:srgbClr val="B3B3B3"/>
                </a:solidFill>
                <a:latin typeface="Segoe UI"/>
              </a:rPr>
              <a:t>­ menolong &amp; mengurangi penderitaan </a:t>
            </a:r>
          </a:p>
          <a:p>
            <a:pPr>
              <a:lnSpc>
                <a:spcPts val="2980"/>
              </a:lnSpc>
            </a:pPr>
            <a:r>
              <a:rPr lang="id-ID" sz="2000" smtClean="0">
                <a:solidFill>
                  <a:srgbClr val="B3B3B3"/>
                </a:solidFill>
                <a:latin typeface="Segoe UI"/>
              </a:rPr>
              <a:t>korban dengan pemanfaatan IT yg. efisien</a:t>
            </a:r>
          </a:p>
          <a:p>
            <a:pPr>
              <a:lnSpc>
                <a:spcPts val="2980"/>
              </a:lnSpc>
            </a:pPr>
            <a:r>
              <a:rPr lang="id-ID" sz="2000" smtClean="0">
                <a:solidFill>
                  <a:srgbClr val="B3B3B3"/>
                </a:solidFill>
                <a:latin typeface="Segoe UI"/>
              </a:rPr>
              <a:t>­ menyediakan kolaborasi /u semua pihak</a:t>
            </a:r>
          </a:p>
          <a:p>
            <a:pPr>
              <a:lnSpc>
                <a:spcPts val="2970"/>
              </a:lnSpc>
            </a:pPr>
            <a:r>
              <a:rPr lang="id-ID" sz="2000" smtClean="0">
                <a:solidFill>
                  <a:srgbClr val="B3B3B3"/>
                </a:solidFill>
                <a:latin typeface="Segoe UI"/>
              </a:rPr>
              <a:t>­ memberdayakan/memandirikan korban</a:t>
            </a:r>
            <a:endParaRPr lang="id-ID" sz="2000">
              <a:solidFill>
                <a:srgbClr val="B3B3B3"/>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7" name="TextBox 6"/>
          <p:cNvSpPr txBox="1"/>
          <p:nvPr/>
        </p:nvSpPr>
        <p:spPr>
          <a:xfrm>
            <a:off x="5081270" y="6872985"/>
            <a:ext cx="4492705" cy="346633"/>
          </a:xfrm>
          <a:prstGeom prst="rect">
            <a:avLst/>
          </a:prstGeom>
          <a:noFill/>
        </p:spPr>
        <p:txBody>
          <a:bodyPr vert="horz" wrap="none" lIns="0" tIns="0" rIns="0" bIns="0" rtlCol="0">
            <a:spAutoFit/>
          </a:bodyPr>
          <a:lstStyle/>
          <a:p>
            <a:pPr>
              <a:lnSpc>
                <a:spcPts val="2962"/>
              </a:lnSpc>
            </a:pPr>
            <a:r>
              <a:rPr lang="id-ID" sz="2000" smtClean="0">
                <a:solidFill>
                  <a:srgbClr val="B3B3B3"/>
                </a:solidFill>
                <a:latin typeface="Segoe UI"/>
              </a:rPr>
              <a:t>­ menangani &amp; melindungi data korban</a:t>
            </a:r>
            <a:endParaRPr lang="id-ID" sz="2000">
              <a:solidFill>
                <a:srgbClr val="B3B3B3"/>
              </a:solidFill>
              <a:latin typeface="Segoe U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myslide17">
    <p:spTree>
      <p:nvGrpSpPr>
        <p:cNvPr id="1" name=""/>
        <p:cNvGrpSpPr/>
        <p:nvPr/>
      </p:nvGrpSpPr>
      <p:grpSpPr>
        <a:xfrm>
          <a:off x="0" y="0"/>
          <a:ext cx="0" cy="0"/>
          <a:chOff x="0" y="0"/>
          <a:chExt cx="0" cy="0"/>
        </a:xfrm>
      </p:grpSpPr>
      <p:pic>
        <p:nvPicPr>
          <p:cNvPr id="2" name="Picture 1" descr="ws_B78F.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560069" y="117805"/>
            <a:ext cx="9168728" cy="6142707"/>
          </a:xfrm>
          <a:prstGeom prst="rect">
            <a:avLst/>
          </a:prstGeom>
          <a:noFill/>
        </p:spPr>
        <p:txBody>
          <a:bodyPr vert="horz" wrap="none" lIns="0" tIns="0" rIns="0" bIns="0" rtlCol="0">
            <a:spAutoFit/>
          </a:bodyPr>
          <a:lstStyle/>
          <a:p>
            <a:pPr marL="0" marR="0" lvl="0" indent="0" defTabSz="914400" eaLnBrk="1" fontAlgn="auto" latinLnBrk="0" hangingPunct="1">
              <a:lnSpc>
                <a:spcPts val="5630"/>
              </a:lnSpc>
              <a:buClrTx/>
              <a:buSzTx/>
              <a:buNone/>
              <a:tabLst>
                <a:tab pos="4521200" algn="l"/>
              </a:tabLst>
              <a:defRPr/>
            </a:pPr>
            <a:r>
              <a:rPr lang="id-ID" sz="4800" b="1" smtClean="0">
                <a:solidFill>
                  <a:srgbClr val="FFFFFF"/>
                </a:solidFill>
                <a:latin typeface="Segoe UI"/>
              </a:rPr>
              <a:t>fitur utama</a:t>
            </a:r>
          </a:p>
          <a:p>
            <a:pPr marL="0" marR="0" lvl="0" indent="0" defTabSz="914400" eaLnBrk="1" fontAlgn="auto" latinLnBrk="0" hangingPunct="1">
              <a:lnSpc>
                <a:spcPts val="1000"/>
              </a:lnSpc>
              <a:buClrTx/>
              <a:buSzTx/>
              <a:buNone/>
              <a:tabLst>
                <a:tab pos="4521200" algn="l"/>
              </a:tabLst>
              <a:defRPr/>
            </a:pPr>
            <a:endParaRPr lang="id-ID" sz="4800" b="1" smtClean="0">
              <a:solidFill>
                <a:srgbClr val="FFFFFF"/>
              </a:solidFill>
              <a:latin typeface="Segoe UI"/>
            </a:endParaRPr>
          </a:p>
          <a:p>
            <a:pPr marL="0" marR="0" lvl="0" indent="0" defTabSz="914400" eaLnBrk="1" fontAlgn="auto" latinLnBrk="0" hangingPunct="1">
              <a:lnSpc>
                <a:spcPts val="1000"/>
              </a:lnSpc>
              <a:buClrTx/>
              <a:buSzTx/>
              <a:buNone/>
              <a:tabLst>
                <a:tab pos="4521200" algn="l"/>
              </a:tabLst>
              <a:defRPr/>
            </a:pPr>
            <a:endParaRPr lang="id-ID" sz="4800" b="1" smtClean="0">
              <a:solidFill>
                <a:srgbClr val="FFFFFF"/>
              </a:solidFill>
              <a:latin typeface="Segoe UI"/>
            </a:endParaRPr>
          </a:p>
          <a:p>
            <a:pPr marL="0" marR="0" lvl="0" indent="0" defTabSz="914400" eaLnBrk="1" fontAlgn="auto" latinLnBrk="0" hangingPunct="1">
              <a:lnSpc>
                <a:spcPts val="4276"/>
              </a:lnSpc>
              <a:buClrTx/>
              <a:buSzTx/>
              <a:buNone/>
              <a:tabLst>
                <a:tab pos="4521200" algn="l"/>
              </a:tabLst>
              <a:defRPr/>
            </a:pPr>
            <a:r>
              <a:rPr lang="id-ID" sz="4800" b="1" smtClean="0">
                <a:solidFill>
                  <a:srgbClr val="FFFFFF"/>
                </a:solidFill>
                <a:latin typeface="Segoe UI"/>
              </a:rPr>
              <a:t>	</a:t>
            </a:r>
            <a:r>
              <a:rPr lang="id-ID" sz="2400" smtClean="0">
                <a:solidFill>
                  <a:srgbClr val="FFFFFF"/>
                </a:solidFill>
                <a:latin typeface="Segoe UI"/>
              </a:rPr>
              <a:t>Missing Person Registry</a:t>
            </a:r>
          </a:p>
          <a:p>
            <a:pPr marL="0" marR="0" lvl="0" indent="0" defTabSz="914400" eaLnBrk="1" fontAlgn="auto" latinLnBrk="0" hangingPunct="1">
              <a:lnSpc>
                <a:spcPts val="2976"/>
              </a:lnSpc>
              <a:buClrTx/>
              <a:buSzTx/>
              <a:buNone/>
              <a:tabLst>
                <a:tab pos="4521200" algn="l"/>
              </a:tabLst>
              <a:defRPr/>
            </a:pPr>
            <a:r>
              <a:rPr lang="id-ID" sz="2400" smtClean="0">
                <a:solidFill>
                  <a:srgbClr val="FFFFFF"/>
                </a:solidFill>
                <a:latin typeface="Segoe UI"/>
              </a:rPr>
              <a:t>	</a:t>
            </a:r>
            <a:r>
              <a:rPr lang="id-ID" sz="2000" smtClean="0">
                <a:solidFill>
                  <a:srgbClr val="B3B3B3"/>
                </a:solidFill>
                <a:latin typeface="Segoe UI"/>
              </a:rPr>
              <a:t>siapa hilang? siapa mencari?</a:t>
            </a:r>
          </a:p>
          <a:p>
            <a:pPr marL="0" marR="0" lvl="0" indent="0" defTabSz="914400" eaLnBrk="1" fontAlgn="auto" latinLnBrk="0" hangingPunct="1">
              <a:lnSpc>
                <a:spcPts val="3564"/>
              </a:lnSpc>
              <a:buClrTx/>
              <a:buSzTx/>
              <a:buNone/>
              <a:tabLst>
                <a:tab pos="4521200" algn="l"/>
              </a:tabLst>
              <a:defRPr/>
            </a:pPr>
            <a:r>
              <a:rPr lang="id-ID" sz="2000" smtClean="0">
                <a:solidFill>
                  <a:srgbClr val="B3B3B3"/>
                </a:solidFill>
                <a:latin typeface="Segoe UI"/>
              </a:rPr>
              <a:t>	</a:t>
            </a:r>
            <a:r>
              <a:rPr lang="id-ID" sz="2400" smtClean="0">
                <a:solidFill>
                  <a:srgbClr val="FFFFFF"/>
                </a:solidFill>
                <a:latin typeface="Segoe UI"/>
              </a:rPr>
              <a:t>Organization Registry</a:t>
            </a:r>
          </a:p>
          <a:p>
            <a:pPr marL="0" marR="0" lvl="0" indent="0" defTabSz="914400" eaLnBrk="1" fontAlgn="auto" latinLnBrk="0" hangingPunct="1">
              <a:lnSpc>
                <a:spcPts val="2976"/>
              </a:lnSpc>
              <a:buClrTx/>
              <a:buSzTx/>
              <a:buNone/>
              <a:tabLst>
                <a:tab pos="4521200" algn="l"/>
              </a:tabLst>
              <a:defRPr/>
            </a:pPr>
            <a:r>
              <a:rPr lang="id-ID" sz="2400" smtClean="0">
                <a:solidFill>
                  <a:srgbClr val="FFFFFF"/>
                </a:solidFill>
                <a:latin typeface="Segoe UI"/>
              </a:rPr>
              <a:t>	</a:t>
            </a:r>
            <a:r>
              <a:rPr lang="id-ID" sz="2000" smtClean="0">
                <a:solidFill>
                  <a:srgbClr val="B3B3B3"/>
                </a:solidFill>
                <a:latin typeface="Segoe UI"/>
              </a:rPr>
              <a:t>siapa melakukan apa dimana</a:t>
            </a:r>
          </a:p>
          <a:p>
            <a:pPr marL="0" marR="0" lvl="0" indent="0" defTabSz="914400" eaLnBrk="1" fontAlgn="auto" latinLnBrk="0" hangingPunct="1">
              <a:lnSpc>
                <a:spcPts val="3564"/>
              </a:lnSpc>
              <a:buClrTx/>
              <a:buSzTx/>
              <a:buNone/>
              <a:tabLst>
                <a:tab pos="4521200" algn="l"/>
              </a:tabLst>
              <a:defRPr/>
            </a:pPr>
            <a:r>
              <a:rPr lang="id-ID" sz="2000" smtClean="0">
                <a:solidFill>
                  <a:srgbClr val="B3B3B3"/>
                </a:solidFill>
                <a:latin typeface="Segoe UI"/>
              </a:rPr>
              <a:t>	</a:t>
            </a:r>
            <a:r>
              <a:rPr lang="id-ID" sz="2400" smtClean="0">
                <a:solidFill>
                  <a:srgbClr val="FFFFFF"/>
                </a:solidFill>
                <a:latin typeface="Segoe UI"/>
              </a:rPr>
              <a:t>Shelter Registry</a:t>
            </a:r>
          </a:p>
          <a:p>
            <a:pPr marL="0" marR="0" lvl="0" indent="0" defTabSz="914400" eaLnBrk="1" fontAlgn="auto" latinLnBrk="0" hangingPunct="1">
              <a:lnSpc>
                <a:spcPts val="2976"/>
              </a:lnSpc>
              <a:buClrTx/>
              <a:buSzTx/>
              <a:buNone/>
              <a:tabLst>
                <a:tab pos="4521200" algn="l"/>
              </a:tabLst>
              <a:defRPr/>
            </a:pPr>
            <a:r>
              <a:rPr lang="id-ID" sz="2400" smtClean="0">
                <a:solidFill>
                  <a:srgbClr val="FFFFFF"/>
                </a:solidFill>
                <a:latin typeface="Segoe UI"/>
              </a:rPr>
              <a:t>	</a:t>
            </a:r>
            <a:r>
              <a:rPr lang="id-ID" sz="2000" smtClean="0">
                <a:solidFill>
                  <a:srgbClr val="B3B3B3"/>
                </a:solidFill>
                <a:latin typeface="Segoe UI"/>
              </a:rPr>
              <a:t>data lokasi, kapasitas dan fasilitas</a:t>
            </a:r>
          </a:p>
          <a:p>
            <a:pPr marL="0" marR="0" lvl="0" indent="0" defTabSz="914400" eaLnBrk="1" fontAlgn="auto" latinLnBrk="0" hangingPunct="1">
              <a:lnSpc>
                <a:spcPts val="3564"/>
              </a:lnSpc>
              <a:buClrTx/>
              <a:buSzTx/>
              <a:buNone/>
              <a:tabLst>
                <a:tab pos="4521200" algn="l"/>
              </a:tabLst>
              <a:defRPr/>
            </a:pPr>
            <a:r>
              <a:rPr lang="id-ID" sz="2000" smtClean="0">
                <a:solidFill>
                  <a:srgbClr val="B3B3B3"/>
                </a:solidFill>
                <a:latin typeface="Segoe UI"/>
              </a:rPr>
              <a:t>	</a:t>
            </a:r>
            <a:r>
              <a:rPr lang="id-ID" sz="2400" smtClean="0">
                <a:solidFill>
                  <a:srgbClr val="FFFFFF"/>
                </a:solidFill>
                <a:latin typeface="Segoe UI"/>
              </a:rPr>
              <a:t>Request/Aid Management System</a:t>
            </a:r>
          </a:p>
          <a:p>
            <a:pPr marL="0" marR="0" lvl="0" indent="0" defTabSz="914400" eaLnBrk="1" fontAlgn="auto" latinLnBrk="0" hangingPunct="1">
              <a:lnSpc>
                <a:spcPts val="2976"/>
              </a:lnSpc>
              <a:buClrTx/>
              <a:buSzTx/>
              <a:buNone/>
              <a:tabLst>
                <a:tab pos="4521200" algn="l"/>
              </a:tabLst>
              <a:defRPr/>
            </a:pPr>
            <a:r>
              <a:rPr lang="id-ID" sz="2400" smtClean="0">
                <a:solidFill>
                  <a:srgbClr val="FFFFFF"/>
                </a:solidFill>
                <a:latin typeface="Segoe UI"/>
              </a:rPr>
              <a:t>	</a:t>
            </a:r>
            <a:r>
              <a:rPr lang="id-ID" sz="2000" smtClean="0">
                <a:solidFill>
                  <a:srgbClr val="B3B3B3"/>
                </a:solidFill>
                <a:latin typeface="Segoe UI"/>
              </a:rPr>
              <a:t>siapa butuh apa dimana</a:t>
            </a:r>
          </a:p>
          <a:p>
            <a:pPr marL="0" marR="0" lvl="0" indent="0" defTabSz="914400" eaLnBrk="1" fontAlgn="auto" latinLnBrk="0" hangingPunct="1">
              <a:lnSpc>
                <a:spcPts val="3564"/>
              </a:lnSpc>
              <a:buClrTx/>
              <a:buSzTx/>
              <a:buNone/>
              <a:tabLst>
                <a:tab pos="4521200" algn="l"/>
              </a:tabLst>
              <a:defRPr/>
            </a:pPr>
            <a:r>
              <a:rPr lang="id-ID" sz="2000" smtClean="0">
                <a:solidFill>
                  <a:srgbClr val="B3B3B3"/>
                </a:solidFill>
                <a:latin typeface="Segoe UI"/>
              </a:rPr>
              <a:t>	</a:t>
            </a:r>
            <a:r>
              <a:rPr lang="id-ID" sz="2400" smtClean="0">
                <a:solidFill>
                  <a:srgbClr val="FFFFFF"/>
                </a:solidFill>
                <a:latin typeface="Segoe UI"/>
              </a:rPr>
              <a:t>Volunteer Coordination System</a:t>
            </a:r>
          </a:p>
          <a:p>
            <a:pPr marL="0" marR="0" lvl="0" indent="0" defTabSz="914400" eaLnBrk="1" fontAlgn="auto" latinLnBrk="0" hangingPunct="1">
              <a:lnSpc>
                <a:spcPts val="2976"/>
              </a:lnSpc>
              <a:buClrTx/>
              <a:buSzTx/>
              <a:buNone/>
              <a:tabLst>
                <a:tab pos="4521200" algn="l"/>
              </a:tabLst>
              <a:defRPr/>
            </a:pPr>
            <a:r>
              <a:rPr lang="id-ID" sz="2400" smtClean="0">
                <a:solidFill>
                  <a:srgbClr val="FFFFFF"/>
                </a:solidFill>
                <a:latin typeface="Segoe UI"/>
              </a:rPr>
              <a:t>	</a:t>
            </a:r>
            <a:r>
              <a:rPr lang="id-ID" sz="2000" smtClean="0">
                <a:solidFill>
                  <a:srgbClr val="B3B3B3"/>
                </a:solidFill>
                <a:latin typeface="Segoe UI"/>
              </a:rPr>
              <a:t>data sukarelawan, skill, ketersediaan</a:t>
            </a:r>
          </a:p>
          <a:p>
            <a:pPr marL="0" marR="0" lvl="0" indent="0" defTabSz="914400" eaLnBrk="1" fontAlgn="auto" latinLnBrk="0" hangingPunct="1">
              <a:lnSpc>
                <a:spcPts val="3564"/>
              </a:lnSpc>
              <a:buClrTx/>
              <a:buSzTx/>
              <a:buNone/>
              <a:tabLst>
                <a:tab pos="4521200" algn="l"/>
              </a:tabLst>
              <a:defRPr/>
            </a:pPr>
            <a:r>
              <a:rPr lang="id-ID" sz="2000" smtClean="0">
                <a:solidFill>
                  <a:srgbClr val="B3B3B3"/>
                </a:solidFill>
                <a:latin typeface="Segoe UI"/>
              </a:rPr>
              <a:t>	</a:t>
            </a:r>
            <a:r>
              <a:rPr lang="id-ID" sz="2400" smtClean="0">
                <a:solidFill>
                  <a:srgbClr val="FFFFFF"/>
                </a:solidFill>
                <a:latin typeface="Segoe UI"/>
              </a:rPr>
              <a:t>Situation Awareness</a:t>
            </a:r>
          </a:p>
          <a:p>
            <a:pPr marL="0" marR="0" lvl="0" indent="0" defTabSz="914400" eaLnBrk="1" fontAlgn="auto" latinLnBrk="0" hangingPunct="1">
              <a:lnSpc>
                <a:spcPts val="2976"/>
              </a:lnSpc>
              <a:buClrTx/>
              <a:buSzTx/>
              <a:buNone/>
              <a:tabLst>
                <a:tab pos="4521200" algn="l"/>
              </a:tabLst>
              <a:defRPr/>
            </a:pPr>
            <a:r>
              <a:rPr lang="id-ID" sz="2400" smtClean="0">
                <a:solidFill>
                  <a:srgbClr val="FFFFFF"/>
                </a:solidFill>
                <a:latin typeface="Segoe UI"/>
              </a:rPr>
              <a:t>	</a:t>
            </a:r>
            <a:r>
              <a:rPr lang="id-ID" sz="2000" smtClean="0">
                <a:solidFill>
                  <a:srgbClr val="B3B3B3"/>
                </a:solidFill>
                <a:latin typeface="Segoe UI"/>
              </a:rPr>
              <a:t>gambaran situasi terkini</a:t>
            </a:r>
            <a:endParaRPr lang="id-ID" sz="2000">
              <a:solidFill>
                <a:srgbClr val="B3B3B3"/>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myslide18">
    <p:spTree>
      <p:nvGrpSpPr>
        <p:cNvPr id="1" name=""/>
        <p:cNvGrpSpPr/>
        <p:nvPr/>
      </p:nvGrpSpPr>
      <p:grpSpPr>
        <a:xfrm>
          <a:off x="0" y="0"/>
          <a:ext cx="0" cy="0"/>
          <a:chOff x="0" y="0"/>
          <a:chExt cx="0" cy="0"/>
        </a:xfrm>
      </p:grpSpPr>
      <p:pic>
        <p:nvPicPr>
          <p:cNvPr id="2" name="Picture 1" descr="ws_BC13.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1101089" y="117805"/>
            <a:ext cx="8561703" cy="6527428"/>
          </a:xfrm>
          <a:prstGeom prst="rect">
            <a:avLst/>
          </a:prstGeom>
          <a:noFill/>
        </p:spPr>
        <p:txBody>
          <a:bodyPr vert="horz" wrap="none" lIns="0" tIns="0" rIns="0" bIns="0" rtlCol="0">
            <a:spAutoFit/>
          </a:bodyPr>
          <a:lstStyle/>
          <a:p>
            <a:pPr marL="0" marR="0" lvl="0" indent="0" defTabSz="914400" eaLnBrk="1" fontAlgn="auto" latinLnBrk="0" hangingPunct="1">
              <a:lnSpc>
                <a:spcPts val="5630"/>
              </a:lnSpc>
              <a:buClrTx/>
              <a:buSzTx/>
              <a:buNone/>
              <a:tabLst>
                <a:tab pos="3987800" algn="l"/>
              </a:tabLst>
              <a:defRPr/>
            </a:pPr>
            <a:r>
              <a:rPr lang="id-ID" sz="4800" b="1" smtClean="0">
                <a:solidFill>
                  <a:srgbClr val="FFFFFF"/>
                </a:solidFill>
                <a:latin typeface="Segoe UI"/>
              </a:rPr>
              <a:t>kelebihan</a:t>
            </a:r>
          </a:p>
          <a:p>
            <a:pPr marL="0" marR="0" lvl="0" indent="0" defTabSz="914400" eaLnBrk="1" fontAlgn="auto" latinLnBrk="0" hangingPunct="1">
              <a:lnSpc>
                <a:spcPts val="1000"/>
              </a:lnSpc>
              <a:buClrTx/>
              <a:buSzTx/>
              <a:buNone/>
              <a:tabLst>
                <a:tab pos="3987800" algn="l"/>
              </a:tabLst>
              <a:defRPr/>
            </a:pPr>
            <a:endParaRPr lang="id-ID" sz="4800" b="1" smtClean="0">
              <a:solidFill>
                <a:srgbClr val="FFFFFF"/>
              </a:solidFill>
              <a:latin typeface="Segoe UI"/>
            </a:endParaRPr>
          </a:p>
          <a:p>
            <a:pPr marL="0" marR="0" lvl="0" indent="0" defTabSz="914400" eaLnBrk="1" fontAlgn="auto" latinLnBrk="0" hangingPunct="1">
              <a:lnSpc>
                <a:spcPts val="1000"/>
              </a:lnSpc>
              <a:buClrTx/>
              <a:buSzTx/>
              <a:buNone/>
              <a:tabLst>
                <a:tab pos="3987800" algn="l"/>
              </a:tabLst>
              <a:defRPr/>
            </a:pPr>
            <a:endParaRPr lang="id-ID" sz="4800" b="1" smtClean="0">
              <a:solidFill>
                <a:srgbClr val="FFFFFF"/>
              </a:solidFill>
              <a:latin typeface="Segoe UI"/>
            </a:endParaRPr>
          </a:p>
          <a:p>
            <a:pPr marL="0" marR="0" lvl="0" indent="0" defTabSz="914400" eaLnBrk="1" fontAlgn="auto" latinLnBrk="0" hangingPunct="1">
              <a:lnSpc>
                <a:spcPts val="4276"/>
              </a:lnSpc>
              <a:buClrTx/>
              <a:buSzTx/>
              <a:buNone/>
              <a:tabLst>
                <a:tab pos="3987800" algn="l"/>
              </a:tabLst>
              <a:defRPr/>
            </a:pPr>
            <a:r>
              <a:rPr lang="id-ID" sz="4800" b="1" smtClean="0">
                <a:solidFill>
                  <a:srgbClr val="FFFFFF"/>
                </a:solidFill>
                <a:latin typeface="Segoe UI"/>
              </a:rPr>
              <a:t>	</a:t>
            </a:r>
            <a:r>
              <a:rPr lang="id-ID" sz="2400" smtClean="0">
                <a:solidFill>
                  <a:srgbClr val="FFFFFF"/>
                </a:solidFill>
                <a:latin typeface="Segoe UI"/>
              </a:rPr>
              <a:t>FOSS</a:t>
            </a:r>
          </a:p>
          <a:p>
            <a:pPr marL="0" marR="0" lvl="0" indent="0" defTabSz="914400" eaLnBrk="1" fontAlgn="auto" latinLnBrk="0" hangingPunct="1">
              <a:lnSpc>
                <a:spcPts val="2976"/>
              </a:lnSpc>
              <a:buClrTx/>
              <a:buSzTx/>
              <a:buNone/>
              <a:tabLst>
                <a:tab pos="3987800" algn="l"/>
              </a:tabLst>
              <a:defRPr/>
            </a:pPr>
            <a:r>
              <a:rPr lang="id-ID" sz="2400" smtClean="0">
                <a:solidFill>
                  <a:srgbClr val="FFFFFF"/>
                </a:solidFill>
                <a:latin typeface="Segoe UI"/>
              </a:rPr>
              <a:t>	</a:t>
            </a:r>
            <a:r>
              <a:rPr lang="id-ID" sz="2000" smtClean="0">
                <a:solidFill>
                  <a:srgbClr val="B3B3B3"/>
                </a:solidFill>
                <a:latin typeface="Segoe UI"/>
              </a:rPr>
              <a:t>baca lagi: “kenapa FOSS?”</a:t>
            </a:r>
          </a:p>
          <a:p>
            <a:pPr marL="0" marR="0" lvl="0" indent="0" defTabSz="914400" eaLnBrk="1" fontAlgn="auto" latinLnBrk="0" hangingPunct="1">
              <a:lnSpc>
                <a:spcPts val="3564"/>
              </a:lnSpc>
              <a:buClrTx/>
              <a:buSzTx/>
              <a:buNone/>
              <a:tabLst>
                <a:tab pos="3987800" algn="l"/>
              </a:tabLst>
              <a:defRPr/>
            </a:pPr>
            <a:r>
              <a:rPr lang="id-ID" sz="2000" smtClean="0">
                <a:solidFill>
                  <a:srgbClr val="B3B3B3"/>
                </a:solidFill>
                <a:latin typeface="Segoe UI"/>
              </a:rPr>
              <a:t>	</a:t>
            </a:r>
            <a:r>
              <a:rPr lang="id-ID" sz="2400" smtClean="0">
                <a:solidFill>
                  <a:srgbClr val="FFFFFF"/>
                </a:solidFill>
                <a:latin typeface="Segoe UI"/>
              </a:rPr>
              <a:t>Mobile</a:t>
            </a:r>
          </a:p>
          <a:p>
            <a:pPr marL="0" marR="0" lvl="0" indent="0" defTabSz="914400" eaLnBrk="1" fontAlgn="auto" latinLnBrk="0" hangingPunct="1">
              <a:lnSpc>
                <a:spcPts val="2976"/>
              </a:lnSpc>
              <a:buClrTx/>
              <a:buSzTx/>
              <a:buNone/>
              <a:tabLst>
                <a:tab pos="3987800" algn="l"/>
              </a:tabLst>
              <a:defRPr/>
            </a:pPr>
            <a:r>
              <a:rPr lang="id-ID" sz="2400" smtClean="0">
                <a:solidFill>
                  <a:srgbClr val="FFFFFF"/>
                </a:solidFill>
                <a:latin typeface="Segoe UI"/>
              </a:rPr>
              <a:t>	</a:t>
            </a:r>
            <a:r>
              <a:rPr lang="id-ID" sz="2000" smtClean="0">
                <a:solidFill>
                  <a:srgbClr val="B3B3B3"/>
                </a:solidFill>
                <a:latin typeface="Segoe UI"/>
              </a:rPr>
              <a:t>deploy localhost, sinkronisasi, versi USB </a:t>
            </a:r>
          </a:p>
          <a:p>
            <a:pPr marL="0" marR="0" lvl="0" indent="0" defTabSz="914400" eaLnBrk="1" fontAlgn="auto" latinLnBrk="0" hangingPunct="1">
              <a:lnSpc>
                <a:spcPts val="2970"/>
              </a:lnSpc>
              <a:buClrTx/>
              <a:buSzTx/>
              <a:buNone/>
              <a:tabLst>
                <a:tab pos="3987800" algn="l"/>
              </a:tabLst>
              <a:defRPr/>
            </a:pPr>
            <a:r>
              <a:rPr lang="id-ID" sz="2000" smtClean="0">
                <a:solidFill>
                  <a:srgbClr val="B3B3B3"/>
                </a:solidFill>
                <a:latin typeface="Segoe UI"/>
              </a:rPr>
              <a:t>	atau LiveCD, PDA compatible</a:t>
            </a:r>
          </a:p>
          <a:p>
            <a:pPr marL="0" marR="0" lvl="0" indent="0" defTabSz="914400" eaLnBrk="1" fontAlgn="auto" latinLnBrk="0" hangingPunct="1">
              <a:lnSpc>
                <a:spcPts val="3574"/>
              </a:lnSpc>
              <a:buClrTx/>
              <a:buSzTx/>
              <a:buNone/>
              <a:tabLst>
                <a:tab pos="3987800" algn="l"/>
              </a:tabLst>
              <a:defRPr/>
            </a:pPr>
            <a:r>
              <a:rPr lang="id-ID" sz="2000" smtClean="0">
                <a:solidFill>
                  <a:srgbClr val="B3B3B3"/>
                </a:solidFill>
                <a:latin typeface="Segoe UI"/>
              </a:rPr>
              <a:t>	</a:t>
            </a:r>
            <a:r>
              <a:rPr lang="id-ID" sz="2400" smtClean="0">
                <a:solidFill>
                  <a:srgbClr val="FFFFFF"/>
                </a:solidFill>
                <a:latin typeface="Segoe UI"/>
              </a:rPr>
              <a:t>Low Hardware Req.</a:t>
            </a:r>
          </a:p>
          <a:p>
            <a:pPr marL="0" marR="0" lvl="0" indent="0" defTabSz="914400" eaLnBrk="1" fontAlgn="auto" latinLnBrk="0" hangingPunct="1">
              <a:lnSpc>
                <a:spcPts val="2966"/>
              </a:lnSpc>
              <a:buClrTx/>
              <a:buSzTx/>
              <a:buNone/>
              <a:tabLst>
                <a:tab pos="3987800" algn="l"/>
              </a:tabLst>
              <a:defRPr/>
            </a:pPr>
            <a:r>
              <a:rPr lang="id-ID" sz="2400" smtClean="0">
                <a:solidFill>
                  <a:srgbClr val="FFFFFF"/>
                </a:solidFill>
                <a:latin typeface="Segoe UI"/>
              </a:rPr>
              <a:t>	</a:t>
            </a:r>
            <a:r>
              <a:rPr lang="id-ID" sz="2000" smtClean="0">
                <a:solidFill>
                  <a:srgbClr val="B3B3B3"/>
                </a:solidFill>
                <a:latin typeface="Segoe UI"/>
              </a:rPr>
              <a:t>LAMP atau kombinasi stack server lain</a:t>
            </a:r>
          </a:p>
          <a:p>
            <a:pPr marL="0" marR="0" lvl="0" indent="0" defTabSz="914400" eaLnBrk="1" fontAlgn="auto" latinLnBrk="0" hangingPunct="1">
              <a:lnSpc>
                <a:spcPts val="3574"/>
              </a:lnSpc>
              <a:buClrTx/>
              <a:buSzTx/>
              <a:buNone/>
              <a:tabLst>
                <a:tab pos="3987800" algn="l"/>
              </a:tabLst>
              <a:defRPr/>
            </a:pPr>
            <a:r>
              <a:rPr lang="id-ID" sz="2000" smtClean="0">
                <a:solidFill>
                  <a:srgbClr val="B3B3B3"/>
                </a:solidFill>
                <a:latin typeface="Segoe UI"/>
              </a:rPr>
              <a:t>	</a:t>
            </a:r>
            <a:r>
              <a:rPr lang="id-ID" sz="2400" smtClean="0">
                <a:solidFill>
                  <a:srgbClr val="FFFFFF"/>
                </a:solidFill>
                <a:latin typeface="Segoe UI"/>
              </a:rPr>
              <a:t>Modifikasi</a:t>
            </a:r>
          </a:p>
          <a:p>
            <a:pPr marL="0" marR="0" lvl="0" indent="0" defTabSz="914400" eaLnBrk="1" fontAlgn="auto" latinLnBrk="0" hangingPunct="1">
              <a:lnSpc>
                <a:spcPts val="2966"/>
              </a:lnSpc>
              <a:buClrTx/>
              <a:buSzTx/>
              <a:buNone/>
              <a:tabLst>
                <a:tab pos="3987800" algn="l"/>
              </a:tabLst>
              <a:defRPr/>
            </a:pPr>
            <a:r>
              <a:rPr lang="id-ID" sz="2400" smtClean="0">
                <a:solidFill>
                  <a:srgbClr val="FFFFFF"/>
                </a:solidFill>
                <a:latin typeface="Segoe UI"/>
              </a:rPr>
              <a:t>	</a:t>
            </a:r>
            <a:r>
              <a:rPr lang="id-ID" sz="2000" smtClean="0">
                <a:solidFill>
                  <a:srgbClr val="B3B3B3"/>
                </a:solidFill>
                <a:latin typeface="Segoe UI"/>
              </a:rPr>
              <a:t>3rd party plugins, lokalisasi bahasa</a:t>
            </a:r>
          </a:p>
          <a:p>
            <a:pPr marL="0" marR="0" lvl="0" indent="0" defTabSz="914400" eaLnBrk="1" fontAlgn="auto" latinLnBrk="0" hangingPunct="1">
              <a:lnSpc>
                <a:spcPts val="3574"/>
              </a:lnSpc>
              <a:buClrTx/>
              <a:buSzTx/>
              <a:buNone/>
              <a:tabLst>
                <a:tab pos="3987800" algn="l"/>
              </a:tabLst>
              <a:defRPr/>
            </a:pPr>
            <a:r>
              <a:rPr lang="id-ID" sz="2000" smtClean="0">
                <a:solidFill>
                  <a:srgbClr val="B3B3B3"/>
                </a:solidFill>
                <a:latin typeface="Segoe UI"/>
              </a:rPr>
              <a:t>	</a:t>
            </a:r>
            <a:r>
              <a:rPr lang="id-ID" sz="2400" smtClean="0">
                <a:solidFill>
                  <a:srgbClr val="FFFFFF"/>
                </a:solidFill>
                <a:latin typeface="Segoe UI"/>
              </a:rPr>
              <a:t>Scalable</a:t>
            </a:r>
          </a:p>
          <a:p>
            <a:pPr marL="0" marR="0" lvl="0" indent="0" defTabSz="914400" eaLnBrk="1" fontAlgn="auto" latinLnBrk="0" hangingPunct="1">
              <a:lnSpc>
                <a:spcPts val="2966"/>
              </a:lnSpc>
              <a:buClrTx/>
              <a:buSzTx/>
              <a:buNone/>
              <a:tabLst>
                <a:tab pos="3987800" algn="l"/>
              </a:tabLst>
              <a:defRPr/>
            </a:pPr>
            <a:r>
              <a:rPr lang="id-ID" sz="2400" smtClean="0">
                <a:solidFill>
                  <a:srgbClr val="FFFFFF"/>
                </a:solidFill>
                <a:latin typeface="Segoe UI"/>
              </a:rPr>
              <a:t>	</a:t>
            </a:r>
            <a:r>
              <a:rPr lang="id-ID" sz="2000" smtClean="0">
                <a:solidFill>
                  <a:srgbClr val="B3B3B3"/>
                </a:solidFill>
                <a:latin typeface="Segoe UI"/>
              </a:rPr>
              <a:t>paralel cluster server</a:t>
            </a:r>
          </a:p>
          <a:p>
            <a:pPr marL="0" marR="0" lvl="0" indent="0" defTabSz="914400" eaLnBrk="1" fontAlgn="auto" latinLnBrk="0" hangingPunct="1">
              <a:lnSpc>
                <a:spcPts val="3574"/>
              </a:lnSpc>
              <a:buClrTx/>
              <a:buSzTx/>
              <a:buNone/>
              <a:tabLst>
                <a:tab pos="3987800" algn="l"/>
              </a:tabLst>
              <a:defRPr/>
            </a:pPr>
            <a:r>
              <a:rPr lang="id-ID" sz="2000" smtClean="0">
                <a:solidFill>
                  <a:srgbClr val="B3B3B3"/>
                </a:solidFill>
                <a:latin typeface="Segoe UI"/>
              </a:rPr>
              <a:t>	</a:t>
            </a:r>
            <a:r>
              <a:rPr lang="id-ID" sz="2400" smtClean="0">
                <a:solidFill>
                  <a:srgbClr val="FFFFFF"/>
                </a:solidFill>
                <a:latin typeface="Segoe UI"/>
              </a:rPr>
              <a:t>Keamanan</a:t>
            </a:r>
          </a:p>
          <a:p>
            <a:pPr marL="0" marR="0" lvl="0" indent="0" defTabSz="914400" eaLnBrk="1" fontAlgn="auto" latinLnBrk="0" hangingPunct="1">
              <a:lnSpc>
                <a:spcPts val="2966"/>
              </a:lnSpc>
              <a:buClrTx/>
              <a:buSzTx/>
              <a:buNone/>
              <a:tabLst>
                <a:tab pos="3987800" algn="l"/>
              </a:tabLst>
              <a:defRPr/>
            </a:pPr>
            <a:r>
              <a:rPr lang="id-ID" sz="2400" smtClean="0">
                <a:solidFill>
                  <a:srgbClr val="FFFFFF"/>
                </a:solidFill>
                <a:latin typeface="Segoe UI"/>
              </a:rPr>
              <a:t>	</a:t>
            </a:r>
            <a:r>
              <a:rPr lang="id-ID" sz="2000" smtClean="0">
                <a:solidFill>
                  <a:srgbClr val="B3B3B3"/>
                </a:solidFill>
                <a:latin typeface="Segoe UI"/>
              </a:rPr>
              <a:t>kontrol hak akses</a:t>
            </a:r>
            <a:endParaRPr lang="id-ID" sz="2000">
              <a:solidFill>
                <a:srgbClr val="B3B3B3"/>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81270" y="6540448"/>
            <a:ext cx="3859839" cy="846386"/>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Teruji</a:t>
            </a:r>
          </a:p>
          <a:p>
            <a:pPr>
              <a:lnSpc>
                <a:spcPts val="2966"/>
              </a:lnSpc>
            </a:pPr>
            <a:r>
              <a:rPr lang="id-ID" sz="2000" smtClean="0">
                <a:solidFill>
                  <a:srgbClr val="B3B3B3"/>
                </a:solidFill>
                <a:latin typeface="Segoe UI"/>
              </a:rPr>
              <a:t>sejarah deployment, penghargaan</a:t>
            </a:r>
            <a:endParaRPr lang="id-ID" sz="2000">
              <a:solidFill>
                <a:srgbClr val="B3B3B3"/>
              </a:solidFill>
              <a:latin typeface="Segoe U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Pendahuluan</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Penggunaan </a:t>
            </a:r>
            <a:r>
              <a:rPr lang="id-ID" dirty="0"/>
              <a:t>ICT </a:t>
            </a:r>
            <a:r>
              <a:rPr lang="id-ID" dirty="0" smtClean="0"/>
              <a:t>tidak </a:t>
            </a:r>
            <a:r>
              <a:rPr lang="id-ID" dirty="0"/>
              <a:t>hanya penting bagi upaya memperkirakan gempa dan tsunami tetapi juga dalam rekonstruksi wilayah pasca bencana. Dalam kaitan ini perlu kerjasama antar negara mengingat perkembangan ICT dan kemampuan penggunaan teknologi yang berbeda-beda</a:t>
            </a:r>
            <a:r>
              <a:rPr lang="id-ID" dirty="0" smtClean="0"/>
              <a:t>.</a:t>
            </a:r>
          </a:p>
          <a:p>
            <a:r>
              <a:rPr lang="id-ID" dirty="0"/>
              <a:t>Fasilitas komunikasi yang memadai sangat penting untuk mempertahankan hubungan yang cepat dan reliabel dengan fasilitas yang tersedia dan tenaga bantuan di lapangan, juga dengan lembaga  pemerintah, non pemerintah, swasta, dan lembaga internasional yang terlibat dalam upaya pemulihan.</a:t>
            </a:r>
          </a:p>
          <a:p>
            <a:endParaRPr lang="id-ID"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myslide19">
    <p:spTree>
      <p:nvGrpSpPr>
        <p:cNvPr id="1" name=""/>
        <p:cNvGrpSpPr/>
        <p:nvPr/>
      </p:nvGrpSpPr>
      <p:grpSpPr>
        <a:xfrm>
          <a:off x="0" y="0"/>
          <a:ext cx="0" cy="0"/>
          <a:chOff x="0" y="0"/>
          <a:chExt cx="0" cy="0"/>
        </a:xfrm>
      </p:grpSpPr>
      <p:pic>
        <p:nvPicPr>
          <p:cNvPr id="2" name="Picture 1" descr="ws_C048.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490219" y="2500833"/>
            <a:ext cx="4836260" cy="926279"/>
          </a:xfrm>
          <a:prstGeom prst="rect">
            <a:avLst/>
          </a:prstGeom>
          <a:noFill/>
        </p:spPr>
        <p:txBody>
          <a:bodyPr vert="horz" wrap="none" lIns="0" tIns="0" rIns="0" bIns="0" rtlCol="0">
            <a:spAutoFit/>
          </a:bodyPr>
          <a:lstStyle/>
          <a:p>
            <a:pPr>
              <a:lnSpc>
                <a:spcPts val="7997"/>
              </a:lnSpc>
            </a:pPr>
            <a:r>
              <a:rPr lang="id-ID" sz="5400" smtClean="0">
                <a:solidFill>
                  <a:srgbClr val="FFFFFF"/>
                </a:solidFill>
                <a:latin typeface="Segoe UI"/>
              </a:rPr>
              <a:t>Instalasi Sahana</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myslide20">
    <p:spTree>
      <p:nvGrpSpPr>
        <p:cNvPr id="1" name=""/>
        <p:cNvGrpSpPr/>
        <p:nvPr/>
      </p:nvGrpSpPr>
      <p:grpSpPr>
        <a:xfrm>
          <a:off x="0" y="0"/>
          <a:ext cx="0" cy="0"/>
          <a:chOff x="0" y="0"/>
          <a:chExt cx="0" cy="0"/>
        </a:xfrm>
      </p:grpSpPr>
      <p:pic>
        <p:nvPicPr>
          <p:cNvPr id="2" name="Picture 1" descr="ws_C45E.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4" name="TextBox 3"/>
          <p:cNvSpPr txBox="1"/>
          <p:nvPr/>
        </p:nvSpPr>
        <p:spPr>
          <a:xfrm>
            <a:off x="474980" y="754532"/>
            <a:ext cx="2960362" cy="6437660"/>
          </a:xfrm>
          <a:prstGeom prst="rect">
            <a:avLst/>
          </a:prstGeom>
          <a:noFill/>
        </p:spPr>
        <p:txBody>
          <a:bodyPr vert="horz" wrap="none" lIns="0" tIns="0" rIns="0" bIns="0" rtlCol="0">
            <a:spAutoFit/>
          </a:bodyPr>
          <a:lstStyle/>
          <a:p>
            <a:pPr marL="0" marR="0" lvl="0" indent="0" defTabSz="914400" eaLnBrk="1" fontAlgn="auto" latinLnBrk="0" hangingPunct="1">
              <a:lnSpc>
                <a:spcPts val="4147"/>
              </a:lnSpc>
              <a:buClrTx/>
              <a:buSzTx/>
              <a:buNone/>
              <a:tabLst>
                <a:tab pos="25400" algn="l"/>
                <a:tab pos="165100" algn="l"/>
              </a:tabLst>
              <a:defRPr/>
            </a:pPr>
            <a:r>
              <a:rPr lang="id-ID" smtClean="0"/>
              <a:t>		</a:t>
            </a:r>
            <a:r>
              <a:rPr lang="id-ID" sz="2800" smtClean="0">
                <a:solidFill>
                  <a:srgbClr val="FFFFFF"/>
                </a:solidFill>
                <a:latin typeface="Segoe UI"/>
              </a:rPr>
              <a:t>kebutuhan sistem</a:t>
            </a: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 algn="l"/>
                <a:tab pos="165100" algn="l"/>
              </a:tabLst>
              <a:defRPr/>
            </a:pPr>
            <a:endParaRPr lang="id-ID" sz="2800" smtClean="0">
              <a:solidFill>
                <a:srgbClr val="FFFFFF"/>
              </a:solidFill>
              <a:latin typeface="Segoe UI"/>
            </a:endParaRPr>
          </a:p>
          <a:p>
            <a:pPr marL="0" marR="0" lvl="0" indent="0" defTabSz="914400" eaLnBrk="1" fontAlgn="auto" latinLnBrk="0" hangingPunct="1">
              <a:lnSpc>
                <a:spcPts val="4210"/>
              </a:lnSpc>
              <a:buClrTx/>
              <a:buSzTx/>
              <a:buNone/>
              <a:tabLst>
                <a:tab pos="25400" algn="l"/>
                <a:tab pos="165100" algn="l"/>
              </a:tabLst>
              <a:defRPr/>
            </a:pPr>
            <a:r>
              <a:rPr lang="id-ID" sz="2800" smtClean="0">
                <a:solidFill>
                  <a:srgbClr val="FFFFFF"/>
                </a:solidFill>
                <a:latin typeface="Segoe UI"/>
              </a:rPr>
              <a:t>download</a:t>
            </a:r>
          </a:p>
          <a:p>
            <a:pPr marL="0" marR="0" lvl="0" indent="0" defTabSz="914400" eaLnBrk="1" fontAlgn="auto" latinLnBrk="0" hangingPunct="1">
              <a:lnSpc>
                <a:spcPts val="2885"/>
              </a:lnSpc>
              <a:buClrTx/>
              <a:buSzTx/>
              <a:buNone/>
              <a:tabLst>
                <a:tab pos="25400" algn="l"/>
                <a:tab pos="165100" algn="l"/>
              </a:tabLst>
              <a:defRPr/>
            </a:pPr>
            <a:r>
              <a:rPr lang="id-ID" sz="2800" smtClean="0">
                <a:solidFill>
                  <a:srgbClr val="FFFFFF"/>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345429" y="324104"/>
            <a:ext cx="4408002" cy="6842194"/>
          </a:xfrm>
          <a:prstGeom prst="rect">
            <a:avLst/>
          </a:prstGeom>
          <a:noFill/>
        </p:spPr>
        <p:txBody>
          <a:bodyPr vert="horz" wrap="none" lIns="0" tIns="0" rIns="0" bIns="0" rtlCol="0">
            <a:spAutoFit/>
          </a:bodyPr>
          <a:lstStyle/>
          <a:p>
            <a:pPr>
              <a:lnSpc>
                <a:spcPts val="4443"/>
              </a:lnSpc>
            </a:pPr>
            <a:r>
              <a:rPr lang="id-ID" sz="3000" smtClean="0">
                <a:solidFill>
                  <a:srgbClr val="000000"/>
                </a:solidFill>
                <a:latin typeface="Segoe UI"/>
              </a:rPr>
              <a:t>Rekomendasi : LAMP</a:t>
            </a:r>
          </a:p>
          <a:p>
            <a:pPr>
              <a:lnSpc>
                <a:spcPts val="4510"/>
              </a:lnSpc>
            </a:pPr>
            <a:r>
              <a:rPr lang="id-ID" sz="3000" smtClean="0">
                <a:solidFill>
                  <a:srgbClr val="000000"/>
                </a:solidFill>
                <a:latin typeface="Segoe UI"/>
              </a:rPr>
              <a:t>Sistem Operasi</a:t>
            </a:r>
          </a:p>
          <a:p>
            <a:pPr>
              <a:lnSpc>
                <a:spcPts val="4460"/>
              </a:lnSpc>
            </a:pPr>
            <a:r>
              <a:rPr lang="id-ID" sz="3000" smtClean="0">
                <a:solidFill>
                  <a:srgbClr val="000000"/>
                </a:solidFill>
                <a:latin typeface="Segoe UI"/>
              </a:rPr>
              <a:t>( GNU/Linux, FreeBSD,</a:t>
            </a:r>
          </a:p>
          <a:p>
            <a:pPr>
              <a:lnSpc>
                <a:spcPts val="4450"/>
              </a:lnSpc>
            </a:pPr>
            <a:r>
              <a:rPr lang="id-ID" sz="3000" smtClean="0">
                <a:solidFill>
                  <a:srgbClr val="000000"/>
                </a:solidFill>
                <a:latin typeface="Segoe UI"/>
              </a:rPr>
              <a:t>Microsoft Windows dll.)</a:t>
            </a:r>
          </a:p>
          <a:p>
            <a:pPr>
              <a:lnSpc>
                <a:spcPts val="4450"/>
              </a:lnSpc>
            </a:pPr>
            <a:r>
              <a:rPr lang="id-ID" sz="3000" smtClean="0">
                <a:solidFill>
                  <a:srgbClr val="000000"/>
                </a:solidFill>
                <a:latin typeface="Segoe UI"/>
              </a:rPr>
              <a:t>PHP 5.0 + php5­gd libs</a:t>
            </a:r>
          </a:p>
          <a:p>
            <a:pPr>
              <a:lnSpc>
                <a:spcPts val="4460"/>
              </a:lnSpc>
            </a:pPr>
            <a:r>
              <a:rPr lang="id-ID" sz="3000" smtClean="0">
                <a:solidFill>
                  <a:srgbClr val="000000"/>
                </a:solidFill>
                <a:latin typeface="Segoe UI"/>
              </a:rPr>
              <a:t>MySQL 4.1</a:t>
            </a:r>
          </a:p>
          <a:p>
            <a:pPr>
              <a:lnSpc>
                <a:spcPts val="4450"/>
              </a:lnSpc>
            </a:pPr>
            <a:r>
              <a:rPr lang="id-ID" sz="3000" smtClean="0">
                <a:solidFill>
                  <a:srgbClr val="000000"/>
                </a:solidFill>
                <a:latin typeface="Segoe UI"/>
              </a:rPr>
              <a:t>Apache Web Server 1.3</a:t>
            </a: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5360"/>
              </a:lnSpc>
            </a:pPr>
            <a:r>
              <a:rPr lang="id-ID" sz="3000" smtClean="0">
                <a:solidFill>
                  <a:srgbClr val="000000"/>
                </a:solidFill>
                <a:latin typeface="Segoe UI"/>
              </a:rPr>
              <a:t>Sahana 0.6.2 Stable</a:t>
            </a:r>
          </a:p>
          <a:p>
            <a:pPr>
              <a:lnSpc>
                <a:spcPts val="4450"/>
              </a:lnSpc>
            </a:pPr>
            <a:r>
              <a:rPr lang="id-ID" sz="3000" smtClean="0">
                <a:solidFill>
                  <a:srgbClr val="000000"/>
                </a:solidFill>
                <a:latin typeface="Segoe UI"/>
              </a:rPr>
              <a:t>http://download.sahana.lk</a:t>
            </a:r>
          </a:p>
          <a:p>
            <a:pPr>
              <a:lnSpc>
                <a:spcPts val="4450"/>
              </a:lnSpc>
            </a:pPr>
            <a:r>
              <a:rPr lang="id-ID" sz="3000" smtClean="0">
                <a:solidFill>
                  <a:srgbClr val="000000"/>
                </a:solidFill>
                <a:latin typeface="Segoe UI"/>
              </a:rPr>
              <a:t>.deb .zip .rpm .tar.gz</a:t>
            </a:r>
            <a:endParaRPr lang="id-ID" sz="3000">
              <a:solidFill>
                <a:srgbClr val="000000"/>
              </a:solidFill>
              <a:latin typeface="Segoe U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myslide21">
    <p:spTree>
      <p:nvGrpSpPr>
        <p:cNvPr id="1" name=""/>
        <p:cNvGrpSpPr/>
        <p:nvPr/>
      </p:nvGrpSpPr>
      <p:grpSpPr>
        <a:xfrm>
          <a:off x="0" y="0"/>
          <a:ext cx="0" cy="0"/>
          <a:chOff x="0" y="0"/>
          <a:chExt cx="0" cy="0"/>
        </a:xfrm>
      </p:grpSpPr>
      <p:pic>
        <p:nvPicPr>
          <p:cNvPr id="2" name="Picture 1" descr="ws_C9EB.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4" name="TextBox 3"/>
          <p:cNvSpPr txBox="1"/>
          <p:nvPr/>
        </p:nvSpPr>
        <p:spPr>
          <a:xfrm>
            <a:off x="306070" y="162813"/>
            <a:ext cx="6877204" cy="7105087"/>
          </a:xfrm>
          <a:prstGeom prst="rect">
            <a:avLst/>
          </a:prstGeom>
          <a:noFill/>
        </p:spPr>
        <p:txBody>
          <a:bodyPr vert="horz" wrap="none" lIns="0" tIns="0" rIns="0" bIns="0" rtlCol="0">
            <a:spAutoFit/>
          </a:bodyPr>
          <a:lstStyle/>
          <a:p>
            <a:pPr marL="0" marR="0" lvl="0" indent="0" defTabSz="914400" eaLnBrk="1" fontAlgn="auto" latinLnBrk="0" hangingPunct="1">
              <a:lnSpc>
                <a:spcPts val="4443"/>
              </a:lnSpc>
              <a:buClrTx/>
              <a:buSzTx/>
              <a:buNone/>
              <a:tabLst>
                <a:tab pos="190500" algn="l"/>
                <a:tab pos="215900" algn="l"/>
              </a:tabLst>
              <a:defRPr/>
            </a:pPr>
            <a:r>
              <a:rPr lang="id-ID" sz="3000" smtClean="0">
                <a:solidFill>
                  <a:srgbClr val="000000"/>
                </a:solidFill>
                <a:latin typeface="Segoe UI"/>
              </a:rPr>
              <a:t>Out of The Box: LiveCD, LiveUSB</a:t>
            </a: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4910"/>
              </a:lnSpc>
              <a:buClrTx/>
              <a:buSzTx/>
              <a:buNone/>
              <a:tabLst>
                <a:tab pos="190500" algn="l"/>
                <a:tab pos="215900" algn="l"/>
              </a:tabLst>
              <a:defRPr/>
            </a:pPr>
            <a:r>
              <a:rPr lang="id-ID" sz="3000" smtClean="0">
                <a:solidFill>
                  <a:srgbClr val="000000"/>
                </a:solidFill>
                <a:latin typeface="Segoe UI"/>
              </a:rPr>
              <a:t>Di Windows: </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		XAMP, WAMP, Sahana Portable App.</a:t>
            </a: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4910"/>
              </a:lnSpc>
              <a:buClrTx/>
              <a:buSzTx/>
              <a:buNone/>
              <a:tabLst>
                <a:tab pos="190500" algn="l"/>
                <a:tab pos="215900" algn="l"/>
              </a:tabLst>
              <a:defRPr/>
            </a:pPr>
            <a:r>
              <a:rPr lang="id-ID" sz="3000" smtClean="0">
                <a:solidFill>
                  <a:srgbClr val="000000"/>
                </a:solidFill>
                <a:latin typeface="Segoe UI"/>
              </a:rPr>
              <a:t>Di Linux Debian/Ubuntu dll.</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$&gt; apt­get install apache2 mysql­server </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		php5 libapache2­mod­php5 php5­gd</a:t>
            </a: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4910"/>
              </a:lnSpc>
              <a:buClrTx/>
              <a:buSzTx/>
              <a:buNone/>
              <a:tabLst>
                <a:tab pos="190500" algn="l"/>
                <a:tab pos="215900" algn="l"/>
              </a:tabLst>
              <a:defRPr/>
            </a:pPr>
            <a:r>
              <a:rPr lang="id-ID" sz="3000" smtClean="0">
                <a:solidFill>
                  <a:srgbClr val="000000"/>
                </a:solidFill>
                <a:latin typeface="Segoe UI"/>
              </a:rPr>
              <a:t>Di RedHat/Fedora dll.</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		$&gt; yum install httpd mysql­server php­</a:t>
            </a:r>
          </a:p>
          <a:p>
            <a:pPr marL="0" marR="0" lvl="0" indent="0" defTabSz="914400" eaLnBrk="1" fontAlgn="auto" latinLnBrk="0" hangingPunct="1">
              <a:lnSpc>
                <a:spcPts val="4460"/>
              </a:lnSpc>
              <a:buClrTx/>
              <a:buSzTx/>
              <a:buNone/>
              <a:tabLst>
                <a:tab pos="190500" algn="l"/>
                <a:tab pos="215900" algn="l"/>
              </a:tabLst>
              <a:defRPr/>
            </a:pPr>
            <a:r>
              <a:rPr lang="id-ID" sz="3000" smtClean="0">
                <a:solidFill>
                  <a:srgbClr val="000000"/>
                </a:solidFill>
                <a:latin typeface="Segoe UI"/>
              </a:rPr>
              <a:t>		mysql</a:t>
            </a:r>
          </a:p>
          <a:p>
            <a:pPr marL="0" marR="0" lvl="0" indent="0" defTabSz="914400" eaLnBrk="1" fontAlgn="auto" latinLnBrk="0" hangingPunct="1">
              <a:lnSpc>
                <a:spcPts val="1468"/>
              </a:lnSpc>
              <a:buClrTx/>
              <a:buSzTx/>
              <a:buNone/>
              <a:tabLst>
                <a:tab pos="190500" algn="l"/>
                <a:tab pos="215900" algn="l"/>
              </a:tabLst>
              <a:defRPr/>
            </a:pPr>
            <a:r>
              <a:rPr lang="id-ID" sz="3000" smtClean="0">
                <a:solidFill>
                  <a:srgbClr val="000000"/>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7988300" y="550265"/>
            <a:ext cx="1436291" cy="1157305"/>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1397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139700" algn="l"/>
              </a:tabLst>
              <a:defRPr/>
            </a:pPr>
            <a:r>
              <a:rPr lang="id-ID" sz="3200" smtClean="0">
                <a:solidFill>
                  <a:srgbClr val="FFFFFF"/>
                </a:solidFill>
                <a:latin typeface="Segoe UI"/>
              </a:rPr>
              <a:t>	sistem</a:t>
            </a:r>
            <a:endParaRPr lang="id-ID" sz="3200">
              <a:solidFill>
                <a:srgbClr val="FFFFFF"/>
              </a:solidFill>
              <a:latin typeface="Segoe U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myslide22">
    <p:spTree>
      <p:nvGrpSpPr>
        <p:cNvPr id="1" name=""/>
        <p:cNvGrpSpPr/>
        <p:nvPr/>
      </p:nvGrpSpPr>
      <p:grpSpPr>
        <a:xfrm>
          <a:off x="0" y="0"/>
          <a:ext cx="0" cy="0"/>
          <a:chOff x="0" y="0"/>
          <a:chExt cx="0" cy="0"/>
        </a:xfrm>
      </p:grpSpPr>
      <p:pic>
        <p:nvPicPr>
          <p:cNvPr id="2" name="Picture 1" descr="ws_D004.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06070" y="54864"/>
            <a:ext cx="6512360" cy="6810134"/>
          </a:xfrm>
          <a:prstGeom prst="rect">
            <a:avLst/>
          </a:prstGeom>
          <a:noFill/>
        </p:spPr>
        <p:txBody>
          <a:bodyPr vert="horz" wrap="none" lIns="0" tIns="0" rIns="0" bIns="0" rtlCol="0">
            <a:spAutoFit/>
          </a:bodyPr>
          <a:lstStyle/>
          <a:p>
            <a:pPr>
              <a:lnSpc>
                <a:spcPts val="4443"/>
              </a:lnSpc>
            </a:pPr>
            <a:r>
              <a:rPr lang="id-ID" sz="3000" smtClean="0">
                <a:solidFill>
                  <a:srgbClr val="000000"/>
                </a:solidFill>
                <a:latin typeface="Segoe UI"/>
              </a:rPr>
              <a:t>Jika menginstall melalui GUI kita bisa</a:t>
            </a:r>
          </a:p>
          <a:p>
            <a:pPr>
              <a:lnSpc>
                <a:spcPts val="4450"/>
              </a:lnSpc>
            </a:pPr>
            <a:r>
              <a:rPr lang="id-ID" sz="3000" smtClean="0">
                <a:solidFill>
                  <a:srgbClr val="000000"/>
                </a:solidFill>
                <a:latin typeface="Segoe UI"/>
              </a:rPr>
              <a:t>menggunakan Synaptic.</a:t>
            </a:r>
          </a:p>
          <a:p>
            <a:pPr>
              <a:lnSpc>
                <a:spcPts val="4470"/>
              </a:lnSpc>
            </a:pPr>
            <a:r>
              <a:rPr lang="id-ID" sz="3000" smtClean="0">
                <a:solidFill>
                  <a:srgbClr val="000000"/>
                </a:solidFill>
                <a:latin typeface="Segoe UI"/>
              </a:rPr>
              <a:t>Dari menu System pilih Administration</a:t>
            </a:r>
          </a:p>
          <a:p>
            <a:pPr>
              <a:lnSpc>
                <a:spcPts val="4520"/>
              </a:lnSpc>
            </a:pPr>
            <a:r>
              <a:rPr lang="id-ID" sz="3000" smtClean="0">
                <a:solidFill>
                  <a:srgbClr val="000000"/>
                </a:solidFill>
                <a:latin typeface="Segoe UI"/>
              </a:rPr>
              <a:t>lalu pilih Synaptic Package Manager.</a:t>
            </a: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1000"/>
              </a:lnSpc>
            </a:pPr>
            <a:endParaRPr lang="id-ID" sz="3000" smtClean="0">
              <a:solidFill>
                <a:srgbClr val="000000"/>
              </a:solidFill>
              <a:latin typeface="Segoe UI"/>
            </a:endParaRPr>
          </a:p>
          <a:p>
            <a:pPr>
              <a:lnSpc>
                <a:spcPts val="4690"/>
              </a:lnSpc>
            </a:pPr>
            <a:r>
              <a:rPr lang="id-ID" sz="3000" smtClean="0">
                <a:solidFill>
                  <a:srgbClr val="000000"/>
                </a:solidFill>
                <a:latin typeface="Segoe UI"/>
              </a:rPr>
              <a:t>      Pilih paket­paket yang diperlukan.</a:t>
            </a:r>
            <a:endParaRPr lang="id-ID" sz="3000">
              <a:solidFill>
                <a:srgbClr val="000000"/>
              </a:solidFill>
              <a:latin typeface="Segoe UI"/>
            </a:endParaRPr>
          </a:p>
        </p:txBody>
      </p:sp>
      <p:sp>
        <p:nvSpPr>
          <p:cNvPr id="4" name="TextBox 3"/>
          <p:cNvSpPr txBox="1"/>
          <p:nvPr/>
        </p:nvSpPr>
        <p:spPr>
          <a:xfrm>
            <a:off x="7988300" y="550265"/>
            <a:ext cx="1436291" cy="1157305"/>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1397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139700" algn="l"/>
              </a:tabLst>
              <a:defRPr/>
            </a:pPr>
            <a:r>
              <a:rPr lang="id-ID" sz="3200" smtClean="0">
                <a:solidFill>
                  <a:srgbClr val="FFFFFF"/>
                </a:solidFill>
                <a:latin typeface="Segoe UI"/>
              </a:rPr>
              <a:t>	sistem</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myslide23">
    <p:spTree>
      <p:nvGrpSpPr>
        <p:cNvPr id="1" name=""/>
        <p:cNvGrpSpPr/>
        <p:nvPr/>
      </p:nvGrpSpPr>
      <p:grpSpPr>
        <a:xfrm>
          <a:off x="0" y="0"/>
          <a:ext cx="0" cy="0"/>
          <a:chOff x="0" y="0"/>
          <a:chExt cx="0" cy="0"/>
        </a:xfrm>
      </p:grpSpPr>
      <p:pic>
        <p:nvPicPr>
          <p:cNvPr id="2" name="Picture 1" descr="ws_D4E5.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06070" y="162813"/>
            <a:ext cx="6494598" cy="7117911"/>
          </a:xfrm>
          <a:prstGeom prst="rect">
            <a:avLst/>
          </a:prstGeom>
          <a:noFill/>
        </p:spPr>
        <p:txBody>
          <a:bodyPr vert="horz" wrap="none" lIns="0" tIns="0" rIns="0" bIns="0" rtlCol="0">
            <a:spAutoFit/>
          </a:bodyPr>
          <a:lstStyle/>
          <a:p>
            <a:pPr marL="0" marR="0" lvl="0" indent="0" defTabSz="914400" eaLnBrk="1" fontAlgn="auto" latinLnBrk="0" hangingPunct="1">
              <a:lnSpc>
                <a:spcPts val="4443"/>
              </a:lnSpc>
              <a:buClrTx/>
              <a:buSzTx/>
              <a:buNone/>
              <a:tabLst>
                <a:tab pos="190500" algn="l"/>
                <a:tab pos="215900" algn="l"/>
              </a:tabLst>
              <a:defRPr/>
            </a:pPr>
            <a:r>
              <a:rPr lang="id-ID" sz="3000" smtClean="0">
                <a:solidFill>
                  <a:srgbClr val="000000"/>
                </a:solidFill>
                <a:latin typeface="Segoe UI"/>
              </a:rPr>
              <a:t>Ekstrak (home/bebas):</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$&gt; tar zxvf sahana­0.6.2­stable.tar.gz </a:t>
            </a:r>
          </a:p>
          <a:p>
            <a:pPr marL="0" marR="0" lvl="0" indent="0" defTabSz="914400" eaLnBrk="1" fontAlgn="auto" latinLnBrk="0" hangingPunct="1">
              <a:lnSpc>
                <a:spcPts val="4460"/>
              </a:lnSpc>
              <a:buClrTx/>
              <a:buSzTx/>
              <a:buNone/>
              <a:tabLst>
                <a:tab pos="190500" algn="l"/>
                <a:tab pos="215900" algn="l"/>
              </a:tabLst>
              <a:defRPr/>
            </a:pPr>
            <a:r>
              <a:rPr lang="id-ID" sz="3000" smtClean="0">
                <a:solidFill>
                  <a:srgbClr val="000000"/>
                </a:solidFill>
                <a:latin typeface="Segoe UI"/>
              </a:rPr>
              <a:t>		­C /home/username</a:t>
            </a: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4900"/>
              </a:lnSpc>
              <a:buClrTx/>
              <a:buSzTx/>
              <a:buNone/>
              <a:tabLst>
                <a:tab pos="190500" algn="l"/>
                <a:tab pos="215900" algn="l"/>
              </a:tabLst>
              <a:defRPr/>
            </a:pPr>
            <a:r>
              <a:rPr lang="id-ID" sz="3000" smtClean="0">
                <a:solidFill>
                  <a:srgbClr val="000000"/>
                </a:solidFill>
                <a:latin typeface="Segoe UI"/>
              </a:rPr>
              <a:t>Buat symbolic link untuk</a:t>
            </a:r>
          </a:p>
          <a:p>
            <a:pPr marL="0" marR="0" lvl="0" indent="0" defTabSz="914400" eaLnBrk="1" fontAlgn="auto" latinLnBrk="0" hangingPunct="1">
              <a:lnSpc>
                <a:spcPts val="4460"/>
              </a:lnSpc>
              <a:buClrTx/>
              <a:buSzTx/>
              <a:buNone/>
              <a:tabLst>
                <a:tab pos="190500" algn="l"/>
                <a:tab pos="215900" algn="l"/>
              </a:tabLst>
              <a:defRPr/>
            </a:pPr>
            <a:r>
              <a:rPr lang="id-ID" sz="3000" smtClean="0">
                <a:solidFill>
                  <a:srgbClr val="000000"/>
                </a:solidFill>
                <a:latin typeface="Segoe UI"/>
              </a:rPr>
              <a:t>mengarahkan sahana www ke</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direktori web kita:</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$&gt; ln </a:t>
            </a:r>
          </a:p>
          <a:p>
            <a:pPr marL="0" marR="0" lvl="0" indent="0" defTabSz="914400" eaLnBrk="1" fontAlgn="auto" latinLnBrk="0" hangingPunct="1">
              <a:lnSpc>
                <a:spcPts val="4460"/>
              </a:lnSpc>
              <a:buClrTx/>
              <a:buSzTx/>
              <a:buNone/>
              <a:tabLst>
                <a:tab pos="190500" algn="l"/>
                <a:tab pos="215900" algn="l"/>
              </a:tabLst>
              <a:defRPr/>
            </a:pPr>
            <a:r>
              <a:rPr lang="id-ID" sz="3000" smtClean="0">
                <a:solidFill>
                  <a:srgbClr val="000000"/>
                </a:solidFill>
                <a:latin typeface="Segoe UI"/>
              </a:rPr>
              <a:t>		­s /home/username/sahana/www/ /v</a:t>
            </a:r>
          </a:p>
          <a:p>
            <a:pPr marL="0" marR="0" lvl="0" indent="0" defTabSz="914400" eaLnBrk="1" fontAlgn="auto" latinLnBrk="0" hangingPunct="1">
              <a:lnSpc>
                <a:spcPts val="4450"/>
              </a:lnSpc>
              <a:buClrTx/>
              <a:buSzTx/>
              <a:buNone/>
              <a:tabLst>
                <a:tab pos="190500" algn="l"/>
                <a:tab pos="215900" algn="l"/>
              </a:tabLst>
              <a:defRPr/>
            </a:pPr>
            <a:r>
              <a:rPr lang="id-ID" sz="3000" smtClean="0">
                <a:solidFill>
                  <a:srgbClr val="000000"/>
                </a:solidFill>
                <a:latin typeface="Segoe UI"/>
              </a:rPr>
              <a:t>		ar/www/sahana</a:t>
            </a: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190500" algn="l"/>
                <a:tab pos="215900" algn="l"/>
              </a:tabLst>
              <a:defRPr/>
            </a:pPr>
            <a:endParaRPr lang="id-ID" sz="3000" smtClean="0">
              <a:solidFill>
                <a:srgbClr val="000000"/>
              </a:solidFill>
              <a:latin typeface="Segoe UI"/>
            </a:endParaRPr>
          </a:p>
          <a:p>
            <a:pPr marL="0" marR="0" lvl="0" indent="0" defTabSz="914400" eaLnBrk="1" fontAlgn="auto" latinLnBrk="0" hangingPunct="1">
              <a:lnSpc>
                <a:spcPts val="4910"/>
              </a:lnSpc>
              <a:buClrTx/>
              <a:buSzTx/>
              <a:buNone/>
              <a:tabLst>
                <a:tab pos="190500" algn="l"/>
                <a:tab pos="215900" algn="l"/>
              </a:tabLst>
              <a:defRPr/>
            </a:pPr>
            <a:r>
              <a:rPr lang="id-ID" sz="3000" smtClean="0">
                <a:solidFill>
                  <a:srgbClr val="000000"/>
                </a:solidFill>
                <a:latin typeface="Segoe UI"/>
              </a:rPr>
              <a:t>Tes browsing http://localhost/sahana</a:t>
            </a:r>
          </a:p>
          <a:p>
            <a:pPr marL="0" marR="0" lvl="0" indent="0" defTabSz="914400" eaLnBrk="1" fontAlgn="auto" latinLnBrk="0" hangingPunct="1">
              <a:lnSpc>
                <a:spcPts val="1468"/>
              </a:lnSpc>
              <a:buClrTx/>
              <a:buSzTx/>
              <a:buNone/>
              <a:tabLst>
                <a:tab pos="190500" algn="l"/>
                <a:tab pos="215900" algn="l"/>
              </a:tabLst>
              <a:defRPr/>
            </a:pPr>
            <a:r>
              <a:rPr lang="id-ID" sz="3000" smtClean="0">
                <a:solidFill>
                  <a:srgbClr val="000000"/>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
        <p:nvSpPr>
          <p:cNvPr id="4" name="TextBox 3"/>
          <p:cNvSpPr txBox="1"/>
          <p:nvPr/>
        </p:nvSpPr>
        <p:spPr>
          <a:xfrm>
            <a:off x="7988300" y="550265"/>
            <a:ext cx="1436291" cy="1157305"/>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508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50800" algn="l"/>
              </a:tabLst>
              <a:defRPr/>
            </a:pPr>
            <a:r>
              <a:rPr lang="id-ID" sz="3200" smtClean="0">
                <a:solidFill>
                  <a:srgbClr val="FFFFFF"/>
                </a:solidFill>
                <a:latin typeface="Segoe UI"/>
              </a:rPr>
              <a:t>	aplikasi</a:t>
            </a:r>
            <a:endParaRPr lang="id-ID" sz="3200">
              <a:solidFill>
                <a:srgbClr val="FFFFFF"/>
              </a:solidFill>
              <a:latin typeface="Segoe U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myslide24">
    <p:spTree>
      <p:nvGrpSpPr>
        <p:cNvPr id="1" name=""/>
        <p:cNvGrpSpPr/>
        <p:nvPr/>
      </p:nvGrpSpPr>
      <p:grpSpPr>
        <a:xfrm>
          <a:off x="0" y="0"/>
          <a:ext cx="0" cy="0"/>
          <a:chOff x="0" y="0"/>
          <a:chExt cx="0" cy="0"/>
        </a:xfrm>
      </p:grpSpPr>
      <p:pic>
        <p:nvPicPr>
          <p:cNvPr id="2" name="Picture 1" descr="ws_D9B6.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06070" y="162813"/>
            <a:ext cx="6402715" cy="6265113"/>
          </a:xfrm>
          <a:prstGeom prst="rect">
            <a:avLst/>
          </a:prstGeom>
          <a:noFill/>
        </p:spPr>
        <p:txBody>
          <a:bodyPr vert="horz" wrap="none" lIns="0" tIns="0" rIns="0" bIns="0" rtlCol="0">
            <a:spAutoFit/>
          </a:bodyPr>
          <a:lstStyle/>
          <a:p>
            <a:pPr marL="0" marR="0" lvl="0" indent="0" defTabSz="914400" eaLnBrk="1" fontAlgn="auto" latinLnBrk="0" hangingPunct="1">
              <a:lnSpc>
                <a:spcPts val="4443"/>
              </a:lnSpc>
              <a:buClrTx/>
              <a:buSzTx/>
              <a:buNone/>
              <a:tabLst>
                <a:tab pos="215900" algn="l"/>
              </a:tabLst>
              <a:defRPr/>
            </a:pPr>
            <a:r>
              <a:rPr lang="id-ID" sz="3000" smtClean="0">
                <a:solidFill>
                  <a:srgbClr val="000000"/>
                </a:solidFill>
                <a:latin typeface="Segoe UI"/>
              </a:rPr>
              <a:t>Pastikan library PHP terinstall komplit,</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Sahana melakukan checklist di step</a:t>
            </a:r>
          </a:p>
          <a:p>
            <a:pPr marL="0" marR="0" lvl="0" indent="0" defTabSz="914400" eaLnBrk="1" fontAlgn="auto" latinLnBrk="0" hangingPunct="1">
              <a:lnSpc>
                <a:spcPts val="4460"/>
              </a:lnSpc>
              <a:buClrTx/>
              <a:buSzTx/>
              <a:buNone/>
              <a:tabLst>
                <a:tab pos="215900" algn="l"/>
              </a:tabLst>
              <a:defRPr/>
            </a:pPr>
            <a:r>
              <a:rPr lang="id-ID" sz="3000" smtClean="0">
                <a:solidFill>
                  <a:srgbClr val="000000"/>
                </a:solidFill>
                <a:latin typeface="Segoe UI"/>
              </a:rPr>
              <a:t>pertama ini.</a:t>
            </a: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4900"/>
              </a:lnSpc>
              <a:buClrTx/>
              <a:buSzTx/>
              <a:buNone/>
              <a:tabLst>
                <a:tab pos="215900" algn="l"/>
              </a:tabLst>
              <a:defRPr/>
            </a:pPr>
            <a:r>
              <a:rPr lang="id-ID" sz="3000" smtClean="0">
                <a:solidFill>
                  <a:srgbClr val="000000"/>
                </a:solidFill>
                <a:latin typeface="Segoe UI"/>
              </a:rPr>
              <a:t>Untuk menggunakan panduan</a:t>
            </a:r>
          </a:p>
          <a:p>
            <a:pPr marL="0" marR="0" lvl="0" indent="0" defTabSz="914400" eaLnBrk="1" fontAlgn="auto" latinLnBrk="0" hangingPunct="1">
              <a:lnSpc>
                <a:spcPts val="4460"/>
              </a:lnSpc>
              <a:buClrTx/>
              <a:buSzTx/>
              <a:buNone/>
              <a:tabLst>
                <a:tab pos="215900" algn="l"/>
              </a:tabLst>
              <a:defRPr/>
            </a:pPr>
            <a:r>
              <a:rPr lang="id-ID" sz="3000" smtClean="0">
                <a:solidFill>
                  <a:srgbClr val="000000"/>
                </a:solidFill>
                <a:latin typeface="Segoe UI"/>
              </a:rPr>
              <a:t>instalasi web setup (tidak manual)</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ubahlah permission:</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$&gt; sudo chmod </a:t>
            </a:r>
          </a:p>
          <a:p>
            <a:pPr marL="0" marR="0" lvl="0" indent="0" defTabSz="914400" eaLnBrk="1" fontAlgn="auto" latinLnBrk="0" hangingPunct="1">
              <a:lnSpc>
                <a:spcPts val="4460"/>
              </a:lnSpc>
              <a:buClrTx/>
              <a:buSzTx/>
              <a:buNone/>
              <a:tabLst>
                <a:tab pos="215900" algn="l"/>
              </a:tabLst>
              <a:defRPr/>
            </a:pPr>
            <a:r>
              <a:rPr lang="id-ID" sz="3000" smtClean="0">
                <a:solidFill>
                  <a:srgbClr val="000000"/>
                </a:solidFill>
                <a:latin typeface="Segoe UI"/>
              </a:rPr>
              <a:t>	777 /var//www/sahana/tmp/</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$&gt; sudo chmod </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	777 /home/username/sahana/conf/</a:t>
            </a:r>
            <a:endParaRPr lang="id-ID" sz="3000">
              <a:solidFill>
                <a:srgbClr val="000000"/>
              </a:solidFill>
              <a:latin typeface="Segoe UI"/>
            </a:endParaRPr>
          </a:p>
        </p:txBody>
      </p:sp>
      <p:sp>
        <p:nvSpPr>
          <p:cNvPr id="4" name="TextBox 3"/>
          <p:cNvSpPr txBox="1"/>
          <p:nvPr/>
        </p:nvSpPr>
        <p:spPr>
          <a:xfrm>
            <a:off x="7988300" y="550265"/>
            <a:ext cx="1436291" cy="2388411"/>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165100" algn="l"/>
                <a:tab pos="228600" algn="l"/>
                <a:tab pos="3556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web </a:t>
            </a:r>
          </a:p>
          <a:p>
            <a:pPr marL="0" marR="0" lvl="0" indent="0" defTabSz="914400" eaLnBrk="1" fontAlgn="auto" latinLnBrk="0" hangingPunct="1">
              <a:lnSpc>
                <a:spcPts val="4760"/>
              </a:lnSpc>
              <a:buClrTx/>
              <a:buSzTx/>
              <a:buNone/>
              <a:tabLst>
                <a:tab pos="165100" algn="l"/>
                <a:tab pos="228600" algn="l"/>
                <a:tab pos="355600" algn="l"/>
              </a:tabLst>
              <a:defRPr/>
            </a:pPr>
            <a:r>
              <a:rPr lang="id-ID" sz="3200" smtClean="0">
                <a:solidFill>
                  <a:srgbClr val="FFFFFF"/>
                </a:solidFill>
                <a:latin typeface="Segoe UI"/>
              </a:rPr>
              <a:t>		setup </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step­1</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myslide25">
    <p:spTree>
      <p:nvGrpSpPr>
        <p:cNvPr id="1" name=""/>
        <p:cNvGrpSpPr/>
        <p:nvPr/>
      </p:nvGrpSpPr>
      <p:grpSpPr>
        <a:xfrm>
          <a:off x="0" y="0"/>
          <a:ext cx="0" cy="0"/>
          <a:chOff x="0" y="0"/>
          <a:chExt cx="0" cy="0"/>
        </a:xfrm>
      </p:grpSpPr>
      <p:pic>
        <p:nvPicPr>
          <p:cNvPr id="2" name="Picture 1" descr="ws_DF62.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06070" y="990853"/>
            <a:ext cx="5927456" cy="1084208"/>
          </a:xfrm>
          <a:prstGeom prst="rect">
            <a:avLst/>
          </a:prstGeom>
          <a:noFill/>
        </p:spPr>
        <p:txBody>
          <a:bodyPr vert="horz" wrap="none" lIns="0" tIns="0" rIns="0" bIns="0" rtlCol="0">
            <a:spAutoFit/>
          </a:bodyPr>
          <a:lstStyle/>
          <a:p>
            <a:pPr>
              <a:lnSpc>
                <a:spcPts val="4443"/>
              </a:lnSpc>
            </a:pPr>
            <a:r>
              <a:rPr lang="es-ES" sz="3000" smtClean="0">
                <a:solidFill>
                  <a:srgbClr val="000000"/>
                </a:solidFill>
                <a:latin typeface="Segoe UI"/>
              </a:rPr>
              <a:t>Masukan informasi dan konfigurasi</a:t>
            </a:r>
          </a:p>
          <a:p>
            <a:pPr>
              <a:lnSpc>
                <a:spcPts val="4450"/>
              </a:lnSpc>
            </a:pPr>
            <a:r>
              <a:rPr lang="es-ES" sz="3000" smtClean="0">
                <a:solidFill>
                  <a:srgbClr val="000000"/>
                </a:solidFill>
                <a:latin typeface="Segoe UI"/>
              </a:rPr>
              <a:t>database.</a:t>
            </a:r>
            <a:endParaRPr lang="id-ID" sz="3000">
              <a:solidFill>
                <a:srgbClr val="000000"/>
              </a:solidFill>
              <a:latin typeface="Segoe UI"/>
            </a:endParaRPr>
          </a:p>
        </p:txBody>
      </p:sp>
      <p:sp>
        <p:nvSpPr>
          <p:cNvPr id="4" name="TextBox 3"/>
          <p:cNvSpPr txBox="1"/>
          <p:nvPr/>
        </p:nvSpPr>
        <p:spPr>
          <a:xfrm>
            <a:off x="7988300" y="550265"/>
            <a:ext cx="1436291" cy="2388411"/>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165100" algn="l"/>
                <a:tab pos="228600" algn="l"/>
                <a:tab pos="3556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web </a:t>
            </a:r>
          </a:p>
          <a:p>
            <a:pPr marL="0" marR="0" lvl="0" indent="0" defTabSz="914400" eaLnBrk="1" fontAlgn="auto" latinLnBrk="0" hangingPunct="1">
              <a:lnSpc>
                <a:spcPts val="4760"/>
              </a:lnSpc>
              <a:buClrTx/>
              <a:buSzTx/>
              <a:buNone/>
              <a:tabLst>
                <a:tab pos="165100" algn="l"/>
                <a:tab pos="228600" algn="l"/>
                <a:tab pos="355600" algn="l"/>
              </a:tabLst>
              <a:defRPr/>
            </a:pPr>
            <a:r>
              <a:rPr lang="id-ID" sz="3200" smtClean="0">
                <a:solidFill>
                  <a:srgbClr val="FFFFFF"/>
                </a:solidFill>
                <a:latin typeface="Segoe UI"/>
              </a:rPr>
              <a:t>		setup </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step­2</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myslide26">
    <p:spTree>
      <p:nvGrpSpPr>
        <p:cNvPr id="1" name=""/>
        <p:cNvGrpSpPr/>
        <p:nvPr/>
      </p:nvGrpSpPr>
      <p:grpSpPr>
        <a:xfrm>
          <a:off x="0" y="0"/>
          <a:ext cx="0" cy="0"/>
          <a:chOff x="0" y="0"/>
          <a:chExt cx="0" cy="0"/>
        </a:xfrm>
      </p:grpSpPr>
      <p:pic>
        <p:nvPicPr>
          <p:cNvPr id="2" name="Picture 1" descr="ws_E388.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41629" y="486663"/>
            <a:ext cx="6430478" cy="6252289"/>
          </a:xfrm>
          <a:prstGeom prst="rect">
            <a:avLst/>
          </a:prstGeom>
          <a:noFill/>
        </p:spPr>
        <p:txBody>
          <a:bodyPr vert="horz" wrap="none" lIns="0" tIns="0" rIns="0" bIns="0" rtlCol="0">
            <a:spAutoFit/>
          </a:bodyPr>
          <a:lstStyle/>
          <a:p>
            <a:pPr marL="0" marR="0" lvl="0" indent="0" defTabSz="914400" eaLnBrk="1" fontAlgn="auto" latinLnBrk="0" hangingPunct="1">
              <a:lnSpc>
                <a:spcPts val="4443"/>
              </a:lnSpc>
              <a:buClrTx/>
              <a:buSzTx/>
              <a:buNone/>
              <a:tabLst>
                <a:tab pos="215900" algn="l"/>
              </a:tabLst>
              <a:defRPr/>
            </a:pPr>
            <a:r>
              <a:rPr lang="id-ID" sz="3000" smtClean="0">
                <a:solidFill>
                  <a:srgbClr val="000000"/>
                </a:solidFill>
                <a:latin typeface="Segoe UI"/>
              </a:rPr>
              <a:t>Masukan informasi dan password </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untuk administrator dan user. </a:t>
            </a: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4910"/>
              </a:lnSpc>
              <a:buClrTx/>
              <a:buSzTx/>
              <a:buNone/>
              <a:tabLst>
                <a:tab pos="215900" algn="l"/>
              </a:tabLst>
              <a:defRPr/>
            </a:pPr>
            <a:r>
              <a:rPr lang="id-ID" sz="3000" smtClean="0">
                <a:solidFill>
                  <a:srgbClr val="000000"/>
                </a:solidFill>
                <a:latin typeface="Segoe UI"/>
              </a:rPr>
              <a:t>Pada langkah berkutnya file</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konfigurasi akan dibuat, jangan lupa</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pastikan akses tulis (permission) file</a:t>
            </a:r>
          </a:p>
          <a:p>
            <a:pPr marL="0" marR="0" lvl="0" indent="0" defTabSz="914400" eaLnBrk="1" fontAlgn="auto" latinLnBrk="0" hangingPunct="1">
              <a:lnSpc>
                <a:spcPts val="4460"/>
              </a:lnSpc>
              <a:buClrTx/>
              <a:buSzTx/>
              <a:buNone/>
              <a:tabLst>
                <a:tab pos="215900" algn="l"/>
              </a:tabLst>
              <a:defRPr/>
            </a:pPr>
            <a:r>
              <a:rPr lang="id-ID" sz="3000" smtClean="0">
                <a:solidFill>
                  <a:srgbClr val="000000"/>
                </a:solidFill>
                <a:latin typeface="Segoe UI"/>
              </a:rPr>
              <a:t>tersebut dibatasi.</a:t>
            </a: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4900"/>
              </a:lnSpc>
              <a:buClrTx/>
              <a:buSzTx/>
              <a:buNone/>
              <a:tabLst>
                <a:tab pos="215900" algn="l"/>
              </a:tabLst>
              <a:defRPr/>
            </a:pPr>
            <a:r>
              <a:rPr lang="id-ID" sz="3000" smtClean="0">
                <a:solidFill>
                  <a:srgbClr val="000000"/>
                </a:solidFill>
                <a:latin typeface="Segoe UI"/>
              </a:rPr>
              <a:t>$&gt; chmod </a:t>
            </a:r>
          </a:p>
          <a:p>
            <a:pPr marL="0" marR="0" lvl="0" indent="0" defTabSz="914400" eaLnBrk="1" fontAlgn="auto" latinLnBrk="0" hangingPunct="1">
              <a:lnSpc>
                <a:spcPts val="4460"/>
              </a:lnSpc>
              <a:buClrTx/>
              <a:buSzTx/>
              <a:buNone/>
              <a:tabLst>
                <a:tab pos="215900" algn="l"/>
              </a:tabLst>
              <a:defRPr/>
            </a:pPr>
            <a:r>
              <a:rPr lang="id-ID" sz="3000" smtClean="0">
                <a:solidFill>
                  <a:srgbClr val="000000"/>
                </a:solidFill>
                <a:latin typeface="Segoe UI"/>
              </a:rPr>
              <a:t>	644 /home/username/sahana/conf/s</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	ysconf.inc</a:t>
            </a:r>
            <a:endParaRPr lang="id-ID" sz="3000">
              <a:solidFill>
                <a:srgbClr val="000000"/>
              </a:solidFill>
              <a:latin typeface="Segoe UI"/>
            </a:endParaRPr>
          </a:p>
        </p:txBody>
      </p:sp>
      <p:sp>
        <p:nvSpPr>
          <p:cNvPr id="4" name="TextBox 3"/>
          <p:cNvSpPr txBox="1"/>
          <p:nvPr/>
        </p:nvSpPr>
        <p:spPr>
          <a:xfrm>
            <a:off x="7988300" y="550265"/>
            <a:ext cx="1436291" cy="2388411"/>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165100" algn="l"/>
                <a:tab pos="228600" algn="l"/>
                <a:tab pos="3556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web </a:t>
            </a:r>
          </a:p>
          <a:p>
            <a:pPr marL="0" marR="0" lvl="0" indent="0" defTabSz="914400" eaLnBrk="1" fontAlgn="auto" latinLnBrk="0" hangingPunct="1">
              <a:lnSpc>
                <a:spcPts val="4760"/>
              </a:lnSpc>
              <a:buClrTx/>
              <a:buSzTx/>
              <a:buNone/>
              <a:tabLst>
                <a:tab pos="165100" algn="l"/>
                <a:tab pos="228600" algn="l"/>
                <a:tab pos="355600" algn="l"/>
              </a:tabLst>
              <a:defRPr/>
            </a:pPr>
            <a:r>
              <a:rPr lang="id-ID" sz="3200" smtClean="0">
                <a:solidFill>
                  <a:srgbClr val="FFFFFF"/>
                </a:solidFill>
                <a:latin typeface="Segoe UI"/>
              </a:rPr>
              <a:t>		setup </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step­3</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myslide27">
    <p:spTree>
      <p:nvGrpSpPr>
        <p:cNvPr id="1" name=""/>
        <p:cNvGrpSpPr/>
        <p:nvPr/>
      </p:nvGrpSpPr>
      <p:grpSpPr>
        <a:xfrm>
          <a:off x="0" y="0"/>
          <a:ext cx="0" cy="0"/>
          <a:chOff x="0" y="0"/>
          <a:chExt cx="0" cy="0"/>
        </a:xfrm>
      </p:grpSpPr>
      <p:pic>
        <p:nvPicPr>
          <p:cNvPr id="2" name="Picture 1" descr="ws_E8E6.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41629" y="486663"/>
            <a:ext cx="6261329" cy="1661289"/>
          </a:xfrm>
          <a:prstGeom prst="rect">
            <a:avLst/>
          </a:prstGeom>
          <a:noFill/>
        </p:spPr>
        <p:txBody>
          <a:bodyPr vert="horz" wrap="none" lIns="0" tIns="0" rIns="0" bIns="0" rtlCol="0">
            <a:spAutoFit/>
          </a:bodyPr>
          <a:lstStyle/>
          <a:p>
            <a:pPr>
              <a:lnSpc>
                <a:spcPts val="4443"/>
              </a:lnSpc>
            </a:pPr>
            <a:r>
              <a:rPr lang="id-ID" sz="3000" smtClean="0">
                <a:solidFill>
                  <a:srgbClr val="000000"/>
                </a:solidFill>
                <a:latin typeface="Segoe UI"/>
              </a:rPr>
              <a:t>Sahana kita sudah bisa diakses,</a:t>
            </a:r>
          </a:p>
          <a:p>
            <a:pPr>
              <a:lnSpc>
                <a:spcPts val="4450"/>
              </a:lnSpc>
            </a:pPr>
            <a:r>
              <a:rPr lang="id-ID" sz="3000" smtClean="0">
                <a:solidFill>
                  <a:srgbClr val="000000"/>
                </a:solidFill>
                <a:latin typeface="Segoe UI"/>
              </a:rPr>
              <a:t>loginlah dengan account yang sudah</a:t>
            </a:r>
          </a:p>
          <a:p>
            <a:pPr>
              <a:lnSpc>
                <a:spcPts val="4450"/>
              </a:lnSpc>
            </a:pPr>
            <a:r>
              <a:rPr lang="id-ID" sz="3000" smtClean="0">
                <a:solidFill>
                  <a:srgbClr val="000000"/>
                </a:solidFill>
                <a:latin typeface="Segoe UI"/>
              </a:rPr>
              <a:t>kita buat tadi.</a:t>
            </a:r>
            <a:endParaRPr lang="id-ID" sz="3000">
              <a:solidFill>
                <a:srgbClr val="000000"/>
              </a:solidFill>
              <a:latin typeface="Segoe UI"/>
            </a:endParaRPr>
          </a:p>
        </p:txBody>
      </p:sp>
      <p:sp>
        <p:nvSpPr>
          <p:cNvPr id="4" name="TextBox 3"/>
          <p:cNvSpPr txBox="1"/>
          <p:nvPr/>
        </p:nvSpPr>
        <p:spPr>
          <a:xfrm>
            <a:off x="7988300" y="550265"/>
            <a:ext cx="1436291" cy="2388411"/>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215900" algn="l"/>
                <a:tab pos="228600" algn="l"/>
                <a:tab pos="3556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215900" algn="l"/>
                <a:tab pos="228600" algn="l"/>
                <a:tab pos="355600" algn="l"/>
              </a:tabLst>
              <a:defRPr/>
            </a:pPr>
            <a:r>
              <a:rPr lang="id-ID" sz="3200" smtClean="0">
                <a:solidFill>
                  <a:srgbClr val="FFFFFF"/>
                </a:solidFill>
                <a:latin typeface="Segoe UI"/>
              </a:rPr>
              <a:t>			web </a:t>
            </a:r>
          </a:p>
          <a:p>
            <a:pPr marL="0" marR="0" lvl="0" indent="0" defTabSz="914400" eaLnBrk="1" fontAlgn="auto" latinLnBrk="0" hangingPunct="1">
              <a:lnSpc>
                <a:spcPts val="4760"/>
              </a:lnSpc>
              <a:buClrTx/>
              <a:buSzTx/>
              <a:buNone/>
              <a:tabLst>
                <a:tab pos="215900" algn="l"/>
                <a:tab pos="228600" algn="l"/>
                <a:tab pos="355600" algn="l"/>
              </a:tabLst>
              <a:defRPr/>
            </a:pPr>
            <a:r>
              <a:rPr lang="id-ID" sz="3200" smtClean="0">
                <a:solidFill>
                  <a:srgbClr val="FFFFFF"/>
                </a:solidFill>
                <a:latin typeface="Segoe UI"/>
              </a:rPr>
              <a:t>		setup </a:t>
            </a:r>
          </a:p>
          <a:p>
            <a:pPr marL="0" marR="0" lvl="0" indent="0" defTabSz="914400" eaLnBrk="1" fontAlgn="auto" latinLnBrk="0" hangingPunct="1">
              <a:lnSpc>
                <a:spcPts val="4770"/>
              </a:lnSpc>
              <a:buClrTx/>
              <a:buSzTx/>
              <a:buNone/>
              <a:tabLst>
                <a:tab pos="215900" algn="l"/>
                <a:tab pos="228600" algn="l"/>
                <a:tab pos="355600" algn="l"/>
              </a:tabLst>
              <a:defRPr/>
            </a:pPr>
            <a:r>
              <a:rPr lang="id-ID" sz="3200" smtClean="0">
                <a:solidFill>
                  <a:srgbClr val="FFFFFF"/>
                </a:solidFill>
                <a:latin typeface="Segoe UI"/>
              </a:rPr>
              <a:t>	ready</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myslide28">
    <p:spTree>
      <p:nvGrpSpPr>
        <p:cNvPr id="1" name=""/>
        <p:cNvGrpSpPr/>
        <p:nvPr/>
      </p:nvGrpSpPr>
      <p:grpSpPr>
        <a:xfrm>
          <a:off x="0" y="0"/>
          <a:ext cx="0" cy="0"/>
          <a:chOff x="0" y="0"/>
          <a:chExt cx="0" cy="0"/>
        </a:xfrm>
      </p:grpSpPr>
      <p:pic>
        <p:nvPicPr>
          <p:cNvPr id="2" name="Picture 1" descr="ws_ED2B.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41629" y="486663"/>
            <a:ext cx="6430478" cy="6252289"/>
          </a:xfrm>
          <a:prstGeom prst="rect">
            <a:avLst/>
          </a:prstGeom>
          <a:noFill/>
        </p:spPr>
        <p:txBody>
          <a:bodyPr vert="horz" wrap="none" lIns="0" tIns="0" rIns="0" bIns="0" rtlCol="0">
            <a:spAutoFit/>
          </a:bodyPr>
          <a:lstStyle/>
          <a:p>
            <a:pPr marL="0" marR="0" lvl="0" indent="0" defTabSz="914400" eaLnBrk="1" fontAlgn="auto" latinLnBrk="0" hangingPunct="1">
              <a:lnSpc>
                <a:spcPts val="4443"/>
              </a:lnSpc>
              <a:buClrTx/>
              <a:buSzTx/>
              <a:buNone/>
              <a:tabLst>
                <a:tab pos="215900" algn="l"/>
              </a:tabLst>
              <a:defRPr/>
            </a:pPr>
            <a:r>
              <a:rPr lang="id-ID" sz="3000" smtClean="0">
                <a:solidFill>
                  <a:srgbClr val="000000"/>
                </a:solidFill>
                <a:latin typeface="Segoe UI"/>
              </a:rPr>
              <a:t>Masukan informasi dan password </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untuk administrator dan user. </a:t>
            </a: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4910"/>
              </a:lnSpc>
              <a:buClrTx/>
              <a:buSzTx/>
              <a:buNone/>
              <a:tabLst>
                <a:tab pos="215900" algn="l"/>
              </a:tabLst>
              <a:defRPr/>
            </a:pPr>
            <a:r>
              <a:rPr lang="id-ID" sz="3000" smtClean="0">
                <a:solidFill>
                  <a:srgbClr val="000000"/>
                </a:solidFill>
                <a:latin typeface="Segoe UI"/>
              </a:rPr>
              <a:t>Pada langkah berkutnya file</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konfigurasi akan dibuat, jangan lupa</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pastikan akses tulis (permission) file</a:t>
            </a:r>
          </a:p>
          <a:p>
            <a:pPr marL="0" marR="0" lvl="0" indent="0" defTabSz="914400" eaLnBrk="1" fontAlgn="auto" latinLnBrk="0" hangingPunct="1">
              <a:lnSpc>
                <a:spcPts val="4460"/>
              </a:lnSpc>
              <a:buClrTx/>
              <a:buSzTx/>
              <a:buNone/>
              <a:tabLst>
                <a:tab pos="215900" algn="l"/>
              </a:tabLst>
              <a:defRPr/>
            </a:pPr>
            <a:r>
              <a:rPr lang="id-ID" sz="3000" smtClean="0">
                <a:solidFill>
                  <a:srgbClr val="000000"/>
                </a:solidFill>
                <a:latin typeface="Segoe UI"/>
              </a:rPr>
              <a:t>tersebut dibatasi.</a:t>
            </a: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id-ID" sz="3000" smtClean="0">
              <a:solidFill>
                <a:srgbClr val="000000"/>
              </a:solidFill>
              <a:latin typeface="Segoe UI"/>
            </a:endParaRPr>
          </a:p>
          <a:p>
            <a:pPr marL="0" marR="0" lvl="0" indent="0" defTabSz="914400" eaLnBrk="1" fontAlgn="auto" latinLnBrk="0" hangingPunct="1">
              <a:lnSpc>
                <a:spcPts val="4900"/>
              </a:lnSpc>
              <a:buClrTx/>
              <a:buSzTx/>
              <a:buNone/>
              <a:tabLst>
                <a:tab pos="215900" algn="l"/>
              </a:tabLst>
              <a:defRPr/>
            </a:pPr>
            <a:r>
              <a:rPr lang="id-ID" sz="3000" smtClean="0">
                <a:solidFill>
                  <a:srgbClr val="000000"/>
                </a:solidFill>
                <a:latin typeface="Segoe UI"/>
              </a:rPr>
              <a:t>$&gt; chmod </a:t>
            </a:r>
          </a:p>
          <a:p>
            <a:pPr marL="0" marR="0" lvl="0" indent="0" defTabSz="914400" eaLnBrk="1" fontAlgn="auto" latinLnBrk="0" hangingPunct="1">
              <a:lnSpc>
                <a:spcPts val="4460"/>
              </a:lnSpc>
              <a:buClrTx/>
              <a:buSzTx/>
              <a:buNone/>
              <a:tabLst>
                <a:tab pos="215900" algn="l"/>
              </a:tabLst>
              <a:defRPr/>
            </a:pPr>
            <a:r>
              <a:rPr lang="id-ID" sz="3000" smtClean="0">
                <a:solidFill>
                  <a:srgbClr val="000000"/>
                </a:solidFill>
                <a:latin typeface="Segoe UI"/>
              </a:rPr>
              <a:t>	644 /home/username/sahana/conf/s</a:t>
            </a:r>
          </a:p>
          <a:p>
            <a:pPr marL="0" marR="0" lvl="0" indent="0" defTabSz="914400" eaLnBrk="1" fontAlgn="auto" latinLnBrk="0" hangingPunct="1">
              <a:lnSpc>
                <a:spcPts val="4450"/>
              </a:lnSpc>
              <a:buClrTx/>
              <a:buSzTx/>
              <a:buNone/>
              <a:tabLst>
                <a:tab pos="215900" algn="l"/>
              </a:tabLst>
              <a:defRPr/>
            </a:pPr>
            <a:r>
              <a:rPr lang="id-ID" sz="3000" smtClean="0">
                <a:solidFill>
                  <a:srgbClr val="000000"/>
                </a:solidFill>
                <a:latin typeface="Segoe UI"/>
              </a:rPr>
              <a:t>	ysconf.inc</a:t>
            </a:r>
            <a:endParaRPr lang="id-ID" sz="3000">
              <a:solidFill>
                <a:srgbClr val="000000"/>
              </a:solidFill>
              <a:latin typeface="Segoe UI"/>
            </a:endParaRPr>
          </a:p>
        </p:txBody>
      </p:sp>
      <p:sp>
        <p:nvSpPr>
          <p:cNvPr id="4" name="TextBox 3"/>
          <p:cNvSpPr txBox="1"/>
          <p:nvPr/>
        </p:nvSpPr>
        <p:spPr>
          <a:xfrm>
            <a:off x="7988300" y="550265"/>
            <a:ext cx="1436291" cy="2388411"/>
          </a:xfrm>
          <a:prstGeom prst="rect">
            <a:avLst/>
          </a:prstGeom>
          <a:noFill/>
        </p:spPr>
        <p:txBody>
          <a:bodyPr vert="horz" wrap="none" lIns="0" tIns="0" rIns="0" bIns="0" rtlCol="0">
            <a:spAutoFit/>
          </a:bodyPr>
          <a:lstStyle/>
          <a:p>
            <a:pPr marL="0" marR="0" lvl="0" indent="0" defTabSz="914400" eaLnBrk="1" fontAlgn="auto" latinLnBrk="0" hangingPunct="1">
              <a:lnSpc>
                <a:spcPts val="4739"/>
              </a:lnSpc>
              <a:buClrTx/>
              <a:buSzTx/>
              <a:buNone/>
              <a:tabLst>
                <a:tab pos="165100" algn="l"/>
                <a:tab pos="228600" algn="l"/>
                <a:tab pos="355600" algn="l"/>
              </a:tabLst>
              <a:defRPr/>
            </a:pPr>
            <a:r>
              <a:rPr lang="id-ID" sz="3200" smtClean="0">
                <a:solidFill>
                  <a:srgbClr val="FFFFFF"/>
                </a:solidFill>
                <a:latin typeface="Segoe UI"/>
              </a:rPr>
              <a:t>instalasi</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web </a:t>
            </a:r>
          </a:p>
          <a:p>
            <a:pPr marL="0" marR="0" lvl="0" indent="0" defTabSz="914400" eaLnBrk="1" fontAlgn="auto" latinLnBrk="0" hangingPunct="1">
              <a:lnSpc>
                <a:spcPts val="4760"/>
              </a:lnSpc>
              <a:buClrTx/>
              <a:buSzTx/>
              <a:buNone/>
              <a:tabLst>
                <a:tab pos="165100" algn="l"/>
                <a:tab pos="228600" algn="l"/>
                <a:tab pos="355600" algn="l"/>
              </a:tabLst>
              <a:defRPr/>
            </a:pPr>
            <a:r>
              <a:rPr lang="id-ID" sz="3200" smtClean="0">
                <a:solidFill>
                  <a:srgbClr val="FFFFFF"/>
                </a:solidFill>
                <a:latin typeface="Segoe UI"/>
              </a:rPr>
              <a:t>		setup </a:t>
            </a:r>
          </a:p>
          <a:p>
            <a:pPr marL="0" marR="0" lvl="0" indent="0" defTabSz="914400" eaLnBrk="1" fontAlgn="auto" latinLnBrk="0" hangingPunct="1">
              <a:lnSpc>
                <a:spcPts val="4770"/>
              </a:lnSpc>
              <a:buClrTx/>
              <a:buSzTx/>
              <a:buNone/>
              <a:tabLst>
                <a:tab pos="165100" algn="l"/>
                <a:tab pos="228600" algn="l"/>
                <a:tab pos="355600" algn="l"/>
              </a:tabLst>
              <a:defRPr/>
            </a:pPr>
            <a:r>
              <a:rPr lang="id-ID" sz="3200" smtClean="0">
                <a:solidFill>
                  <a:srgbClr val="FFFFFF"/>
                </a:solidFill>
                <a:latin typeface="Segoe UI"/>
              </a:rPr>
              <a:t>	step­3</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Khusus Perangkat Lunak Manajemen Bencana</a:t>
            </a:r>
          </a:p>
        </p:txBody>
      </p:sp>
      <p:sp>
        <p:nvSpPr>
          <p:cNvPr id="3" name="Content Placeholder 2"/>
          <p:cNvSpPr>
            <a:spLocks noGrp="1"/>
          </p:cNvSpPr>
          <p:nvPr>
            <p:ph idx="1"/>
          </p:nvPr>
        </p:nvSpPr>
        <p:spPr/>
        <p:txBody>
          <a:bodyPr>
            <a:normAutofit fontScale="85000" lnSpcReduction="20000"/>
          </a:bodyPr>
          <a:lstStyle/>
          <a:p>
            <a:r>
              <a:rPr lang="id-ID" dirty="0"/>
              <a:t>Berbagai jenis perangkat lunak yang digunakan untuk mengumpulkan, menyimpan dan menganalisis data yang terkait dengan bencana, tidak hanya dalam kondisi pasca-bencana, tetapi juga sebagai langkah jangka panjang untuk mengurangi risiko </a:t>
            </a:r>
            <a:r>
              <a:rPr lang="id-ID" dirty="0" smtClean="0"/>
              <a:t>bencana.Salah </a:t>
            </a:r>
            <a:r>
              <a:rPr lang="id-ID" dirty="0"/>
              <a:t>satu pendekatan tersebut dikenal sebagai DesInventar. </a:t>
            </a:r>
            <a:endParaRPr lang="id-ID" dirty="0" smtClean="0"/>
          </a:p>
          <a:p>
            <a:r>
              <a:rPr lang="id-ID" dirty="0"/>
              <a:t>Sistem informasi ini memperkirakan tentang kemungkinan hilangnya nyawa manusia, dampak terhadap perekonomian dan kerusakan untuk infrastruktur, </a:t>
            </a:r>
            <a:r>
              <a:rPr lang="id-ID" dirty="0" smtClean="0"/>
              <a:t>dll. </a:t>
            </a:r>
            <a:r>
              <a:rPr lang="id-ID" dirty="0"/>
              <a:t>DesInventar juga merupakan alat yang memfasilitasi analisis informasi bencana yang terkait untuk aplikasi dalam perencanaan, mitigasi resiko dan tujuan pemulihan bencana</a:t>
            </a:r>
            <a:r>
              <a:rPr lang="id-ID" dirty="0" smtClean="0"/>
              <a:t>. Hal </a:t>
            </a:r>
            <a:r>
              <a:rPr lang="id-ID" dirty="0"/>
              <a:t>ini dapat digunakan tidak hanya oleh instansi pemerintah, tetapi oleh LSM serta dalam pekerjaan manajemen bencana</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myslide29">
    <p:spTree>
      <p:nvGrpSpPr>
        <p:cNvPr id="1" name=""/>
        <p:cNvGrpSpPr/>
        <p:nvPr/>
      </p:nvGrpSpPr>
      <p:grpSpPr>
        <a:xfrm>
          <a:off x="0" y="0"/>
          <a:ext cx="0" cy="0"/>
          <a:chOff x="0" y="0"/>
          <a:chExt cx="0" cy="0"/>
        </a:xfrm>
      </p:grpSpPr>
      <p:pic>
        <p:nvPicPr>
          <p:cNvPr id="2" name="Picture 1" descr="ws_F076.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4018279" y="4423613"/>
            <a:ext cx="5070106" cy="926279"/>
          </a:xfrm>
          <a:prstGeom prst="rect">
            <a:avLst/>
          </a:prstGeom>
          <a:noFill/>
        </p:spPr>
        <p:txBody>
          <a:bodyPr vert="horz" wrap="none" lIns="0" tIns="0" rIns="0" bIns="0" rtlCol="0">
            <a:spAutoFit/>
          </a:bodyPr>
          <a:lstStyle/>
          <a:p>
            <a:pPr>
              <a:lnSpc>
                <a:spcPts val="7997"/>
              </a:lnSpc>
            </a:pPr>
            <a:r>
              <a:rPr lang="id-ID" sz="5400" smtClean="0">
                <a:solidFill>
                  <a:srgbClr val="FFFFFF"/>
                </a:solidFill>
                <a:latin typeface="Segoe UI"/>
              </a:rPr>
              <a:t>Interface Sahana</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myslide30">
    <p:spTree>
      <p:nvGrpSpPr>
        <p:cNvPr id="1" name=""/>
        <p:cNvGrpSpPr/>
        <p:nvPr/>
      </p:nvGrpSpPr>
      <p:grpSpPr>
        <a:xfrm>
          <a:off x="0" y="0"/>
          <a:ext cx="0" cy="0"/>
          <a:chOff x="0" y="0"/>
          <a:chExt cx="0" cy="0"/>
        </a:xfrm>
      </p:grpSpPr>
      <p:pic>
        <p:nvPicPr>
          <p:cNvPr id="2" name="Picture 1" descr="ws_F400.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2998470" y="515569"/>
            <a:ext cx="1957267" cy="415948"/>
          </a:xfrm>
          <a:prstGeom prst="rect">
            <a:avLst/>
          </a:prstGeom>
          <a:noFill/>
        </p:spPr>
        <p:txBody>
          <a:bodyPr vert="horz" wrap="none" lIns="0" tIns="0" rIns="0" bIns="0" rtlCol="0">
            <a:spAutoFit/>
          </a:bodyPr>
          <a:lstStyle/>
          <a:p>
            <a:pPr>
              <a:lnSpc>
                <a:spcPts val="3554"/>
              </a:lnSpc>
            </a:pPr>
            <a:r>
              <a:rPr lang="id-ID" sz="2400" smtClean="0">
                <a:solidFill>
                  <a:srgbClr val="000000"/>
                </a:solidFill>
                <a:latin typeface="Segoe UI"/>
              </a:rPr>
              <a:t>menu navigasi</a:t>
            </a:r>
            <a:endParaRPr lang="id-ID" sz="2400">
              <a:solidFill>
                <a:srgbClr val="000000"/>
              </a:solidFill>
              <a:latin typeface="Segoe UI"/>
            </a:endParaRPr>
          </a:p>
        </p:txBody>
      </p:sp>
      <p:sp>
        <p:nvSpPr>
          <p:cNvPr id="6" name="TextBox 5"/>
          <p:cNvSpPr txBox="1"/>
          <p:nvPr/>
        </p:nvSpPr>
        <p:spPr>
          <a:xfrm>
            <a:off x="2677160" y="967689"/>
            <a:ext cx="2967159" cy="6424836"/>
          </a:xfrm>
          <a:prstGeom prst="rect">
            <a:avLst/>
          </a:prstGeom>
          <a:noFill/>
        </p:spPr>
        <p:txBody>
          <a:bodyPr vert="horz" wrap="none" lIns="0" tIns="0" rIns="0" bIns="0" rtlCol="0">
            <a:spAutoFit/>
          </a:bodyPr>
          <a:lstStyle/>
          <a:p>
            <a:pPr marL="0" marR="0" lvl="0" indent="0" defTabSz="914400" eaLnBrk="1" fontAlgn="auto" latinLnBrk="0" hangingPunct="1">
              <a:lnSpc>
                <a:spcPts val="3554"/>
              </a:lnSpc>
              <a:buClrTx/>
              <a:buSzTx/>
              <a:buNone/>
              <a:tabLst>
                <a:tab pos="330200" algn="l"/>
              </a:tabLst>
              <a:defRPr/>
            </a:pPr>
            <a:r>
              <a:rPr lang="id-ID" smtClean="0"/>
              <a:t>	</a:t>
            </a:r>
            <a:r>
              <a:rPr lang="id-ID" sz="2400" smtClean="0">
                <a:solidFill>
                  <a:srgbClr val="000000"/>
                </a:solidFill>
                <a:latin typeface="Segoe UI"/>
              </a:rPr>
              <a:t>per­modul</a:t>
            </a: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1000"/>
              </a:lnSpc>
              <a:buClrTx/>
              <a:buSzTx/>
              <a:buNone/>
              <a:tabLst>
                <a:tab pos="330200" algn="l"/>
              </a:tabLst>
              <a:defRPr/>
            </a:pPr>
            <a:endParaRPr lang="id-ID" sz="2400" smtClean="0">
              <a:solidFill>
                <a:srgbClr val="000000"/>
              </a:solidFill>
              <a:latin typeface="Segoe UI"/>
            </a:endParaRPr>
          </a:p>
          <a:p>
            <a:pPr marL="0" marR="0" lvl="0" indent="0" defTabSz="914400" eaLnBrk="1" fontAlgn="auto" latinLnBrk="0" hangingPunct="1">
              <a:lnSpc>
                <a:spcPts val="4440"/>
              </a:lnSpc>
              <a:buClrTx/>
              <a:buSzTx/>
              <a:buNone/>
              <a:tabLst>
                <a:tab pos="330200" algn="l"/>
              </a:tabLst>
              <a:defRPr/>
            </a:pPr>
            <a:r>
              <a:rPr lang="id-ID" sz="2400" smtClean="0">
                <a:solidFill>
                  <a:srgbClr val="000000"/>
                </a:solidFill>
                <a:latin typeface="Segoe UI"/>
              </a:rPr>
              <a:t>menu navigasi utama:</a:t>
            </a:r>
          </a:p>
          <a:p>
            <a:pPr marL="0" marR="0" lvl="0" indent="0" defTabSz="914400" eaLnBrk="1" fontAlgn="auto" latinLnBrk="0" hangingPunct="1">
              <a:lnSpc>
                <a:spcPts val="4144"/>
              </a:lnSpc>
              <a:buClrTx/>
              <a:buSzTx/>
              <a:buNone/>
              <a:tabLst>
                <a:tab pos="330200" algn="l"/>
              </a:tabLst>
              <a:defRPr/>
            </a:pPr>
            <a:r>
              <a:rPr lang="id-ID" sz="2800" smtClean="0">
                <a:solidFill>
                  <a:srgbClr val="000000"/>
                </a:solidFill>
                <a:latin typeface="Segoe UI"/>
              </a:rPr>
              <a:t>sahana main</a:t>
            </a:r>
            <a:endParaRPr lang="id-ID" sz="2800">
              <a:solidFill>
                <a:srgbClr val="000000"/>
              </a:solidFill>
              <a:latin typeface="Segoe UI"/>
            </a:endParaRPr>
          </a:p>
        </p:txBody>
      </p:sp>
      <p:sp>
        <p:nvSpPr>
          <p:cNvPr id="7" name="TextBox 6"/>
          <p:cNvSpPr txBox="1"/>
          <p:nvPr/>
        </p:nvSpPr>
        <p:spPr>
          <a:xfrm>
            <a:off x="6381750" y="1090879"/>
            <a:ext cx="2878160" cy="415948"/>
          </a:xfrm>
          <a:prstGeom prst="rect">
            <a:avLst/>
          </a:prstGeom>
          <a:noFill/>
        </p:spPr>
        <p:txBody>
          <a:bodyPr vert="horz" wrap="none" lIns="0" tIns="0" rIns="0" bIns="0" rtlCol="0">
            <a:spAutoFit/>
          </a:bodyPr>
          <a:lstStyle/>
          <a:p>
            <a:pPr>
              <a:lnSpc>
                <a:spcPts val="3554"/>
              </a:lnSpc>
            </a:pPr>
            <a:r>
              <a:rPr lang="id-ID" sz="2400" smtClean="0">
                <a:solidFill>
                  <a:srgbClr val="000000"/>
                </a:solidFill>
                <a:latin typeface="Segoe UI"/>
              </a:rPr>
              <a:t>header &amp; area utama</a:t>
            </a:r>
            <a:endParaRPr lang="id-ID" sz="2400">
              <a:solidFill>
                <a:srgbClr val="000000"/>
              </a:solidFill>
              <a:latin typeface="Segoe U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myslide31">
    <p:spTree>
      <p:nvGrpSpPr>
        <p:cNvPr id="1" name=""/>
        <p:cNvGrpSpPr/>
        <p:nvPr/>
      </p:nvGrpSpPr>
      <p:grpSpPr>
        <a:xfrm>
          <a:off x="0" y="0"/>
          <a:ext cx="0" cy="0"/>
          <a:chOff x="0" y="0"/>
          <a:chExt cx="0" cy="0"/>
        </a:xfrm>
      </p:grpSpPr>
      <p:pic>
        <p:nvPicPr>
          <p:cNvPr id="2" name="Picture 1" descr="ws_F75B.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1460500" y="1188923"/>
            <a:ext cx="4881721" cy="1952201"/>
          </a:xfrm>
          <a:prstGeom prst="rect">
            <a:avLst/>
          </a:prstGeom>
          <a:noFill/>
        </p:spPr>
        <p:txBody>
          <a:bodyPr vert="horz" wrap="none" lIns="0" tIns="0" rIns="0" bIns="0" rtlCol="0">
            <a:spAutoFit/>
          </a:bodyPr>
          <a:lstStyle/>
          <a:p>
            <a:pPr>
              <a:lnSpc>
                <a:spcPts val="7997"/>
              </a:lnSpc>
            </a:pPr>
            <a:r>
              <a:rPr lang="id-ID" sz="5400" smtClean="0">
                <a:solidFill>
                  <a:srgbClr val="FFFFFF"/>
                </a:solidFill>
                <a:latin typeface="Segoe UI"/>
              </a:rPr>
              <a:t>Skenario Kasus :</a:t>
            </a:r>
          </a:p>
          <a:p>
            <a:pPr>
              <a:lnSpc>
                <a:spcPts val="8010"/>
              </a:lnSpc>
            </a:pPr>
            <a:r>
              <a:rPr lang="id-ID" sz="5400" smtClean="0">
                <a:solidFill>
                  <a:srgbClr val="FFFFFF"/>
                </a:solidFill>
                <a:latin typeface="Segoe UI"/>
              </a:rPr>
              <a:t>Mentawai  </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myslide32">
    <p:spTree>
      <p:nvGrpSpPr>
        <p:cNvPr id="1" name=""/>
        <p:cNvGrpSpPr/>
        <p:nvPr/>
      </p:nvGrpSpPr>
      <p:grpSpPr>
        <a:xfrm>
          <a:off x="0" y="0"/>
          <a:ext cx="0" cy="0"/>
          <a:chOff x="0" y="0"/>
          <a:chExt cx="0" cy="0"/>
        </a:xfrm>
      </p:grpSpPr>
      <p:sp>
        <p:nvSpPr>
          <p:cNvPr id="2" name="Freeform 1"/>
          <p:cNvSpPr/>
          <p:nvPr/>
        </p:nvSpPr>
        <p:spPr>
          <a:xfrm>
            <a:off x="0" y="5487670"/>
            <a:ext cx="10076181" cy="2073911"/>
          </a:xfrm>
          <a:custGeom>
            <a:avLst/>
            <a:gdLst/>
            <a:ahLst/>
            <a:cxnLst/>
            <a:rect l="0" t="0" r="0" b="0"/>
            <a:pathLst>
              <a:path w="10076181" h="2073911">
                <a:moveTo>
                  <a:pt x="0" y="0"/>
                </a:moveTo>
                <a:lnTo>
                  <a:pt x="10076180" y="0"/>
                </a:lnTo>
                <a:lnTo>
                  <a:pt x="10076180" y="2073910"/>
                </a:lnTo>
                <a:lnTo>
                  <a:pt x="0" y="2073910"/>
                </a:lnTo>
                <a:close/>
              </a:path>
            </a:pathLst>
          </a:custGeom>
          <a:solidFill>
            <a:srgbClr val="0000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descr="ws_FAF4.tmp"/>
          <p:cNvPicPr>
            <a:picLocks/>
          </p:cNvPicPr>
          <p:nvPr/>
        </p:nvPicPr>
        <p:blipFill>
          <a:blip r:embed="rId2"/>
          <a:stretch>
            <a:fillRect/>
          </a:stretch>
        </p:blipFill>
        <p:spPr>
          <a:xfrm>
            <a:off x="0" y="0"/>
            <a:ext cx="10071100" cy="7556500"/>
          </a:xfrm>
          <a:prstGeom prst="rect">
            <a:avLst/>
          </a:prstGeom>
        </p:spPr>
      </p:pic>
      <p:sp>
        <p:nvSpPr>
          <p:cNvPr id="4" name="TextBox 3"/>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90169" y="44957"/>
            <a:ext cx="4148572" cy="173317"/>
          </a:xfrm>
          <a:prstGeom prst="rect">
            <a:avLst/>
          </a:prstGeom>
          <a:noFill/>
        </p:spPr>
        <p:txBody>
          <a:bodyPr vert="horz" wrap="none" lIns="0" tIns="0" rIns="0" bIns="0" rtlCol="0">
            <a:spAutoFit/>
          </a:bodyPr>
          <a:lstStyle/>
          <a:p>
            <a:pPr>
              <a:lnSpc>
                <a:spcPts val="1481"/>
              </a:lnSpc>
            </a:pPr>
            <a:r>
              <a:rPr lang="id-ID" sz="1000" smtClean="0">
                <a:solidFill>
                  <a:srgbClr val="CCCCCC"/>
                </a:solidFill>
                <a:latin typeface="Segoe UI"/>
              </a:rPr>
              <a:t>Photo courtesy of 8602834@N05 http://flickr.com/photos/8602834@N05</a:t>
            </a:r>
            <a:endParaRPr lang="id-ID" sz="1000">
              <a:solidFill>
                <a:srgbClr val="CCCCCC"/>
              </a:solidFill>
              <a:latin typeface="Segoe UI"/>
            </a:endParaRPr>
          </a:p>
        </p:txBody>
      </p:sp>
      <p:sp>
        <p:nvSpPr>
          <p:cNvPr id="7" name="TextBox 6"/>
          <p:cNvSpPr txBox="1"/>
          <p:nvPr/>
        </p:nvSpPr>
        <p:spPr>
          <a:xfrm>
            <a:off x="6663690" y="4672838"/>
            <a:ext cx="3315010" cy="1030218"/>
          </a:xfrm>
          <a:prstGeom prst="rect">
            <a:avLst/>
          </a:prstGeom>
          <a:noFill/>
        </p:spPr>
        <p:txBody>
          <a:bodyPr vert="horz" wrap="none" lIns="0" tIns="0" rIns="0" bIns="0" rtlCol="0">
            <a:spAutoFit/>
          </a:bodyPr>
          <a:lstStyle/>
          <a:p>
            <a:pPr>
              <a:lnSpc>
                <a:spcPts val="8886"/>
              </a:lnSpc>
            </a:pPr>
            <a:r>
              <a:rPr lang="id-ID" sz="6000" smtClean="0">
                <a:solidFill>
                  <a:srgbClr val="FFFFFF"/>
                </a:solidFill>
                <a:latin typeface="Segoe UI"/>
              </a:rPr>
              <a:t>Mentawai</a:t>
            </a:r>
            <a:endParaRPr lang="id-ID" sz="6000">
              <a:solidFill>
                <a:srgbClr val="FFFFFF"/>
              </a:solidFill>
              <a:latin typeface="Segoe UI"/>
            </a:endParaRPr>
          </a:p>
        </p:txBody>
      </p:sp>
      <p:sp>
        <p:nvSpPr>
          <p:cNvPr id="8" name="TextBox 7"/>
          <p:cNvSpPr txBox="1"/>
          <p:nvPr/>
        </p:nvSpPr>
        <p:spPr>
          <a:xfrm>
            <a:off x="905510" y="5762193"/>
            <a:ext cx="7919669" cy="846386"/>
          </a:xfrm>
          <a:prstGeom prst="rect">
            <a:avLst/>
          </a:prstGeom>
          <a:noFill/>
        </p:spPr>
        <p:txBody>
          <a:bodyPr vert="horz" wrap="none" lIns="0" tIns="0" rIns="0" bIns="0" rtlCol="0">
            <a:spAutoFit/>
          </a:bodyPr>
          <a:lstStyle/>
          <a:p>
            <a:pPr>
              <a:lnSpc>
                <a:spcPts val="3256"/>
              </a:lnSpc>
            </a:pPr>
            <a:r>
              <a:rPr lang="id-ID" sz="2800" smtClean="0">
                <a:solidFill>
                  <a:srgbClr val="FFFFFF"/>
                </a:solidFill>
                <a:latin typeface="Segoe UI"/>
              </a:rPr>
              <a:t>kepulauan – agak sulit dijangkau – rawan bencana</a:t>
            </a:r>
          </a:p>
          <a:p>
            <a:pPr>
              <a:lnSpc>
                <a:spcPts val="3250"/>
              </a:lnSpc>
            </a:pPr>
            <a:r>
              <a:rPr lang="id-ID" sz="2800" smtClean="0">
                <a:solidFill>
                  <a:srgbClr val="FFFFFF"/>
                </a:solidFill>
                <a:latin typeface="Segoe UI"/>
              </a:rPr>
              <a:t>(gempa tektonik lempengan sumatera + tsunami)</a:t>
            </a:r>
            <a:endParaRPr lang="id-ID" sz="2800">
              <a:solidFill>
                <a:srgbClr val="FFFFFF"/>
              </a:solidFill>
              <a:latin typeface="Segoe UI"/>
            </a:endParaRPr>
          </a:p>
        </p:txBody>
      </p:sp>
      <p:sp>
        <p:nvSpPr>
          <p:cNvPr id="9" name="TextBox 8"/>
          <p:cNvSpPr txBox="1"/>
          <p:nvPr/>
        </p:nvSpPr>
        <p:spPr>
          <a:xfrm>
            <a:off x="3454400" y="6587693"/>
            <a:ext cx="5669501" cy="846386"/>
          </a:xfrm>
          <a:prstGeom prst="rect">
            <a:avLst/>
          </a:prstGeom>
          <a:noFill/>
        </p:spPr>
        <p:txBody>
          <a:bodyPr vert="horz" wrap="none" lIns="0" tIns="0" rIns="0" bIns="0" rtlCol="0">
            <a:spAutoFit/>
          </a:bodyPr>
          <a:lstStyle/>
          <a:p>
            <a:pPr marL="0" marR="0" lvl="0" indent="0" defTabSz="914400" eaLnBrk="1" fontAlgn="auto" latinLnBrk="0" hangingPunct="1">
              <a:lnSpc>
                <a:spcPts val="3256"/>
              </a:lnSpc>
              <a:buClrTx/>
              <a:buSzTx/>
              <a:buNone/>
              <a:tabLst>
                <a:tab pos="165100" algn="l"/>
              </a:tabLst>
              <a:defRPr/>
            </a:pPr>
            <a:r>
              <a:rPr lang="id-ID" sz="2800" smtClean="0">
                <a:solidFill>
                  <a:srgbClr val="FFFFFF"/>
                </a:solidFill>
                <a:latin typeface="Segoe UI"/>
              </a:rPr>
              <a:t>luas 600km² - kabupaten kepulauan</a:t>
            </a:r>
          </a:p>
          <a:p>
            <a:pPr marL="0" marR="0" lvl="0" indent="0" defTabSz="914400" eaLnBrk="1" fontAlgn="auto" latinLnBrk="0" hangingPunct="1">
              <a:lnSpc>
                <a:spcPts val="3250"/>
              </a:lnSpc>
              <a:buClrTx/>
              <a:buSzTx/>
              <a:buNone/>
              <a:tabLst>
                <a:tab pos="165100" algn="l"/>
              </a:tabLst>
              <a:defRPr/>
            </a:pPr>
            <a:r>
              <a:rPr lang="id-ID" sz="2800" smtClean="0">
                <a:solidFill>
                  <a:srgbClr val="FFFFFF"/>
                </a:solidFill>
                <a:latin typeface="Segoe UI"/>
              </a:rPr>
              <a:t>	4 kecamatan 20 desa - 65.000 jiwa</a:t>
            </a:r>
            <a:endParaRPr lang="id-ID" sz="2800">
              <a:solidFill>
                <a:srgbClr val="FFFFFF"/>
              </a:solidFill>
              <a:latin typeface="Segoe U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myslide33">
    <p:spTree>
      <p:nvGrpSpPr>
        <p:cNvPr id="1" name=""/>
        <p:cNvGrpSpPr/>
        <p:nvPr/>
      </p:nvGrpSpPr>
      <p:grpSpPr>
        <a:xfrm>
          <a:off x="0" y="0"/>
          <a:ext cx="0" cy="0"/>
          <a:chOff x="0" y="0"/>
          <a:chExt cx="0" cy="0"/>
        </a:xfrm>
      </p:grpSpPr>
      <p:pic>
        <p:nvPicPr>
          <p:cNvPr id="2" name="Picture 1" descr="ws_FDC3.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357879" y="3030423"/>
            <a:ext cx="5825826" cy="926279"/>
          </a:xfrm>
          <a:prstGeom prst="rect">
            <a:avLst/>
          </a:prstGeom>
          <a:noFill/>
        </p:spPr>
        <p:txBody>
          <a:bodyPr vert="horz" wrap="none" lIns="0" tIns="0" rIns="0" bIns="0" rtlCol="0">
            <a:spAutoFit/>
          </a:bodyPr>
          <a:lstStyle/>
          <a:p>
            <a:pPr>
              <a:lnSpc>
                <a:spcPts val="7997"/>
              </a:lnSpc>
            </a:pPr>
            <a:r>
              <a:rPr lang="id-ID" sz="5400" smtClean="0">
                <a:solidFill>
                  <a:srgbClr val="FFFFFF"/>
                </a:solidFill>
                <a:latin typeface="Segoe UI"/>
              </a:rPr>
              <a:t>Konfigurasi Sahana</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myslide34">
    <p:spTree>
      <p:nvGrpSpPr>
        <p:cNvPr id="1" name=""/>
        <p:cNvGrpSpPr/>
        <p:nvPr/>
      </p:nvGrpSpPr>
      <p:grpSpPr>
        <a:xfrm>
          <a:off x="0" y="0"/>
          <a:ext cx="0" cy="0"/>
          <a:chOff x="0" y="0"/>
          <a:chExt cx="0" cy="0"/>
        </a:xfrm>
      </p:grpSpPr>
      <p:sp>
        <p:nvSpPr>
          <p:cNvPr id="2" name="Freeform 1"/>
          <p:cNvSpPr/>
          <p:nvPr/>
        </p:nvSpPr>
        <p:spPr>
          <a:xfrm>
            <a:off x="0" y="0"/>
            <a:ext cx="6858001" cy="7561581"/>
          </a:xfrm>
          <a:custGeom>
            <a:avLst/>
            <a:gdLst/>
            <a:ahLst/>
            <a:cxnLst/>
            <a:rect l="0" t="0" r="0" b="0"/>
            <a:pathLst>
              <a:path w="6858001" h="7561581">
                <a:moveTo>
                  <a:pt x="3429000" y="7561580"/>
                </a:moveTo>
                <a:lnTo>
                  <a:pt x="0" y="7561580"/>
                </a:lnTo>
                <a:lnTo>
                  <a:pt x="0" y="0"/>
                </a:lnTo>
                <a:lnTo>
                  <a:pt x="6858000" y="0"/>
                </a:lnTo>
                <a:lnTo>
                  <a:pt x="6858000" y="7561580"/>
                </a:lnTo>
                <a:close/>
              </a:path>
            </a:pathLst>
          </a:custGeom>
          <a:solidFill>
            <a:srgbClr val="0000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6877050" y="3180079"/>
            <a:ext cx="228601" cy="581662"/>
          </a:xfrm>
          <a:custGeom>
            <a:avLst/>
            <a:gdLst/>
            <a:ahLst/>
            <a:cxnLst/>
            <a:rect l="0" t="0" r="0" b="0"/>
            <a:pathLst>
              <a:path w="228601" h="581662">
                <a:moveTo>
                  <a:pt x="114300" y="581661"/>
                </a:moveTo>
                <a:lnTo>
                  <a:pt x="0" y="581661"/>
                </a:lnTo>
                <a:lnTo>
                  <a:pt x="0" y="0"/>
                </a:lnTo>
                <a:lnTo>
                  <a:pt x="228600" y="0"/>
                </a:lnTo>
                <a:lnTo>
                  <a:pt x="228600" y="581661"/>
                </a:lnTo>
                <a:close/>
              </a:path>
            </a:pathLst>
          </a:custGeom>
          <a:solidFill>
            <a:srgbClr val="FF950E"/>
          </a:solidFill>
          <a:ln w="12700" cap="flat" cmpd="sng" algn="ctr">
            <a:solidFill>
              <a:srgbClr val="FF950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descr="ws_13D.tmp"/>
          <p:cNvPicPr>
            <a:picLocks/>
          </p:cNvPicPr>
          <p:nvPr/>
        </p:nvPicPr>
        <p:blipFill>
          <a:blip r:embed="rId2"/>
          <a:stretch>
            <a:fillRect/>
          </a:stretch>
        </p:blipFill>
        <p:spPr>
          <a:xfrm>
            <a:off x="1135380" y="0"/>
            <a:ext cx="8935719" cy="7556500"/>
          </a:xfrm>
          <a:prstGeom prst="rect">
            <a:avLst/>
          </a:prstGeom>
        </p:spPr>
      </p:pic>
      <p:sp>
        <p:nvSpPr>
          <p:cNvPr id="5" name="TextBox 4"/>
          <p:cNvSpPr txBox="1"/>
          <p:nvPr/>
        </p:nvSpPr>
        <p:spPr>
          <a:xfrm>
            <a:off x="341629" y="557783"/>
            <a:ext cx="5717976" cy="2257028"/>
          </a:xfrm>
          <a:prstGeom prst="rect">
            <a:avLst/>
          </a:prstGeom>
          <a:noFill/>
        </p:spPr>
        <p:txBody>
          <a:bodyPr vert="horz" wrap="none" lIns="0" tIns="0" rIns="0" bIns="0" rtlCol="0">
            <a:spAutoFit/>
          </a:bodyPr>
          <a:lstStyle/>
          <a:p>
            <a:pPr>
              <a:lnSpc>
                <a:spcPts val="4443"/>
              </a:lnSpc>
            </a:pPr>
            <a:r>
              <a:rPr lang="id-ID" sz="3000" smtClean="0">
                <a:solidFill>
                  <a:srgbClr val="FFFFFF"/>
                </a:solidFill>
                <a:latin typeface="Segoe UI"/>
              </a:rPr>
              <a:t>Akseslah menu Sahana Main:</a:t>
            </a:r>
          </a:p>
          <a:p>
            <a:pPr>
              <a:lnSpc>
                <a:spcPts val="4153"/>
              </a:lnSpc>
            </a:pPr>
            <a:r>
              <a:rPr lang="id-ID" sz="2800" smtClean="0">
                <a:solidFill>
                  <a:srgbClr val="CCCCCC"/>
                </a:solidFill>
                <a:latin typeface="Segoe UI"/>
              </a:rPr>
              <a:t>Administration &gt; Location Hierarchy</a:t>
            </a:r>
          </a:p>
          <a:p>
            <a:pPr>
              <a:lnSpc>
                <a:spcPts val="1000"/>
              </a:lnSpc>
            </a:pPr>
            <a:endParaRPr lang="id-ID" sz="2800" smtClean="0">
              <a:solidFill>
                <a:srgbClr val="CCCCCC"/>
              </a:solidFill>
              <a:latin typeface="Segoe UI"/>
            </a:endParaRPr>
          </a:p>
          <a:p>
            <a:pPr>
              <a:lnSpc>
                <a:spcPts val="1000"/>
              </a:lnSpc>
            </a:pPr>
            <a:endParaRPr lang="id-ID" sz="2800" smtClean="0">
              <a:solidFill>
                <a:srgbClr val="CCCCCC"/>
              </a:solidFill>
              <a:latin typeface="Segoe UI"/>
            </a:endParaRPr>
          </a:p>
          <a:p>
            <a:pPr>
              <a:lnSpc>
                <a:spcPts val="1000"/>
              </a:lnSpc>
            </a:pPr>
            <a:endParaRPr lang="id-ID" sz="2800" smtClean="0">
              <a:solidFill>
                <a:srgbClr val="CCCCCC"/>
              </a:solidFill>
              <a:latin typeface="Segoe UI"/>
            </a:endParaRPr>
          </a:p>
          <a:p>
            <a:pPr>
              <a:lnSpc>
                <a:spcPts val="1000"/>
              </a:lnSpc>
            </a:pPr>
            <a:endParaRPr lang="id-ID" sz="2800" smtClean="0">
              <a:solidFill>
                <a:srgbClr val="CCCCCC"/>
              </a:solidFill>
              <a:latin typeface="Segoe UI"/>
            </a:endParaRPr>
          </a:p>
          <a:p>
            <a:pPr>
              <a:lnSpc>
                <a:spcPts val="4983"/>
              </a:lnSpc>
            </a:pPr>
            <a:r>
              <a:rPr lang="id-ID" sz="3000" b="1" smtClean="0">
                <a:solidFill>
                  <a:srgbClr val="FFFFFF"/>
                </a:solidFill>
                <a:latin typeface="Segoe UI"/>
              </a:rPr>
              <a:t>Location Terminology</a:t>
            </a:r>
            <a:endParaRPr lang="id-ID" sz="3000" b="1">
              <a:solidFill>
                <a:srgbClr val="FFFFFF"/>
              </a:solidFill>
              <a:latin typeface="Segoe UI"/>
            </a:endParaRPr>
          </a:p>
        </p:txBody>
      </p:sp>
      <p:sp>
        <p:nvSpPr>
          <p:cNvPr id="6" name="TextBox 5"/>
          <p:cNvSpPr txBox="1"/>
          <p:nvPr/>
        </p:nvSpPr>
        <p:spPr>
          <a:xfrm>
            <a:off x="341629" y="2790444"/>
            <a:ext cx="6539739" cy="4013919"/>
          </a:xfrm>
          <a:prstGeom prst="rect">
            <a:avLst/>
          </a:prstGeom>
          <a:noFill/>
        </p:spPr>
        <p:txBody>
          <a:bodyPr vert="horz" wrap="none" lIns="0" tIns="0" rIns="0" bIns="0" rtlCol="0">
            <a:spAutoFit/>
          </a:bodyPr>
          <a:lstStyle/>
          <a:p>
            <a:pPr>
              <a:lnSpc>
                <a:spcPts val="4443"/>
              </a:lnSpc>
            </a:pPr>
            <a:r>
              <a:rPr lang="id-ID" sz="3000" smtClean="0">
                <a:solidFill>
                  <a:srgbClr val="FFFFFF"/>
                </a:solidFill>
                <a:latin typeface="Segoe UI"/>
              </a:rPr>
              <a:t>Level hirarki untuk lokasi (negara,</a:t>
            </a:r>
          </a:p>
          <a:p>
            <a:pPr>
              <a:lnSpc>
                <a:spcPts val="4460"/>
              </a:lnSpc>
            </a:pPr>
            <a:r>
              <a:rPr lang="id-ID" sz="3000" smtClean="0">
                <a:solidFill>
                  <a:srgbClr val="FFFFFF"/>
                </a:solidFill>
                <a:latin typeface="Segoe UI"/>
              </a:rPr>
              <a:t>propinsi, kabupaten/kotamadya,</a:t>
            </a:r>
          </a:p>
          <a:p>
            <a:pPr>
              <a:lnSpc>
                <a:spcPts val="4450"/>
              </a:lnSpc>
            </a:pPr>
            <a:r>
              <a:rPr lang="id-ID" sz="3000" smtClean="0">
                <a:solidFill>
                  <a:srgbClr val="FFFFFF"/>
                </a:solidFill>
                <a:latin typeface="Segoe UI"/>
              </a:rPr>
              <a:t>kecamatan, desa)</a:t>
            </a:r>
          </a:p>
          <a:p>
            <a:pPr>
              <a:lnSpc>
                <a:spcPts val="1000"/>
              </a:lnSpc>
            </a:pPr>
            <a:endParaRPr lang="id-ID" sz="3000" smtClean="0">
              <a:solidFill>
                <a:srgbClr val="FFFFFF"/>
              </a:solidFill>
              <a:latin typeface="Segoe UI"/>
            </a:endParaRPr>
          </a:p>
          <a:p>
            <a:pPr>
              <a:lnSpc>
                <a:spcPts val="1000"/>
              </a:lnSpc>
            </a:pPr>
            <a:endParaRPr lang="id-ID" sz="3000" smtClean="0">
              <a:solidFill>
                <a:srgbClr val="FFFFFF"/>
              </a:solidFill>
              <a:latin typeface="Segoe UI"/>
            </a:endParaRPr>
          </a:p>
          <a:p>
            <a:pPr>
              <a:lnSpc>
                <a:spcPts val="1000"/>
              </a:lnSpc>
            </a:pPr>
            <a:endParaRPr lang="id-ID" sz="3000" smtClean="0">
              <a:solidFill>
                <a:srgbClr val="FFFFFF"/>
              </a:solidFill>
              <a:latin typeface="Segoe UI"/>
            </a:endParaRPr>
          </a:p>
          <a:p>
            <a:pPr>
              <a:lnSpc>
                <a:spcPts val="1000"/>
              </a:lnSpc>
            </a:pPr>
            <a:endParaRPr lang="id-ID" sz="3000" smtClean="0">
              <a:solidFill>
                <a:srgbClr val="FFFFFF"/>
              </a:solidFill>
              <a:latin typeface="Segoe UI"/>
            </a:endParaRPr>
          </a:p>
          <a:p>
            <a:pPr>
              <a:lnSpc>
                <a:spcPts val="4986"/>
              </a:lnSpc>
            </a:pPr>
            <a:r>
              <a:rPr lang="id-ID" sz="3000" b="1" smtClean="0">
                <a:solidFill>
                  <a:srgbClr val="FFFFFF"/>
                </a:solidFill>
                <a:latin typeface="Segoe UI"/>
              </a:rPr>
              <a:t>Add/Modify Location</a:t>
            </a:r>
          </a:p>
          <a:p>
            <a:pPr>
              <a:lnSpc>
                <a:spcPts val="4444"/>
              </a:lnSpc>
            </a:pPr>
            <a:r>
              <a:rPr lang="id-ID" sz="3000" smtClean="0">
                <a:solidFill>
                  <a:srgbClr val="FFFFFF"/>
                </a:solidFill>
                <a:latin typeface="Segoe UI"/>
              </a:rPr>
              <a:t>Menambah atau merubah nama­nama</a:t>
            </a:r>
          </a:p>
          <a:p>
            <a:pPr>
              <a:lnSpc>
                <a:spcPts val="4450"/>
              </a:lnSpc>
            </a:pPr>
            <a:r>
              <a:rPr lang="id-ID" sz="3000" smtClean="0">
                <a:solidFill>
                  <a:srgbClr val="FFFFFF"/>
                </a:solidFill>
                <a:latin typeface="Segoe UI"/>
              </a:rPr>
              <a:t>lokasi untuk setiap level</a:t>
            </a:r>
            <a:endParaRPr lang="id-ID" sz="3000">
              <a:solidFill>
                <a:srgbClr val="FFFFFF"/>
              </a:solidFill>
              <a:latin typeface="Segoe UI"/>
            </a:endParaRPr>
          </a:p>
        </p:txBody>
      </p:sp>
      <p:sp>
        <p:nvSpPr>
          <p:cNvPr id="7" name="TextBox 6"/>
          <p:cNvSpPr txBox="1"/>
          <p:nvPr/>
        </p:nvSpPr>
        <p:spPr>
          <a:xfrm>
            <a:off x="7176769" y="3093466"/>
            <a:ext cx="2495235" cy="120545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konfigurasi</a:t>
            </a:r>
          </a:p>
          <a:p>
            <a:pPr>
              <a:lnSpc>
                <a:spcPts val="4660"/>
              </a:lnSpc>
            </a:pPr>
            <a:r>
              <a:rPr lang="id-ID" sz="4000" smtClean="0">
                <a:solidFill>
                  <a:srgbClr val="FFFFFF"/>
                </a:solidFill>
                <a:latin typeface="Segoe UI"/>
              </a:rPr>
              <a:t>lokasi</a:t>
            </a:r>
            <a:endParaRPr lang="id-ID" sz="4000">
              <a:solidFill>
                <a:srgbClr val="FFFFFF"/>
              </a:solidFill>
              <a:latin typeface="Segoe UI"/>
            </a:endParaRPr>
          </a:p>
        </p:txBody>
      </p:sp>
      <p:sp>
        <p:nvSpPr>
          <p:cNvPr id="8" name="TextBox 7"/>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9" name="TextBox 8"/>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myslide35">
    <p:spTree>
      <p:nvGrpSpPr>
        <p:cNvPr id="1" name=""/>
        <p:cNvGrpSpPr/>
        <p:nvPr/>
      </p:nvGrpSpPr>
      <p:grpSpPr>
        <a:xfrm>
          <a:off x="0" y="0"/>
          <a:ext cx="0" cy="0"/>
          <a:chOff x="0" y="0"/>
          <a:chExt cx="0" cy="0"/>
        </a:xfrm>
      </p:grpSpPr>
      <p:sp>
        <p:nvSpPr>
          <p:cNvPr id="2" name="Freeform 1"/>
          <p:cNvSpPr/>
          <p:nvPr/>
        </p:nvSpPr>
        <p:spPr>
          <a:xfrm>
            <a:off x="0" y="0"/>
            <a:ext cx="6858001" cy="7561581"/>
          </a:xfrm>
          <a:custGeom>
            <a:avLst/>
            <a:gdLst/>
            <a:ahLst/>
            <a:cxnLst/>
            <a:rect l="0" t="0" r="0" b="0"/>
            <a:pathLst>
              <a:path w="6858001" h="7561581">
                <a:moveTo>
                  <a:pt x="3429000" y="7561580"/>
                </a:moveTo>
                <a:lnTo>
                  <a:pt x="0" y="7561580"/>
                </a:lnTo>
                <a:lnTo>
                  <a:pt x="0" y="0"/>
                </a:lnTo>
                <a:lnTo>
                  <a:pt x="6858000" y="0"/>
                </a:lnTo>
                <a:lnTo>
                  <a:pt x="6858000" y="7561580"/>
                </a:lnTo>
                <a:close/>
              </a:path>
            </a:pathLst>
          </a:custGeom>
          <a:solidFill>
            <a:srgbClr val="0000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6877050" y="3180079"/>
            <a:ext cx="228601" cy="581662"/>
          </a:xfrm>
          <a:custGeom>
            <a:avLst/>
            <a:gdLst/>
            <a:ahLst/>
            <a:cxnLst/>
            <a:rect l="0" t="0" r="0" b="0"/>
            <a:pathLst>
              <a:path w="228601" h="581662">
                <a:moveTo>
                  <a:pt x="114300" y="581661"/>
                </a:moveTo>
                <a:lnTo>
                  <a:pt x="0" y="581661"/>
                </a:lnTo>
                <a:lnTo>
                  <a:pt x="0" y="0"/>
                </a:lnTo>
                <a:lnTo>
                  <a:pt x="228600" y="0"/>
                </a:lnTo>
                <a:lnTo>
                  <a:pt x="228600" y="581661"/>
                </a:lnTo>
                <a:close/>
              </a:path>
            </a:pathLst>
          </a:custGeom>
          <a:solidFill>
            <a:srgbClr val="FF950E"/>
          </a:solidFill>
          <a:ln w="12700" cap="flat" cmpd="sng" algn="ctr">
            <a:solidFill>
              <a:srgbClr val="FF950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 name="Picture 3" descr="ws_69B.tmp"/>
          <p:cNvPicPr>
            <a:picLocks/>
          </p:cNvPicPr>
          <p:nvPr/>
        </p:nvPicPr>
        <p:blipFill>
          <a:blip r:embed="rId2"/>
          <a:stretch>
            <a:fillRect/>
          </a:stretch>
        </p:blipFill>
        <p:spPr>
          <a:xfrm>
            <a:off x="331469" y="0"/>
            <a:ext cx="9739630" cy="7556500"/>
          </a:xfrm>
          <a:prstGeom prst="rect">
            <a:avLst/>
          </a:prstGeom>
        </p:spPr>
      </p:pic>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306070" y="162940"/>
            <a:ext cx="9433032" cy="3552254"/>
          </a:xfrm>
          <a:prstGeom prst="rect">
            <a:avLst/>
          </a:prstGeom>
          <a:noFill/>
        </p:spPr>
        <p:txBody>
          <a:bodyPr vert="horz" wrap="none" lIns="0" tIns="0" rIns="0" bIns="0" rtlCol="0">
            <a:spAutoFit/>
          </a:bodyPr>
          <a:lstStyle/>
          <a:p>
            <a:pPr marL="0" marR="0" lvl="0" indent="0" defTabSz="914400" eaLnBrk="1" fontAlgn="auto" latinLnBrk="0" hangingPunct="1">
              <a:lnSpc>
                <a:spcPts val="4518"/>
              </a:lnSpc>
              <a:buClrTx/>
              <a:buSzTx/>
              <a:buNone/>
              <a:tabLst>
                <a:tab pos="6870700" algn="l"/>
              </a:tabLst>
              <a:defRPr/>
            </a:pPr>
            <a:r>
              <a:rPr lang="en-US" sz="3000" b="1" smtClean="0">
                <a:solidFill>
                  <a:srgbClr val="FFFFFF"/>
                </a:solidFill>
                <a:latin typeface="Segoe UI"/>
              </a:rPr>
              <a:t>Location Range</a:t>
            </a:r>
          </a:p>
          <a:p>
            <a:pPr marL="0" marR="0" lvl="0" indent="0" defTabSz="914400" eaLnBrk="1" fontAlgn="auto" latinLnBrk="0" hangingPunct="1">
              <a:lnSpc>
                <a:spcPts val="4444"/>
              </a:lnSpc>
              <a:buClrTx/>
              <a:buSzTx/>
              <a:buNone/>
              <a:tabLst>
                <a:tab pos="6870700" algn="l"/>
              </a:tabLst>
              <a:defRPr/>
            </a:pPr>
            <a:r>
              <a:rPr lang="en-US" sz="3000" smtClean="0">
                <a:solidFill>
                  <a:srgbClr val="FFFFFF"/>
                </a:solidFill>
                <a:latin typeface="Segoe UI"/>
              </a:rPr>
              <a:t>Menentukan batasan dan detail</a:t>
            </a:r>
          </a:p>
          <a:p>
            <a:pPr marL="0" marR="0" lvl="0" indent="0" defTabSz="914400" eaLnBrk="1" fontAlgn="auto" latinLnBrk="0" hangingPunct="1">
              <a:lnSpc>
                <a:spcPts val="4460"/>
              </a:lnSpc>
              <a:buClrTx/>
              <a:buSzTx/>
              <a:buNone/>
              <a:tabLst>
                <a:tab pos="6870700" algn="l"/>
              </a:tabLst>
              <a:defRPr/>
            </a:pPr>
            <a:r>
              <a:rPr lang="en-US" sz="3000" smtClean="0">
                <a:solidFill>
                  <a:srgbClr val="FFFFFF"/>
                </a:solidFill>
                <a:latin typeface="Segoe UI"/>
              </a:rPr>
              <a:t>level/hirarki lokasi.</a:t>
            </a: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1000"/>
              </a:lnSpc>
              <a:buClrTx/>
              <a:buSzTx/>
              <a:buNone/>
              <a:tabLst>
                <a:tab pos="6870700" algn="l"/>
              </a:tabLst>
              <a:defRPr/>
            </a:pPr>
            <a:endParaRPr lang="en-US" sz="3000" smtClean="0">
              <a:solidFill>
                <a:srgbClr val="FFFFFF"/>
              </a:solidFill>
              <a:latin typeface="Segoe UI"/>
            </a:endParaRPr>
          </a:p>
          <a:p>
            <a:pPr marL="0" marR="0" lvl="0" indent="0" defTabSz="914400" eaLnBrk="1" fontAlgn="auto" latinLnBrk="0" hangingPunct="1">
              <a:lnSpc>
                <a:spcPts val="5305"/>
              </a:lnSpc>
              <a:buClrTx/>
              <a:buSzTx/>
              <a:buNone/>
              <a:tabLst>
                <a:tab pos="6870700" algn="l"/>
              </a:tabLst>
              <a:defRPr/>
            </a:pPr>
            <a:r>
              <a:rPr lang="en-US" sz="3000" smtClean="0">
                <a:solidFill>
                  <a:srgbClr val="FFFFFF"/>
                </a:solidFill>
                <a:latin typeface="Segoe UI"/>
              </a:rPr>
              <a:t>	</a:t>
            </a:r>
            <a:r>
              <a:rPr lang="en-US" sz="4000" smtClean="0">
                <a:solidFill>
                  <a:srgbClr val="FFFFFF"/>
                </a:solidFill>
                <a:latin typeface="Segoe UI"/>
              </a:rPr>
              <a:t>konfigurasi</a:t>
            </a:r>
            <a:endParaRPr lang="id-ID" sz="4000">
              <a:solidFill>
                <a:srgbClr val="FFFFFF"/>
              </a:solidFill>
              <a:latin typeface="Segoe UI"/>
            </a:endParaRPr>
          </a:p>
        </p:txBody>
      </p:sp>
      <p:sp>
        <p:nvSpPr>
          <p:cNvPr id="7" name="TextBox 6"/>
          <p:cNvSpPr txBox="1"/>
          <p:nvPr/>
        </p:nvSpPr>
        <p:spPr>
          <a:xfrm>
            <a:off x="306070" y="4130294"/>
            <a:ext cx="5879174" cy="3039294"/>
          </a:xfrm>
          <a:prstGeom prst="rect">
            <a:avLst/>
          </a:prstGeom>
          <a:noFill/>
        </p:spPr>
        <p:txBody>
          <a:bodyPr vert="horz" wrap="none" lIns="0" tIns="0" rIns="0" bIns="0" rtlCol="0">
            <a:spAutoFit/>
          </a:bodyPr>
          <a:lstStyle/>
          <a:p>
            <a:pPr marL="0" marR="0" lvl="0" indent="0" defTabSz="914400" eaLnBrk="1" fontAlgn="auto" latinLnBrk="0" hangingPunct="1">
              <a:lnSpc>
                <a:spcPts val="4443"/>
              </a:lnSpc>
              <a:buClrTx/>
              <a:buSzTx/>
              <a:buNone/>
              <a:tabLst>
                <a:tab pos="190500" algn="l"/>
              </a:tabLst>
              <a:defRPr/>
            </a:pPr>
            <a:r>
              <a:rPr lang="id-ID" sz="3000" smtClean="0">
                <a:solidFill>
                  <a:srgbClr val="FFFFFF"/>
                </a:solidFill>
                <a:latin typeface="Segoe UI"/>
              </a:rPr>
              <a:t>Range Kabupaten – Desa, tidak </a:t>
            </a:r>
          </a:p>
          <a:p>
            <a:pPr marL="0" marR="0" lvl="0" indent="0" defTabSz="914400" eaLnBrk="1" fontAlgn="auto" latinLnBrk="0" hangingPunct="1">
              <a:lnSpc>
                <a:spcPts val="4460"/>
              </a:lnSpc>
              <a:buClrTx/>
              <a:buSzTx/>
              <a:buNone/>
              <a:tabLst>
                <a:tab pos="190500" algn="l"/>
              </a:tabLst>
              <a:defRPr/>
            </a:pPr>
            <a:r>
              <a:rPr lang="id-ID" sz="3000" smtClean="0">
                <a:solidFill>
                  <a:srgbClr val="FFFFFF"/>
                </a:solidFill>
                <a:latin typeface="Segoe UI"/>
              </a:rPr>
              <a:t>meminta inputan level negara lagi </a:t>
            </a:r>
          </a:p>
          <a:p>
            <a:pPr marL="0" marR="0" lvl="0" indent="0" defTabSz="914400" eaLnBrk="1" fontAlgn="auto" latinLnBrk="0" hangingPunct="1">
              <a:lnSpc>
                <a:spcPts val="1000"/>
              </a:lnSpc>
              <a:buClrTx/>
              <a:buSzTx/>
              <a:buNone/>
              <a:tabLst>
                <a:tab pos="1905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1905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1905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190500" algn="l"/>
              </a:tabLst>
              <a:defRPr/>
            </a:pPr>
            <a:endParaRPr lang="id-ID" sz="3000" smtClean="0">
              <a:solidFill>
                <a:srgbClr val="FFFFFF"/>
              </a:solidFill>
              <a:latin typeface="Segoe UI"/>
            </a:endParaRPr>
          </a:p>
          <a:p>
            <a:pPr marL="0" marR="0" lvl="0" indent="0" defTabSz="914400" eaLnBrk="1" fontAlgn="auto" latinLnBrk="0" hangingPunct="1">
              <a:lnSpc>
                <a:spcPts val="4976"/>
              </a:lnSpc>
              <a:buClrTx/>
              <a:buSzTx/>
              <a:buNone/>
              <a:tabLst>
                <a:tab pos="190500" algn="l"/>
              </a:tabLst>
              <a:defRPr/>
            </a:pPr>
            <a:r>
              <a:rPr lang="id-ID" sz="3000" b="1" smtClean="0">
                <a:solidFill>
                  <a:srgbClr val="FFFFFF"/>
                </a:solidFill>
                <a:latin typeface="Segoe UI"/>
              </a:rPr>
              <a:t>Default Location</a:t>
            </a:r>
          </a:p>
          <a:p>
            <a:pPr marL="0" marR="0" lvl="0" indent="0" defTabSz="914400" eaLnBrk="1" fontAlgn="auto" latinLnBrk="0" hangingPunct="1">
              <a:lnSpc>
                <a:spcPts val="4454"/>
              </a:lnSpc>
              <a:buClrTx/>
              <a:buSzTx/>
              <a:buNone/>
              <a:tabLst>
                <a:tab pos="190500" algn="l"/>
              </a:tabLst>
              <a:defRPr/>
            </a:pPr>
            <a:r>
              <a:rPr lang="id-ID" sz="3000" smtClean="0">
                <a:solidFill>
                  <a:srgbClr val="FFFFFF"/>
                </a:solidFill>
                <a:latin typeface="Segoe UI"/>
              </a:rPr>
              <a:t>Lebih spesifik lagi.</a:t>
            </a:r>
          </a:p>
          <a:p>
            <a:pPr marL="0" marR="0" lvl="0" indent="0" defTabSz="914400" eaLnBrk="1" fontAlgn="auto" latinLnBrk="0" hangingPunct="1">
              <a:lnSpc>
                <a:spcPts val="1328"/>
              </a:lnSpc>
              <a:buClrTx/>
              <a:buSzTx/>
              <a:buNone/>
              <a:tabLst>
                <a:tab pos="190500" algn="l"/>
              </a:tabLst>
              <a:defRPr/>
            </a:pPr>
            <a:r>
              <a:rPr lang="id-ID" sz="3000" smtClean="0">
                <a:solidFill>
                  <a:srgbClr val="FFFFFF"/>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
        <p:nvSpPr>
          <p:cNvPr id="8" name="TextBox 7"/>
          <p:cNvSpPr txBox="1"/>
          <p:nvPr/>
        </p:nvSpPr>
        <p:spPr>
          <a:xfrm>
            <a:off x="7176769" y="3685285"/>
            <a:ext cx="1285608" cy="602729"/>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lokasi</a:t>
            </a:r>
            <a:endParaRPr lang="id-ID" sz="4000">
              <a:solidFill>
                <a:srgbClr val="FFFFFF"/>
              </a:solidFill>
              <a:latin typeface="Segoe U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myslide36">
    <p:spTree>
      <p:nvGrpSpPr>
        <p:cNvPr id="1" name=""/>
        <p:cNvGrpSpPr/>
        <p:nvPr/>
      </p:nvGrpSpPr>
      <p:grpSpPr>
        <a:xfrm>
          <a:off x="0" y="0"/>
          <a:ext cx="0" cy="0"/>
          <a:chOff x="0" y="0"/>
          <a:chExt cx="0" cy="0"/>
        </a:xfrm>
      </p:grpSpPr>
      <p:pic>
        <p:nvPicPr>
          <p:cNvPr id="2" name="Picture 1" descr="ws_BBA.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18770" y="274269"/>
            <a:ext cx="5667449" cy="4552528"/>
          </a:xfrm>
          <a:prstGeom prst="rect">
            <a:avLst/>
          </a:prstGeom>
          <a:noFill/>
        </p:spPr>
        <p:txBody>
          <a:bodyPr vert="horz" wrap="none" lIns="0" tIns="0" rIns="0" bIns="0" rtlCol="0">
            <a:spAutoFit/>
          </a:bodyPr>
          <a:lstStyle/>
          <a:p>
            <a:pPr>
              <a:lnSpc>
                <a:spcPts val="3554"/>
              </a:lnSpc>
            </a:pPr>
            <a:r>
              <a:rPr lang="en-US" sz="2400" smtClean="0">
                <a:solidFill>
                  <a:srgbClr val="FFFFFF"/>
                </a:solidFill>
                <a:latin typeface="Segoe UI"/>
              </a:rPr>
              <a:t>Akseslah menu Sahana Main:</a:t>
            </a:r>
          </a:p>
          <a:p>
            <a:pPr>
              <a:lnSpc>
                <a:spcPts val="3253"/>
              </a:lnSpc>
            </a:pPr>
            <a:r>
              <a:rPr lang="en-US" sz="2200" smtClean="0">
                <a:solidFill>
                  <a:srgbClr val="CCCCCC"/>
                </a:solidFill>
                <a:latin typeface="Segoe UI"/>
              </a:rPr>
              <a:t>Administration &gt; Module Configuration</a:t>
            </a:r>
          </a:p>
          <a:p>
            <a:pPr>
              <a:lnSpc>
                <a:spcPts val="3260"/>
              </a:lnSpc>
            </a:pPr>
            <a:r>
              <a:rPr lang="en-US" sz="2200" smtClean="0">
                <a:solidFill>
                  <a:srgbClr val="CCCCCC"/>
                </a:solidFill>
                <a:latin typeface="Segoe UI"/>
              </a:rPr>
              <a:t>Administration &gt; Disaster Levels</a:t>
            </a:r>
          </a:p>
          <a:p>
            <a:pPr>
              <a:lnSpc>
                <a:spcPts val="3260"/>
              </a:lnSpc>
            </a:pPr>
            <a:r>
              <a:rPr lang="en-US" sz="2200" smtClean="0">
                <a:solidFill>
                  <a:srgbClr val="CCCCCC"/>
                </a:solidFill>
                <a:latin typeface="Segoe UI"/>
              </a:rPr>
              <a:t>Administration &gt; System Security</a:t>
            </a:r>
          </a:p>
          <a:p>
            <a:pPr>
              <a:lnSpc>
                <a:spcPts val="1000"/>
              </a:lnSpc>
            </a:pPr>
            <a:endParaRPr lang="en-US" sz="2200" smtClean="0">
              <a:solidFill>
                <a:srgbClr val="CCCCCC"/>
              </a:solidFill>
              <a:latin typeface="Segoe UI"/>
            </a:endParaRPr>
          </a:p>
          <a:p>
            <a:pPr>
              <a:lnSpc>
                <a:spcPts val="1000"/>
              </a:lnSpc>
            </a:pPr>
            <a:endParaRPr lang="en-US" sz="2200" smtClean="0">
              <a:solidFill>
                <a:srgbClr val="CCCCCC"/>
              </a:solidFill>
              <a:latin typeface="Segoe UI"/>
            </a:endParaRPr>
          </a:p>
          <a:p>
            <a:pPr>
              <a:lnSpc>
                <a:spcPts val="1000"/>
              </a:lnSpc>
            </a:pPr>
            <a:endParaRPr lang="en-US" sz="2200" smtClean="0">
              <a:solidFill>
                <a:srgbClr val="CCCCCC"/>
              </a:solidFill>
              <a:latin typeface="Segoe UI"/>
            </a:endParaRPr>
          </a:p>
          <a:p>
            <a:pPr>
              <a:lnSpc>
                <a:spcPts val="3557"/>
              </a:lnSpc>
            </a:pPr>
            <a:r>
              <a:rPr lang="en-US" sz="2400" smtClean="0">
                <a:solidFill>
                  <a:srgbClr val="FFFFFF"/>
                </a:solidFill>
                <a:latin typeface="Segoe UI"/>
              </a:rPr>
              <a:t>Pengaturan informasi dasar untuk modul­</a:t>
            </a:r>
          </a:p>
          <a:p>
            <a:pPr>
              <a:lnSpc>
                <a:spcPts val="3560"/>
              </a:lnSpc>
            </a:pPr>
            <a:r>
              <a:rPr lang="en-US" sz="2400" smtClean="0">
                <a:solidFill>
                  <a:srgbClr val="FFFFFF"/>
                </a:solidFill>
                <a:latin typeface="Segoe UI"/>
              </a:rPr>
              <a:t>modul, definisi &amp; kesepakatan level </a:t>
            </a:r>
          </a:p>
          <a:p>
            <a:pPr>
              <a:lnSpc>
                <a:spcPts val="3560"/>
              </a:lnSpc>
            </a:pPr>
            <a:r>
              <a:rPr lang="en-US" sz="2400" smtClean="0">
                <a:solidFill>
                  <a:srgbClr val="FFFFFF"/>
                </a:solidFill>
                <a:latin typeface="Segoe UI"/>
              </a:rPr>
              <a:t>bencana, manajemen user dan hak akses </a:t>
            </a:r>
          </a:p>
          <a:p>
            <a:pPr>
              <a:lnSpc>
                <a:spcPts val="3570"/>
              </a:lnSpc>
            </a:pPr>
            <a:r>
              <a:rPr lang="en-US" sz="2400" smtClean="0">
                <a:solidFill>
                  <a:srgbClr val="FFFFFF"/>
                </a:solidFill>
                <a:latin typeface="Segoe UI"/>
              </a:rPr>
              <a:t>(plus klasifikasi kesensitifan data).</a:t>
            </a:r>
          </a:p>
          <a:p>
            <a:pPr>
              <a:lnSpc>
                <a:spcPts val="1000"/>
              </a:lnSpc>
            </a:pPr>
            <a:endParaRPr lang="en-US" sz="2400" smtClean="0">
              <a:solidFill>
                <a:srgbClr val="FFFFFF"/>
              </a:solidFill>
              <a:latin typeface="Segoe UI"/>
            </a:endParaRPr>
          </a:p>
          <a:p>
            <a:pPr>
              <a:lnSpc>
                <a:spcPts val="1000"/>
              </a:lnSpc>
            </a:pPr>
            <a:endParaRPr lang="en-US" sz="2400" smtClean="0">
              <a:solidFill>
                <a:srgbClr val="FFFFFF"/>
              </a:solidFill>
              <a:latin typeface="Segoe UI"/>
            </a:endParaRPr>
          </a:p>
          <a:p>
            <a:pPr>
              <a:lnSpc>
                <a:spcPts val="2619"/>
              </a:lnSpc>
            </a:pPr>
            <a:r>
              <a:rPr lang="en-US" sz="1100" smtClean="0">
                <a:solidFill>
                  <a:srgbClr val="B3B3B3"/>
                </a:solidFill>
                <a:latin typeface="Segoe UI"/>
              </a:rPr>
              <a:t> </a:t>
            </a:r>
            <a:endParaRPr lang="id-ID" sz="1100">
              <a:solidFill>
                <a:srgbClr val="B3B3B3"/>
              </a:solidFill>
              <a:latin typeface="Segoe UI"/>
            </a:endParaRPr>
          </a:p>
        </p:txBody>
      </p:sp>
      <p:sp>
        <p:nvSpPr>
          <p:cNvPr id="4" name="TextBox 3"/>
          <p:cNvSpPr txBox="1"/>
          <p:nvPr/>
        </p:nvSpPr>
        <p:spPr>
          <a:xfrm>
            <a:off x="7157719" y="143255"/>
            <a:ext cx="2495235" cy="120545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konfigurasi</a:t>
            </a:r>
          </a:p>
          <a:p>
            <a:pPr>
              <a:lnSpc>
                <a:spcPts val="4660"/>
              </a:lnSpc>
            </a:pPr>
            <a:r>
              <a:rPr lang="id-ID" sz="4000" smtClean="0">
                <a:solidFill>
                  <a:srgbClr val="FFFFFF"/>
                </a:solidFill>
                <a:latin typeface="Segoe UI"/>
              </a:rPr>
              <a:t>dasar</a:t>
            </a:r>
            <a:endParaRPr lang="id-ID" sz="40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myslide37">
    <p:spTree>
      <p:nvGrpSpPr>
        <p:cNvPr id="1" name=""/>
        <p:cNvGrpSpPr/>
        <p:nvPr/>
      </p:nvGrpSpPr>
      <p:grpSpPr>
        <a:xfrm>
          <a:off x="0" y="0"/>
          <a:ext cx="0" cy="0"/>
          <a:chOff x="0" y="0"/>
          <a:chExt cx="0" cy="0"/>
        </a:xfrm>
      </p:grpSpPr>
      <p:pic>
        <p:nvPicPr>
          <p:cNvPr id="2" name="Picture 1" descr="ws_103E.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18770" y="6022898"/>
            <a:ext cx="38472" cy="185820"/>
          </a:xfrm>
          <a:prstGeom prst="rect">
            <a:avLst/>
          </a:prstGeom>
          <a:noFill/>
        </p:spPr>
        <p:txBody>
          <a:bodyPr vert="horz" wrap="none" lIns="0" tIns="0" rIns="0" bIns="0" rtlCol="0">
            <a:spAutoFit/>
          </a:bodyPr>
          <a:lstStyle/>
          <a:p>
            <a:pPr>
              <a:lnSpc>
                <a:spcPts val="1629"/>
              </a:lnSpc>
            </a:pPr>
            <a:r>
              <a:rPr lang="id-ID" sz="1100" smtClean="0">
                <a:solidFill>
                  <a:srgbClr val="B3B3B3"/>
                </a:solidFill>
                <a:latin typeface="Segoe UI"/>
              </a:rPr>
              <a:t> </a:t>
            </a:r>
            <a:endParaRPr lang="id-ID" sz="1100">
              <a:solidFill>
                <a:srgbClr val="B3B3B3"/>
              </a:solidFill>
              <a:latin typeface="Segoe UI"/>
            </a:endParaRPr>
          </a:p>
        </p:txBody>
      </p:sp>
      <p:sp>
        <p:nvSpPr>
          <p:cNvPr id="4" name="TextBox 3"/>
          <p:cNvSpPr txBox="1"/>
          <p:nvPr/>
        </p:nvSpPr>
        <p:spPr>
          <a:xfrm>
            <a:off x="318770" y="274269"/>
            <a:ext cx="5923481" cy="6091411"/>
          </a:xfrm>
          <a:prstGeom prst="rect">
            <a:avLst/>
          </a:prstGeom>
          <a:noFill/>
        </p:spPr>
        <p:txBody>
          <a:bodyPr vert="horz" wrap="none" lIns="0" tIns="0" rIns="0" bIns="0" rtlCol="0">
            <a:spAutoFit/>
          </a:bodyPr>
          <a:lstStyle/>
          <a:p>
            <a:pPr marL="0" marR="0" lvl="0" indent="0" defTabSz="914400" eaLnBrk="1" fontAlgn="auto" latinLnBrk="0" hangingPunct="1">
              <a:lnSpc>
                <a:spcPts val="3554"/>
              </a:lnSpc>
              <a:buClrTx/>
              <a:buSzTx/>
              <a:buNone/>
              <a:tabLst>
                <a:tab pos="38100" algn="l"/>
              </a:tabLst>
              <a:defRPr/>
            </a:pPr>
            <a:r>
              <a:rPr lang="id-ID" sz="2400" smtClean="0">
                <a:solidFill>
                  <a:srgbClr val="FFFFFF"/>
                </a:solidFill>
                <a:latin typeface="Segoe UI"/>
              </a:rPr>
              <a:t>Akseslah menu Sahana Main:</a:t>
            </a:r>
          </a:p>
          <a:p>
            <a:pPr marL="0" marR="0" lvl="0" indent="0" defTabSz="914400" eaLnBrk="1" fontAlgn="auto" latinLnBrk="0" hangingPunct="1">
              <a:lnSpc>
                <a:spcPts val="3253"/>
              </a:lnSpc>
              <a:buClrTx/>
              <a:buSzTx/>
              <a:buNone/>
              <a:tabLst>
                <a:tab pos="38100" algn="l"/>
              </a:tabLst>
              <a:defRPr/>
            </a:pPr>
            <a:r>
              <a:rPr lang="id-ID" sz="2200" smtClean="0">
                <a:solidFill>
                  <a:srgbClr val="CCCCCC"/>
                </a:solidFill>
                <a:latin typeface="Segoe UI"/>
              </a:rPr>
              <a:t>Administration &gt; Mapping / GIS</a:t>
            </a:r>
          </a:p>
          <a:p>
            <a:pPr marL="0" marR="0" lvl="0" indent="0" defTabSz="914400" eaLnBrk="1" fontAlgn="auto" latinLnBrk="0" hangingPunct="1">
              <a:lnSpc>
                <a:spcPts val="1000"/>
              </a:lnSpc>
              <a:buClrTx/>
              <a:buSzTx/>
              <a:buNone/>
              <a:tabLst>
                <a:tab pos="38100" algn="l"/>
              </a:tabLst>
              <a:defRPr/>
            </a:pPr>
            <a:endParaRPr lang="id-ID" sz="2200" smtClean="0">
              <a:solidFill>
                <a:srgbClr val="CCCCCC"/>
              </a:solidFill>
              <a:latin typeface="Segoe UI"/>
            </a:endParaRPr>
          </a:p>
          <a:p>
            <a:pPr marL="0" marR="0" lvl="0" indent="0" defTabSz="914400" eaLnBrk="1" fontAlgn="auto" latinLnBrk="0" hangingPunct="1">
              <a:lnSpc>
                <a:spcPts val="1000"/>
              </a:lnSpc>
              <a:buClrTx/>
              <a:buSzTx/>
              <a:buNone/>
              <a:tabLst>
                <a:tab pos="38100" algn="l"/>
              </a:tabLst>
              <a:defRPr/>
            </a:pPr>
            <a:endParaRPr lang="id-ID" sz="2200" smtClean="0">
              <a:solidFill>
                <a:srgbClr val="CCCCCC"/>
              </a:solidFill>
              <a:latin typeface="Segoe UI"/>
            </a:endParaRPr>
          </a:p>
          <a:p>
            <a:pPr marL="0" marR="0" lvl="0" indent="0" defTabSz="914400" eaLnBrk="1" fontAlgn="auto" latinLnBrk="0" hangingPunct="1">
              <a:lnSpc>
                <a:spcPts val="1000"/>
              </a:lnSpc>
              <a:buClrTx/>
              <a:buSzTx/>
              <a:buNone/>
              <a:tabLst>
                <a:tab pos="38100" algn="l"/>
              </a:tabLst>
              <a:defRPr/>
            </a:pPr>
            <a:endParaRPr lang="id-ID" sz="2200" smtClean="0">
              <a:solidFill>
                <a:srgbClr val="CCCCCC"/>
              </a:solidFill>
              <a:latin typeface="Segoe UI"/>
            </a:endParaRPr>
          </a:p>
          <a:p>
            <a:pPr marL="0" marR="0" lvl="0" indent="0" defTabSz="914400" eaLnBrk="1" fontAlgn="auto" latinLnBrk="0" hangingPunct="1">
              <a:lnSpc>
                <a:spcPts val="4137"/>
              </a:lnSpc>
              <a:buClrTx/>
              <a:buSzTx/>
              <a:buNone/>
              <a:tabLst>
                <a:tab pos="38100" algn="l"/>
              </a:tabLst>
              <a:defRPr/>
            </a:pPr>
            <a:r>
              <a:rPr lang="id-ID" sz="2400" smtClean="0">
                <a:solidFill>
                  <a:srgbClr val="FFFFFF"/>
                </a:solidFill>
                <a:latin typeface="Segoe UI"/>
              </a:rPr>
              <a:t>Sistem Peta:</a:t>
            </a:r>
          </a:p>
          <a:p>
            <a:pPr marL="0" marR="0" lvl="0" indent="0" defTabSz="914400" eaLnBrk="1" fontAlgn="auto" latinLnBrk="0" hangingPunct="1">
              <a:lnSpc>
                <a:spcPts val="2966"/>
              </a:lnSpc>
              <a:buClrTx/>
              <a:buSzTx/>
              <a:buNone/>
              <a:tabLst>
                <a:tab pos="38100" algn="l"/>
              </a:tabLst>
              <a:defRPr/>
            </a:pPr>
            <a:r>
              <a:rPr lang="id-ID" sz="2000" smtClean="0">
                <a:solidFill>
                  <a:srgbClr val="B3B3B3"/>
                </a:solidFill>
                <a:latin typeface="Segoe UI"/>
              </a:rPr>
              <a:t>­ Memanfaatkan layanan GoogleMap</a:t>
            </a:r>
          </a:p>
          <a:p>
            <a:pPr marL="0" marR="0" lvl="0" indent="0" defTabSz="914400" eaLnBrk="1" fontAlgn="auto" latinLnBrk="0" hangingPunct="1">
              <a:lnSpc>
                <a:spcPts val="2980"/>
              </a:lnSpc>
              <a:buClrTx/>
              <a:buSzTx/>
              <a:buNone/>
              <a:tabLst>
                <a:tab pos="38100" algn="l"/>
              </a:tabLst>
              <a:defRPr/>
            </a:pPr>
            <a:r>
              <a:rPr lang="id-ID" sz="2000" smtClean="0">
                <a:solidFill>
                  <a:srgbClr val="B3B3B3"/>
                </a:solidFill>
                <a:latin typeface="Segoe UI"/>
              </a:rPr>
              <a:t>    ­ harus online</a:t>
            </a:r>
          </a:p>
          <a:p>
            <a:pPr marL="0" marR="0" lvl="0" indent="0" defTabSz="914400" eaLnBrk="1" fontAlgn="auto" latinLnBrk="0" hangingPunct="1">
              <a:lnSpc>
                <a:spcPts val="2970"/>
              </a:lnSpc>
              <a:buClrTx/>
              <a:buSzTx/>
              <a:buNone/>
              <a:tabLst>
                <a:tab pos="38100" algn="l"/>
              </a:tabLst>
              <a:defRPr/>
            </a:pPr>
            <a:r>
              <a:rPr lang="id-ID" sz="2000" smtClean="0">
                <a:solidFill>
                  <a:srgbClr val="B3B3B3"/>
                </a:solidFill>
                <a:latin typeface="Segoe UI"/>
              </a:rPr>
              <a:t>    ­ butuh GoogleMap key (generate)</a:t>
            </a:r>
          </a:p>
          <a:p>
            <a:pPr marL="0" marR="0" lvl="0" indent="0" defTabSz="914400" eaLnBrk="1" fontAlgn="auto" latinLnBrk="0" hangingPunct="1">
              <a:lnSpc>
                <a:spcPts val="2980"/>
              </a:lnSpc>
              <a:buClrTx/>
              <a:buSzTx/>
              <a:buNone/>
              <a:tabLst>
                <a:tab pos="38100" algn="l"/>
              </a:tabLst>
              <a:defRPr/>
            </a:pPr>
            <a:r>
              <a:rPr lang="id-ID" sz="2000" smtClean="0">
                <a:solidFill>
                  <a:srgbClr val="B3B3B3"/>
                </a:solidFill>
                <a:latin typeface="Segoe UI"/>
              </a:rPr>
              <a:t>    ­ generator: http://code.google.com/apis/maps</a:t>
            </a:r>
          </a:p>
          <a:p>
            <a:pPr marL="0" marR="0" lvl="0" indent="0" defTabSz="914400" eaLnBrk="1" fontAlgn="auto" latinLnBrk="0" hangingPunct="1">
              <a:lnSpc>
                <a:spcPts val="2980"/>
              </a:lnSpc>
              <a:buClrTx/>
              <a:buSzTx/>
              <a:buNone/>
              <a:tabLst>
                <a:tab pos="38100" algn="l"/>
              </a:tabLst>
              <a:defRPr/>
            </a:pPr>
            <a:r>
              <a:rPr lang="id-ID" sz="2000" smtClean="0">
                <a:solidFill>
                  <a:srgbClr val="B3B3B3"/>
                </a:solidFill>
                <a:latin typeface="Segoe UI"/>
              </a:rPr>
              <a:t>    ­ peta: http://maps.google.com</a:t>
            </a:r>
          </a:p>
          <a:p>
            <a:pPr marL="0" marR="0" lvl="0" indent="0" defTabSz="914400" eaLnBrk="1" fontAlgn="auto" latinLnBrk="0" hangingPunct="1">
              <a:lnSpc>
                <a:spcPts val="2970"/>
              </a:lnSpc>
              <a:buClrTx/>
              <a:buSzTx/>
              <a:buNone/>
              <a:tabLst>
                <a:tab pos="38100" algn="l"/>
              </a:tabLst>
              <a:defRPr/>
            </a:pPr>
            <a:r>
              <a:rPr lang="id-ID" sz="2000" smtClean="0">
                <a:solidFill>
                  <a:srgbClr val="B3B3B3"/>
                </a:solidFill>
                <a:latin typeface="Segoe UI"/>
              </a:rPr>
              <a:t>    ­ </a:t>
            </a:r>
            <a:r>
              <a:rPr lang="id-ID" sz="1600" smtClean="0">
                <a:solidFill>
                  <a:srgbClr val="FFFFFF"/>
                </a:solidFill>
                <a:latin typeface="Segoe UI"/>
              </a:rPr>
              <a:t>javascript:void(prompt('',gApplication.getMap().getCenter()));</a:t>
            </a:r>
          </a:p>
          <a:p>
            <a:pPr marL="0" marR="0" lvl="0" indent="0" defTabSz="914400" eaLnBrk="1" fontAlgn="auto" latinLnBrk="0" hangingPunct="1">
              <a:lnSpc>
                <a:spcPts val="2980"/>
              </a:lnSpc>
              <a:buClrTx/>
              <a:buSzTx/>
              <a:buNone/>
              <a:tabLst>
                <a:tab pos="38100" algn="l"/>
              </a:tabLst>
              <a:defRPr/>
            </a:pPr>
            <a:r>
              <a:rPr lang="id-ID" sz="2000" smtClean="0">
                <a:solidFill>
                  <a:srgbClr val="B3B3B3"/>
                </a:solidFill>
                <a:latin typeface="Segoe UI"/>
              </a:rPr>
              <a:t>­ OpenLayer</a:t>
            </a:r>
          </a:p>
          <a:p>
            <a:pPr marL="0" marR="0" lvl="0" indent="0" defTabSz="914400" eaLnBrk="1" fontAlgn="auto" latinLnBrk="0" hangingPunct="1">
              <a:lnSpc>
                <a:spcPts val="2980"/>
              </a:lnSpc>
              <a:buClrTx/>
              <a:buSzTx/>
              <a:buNone/>
              <a:tabLst>
                <a:tab pos="38100" algn="l"/>
              </a:tabLst>
              <a:defRPr/>
            </a:pPr>
            <a:r>
              <a:rPr lang="id-ID" sz="2000" smtClean="0">
                <a:solidFill>
                  <a:srgbClr val="B3B3B3"/>
                </a:solidFill>
                <a:latin typeface="Segoe UI"/>
              </a:rPr>
              <a:t>    ­ layanan WMS (public, map server sendiri)</a:t>
            </a:r>
          </a:p>
          <a:p>
            <a:pPr marL="0" marR="0" lvl="0" indent="0" defTabSz="914400" eaLnBrk="1" fontAlgn="auto" latinLnBrk="0" hangingPunct="1">
              <a:lnSpc>
                <a:spcPts val="2970"/>
              </a:lnSpc>
              <a:buClrTx/>
              <a:buSzTx/>
              <a:buNone/>
              <a:tabLst>
                <a:tab pos="38100" algn="l"/>
              </a:tabLst>
              <a:defRPr/>
            </a:pPr>
            <a:r>
              <a:rPr lang="id-ID" sz="2000" smtClean="0">
                <a:solidFill>
                  <a:srgbClr val="B3B3B3"/>
                </a:solidFill>
                <a:latin typeface="Segoe UI"/>
              </a:rPr>
              <a:t>    ­ kunci koneksi FOSS GIS – FOSS DMS</a:t>
            </a:r>
          </a:p>
          <a:p>
            <a:pPr marL="0" marR="0" lvl="0" indent="0" defTabSz="914400" eaLnBrk="1" fontAlgn="auto" latinLnBrk="0" hangingPunct="1">
              <a:lnSpc>
                <a:spcPts val="1000"/>
              </a:lnSpc>
              <a:buClrTx/>
              <a:buSzTx/>
              <a:buNone/>
              <a:tabLst>
                <a:tab pos="38100" algn="l"/>
              </a:tabLst>
              <a:defRPr/>
            </a:pPr>
            <a:endParaRPr lang="id-ID" sz="2000" smtClean="0">
              <a:solidFill>
                <a:srgbClr val="B3B3B3"/>
              </a:solidFill>
              <a:latin typeface="Segoe UI"/>
            </a:endParaRPr>
          </a:p>
          <a:p>
            <a:pPr marL="0" marR="0" lvl="0" indent="0" defTabSz="914400" eaLnBrk="1" fontAlgn="auto" latinLnBrk="0" hangingPunct="1">
              <a:lnSpc>
                <a:spcPts val="1000"/>
              </a:lnSpc>
              <a:buClrTx/>
              <a:buSzTx/>
              <a:buNone/>
              <a:tabLst>
                <a:tab pos="38100" algn="l"/>
              </a:tabLst>
              <a:defRPr/>
            </a:pPr>
            <a:endParaRPr lang="id-ID" sz="2000" smtClean="0">
              <a:solidFill>
                <a:srgbClr val="B3B3B3"/>
              </a:solidFill>
              <a:latin typeface="Segoe UI"/>
            </a:endParaRPr>
          </a:p>
          <a:p>
            <a:pPr marL="0" marR="0" lvl="0" indent="0" defTabSz="914400" eaLnBrk="1" fontAlgn="auto" latinLnBrk="0" hangingPunct="1">
              <a:lnSpc>
                <a:spcPts val="4544"/>
              </a:lnSpc>
              <a:buClrTx/>
              <a:buSzTx/>
              <a:buNone/>
              <a:tabLst>
                <a:tab pos="38100" algn="l"/>
              </a:tabLst>
              <a:defRPr/>
            </a:pPr>
            <a:r>
              <a:rPr lang="id-ID" sz="2000" smtClean="0">
                <a:solidFill>
                  <a:srgbClr val="B3B3B3"/>
                </a:solidFill>
                <a:latin typeface="Segoe UI"/>
              </a:rPr>
              <a:t>	</a:t>
            </a:r>
            <a:r>
              <a:rPr lang="id-ID" sz="2400" smtClean="0">
                <a:solidFill>
                  <a:srgbClr val="FFFFFF"/>
                </a:solidFill>
                <a:latin typeface="Segoe UI"/>
              </a:rPr>
              <a:t>Default region ( latitude, longitude )</a:t>
            </a:r>
            <a:endParaRPr lang="id-ID" sz="2400">
              <a:solidFill>
                <a:srgbClr val="FFFFFF"/>
              </a:solidFill>
              <a:latin typeface="Segoe UI"/>
            </a:endParaRPr>
          </a:p>
        </p:txBody>
      </p:sp>
      <p:sp>
        <p:nvSpPr>
          <p:cNvPr id="5" name="TextBox 4"/>
          <p:cNvSpPr txBox="1"/>
          <p:nvPr/>
        </p:nvSpPr>
        <p:spPr>
          <a:xfrm>
            <a:off x="7157719" y="143255"/>
            <a:ext cx="2364430" cy="120545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mapping /</a:t>
            </a:r>
          </a:p>
          <a:p>
            <a:pPr>
              <a:lnSpc>
                <a:spcPts val="4660"/>
              </a:lnSpc>
            </a:pPr>
            <a:r>
              <a:rPr lang="id-ID" sz="4000" smtClean="0">
                <a:solidFill>
                  <a:srgbClr val="FFFFFF"/>
                </a:solidFill>
                <a:latin typeface="Segoe UI"/>
              </a:rPr>
              <a:t>GIS</a:t>
            </a:r>
            <a:endParaRPr lang="id-ID" sz="4000">
              <a:solidFill>
                <a:srgbClr val="FFFFFF"/>
              </a:solidFill>
              <a:latin typeface="Segoe UI"/>
            </a:endParaRPr>
          </a:p>
        </p:txBody>
      </p:sp>
      <p:sp>
        <p:nvSpPr>
          <p:cNvPr id="6" name="TextBox 5"/>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7" name="TextBox 6"/>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myslide38">
    <p:spTree>
      <p:nvGrpSpPr>
        <p:cNvPr id="1" name=""/>
        <p:cNvGrpSpPr/>
        <p:nvPr/>
      </p:nvGrpSpPr>
      <p:grpSpPr>
        <a:xfrm>
          <a:off x="0" y="0"/>
          <a:ext cx="0" cy="0"/>
          <a:chOff x="0" y="0"/>
          <a:chExt cx="0" cy="0"/>
        </a:xfrm>
      </p:grpSpPr>
      <p:pic>
        <p:nvPicPr>
          <p:cNvPr id="2" name="Picture 1" descr="ws_1657.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18770" y="274269"/>
            <a:ext cx="4966873" cy="3629199"/>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Akseslah menu Sahana Main:</a:t>
            </a:r>
          </a:p>
          <a:p>
            <a:pPr>
              <a:lnSpc>
                <a:spcPts val="3253"/>
              </a:lnSpc>
            </a:pPr>
            <a:r>
              <a:rPr lang="id-ID" sz="2200" smtClean="0">
                <a:solidFill>
                  <a:srgbClr val="CCCCCC"/>
                </a:solidFill>
                <a:latin typeface="Segoe UI"/>
              </a:rPr>
              <a:t>Sahana Main &gt; Aid Catalogue</a:t>
            </a:r>
          </a:p>
          <a:p>
            <a:pPr>
              <a:lnSpc>
                <a:spcPts val="1000"/>
              </a:lnSpc>
            </a:pPr>
            <a:endParaRPr lang="id-ID" sz="2200" smtClean="0">
              <a:solidFill>
                <a:srgbClr val="CCCCCC"/>
              </a:solidFill>
              <a:latin typeface="Segoe UI"/>
            </a:endParaRPr>
          </a:p>
          <a:p>
            <a:pPr>
              <a:lnSpc>
                <a:spcPts val="1000"/>
              </a:lnSpc>
            </a:pPr>
            <a:endParaRPr lang="id-ID" sz="2200" smtClean="0">
              <a:solidFill>
                <a:srgbClr val="CCCCCC"/>
              </a:solidFill>
              <a:latin typeface="Segoe UI"/>
            </a:endParaRPr>
          </a:p>
          <a:p>
            <a:pPr>
              <a:lnSpc>
                <a:spcPts val="1000"/>
              </a:lnSpc>
            </a:pPr>
            <a:endParaRPr lang="id-ID" sz="2200" smtClean="0">
              <a:solidFill>
                <a:srgbClr val="CCCCCC"/>
              </a:solidFill>
              <a:latin typeface="Segoe UI"/>
            </a:endParaRPr>
          </a:p>
          <a:p>
            <a:pPr>
              <a:lnSpc>
                <a:spcPts val="4137"/>
              </a:lnSpc>
            </a:pPr>
            <a:r>
              <a:rPr lang="id-ID" sz="2400" smtClean="0">
                <a:solidFill>
                  <a:srgbClr val="FFFFFF"/>
                </a:solidFill>
                <a:latin typeface="Segoe UI"/>
              </a:rPr>
              <a:t>Untuk Kategorisasi dan Satuan Ukur </a:t>
            </a:r>
          </a:p>
          <a:p>
            <a:pPr>
              <a:lnSpc>
                <a:spcPts val="3560"/>
              </a:lnSpc>
            </a:pPr>
            <a:r>
              <a:rPr lang="id-ID" sz="2400" smtClean="0">
                <a:solidFill>
                  <a:srgbClr val="FFFFFF"/>
                </a:solidFill>
                <a:latin typeface="Segoe UI"/>
              </a:rPr>
              <a:t>Equipment</a:t>
            </a:r>
          </a:p>
          <a:p>
            <a:pPr>
              <a:lnSpc>
                <a:spcPts val="2966"/>
              </a:lnSpc>
            </a:pPr>
            <a:r>
              <a:rPr lang="id-ID" sz="2000" smtClean="0">
                <a:solidFill>
                  <a:srgbClr val="B3B3B3"/>
                </a:solidFill>
                <a:latin typeface="Segoe UI"/>
              </a:rPr>
              <a:t>Digunakan / dibutuhkan oleh modul:</a:t>
            </a:r>
          </a:p>
          <a:p>
            <a:pPr>
              <a:lnSpc>
                <a:spcPts val="2980"/>
              </a:lnSpc>
            </a:pPr>
            <a:r>
              <a:rPr lang="id-ID" sz="2000" smtClean="0">
                <a:solidFill>
                  <a:srgbClr val="B3B3B3"/>
                </a:solidFill>
                <a:latin typeface="Segoe UI"/>
              </a:rPr>
              <a:t>­ inventory management</a:t>
            </a:r>
          </a:p>
          <a:p>
            <a:pPr>
              <a:lnSpc>
                <a:spcPts val="2980"/>
              </a:lnSpc>
            </a:pPr>
            <a:r>
              <a:rPr lang="id-ID" sz="2000" smtClean="0">
                <a:solidFill>
                  <a:srgbClr val="B3B3B3"/>
                </a:solidFill>
                <a:latin typeface="Segoe UI"/>
              </a:rPr>
              <a:t>­ request / aid management</a:t>
            </a:r>
          </a:p>
          <a:p>
            <a:pPr>
              <a:lnSpc>
                <a:spcPts val="1654"/>
              </a:lnSpc>
            </a:pPr>
            <a:r>
              <a:rPr lang="id-ID" sz="1100" smtClean="0">
                <a:solidFill>
                  <a:srgbClr val="B3B3B3"/>
                </a:solidFill>
                <a:latin typeface="Segoe UI"/>
              </a:rPr>
              <a:t> </a:t>
            </a:r>
            <a:endParaRPr lang="id-ID" sz="1100">
              <a:solidFill>
                <a:srgbClr val="B3B3B3"/>
              </a:solidFill>
              <a:latin typeface="Segoe UI"/>
            </a:endParaRPr>
          </a:p>
        </p:txBody>
      </p:sp>
      <p:sp>
        <p:nvSpPr>
          <p:cNvPr id="4" name="TextBox 3"/>
          <p:cNvSpPr txBox="1"/>
          <p:nvPr/>
        </p:nvSpPr>
        <p:spPr>
          <a:xfrm>
            <a:off x="7157719" y="143255"/>
            <a:ext cx="2218556" cy="120545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aid</a:t>
            </a:r>
          </a:p>
          <a:p>
            <a:pPr>
              <a:lnSpc>
                <a:spcPts val="4660"/>
              </a:lnSpc>
            </a:pPr>
            <a:r>
              <a:rPr lang="id-ID" sz="4000" smtClean="0">
                <a:solidFill>
                  <a:srgbClr val="FFFFFF"/>
                </a:solidFill>
                <a:latin typeface="Segoe UI"/>
              </a:rPr>
              <a:t>catalogue</a:t>
            </a:r>
            <a:endParaRPr lang="id-ID" sz="40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ICT  UNTUK PEMULIHAN PASCA BENCANA     </a:t>
            </a:r>
            <a:r>
              <a:rPr lang="id-ID" dirty="0"/>
              <a:t/>
            </a:r>
            <a:br>
              <a:rPr lang="id-ID" dirty="0"/>
            </a:br>
            <a:endParaRPr lang="id-ID" dirty="0"/>
          </a:p>
        </p:txBody>
      </p:sp>
      <p:sp>
        <p:nvSpPr>
          <p:cNvPr id="3" name="Content Placeholder 2"/>
          <p:cNvSpPr>
            <a:spLocks noGrp="1"/>
          </p:cNvSpPr>
          <p:nvPr>
            <p:ph idx="1"/>
          </p:nvPr>
        </p:nvSpPr>
        <p:spPr/>
        <p:txBody>
          <a:bodyPr>
            <a:normAutofit/>
          </a:bodyPr>
          <a:lstStyle/>
          <a:p>
            <a:r>
              <a:rPr lang="id-ID" dirty="0"/>
              <a:t> Reconstruksi pasca bencana     harus dimulai segera setelah pembersihan bencana awal telah dilakukan .Ini  adalah suatu usaha yang sangat kompleks, membutuhkan sebuah  keahlian dan pengetahuan menyeluruh sesuai dengan terus meningkatnya teknik dan peralatan.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myslide39">
    <p:spTree>
      <p:nvGrpSpPr>
        <p:cNvPr id="1" name=""/>
        <p:cNvGrpSpPr/>
        <p:nvPr/>
      </p:nvGrpSpPr>
      <p:grpSpPr>
        <a:xfrm>
          <a:off x="0" y="0"/>
          <a:ext cx="0" cy="0"/>
          <a:chOff x="0" y="0"/>
          <a:chExt cx="0" cy="0"/>
        </a:xfrm>
      </p:grpSpPr>
      <p:pic>
        <p:nvPicPr>
          <p:cNvPr id="2" name="Picture 1" descr="ws_1993.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2423160" y="3030423"/>
            <a:ext cx="6811160" cy="926279"/>
          </a:xfrm>
          <a:prstGeom prst="rect">
            <a:avLst/>
          </a:prstGeom>
          <a:noFill/>
        </p:spPr>
        <p:txBody>
          <a:bodyPr vert="horz" wrap="none" lIns="0" tIns="0" rIns="0" bIns="0" rtlCol="0">
            <a:spAutoFit/>
          </a:bodyPr>
          <a:lstStyle/>
          <a:p>
            <a:pPr>
              <a:lnSpc>
                <a:spcPts val="7997"/>
              </a:lnSpc>
            </a:pPr>
            <a:r>
              <a:rPr lang="id-ID" sz="5400" smtClean="0">
                <a:solidFill>
                  <a:srgbClr val="FFFFFF"/>
                </a:solidFill>
                <a:latin typeface="Segoe UI"/>
              </a:rPr>
              <a:t>Menggunakan Sahana</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myslide40">
    <p:spTree>
      <p:nvGrpSpPr>
        <p:cNvPr id="1" name=""/>
        <p:cNvGrpSpPr/>
        <p:nvPr/>
      </p:nvGrpSpPr>
      <p:grpSpPr>
        <a:xfrm>
          <a:off x="0" y="0"/>
          <a:ext cx="0" cy="0"/>
          <a:chOff x="0" y="0"/>
          <a:chExt cx="0" cy="0"/>
        </a:xfrm>
      </p:grpSpPr>
      <p:pic>
        <p:nvPicPr>
          <p:cNvPr id="2" name="Picture 1" descr="ws_1DF7.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18770" y="274269"/>
            <a:ext cx="6537880" cy="3372718"/>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Akseslah menu Sahana Main:</a:t>
            </a:r>
          </a:p>
          <a:p>
            <a:pPr>
              <a:lnSpc>
                <a:spcPts val="3560"/>
              </a:lnSpc>
            </a:pPr>
            <a:r>
              <a:rPr lang="id-ID" sz="2400" smtClean="0">
                <a:solidFill>
                  <a:srgbClr val="FFFFFF"/>
                </a:solidFill>
                <a:latin typeface="Segoe UI"/>
              </a:rPr>
              <a:t>Sahana Main &gt; Inventory Management</a:t>
            </a:r>
          </a:p>
          <a:p>
            <a:pPr>
              <a:lnSpc>
                <a:spcPts val="1000"/>
              </a:lnSpc>
            </a:pPr>
            <a:endParaRPr lang="id-ID" sz="2400" smtClean="0">
              <a:solidFill>
                <a:srgbClr val="FFFFFF"/>
              </a:solidFill>
              <a:latin typeface="Segoe UI"/>
            </a:endParaRPr>
          </a:p>
          <a:p>
            <a:pPr>
              <a:lnSpc>
                <a:spcPts val="1000"/>
              </a:lnSpc>
            </a:pPr>
            <a:endParaRPr lang="id-ID" sz="2400" smtClean="0">
              <a:solidFill>
                <a:srgbClr val="FFFFFF"/>
              </a:solidFill>
              <a:latin typeface="Segoe UI"/>
            </a:endParaRPr>
          </a:p>
          <a:p>
            <a:pPr>
              <a:lnSpc>
                <a:spcPts val="1000"/>
              </a:lnSpc>
            </a:pPr>
            <a:endParaRPr lang="id-ID" sz="2400" smtClean="0">
              <a:solidFill>
                <a:srgbClr val="FFFFFF"/>
              </a:solidFill>
              <a:latin typeface="Segoe UI"/>
            </a:endParaRPr>
          </a:p>
          <a:p>
            <a:pPr>
              <a:lnSpc>
                <a:spcPts val="4130"/>
              </a:lnSpc>
            </a:pPr>
            <a:r>
              <a:rPr lang="id-ID" sz="2400" smtClean="0">
                <a:solidFill>
                  <a:srgbClr val="FFFFFF"/>
                </a:solidFill>
                <a:latin typeface="Segoe UI"/>
              </a:rPr>
              <a:t>Untuk manage aid inventory:</a:t>
            </a:r>
          </a:p>
          <a:p>
            <a:pPr>
              <a:lnSpc>
                <a:spcPts val="2966"/>
              </a:lnSpc>
            </a:pPr>
            <a:r>
              <a:rPr lang="id-ID" sz="2000" smtClean="0">
                <a:solidFill>
                  <a:srgbClr val="B3B3B3"/>
                </a:solidFill>
                <a:latin typeface="Segoe UI"/>
              </a:rPr>
              <a:t>­ dibutuhkan oleh modul request / aid management</a:t>
            </a:r>
          </a:p>
          <a:p>
            <a:pPr>
              <a:lnSpc>
                <a:spcPts val="2980"/>
              </a:lnSpc>
            </a:pPr>
            <a:r>
              <a:rPr lang="id-ID" sz="2000" smtClean="0">
                <a:solidFill>
                  <a:srgbClr val="B3B3B3"/>
                </a:solidFill>
                <a:latin typeface="Segoe UI"/>
              </a:rPr>
              <a:t>­ find aid items location and expiry dates</a:t>
            </a:r>
          </a:p>
          <a:p>
            <a:pPr>
              <a:lnSpc>
                <a:spcPts val="2970"/>
              </a:lnSpc>
            </a:pPr>
            <a:r>
              <a:rPr lang="id-ID" sz="2000" smtClean="0">
                <a:solidFill>
                  <a:srgbClr val="B3B3B3"/>
                </a:solidFill>
                <a:latin typeface="Segoe UI"/>
              </a:rPr>
              <a:t>­ add/edit, send items, transit items, inventory monitoring</a:t>
            </a:r>
          </a:p>
          <a:p>
            <a:pPr>
              <a:lnSpc>
                <a:spcPts val="2980"/>
              </a:lnSpc>
            </a:pPr>
            <a:r>
              <a:rPr lang="id-ID" sz="2000" smtClean="0">
                <a:solidFill>
                  <a:srgbClr val="B3B3B3"/>
                </a:solidFill>
                <a:latin typeface="Segoe UI"/>
              </a:rPr>
              <a:t>­ check fulfilled aid request, generate re­order info </a:t>
            </a:r>
            <a:endParaRPr lang="id-ID" sz="2000">
              <a:solidFill>
                <a:srgbClr val="B3B3B3"/>
              </a:solidFill>
              <a:latin typeface="Segoe UI"/>
            </a:endParaRPr>
          </a:p>
        </p:txBody>
      </p:sp>
      <p:sp>
        <p:nvSpPr>
          <p:cNvPr id="4" name="TextBox 3"/>
          <p:cNvSpPr txBox="1"/>
          <p:nvPr/>
        </p:nvSpPr>
        <p:spPr>
          <a:xfrm>
            <a:off x="7157719" y="143255"/>
            <a:ext cx="2401298" cy="107721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inventory</a:t>
            </a:r>
          </a:p>
          <a:p>
            <a:pPr>
              <a:lnSpc>
                <a:spcPts val="3732"/>
              </a:lnSpc>
            </a:pPr>
            <a:r>
              <a:rPr lang="id-ID" sz="3200" smtClean="0">
                <a:solidFill>
                  <a:srgbClr val="FFFFFF"/>
                </a:solidFill>
                <a:latin typeface="Segoe UI"/>
              </a:rPr>
              <a:t>management</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myslide41">
    <p:spTree>
      <p:nvGrpSpPr>
        <p:cNvPr id="1" name=""/>
        <p:cNvGrpSpPr/>
        <p:nvPr/>
      </p:nvGrpSpPr>
      <p:grpSpPr>
        <a:xfrm>
          <a:off x="0" y="0"/>
          <a:ext cx="0" cy="0"/>
          <a:chOff x="0" y="0"/>
          <a:chExt cx="0" cy="0"/>
        </a:xfrm>
      </p:grpSpPr>
      <p:pic>
        <p:nvPicPr>
          <p:cNvPr id="2" name="Picture 1" descr="ws_221D.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434079" y="243675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4" name="TextBox 3"/>
          <p:cNvSpPr txBox="1"/>
          <p:nvPr/>
        </p:nvSpPr>
        <p:spPr>
          <a:xfrm>
            <a:off x="3434079" y="288887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5" name="TextBox 4"/>
          <p:cNvSpPr txBox="1"/>
          <p:nvPr/>
        </p:nvSpPr>
        <p:spPr>
          <a:xfrm>
            <a:off x="3434079" y="334099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6" name="TextBox 5"/>
          <p:cNvSpPr txBox="1"/>
          <p:nvPr/>
        </p:nvSpPr>
        <p:spPr>
          <a:xfrm>
            <a:off x="3434079" y="379438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7" name="TextBox 6"/>
          <p:cNvSpPr txBox="1"/>
          <p:nvPr/>
        </p:nvSpPr>
        <p:spPr>
          <a:xfrm>
            <a:off x="3434079" y="424650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8" name="TextBox 7"/>
          <p:cNvSpPr txBox="1"/>
          <p:nvPr/>
        </p:nvSpPr>
        <p:spPr>
          <a:xfrm>
            <a:off x="241300" y="321513"/>
            <a:ext cx="2539157" cy="6900479"/>
          </a:xfrm>
          <a:prstGeom prst="rect">
            <a:avLst/>
          </a:prstGeom>
          <a:noFill/>
        </p:spPr>
        <p:txBody>
          <a:bodyPr vert="horz" wrap="none" lIns="0" tIns="0" rIns="0" bIns="0" rtlCol="0">
            <a:spAutoFit/>
          </a:bodyPr>
          <a:lstStyle/>
          <a:p>
            <a:pPr marL="0" marR="0" lvl="0" indent="0" defTabSz="914400" eaLnBrk="1" fontAlgn="auto" latinLnBrk="0" hangingPunct="1">
              <a:lnSpc>
                <a:spcPts val="3256"/>
              </a:lnSpc>
              <a:buClrTx/>
              <a:buSzTx/>
              <a:buNone/>
              <a:tabLst>
                <a:tab pos="254000" algn="l"/>
                <a:tab pos="1333500" algn="l"/>
              </a:tabLst>
              <a:defRPr/>
            </a:pPr>
            <a:r>
              <a:rPr lang="id-ID" sz="2800" smtClean="0">
                <a:solidFill>
                  <a:srgbClr val="FFFFFF"/>
                </a:solidFill>
                <a:latin typeface="Segoe UI"/>
              </a:rPr>
              <a:t>missing person</a:t>
            </a:r>
          </a:p>
          <a:p>
            <a:pPr marL="0" marR="0" lvl="0" indent="0" defTabSz="914400" eaLnBrk="1" fontAlgn="auto" latinLnBrk="0" hangingPunct="1">
              <a:lnSpc>
                <a:spcPts val="3250"/>
              </a:lnSpc>
              <a:buClrTx/>
              <a:buSzTx/>
              <a:buNone/>
              <a:tabLst>
                <a:tab pos="254000" algn="l"/>
                <a:tab pos="1333500" algn="l"/>
              </a:tabLst>
              <a:defRPr/>
            </a:pPr>
            <a:r>
              <a:rPr lang="id-ID" sz="2800" smtClean="0">
                <a:solidFill>
                  <a:srgbClr val="FFFFFF"/>
                </a:solidFill>
                <a:latin typeface="Segoe UI"/>
              </a:rPr>
              <a:t>		registry</a:t>
            </a: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254000" algn="l"/>
                <a:tab pos="1333500" algn="l"/>
              </a:tabLst>
              <a:defRPr/>
            </a:pPr>
            <a:endParaRPr lang="id-ID" sz="2800" smtClean="0">
              <a:solidFill>
                <a:srgbClr val="FFFFFF"/>
              </a:solidFill>
              <a:latin typeface="Segoe UI"/>
            </a:endParaRPr>
          </a:p>
          <a:p>
            <a:pPr marL="0" marR="0" lvl="0" indent="0" defTabSz="914400" eaLnBrk="1" fontAlgn="auto" latinLnBrk="0" hangingPunct="1">
              <a:lnSpc>
                <a:spcPts val="2145"/>
              </a:lnSpc>
              <a:buClrTx/>
              <a:buSzTx/>
              <a:buNone/>
              <a:tabLst>
                <a:tab pos="254000" algn="l"/>
                <a:tab pos="1333500" algn="l"/>
              </a:tabLst>
              <a:defRPr/>
            </a:pPr>
            <a:r>
              <a:rPr lang="id-ID" sz="2800" smtClean="0">
                <a:solidFill>
                  <a:srgbClr val="FFFFFF"/>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
        <p:nvSpPr>
          <p:cNvPr id="9" name="TextBox 8"/>
          <p:cNvSpPr txBox="1"/>
          <p:nvPr/>
        </p:nvSpPr>
        <p:spPr>
          <a:xfrm>
            <a:off x="3434079" y="130759"/>
            <a:ext cx="5709063" cy="7104509"/>
          </a:xfrm>
          <a:prstGeom prst="rect">
            <a:avLst/>
          </a:prstGeom>
          <a:noFill/>
        </p:spPr>
        <p:txBody>
          <a:bodyPr vert="horz" wrap="none" lIns="0" tIns="0" rIns="0" bIns="0" rtlCol="0">
            <a:spAutoFit/>
          </a:bodyPr>
          <a:lstStyle/>
          <a:p>
            <a:pPr marL="0" marR="0" lvl="0" indent="0" defTabSz="914400" eaLnBrk="1" fontAlgn="auto" latinLnBrk="0" hangingPunct="1">
              <a:lnSpc>
                <a:spcPts val="3554"/>
              </a:lnSpc>
              <a:buClrTx/>
              <a:buSzTx/>
              <a:buNone/>
              <a:tabLst>
                <a:tab pos="114300" algn="l"/>
                <a:tab pos="1587500" algn="l"/>
              </a:tabLst>
              <a:defRPr/>
            </a:pPr>
            <a:r>
              <a:rPr lang="id-ID" sz="2400" smtClean="0">
                <a:solidFill>
                  <a:srgbClr val="FFFFFF"/>
                </a:solidFill>
                <a:latin typeface="Segoe UI"/>
              </a:rPr>
              <a:t>Akseslah menu Sahana Main:</a:t>
            </a:r>
          </a:p>
          <a:p>
            <a:pPr marL="0" marR="0" lvl="0" indent="0" defTabSz="914400" eaLnBrk="1" fontAlgn="auto" latinLnBrk="0" hangingPunct="1">
              <a:lnSpc>
                <a:spcPts val="3253"/>
              </a:lnSpc>
              <a:buClrTx/>
              <a:buSzTx/>
              <a:buNone/>
              <a:tabLst>
                <a:tab pos="114300" algn="l"/>
                <a:tab pos="1587500" algn="l"/>
              </a:tabLst>
              <a:defRPr/>
            </a:pPr>
            <a:r>
              <a:rPr lang="id-ID" sz="2200" smtClean="0">
                <a:solidFill>
                  <a:srgbClr val="CCCCCC"/>
                </a:solidFill>
                <a:latin typeface="Segoe UI"/>
              </a:rPr>
              <a:t>Sahana Main &gt; Missing Person Registry</a:t>
            </a: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4547"/>
              </a:lnSpc>
              <a:buClrTx/>
              <a:buSzTx/>
              <a:buNone/>
              <a:tabLst>
                <a:tab pos="114300" algn="l"/>
                <a:tab pos="1587500" algn="l"/>
              </a:tabLst>
              <a:defRPr/>
            </a:pPr>
            <a:r>
              <a:rPr lang="id-ID" sz="2400" smtClean="0">
                <a:solidFill>
                  <a:srgbClr val="FFFFFF"/>
                </a:solidFill>
                <a:latin typeface="Segoe UI"/>
              </a:rPr>
              <a:t>Mengakomodasi aktifitas pendataan dan </a:t>
            </a:r>
          </a:p>
          <a:p>
            <a:pPr marL="0" marR="0" lvl="0" indent="0" defTabSz="914400" eaLnBrk="1" fontAlgn="auto" latinLnBrk="0" hangingPunct="1">
              <a:lnSpc>
                <a:spcPts val="3570"/>
              </a:lnSpc>
              <a:buClrTx/>
              <a:buSzTx/>
              <a:buNone/>
              <a:tabLst>
                <a:tab pos="114300" algn="l"/>
                <a:tab pos="1587500" algn="l"/>
              </a:tabLst>
              <a:defRPr/>
            </a:pPr>
            <a:r>
              <a:rPr lang="id-ID" sz="2400" smtClean="0">
                <a:solidFill>
                  <a:srgbClr val="FFFFFF"/>
                </a:solidFill>
                <a:latin typeface="Segoe UI"/>
              </a:rPr>
              <a:t>penelusuran kehilangan orang:</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FFFFFF"/>
                </a:solidFill>
                <a:latin typeface="Segoe UI"/>
              </a:rPr>
              <a:t>	</a:t>
            </a:r>
            <a:r>
              <a:rPr lang="id-ID" sz="2400" smtClean="0">
                <a:solidFill>
                  <a:srgbClr val="CCCCCC"/>
                </a:solidFill>
                <a:latin typeface="Segoe UI"/>
              </a:rPr>
              <a:t> report missing – search – report found</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who's missing? who's searching?</a:t>
            </a:r>
          </a:p>
          <a:p>
            <a:pPr marL="0" marR="0" lvl="0" indent="0" defTabSz="914400" eaLnBrk="1" fontAlgn="auto" latinLnBrk="0" hangingPunct="1">
              <a:lnSpc>
                <a:spcPts val="3570"/>
              </a:lnSpc>
              <a:buClrTx/>
              <a:buSzTx/>
              <a:buNone/>
              <a:tabLst>
                <a:tab pos="114300" algn="l"/>
                <a:tab pos="1587500" algn="l"/>
              </a:tabLst>
              <a:defRPr/>
            </a:pPr>
            <a:r>
              <a:rPr lang="id-ID" sz="2400" smtClean="0">
                <a:solidFill>
                  <a:srgbClr val="CCCCCC"/>
                </a:solidFill>
                <a:latin typeface="Segoe UI"/>
              </a:rPr>
              <a:t>	 list missing person – list found person</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bisa detail (foto, ciri­ciri, ID number)</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bisa seadanya (nama sebagian/salah eja)</a:t>
            </a: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2189"/>
              </a:lnSpc>
              <a:buClrTx/>
              <a:buSzTx/>
              <a:buNone/>
              <a:tabLst>
                <a:tab pos="114300" algn="l"/>
                <a:tab pos="1587500" algn="l"/>
              </a:tabLst>
              <a:defRPr/>
            </a:pPr>
            <a:r>
              <a:rPr lang="id-ID" sz="1100" smtClean="0">
                <a:solidFill>
                  <a:srgbClr val="B3B3B3"/>
                </a:solidFill>
                <a:latin typeface="Segoe UI"/>
              </a:rPr>
              <a:t> </a:t>
            </a: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2230"/>
              </a:lnSpc>
              <a:buClrTx/>
              <a:buSzTx/>
              <a:buNone/>
              <a:tabLst>
                <a:tab pos="114300" algn="l"/>
                <a:tab pos="1587500" algn="l"/>
              </a:tabLst>
              <a:defRPr/>
            </a:pPr>
            <a:r>
              <a:rPr lang="id-ID" sz="1100" smtClean="0">
                <a:solidFill>
                  <a:srgbClr val="B3B3B3"/>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myslide42">
    <p:spTree>
      <p:nvGrpSpPr>
        <p:cNvPr id="1" name=""/>
        <p:cNvGrpSpPr/>
        <p:nvPr/>
      </p:nvGrpSpPr>
      <p:grpSpPr>
        <a:xfrm>
          <a:off x="0" y="0"/>
          <a:ext cx="0" cy="0"/>
          <a:chOff x="0" y="0"/>
          <a:chExt cx="0" cy="0"/>
        </a:xfrm>
      </p:grpSpPr>
      <p:pic>
        <p:nvPicPr>
          <p:cNvPr id="2" name="Picture 1" descr="ws_299C.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434079" y="198336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4" name="TextBox 3"/>
          <p:cNvSpPr txBox="1"/>
          <p:nvPr/>
        </p:nvSpPr>
        <p:spPr>
          <a:xfrm>
            <a:off x="3434079" y="243675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5" name="TextBox 4"/>
          <p:cNvSpPr txBox="1"/>
          <p:nvPr/>
        </p:nvSpPr>
        <p:spPr>
          <a:xfrm>
            <a:off x="3434079" y="288887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6" name="TextBox 5"/>
          <p:cNvSpPr txBox="1"/>
          <p:nvPr/>
        </p:nvSpPr>
        <p:spPr>
          <a:xfrm>
            <a:off x="321309" y="321513"/>
            <a:ext cx="2462213" cy="6900479"/>
          </a:xfrm>
          <a:prstGeom prst="rect">
            <a:avLst/>
          </a:prstGeom>
          <a:noFill/>
        </p:spPr>
        <p:txBody>
          <a:bodyPr vert="horz" wrap="none" lIns="0" tIns="0" rIns="0" bIns="0" rtlCol="0">
            <a:spAutoFit/>
          </a:bodyPr>
          <a:lstStyle/>
          <a:p>
            <a:pPr marL="0" marR="0" lvl="0" indent="0" defTabSz="914400" eaLnBrk="1" fontAlgn="auto" latinLnBrk="0" hangingPunct="1">
              <a:lnSpc>
                <a:spcPts val="3256"/>
              </a:lnSpc>
              <a:buClrTx/>
              <a:buSzTx/>
              <a:buNone/>
              <a:tabLst>
                <a:tab pos="177800" algn="l"/>
                <a:tab pos="1257300" algn="l"/>
              </a:tabLst>
              <a:defRPr/>
            </a:pPr>
            <a:r>
              <a:rPr lang="id-ID" sz="2800" smtClean="0">
                <a:solidFill>
                  <a:srgbClr val="FFFFFF"/>
                </a:solidFill>
                <a:latin typeface="Segoe UI"/>
              </a:rPr>
              <a:t>disaster victim</a:t>
            </a:r>
          </a:p>
          <a:p>
            <a:pPr marL="0" marR="0" lvl="0" indent="0" defTabSz="914400" eaLnBrk="1" fontAlgn="auto" latinLnBrk="0" hangingPunct="1">
              <a:lnSpc>
                <a:spcPts val="3250"/>
              </a:lnSpc>
              <a:buClrTx/>
              <a:buSzTx/>
              <a:buNone/>
              <a:tabLst>
                <a:tab pos="177800" algn="l"/>
                <a:tab pos="1257300" algn="l"/>
              </a:tabLst>
              <a:defRPr/>
            </a:pPr>
            <a:r>
              <a:rPr lang="id-ID" sz="2800" smtClean="0">
                <a:solidFill>
                  <a:srgbClr val="FFFFFF"/>
                </a:solidFill>
                <a:latin typeface="Segoe UI"/>
              </a:rPr>
              <a:t>		registry</a:t>
            </a: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1000"/>
              </a:lnSpc>
              <a:buClrTx/>
              <a:buSzTx/>
              <a:buNone/>
              <a:tabLst>
                <a:tab pos="177800" algn="l"/>
                <a:tab pos="1257300" algn="l"/>
              </a:tabLst>
              <a:defRPr/>
            </a:pPr>
            <a:endParaRPr lang="id-ID" sz="2800" smtClean="0">
              <a:solidFill>
                <a:srgbClr val="FFFFFF"/>
              </a:solidFill>
              <a:latin typeface="Segoe UI"/>
            </a:endParaRPr>
          </a:p>
          <a:p>
            <a:pPr marL="0" marR="0" lvl="0" indent="0" defTabSz="914400" eaLnBrk="1" fontAlgn="auto" latinLnBrk="0" hangingPunct="1">
              <a:lnSpc>
                <a:spcPts val="2145"/>
              </a:lnSpc>
              <a:buClrTx/>
              <a:buSzTx/>
              <a:buNone/>
              <a:tabLst>
                <a:tab pos="177800" algn="l"/>
                <a:tab pos="1257300" algn="l"/>
              </a:tabLst>
              <a:defRPr/>
            </a:pPr>
            <a:r>
              <a:rPr lang="id-ID" sz="2800" smtClean="0">
                <a:solidFill>
                  <a:srgbClr val="FFFFFF"/>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
        <p:nvSpPr>
          <p:cNvPr id="7" name="TextBox 6"/>
          <p:cNvSpPr txBox="1"/>
          <p:nvPr/>
        </p:nvSpPr>
        <p:spPr>
          <a:xfrm>
            <a:off x="3434079" y="130759"/>
            <a:ext cx="6027740" cy="7091685"/>
          </a:xfrm>
          <a:prstGeom prst="rect">
            <a:avLst/>
          </a:prstGeom>
          <a:noFill/>
        </p:spPr>
        <p:txBody>
          <a:bodyPr vert="horz" wrap="none" lIns="0" tIns="0" rIns="0" bIns="0" rtlCol="0">
            <a:spAutoFit/>
          </a:bodyPr>
          <a:lstStyle/>
          <a:p>
            <a:pPr marL="0" marR="0" lvl="0" indent="0" defTabSz="914400" eaLnBrk="1" fontAlgn="auto" latinLnBrk="0" hangingPunct="1">
              <a:lnSpc>
                <a:spcPts val="3554"/>
              </a:lnSpc>
              <a:buClrTx/>
              <a:buSzTx/>
              <a:buNone/>
              <a:tabLst>
                <a:tab pos="114300" algn="l"/>
                <a:tab pos="1587500" algn="l"/>
              </a:tabLst>
              <a:defRPr/>
            </a:pPr>
            <a:r>
              <a:rPr lang="id-ID" sz="2400" smtClean="0">
                <a:solidFill>
                  <a:srgbClr val="FFFFFF"/>
                </a:solidFill>
                <a:latin typeface="Segoe UI"/>
              </a:rPr>
              <a:t>Akseslah menu Sahana Main:</a:t>
            </a:r>
          </a:p>
          <a:p>
            <a:pPr marL="0" marR="0" lvl="0" indent="0" defTabSz="914400" eaLnBrk="1" fontAlgn="auto" latinLnBrk="0" hangingPunct="1">
              <a:lnSpc>
                <a:spcPts val="3253"/>
              </a:lnSpc>
              <a:buClrTx/>
              <a:buSzTx/>
              <a:buNone/>
              <a:tabLst>
                <a:tab pos="114300" algn="l"/>
                <a:tab pos="1587500" algn="l"/>
              </a:tabLst>
              <a:defRPr/>
            </a:pPr>
            <a:r>
              <a:rPr lang="id-ID" sz="2200" smtClean="0">
                <a:solidFill>
                  <a:srgbClr val="CCCCCC"/>
                </a:solidFill>
                <a:latin typeface="Segoe UI"/>
              </a:rPr>
              <a:t>Sahana Main &gt; Disaster Victim Registry</a:t>
            </a: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4547"/>
              </a:lnSpc>
              <a:buClrTx/>
              <a:buSzTx/>
              <a:buNone/>
              <a:tabLst>
                <a:tab pos="114300" algn="l"/>
                <a:tab pos="1587500" algn="l"/>
              </a:tabLst>
              <a:defRPr/>
            </a:pPr>
            <a:r>
              <a:rPr lang="id-ID" sz="2400" smtClean="0">
                <a:solidFill>
                  <a:srgbClr val="FFFFFF"/>
                </a:solidFill>
                <a:latin typeface="Segoe UI"/>
              </a:rPr>
              <a:t>Mengakomodasi aktifitas pendataan korban:</a:t>
            </a:r>
          </a:p>
          <a:p>
            <a:pPr marL="0" marR="0" lvl="0" indent="0" defTabSz="914400" eaLnBrk="1" fontAlgn="auto" latinLnBrk="0" hangingPunct="1">
              <a:lnSpc>
                <a:spcPts val="3570"/>
              </a:lnSpc>
              <a:buClrTx/>
              <a:buSzTx/>
              <a:buNone/>
              <a:tabLst>
                <a:tab pos="114300" algn="l"/>
                <a:tab pos="1587500" algn="l"/>
              </a:tabLst>
              <a:defRPr/>
            </a:pPr>
            <a:r>
              <a:rPr lang="id-ID" sz="2400" smtClean="0">
                <a:solidFill>
                  <a:srgbClr val="FFFFFF"/>
                </a:solidFill>
                <a:latin typeface="Segoe UI"/>
              </a:rPr>
              <a:t>	</a:t>
            </a:r>
            <a:r>
              <a:rPr lang="id-ID" sz="2400" smtClean="0">
                <a:solidFill>
                  <a:srgbClr val="CCCCCC"/>
                </a:solidFill>
                <a:latin typeface="Segoe UI"/>
              </a:rPr>
              <a:t> daftar korban</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grouping korban (keluarga, desa, turis dsb.)</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data detail (foto, sidik jari, bio data dsb.)</a:t>
            </a:r>
            <a:r>
              <a:rPr lang="id-ID" sz="1100" smtClean="0">
                <a:solidFill>
                  <a:srgbClr val="B3B3B3"/>
                </a:solidFill>
                <a:latin typeface="Segoe UI"/>
              </a:rPr>
              <a:t> </a:t>
            </a: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2109"/>
              </a:lnSpc>
              <a:buClrTx/>
              <a:buSzTx/>
              <a:buNone/>
              <a:tabLst>
                <a:tab pos="114300" algn="l"/>
                <a:tab pos="1587500" algn="l"/>
              </a:tabLst>
              <a:defRPr/>
            </a:pPr>
            <a:r>
              <a:rPr lang="id-ID" sz="1100" smtClean="0">
                <a:solidFill>
                  <a:srgbClr val="B3B3B3"/>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myslide43">
    <p:spTree>
      <p:nvGrpSpPr>
        <p:cNvPr id="1" name=""/>
        <p:cNvGrpSpPr/>
        <p:nvPr/>
      </p:nvGrpSpPr>
      <p:grpSpPr>
        <a:xfrm>
          <a:off x="0" y="0"/>
          <a:ext cx="0" cy="0"/>
          <a:chOff x="0" y="0"/>
          <a:chExt cx="0" cy="0"/>
        </a:xfrm>
      </p:grpSpPr>
      <p:pic>
        <p:nvPicPr>
          <p:cNvPr id="2" name="Picture 1" descr="ws_3080.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434079" y="243675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4" name="TextBox 3"/>
          <p:cNvSpPr txBox="1"/>
          <p:nvPr/>
        </p:nvSpPr>
        <p:spPr>
          <a:xfrm>
            <a:off x="3434079" y="288887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723900" y="321513"/>
            <a:ext cx="2051844" cy="846386"/>
          </a:xfrm>
          <a:prstGeom prst="rect">
            <a:avLst/>
          </a:prstGeom>
          <a:noFill/>
        </p:spPr>
        <p:txBody>
          <a:bodyPr vert="horz" wrap="none" lIns="0" tIns="0" rIns="0" bIns="0" rtlCol="0">
            <a:spAutoFit/>
          </a:bodyPr>
          <a:lstStyle/>
          <a:p>
            <a:pPr marL="0" marR="0" lvl="0" indent="0" defTabSz="914400" eaLnBrk="1" fontAlgn="auto" latinLnBrk="0" hangingPunct="1">
              <a:lnSpc>
                <a:spcPts val="3256"/>
              </a:lnSpc>
              <a:buClrTx/>
              <a:buSzTx/>
              <a:buNone/>
              <a:tabLst>
                <a:tab pos="850900" algn="l"/>
              </a:tabLst>
              <a:defRPr/>
            </a:pPr>
            <a:r>
              <a:rPr lang="id-ID" sz="2800" smtClean="0">
                <a:solidFill>
                  <a:srgbClr val="FFFFFF"/>
                </a:solidFill>
                <a:latin typeface="Segoe UI"/>
              </a:rPr>
              <a:t>organization</a:t>
            </a:r>
          </a:p>
          <a:p>
            <a:pPr marL="0" marR="0" lvl="0" indent="0" defTabSz="914400" eaLnBrk="1" fontAlgn="auto" latinLnBrk="0" hangingPunct="1">
              <a:lnSpc>
                <a:spcPts val="3250"/>
              </a:lnSpc>
              <a:buClrTx/>
              <a:buSzTx/>
              <a:buNone/>
              <a:tabLst>
                <a:tab pos="850900" algn="l"/>
              </a:tabLst>
              <a:defRPr/>
            </a:pPr>
            <a:r>
              <a:rPr lang="id-ID" sz="2800" smtClean="0">
                <a:solidFill>
                  <a:srgbClr val="FFFFFF"/>
                </a:solidFill>
                <a:latin typeface="Segoe UI"/>
              </a:rPr>
              <a:t>	registry</a:t>
            </a:r>
            <a:endParaRPr lang="id-ID" sz="2800">
              <a:solidFill>
                <a:srgbClr val="FFFFFF"/>
              </a:solidFill>
              <a:latin typeface="Segoe UI"/>
            </a:endParaRPr>
          </a:p>
        </p:txBody>
      </p:sp>
      <p:sp>
        <p:nvSpPr>
          <p:cNvPr id="7" name="TextBox 6"/>
          <p:cNvSpPr txBox="1"/>
          <p:nvPr/>
        </p:nvSpPr>
        <p:spPr>
          <a:xfrm>
            <a:off x="3434079" y="130759"/>
            <a:ext cx="5800370" cy="7091685"/>
          </a:xfrm>
          <a:prstGeom prst="rect">
            <a:avLst/>
          </a:prstGeom>
          <a:noFill/>
        </p:spPr>
        <p:txBody>
          <a:bodyPr vert="horz" wrap="none" lIns="0" tIns="0" rIns="0" bIns="0" rtlCol="0">
            <a:spAutoFit/>
          </a:bodyPr>
          <a:lstStyle/>
          <a:p>
            <a:pPr marL="0" marR="0" lvl="0" indent="0" defTabSz="914400" eaLnBrk="1" fontAlgn="auto" latinLnBrk="0" hangingPunct="1">
              <a:lnSpc>
                <a:spcPts val="3554"/>
              </a:lnSpc>
              <a:buClrTx/>
              <a:buSzTx/>
              <a:buNone/>
              <a:tabLst>
                <a:tab pos="114300" algn="l"/>
                <a:tab pos="1587500" algn="l"/>
              </a:tabLst>
              <a:defRPr/>
            </a:pPr>
            <a:r>
              <a:rPr lang="id-ID" sz="2400" smtClean="0">
                <a:solidFill>
                  <a:srgbClr val="FFFFFF"/>
                </a:solidFill>
                <a:latin typeface="Segoe UI"/>
              </a:rPr>
              <a:t>Akseslah menu Sahana Main:</a:t>
            </a:r>
          </a:p>
          <a:p>
            <a:pPr marL="0" marR="0" lvl="0" indent="0" defTabSz="914400" eaLnBrk="1" fontAlgn="auto" latinLnBrk="0" hangingPunct="1">
              <a:lnSpc>
                <a:spcPts val="3253"/>
              </a:lnSpc>
              <a:buClrTx/>
              <a:buSzTx/>
              <a:buNone/>
              <a:tabLst>
                <a:tab pos="114300" algn="l"/>
                <a:tab pos="1587500" algn="l"/>
              </a:tabLst>
              <a:defRPr/>
            </a:pPr>
            <a:r>
              <a:rPr lang="id-ID" sz="2200" smtClean="0">
                <a:solidFill>
                  <a:srgbClr val="CCCCCC"/>
                </a:solidFill>
                <a:latin typeface="Segoe UI"/>
              </a:rPr>
              <a:t>Sahana Main &gt; Organization Registry</a:t>
            </a: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4547"/>
              </a:lnSpc>
              <a:buClrTx/>
              <a:buSzTx/>
              <a:buNone/>
              <a:tabLst>
                <a:tab pos="114300" algn="l"/>
                <a:tab pos="1587500" algn="l"/>
              </a:tabLst>
              <a:defRPr/>
            </a:pPr>
            <a:r>
              <a:rPr lang="id-ID" sz="2400" smtClean="0">
                <a:solidFill>
                  <a:srgbClr val="FFFFFF"/>
                </a:solidFill>
                <a:latin typeface="Segoe UI"/>
              </a:rPr>
              <a:t>Mendata organisasi yang terlibat di daeraj </a:t>
            </a:r>
          </a:p>
          <a:p>
            <a:pPr marL="0" marR="0" lvl="0" indent="0" defTabSz="914400" eaLnBrk="1" fontAlgn="auto" latinLnBrk="0" hangingPunct="1">
              <a:lnSpc>
                <a:spcPts val="3570"/>
              </a:lnSpc>
              <a:buClrTx/>
              <a:buSzTx/>
              <a:buNone/>
              <a:tabLst>
                <a:tab pos="114300" algn="l"/>
                <a:tab pos="1587500" algn="l"/>
              </a:tabLst>
              <a:defRPr/>
            </a:pPr>
            <a:r>
              <a:rPr lang="id-ID" sz="2400" smtClean="0">
                <a:solidFill>
                  <a:srgbClr val="FFFFFF"/>
                </a:solidFill>
                <a:latin typeface="Segoe UI"/>
              </a:rPr>
              <a:t>bencana:</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FFFFFF"/>
                </a:solidFill>
                <a:latin typeface="Segoe UI"/>
              </a:rPr>
              <a:t>	</a:t>
            </a:r>
            <a:r>
              <a:rPr lang="id-ID" sz="2400" smtClean="0">
                <a:solidFill>
                  <a:srgbClr val="CCCCCC"/>
                </a:solidFill>
                <a:latin typeface="Segoe UI"/>
              </a:rPr>
              <a:t> profil organisasi, lokasi, contact person</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layanan, coverage  dan ketersediaan</a:t>
            </a:r>
            <a:r>
              <a:rPr lang="id-ID" sz="1100" smtClean="0">
                <a:solidFill>
                  <a:srgbClr val="B3B3B3"/>
                </a:solidFill>
                <a:latin typeface="Segoe UI"/>
              </a:rPr>
              <a:t> </a:t>
            </a: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1100" smtClean="0">
              <a:solidFill>
                <a:srgbClr val="B3B3B3"/>
              </a:solidFill>
              <a:latin typeface="Segoe UI"/>
            </a:endParaRPr>
          </a:p>
          <a:p>
            <a:pPr marL="0" marR="0" lvl="0" indent="0" defTabSz="914400" eaLnBrk="1" fontAlgn="auto" latinLnBrk="0" hangingPunct="1">
              <a:lnSpc>
                <a:spcPts val="2109"/>
              </a:lnSpc>
              <a:buClrTx/>
              <a:buSzTx/>
              <a:buNone/>
              <a:tabLst>
                <a:tab pos="114300" algn="l"/>
                <a:tab pos="1587500" algn="l"/>
              </a:tabLst>
              <a:defRPr/>
            </a:pPr>
            <a:r>
              <a:rPr lang="id-ID" sz="1100" smtClean="0">
                <a:solidFill>
                  <a:srgbClr val="B3B3B3"/>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myslide44">
    <p:spTree>
      <p:nvGrpSpPr>
        <p:cNvPr id="1" name=""/>
        <p:cNvGrpSpPr/>
        <p:nvPr/>
      </p:nvGrpSpPr>
      <p:grpSpPr>
        <a:xfrm>
          <a:off x="0" y="0"/>
          <a:ext cx="0" cy="0"/>
          <a:chOff x="0" y="0"/>
          <a:chExt cx="0" cy="0"/>
        </a:xfrm>
      </p:grpSpPr>
      <p:pic>
        <p:nvPicPr>
          <p:cNvPr id="2" name="Picture 1" descr="ws_36C8.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18770" y="274269"/>
            <a:ext cx="6185924" cy="3834383"/>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Akseslah menu Sahana Main:</a:t>
            </a:r>
          </a:p>
          <a:p>
            <a:pPr>
              <a:lnSpc>
                <a:spcPts val="3560"/>
              </a:lnSpc>
            </a:pPr>
            <a:r>
              <a:rPr lang="id-ID" sz="2400" smtClean="0">
                <a:solidFill>
                  <a:srgbClr val="CCCCCC"/>
                </a:solidFill>
                <a:latin typeface="Segoe UI"/>
              </a:rPr>
              <a:t>Sahana Main &gt; Volunteer Management</a:t>
            </a:r>
          </a:p>
          <a:p>
            <a:pPr>
              <a:lnSpc>
                <a:spcPts val="1000"/>
              </a:lnSpc>
            </a:pPr>
            <a:endParaRPr lang="id-ID" sz="2400" smtClean="0">
              <a:solidFill>
                <a:srgbClr val="CCCCCC"/>
              </a:solidFill>
              <a:latin typeface="Segoe UI"/>
            </a:endParaRPr>
          </a:p>
          <a:p>
            <a:pPr>
              <a:lnSpc>
                <a:spcPts val="1000"/>
              </a:lnSpc>
            </a:pPr>
            <a:endParaRPr lang="id-ID" sz="2400" smtClean="0">
              <a:solidFill>
                <a:srgbClr val="CCCCCC"/>
              </a:solidFill>
              <a:latin typeface="Segoe UI"/>
            </a:endParaRPr>
          </a:p>
          <a:p>
            <a:pPr>
              <a:lnSpc>
                <a:spcPts val="1000"/>
              </a:lnSpc>
            </a:pPr>
            <a:endParaRPr lang="id-ID" sz="2400" smtClean="0">
              <a:solidFill>
                <a:srgbClr val="CCCCCC"/>
              </a:solidFill>
              <a:latin typeface="Segoe UI"/>
            </a:endParaRPr>
          </a:p>
          <a:p>
            <a:pPr>
              <a:lnSpc>
                <a:spcPts val="4130"/>
              </a:lnSpc>
            </a:pPr>
            <a:r>
              <a:rPr lang="id-ID" sz="2400" smtClean="0">
                <a:solidFill>
                  <a:srgbClr val="FFFFFF"/>
                </a:solidFill>
                <a:latin typeface="Segoe UI"/>
              </a:rPr>
              <a:t>Untuk mendata tenaga sukarelawan bencana </a:t>
            </a:r>
          </a:p>
          <a:p>
            <a:pPr>
              <a:lnSpc>
                <a:spcPts val="3560"/>
              </a:lnSpc>
            </a:pPr>
            <a:r>
              <a:rPr lang="id-ID" sz="2400" smtClean="0">
                <a:solidFill>
                  <a:srgbClr val="FFFFFF"/>
                </a:solidFill>
                <a:latin typeface="Segoe UI"/>
              </a:rPr>
              <a:t>dan mengatur alokasinya:</a:t>
            </a:r>
          </a:p>
          <a:p>
            <a:pPr>
              <a:lnSpc>
                <a:spcPts val="2976"/>
              </a:lnSpc>
            </a:pPr>
            <a:r>
              <a:rPr lang="id-ID" sz="2000" smtClean="0">
                <a:solidFill>
                  <a:srgbClr val="B3B3B3"/>
                </a:solidFill>
                <a:latin typeface="Segoe UI"/>
              </a:rPr>
              <a:t>­ registering volunteer</a:t>
            </a:r>
          </a:p>
          <a:p>
            <a:pPr>
              <a:lnSpc>
                <a:spcPts val="2970"/>
              </a:lnSpc>
            </a:pPr>
            <a:r>
              <a:rPr lang="id-ID" sz="2000" smtClean="0">
                <a:solidFill>
                  <a:srgbClr val="B3B3B3"/>
                </a:solidFill>
                <a:latin typeface="Segoe UI"/>
              </a:rPr>
              <a:t>­ manajemen keahlian/spesialisasi</a:t>
            </a:r>
          </a:p>
          <a:p>
            <a:pPr>
              <a:lnSpc>
                <a:spcPts val="2980"/>
              </a:lnSpc>
            </a:pPr>
            <a:r>
              <a:rPr lang="id-ID" sz="2000" smtClean="0">
                <a:solidFill>
                  <a:srgbClr val="B3B3B3"/>
                </a:solidFill>
                <a:latin typeface="Segoe UI"/>
              </a:rPr>
              <a:t>­ manajemen project &amp; delegasi volunteer ke project</a:t>
            </a:r>
          </a:p>
          <a:p>
            <a:pPr>
              <a:lnSpc>
                <a:spcPts val="2970"/>
              </a:lnSpc>
            </a:pPr>
            <a:r>
              <a:rPr lang="id-ID" sz="2000" smtClean="0">
                <a:solidFill>
                  <a:srgbClr val="B3B3B3"/>
                </a:solidFill>
                <a:latin typeface="Segoe UI"/>
              </a:rPr>
              <a:t>­ pesan /messaging untuk volunteer</a:t>
            </a:r>
            <a:endParaRPr lang="id-ID" sz="2000">
              <a:solidFill>
                <a:srgbClr val="B3B3B3"/>
              </a:solidFill>
              <a:latin typeface="Segoe UI"/>
            </a:endParaRPr>
          </a:p>
        </p:txBody>
      </p:sp>
      <p:sp>
        <p:nvSpPr>
          <p:cNvPr id="4" name="TextBox 3"/>
          <p:cNvSpPr txBox="1"/>
          <p:nvPr/>
        </p:nvSpPr>
        <p:spPr>
          <a:xfrm>
            <a:off x="7157719" y="143255"/>
            <a:ext cx="2401298" cy="107721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volunteer</a:t>
            </a:r>
          </a:p>
          <a:p>
            <a:pPr>
              <a:lnSpc>
                <a:spcPts val="3732"/>
              </a:lnSpc>
            </a:pPr>
            <a:r>
              <a:rPr lang="id-ID" sz="3200" smtClean="0">
                <a:solidFill>
                  <a:srgbClr val="FFFFFF"/>
                </a:solidFill>
                <a:latin typeface="Segoe UI"/>
              </a:rPr>
              <a:t>management</a:t>
            </a:r>
            <a:endParaRPr lang="id-ID" sz="32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myslide45">
    <p:spTree>
      <p:nvGrpSpPr>
        <p:cNvPr id="1" name=""/>
        <p:cNvGrpSpPr/>
        <p:nvPr/>
      </p:nvGrpSpPr>
      <p:grpSpPr>
        <a:xfrm>
          <a:off x="0" y="0"/>
          <a:ext cx="0" cy="0"/>
          <a:chOff x="0" y="0"/>
          <a:chExt cx="0" cy="0"/>
        </a:xfrm>
      </p:grpSpPr>
      <p:pic>
        <p:nvPicPr>
          <p:cNvPr id="2" name="Picture 1" descr="ws_3BC8.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434079" y="198336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4" name="TextBox 3"/>
          <p:cNvSpPr txBox="1"/>
          <p:nvPr/>
        </p:nvSpPr>
        <p:spPr>
          <a:xfrm>
            <a:off x="3434079" y="243675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5" name="TextBox 4"/>
          <p:cNvSpPr txBox="1"/>
          <p:nvPr/>
        </p:nvSpPr>
        <p:spPr>
          <a:xfrm>
            <a:off x="3434079" y="2888879"/>
            <a:ext cx="99386" cy="141064"/>
          </a:xfrm>
          <a:prstGeom prst="rect">
            <a:avLst/>
          </a:prstGeom>
          <a:noFill/>
        </p:spPr>
        <p:txBody>
          <a:bodyPr vert="horz" wrap="none" lIns="0" tIns="0" rIns="0" bIns="0" rtlCol="0">
            <a:spAutoFit/>
          </a:bodyPr>
          <a:lstStyle/>
          <a:p>
            <a:pPr>
              <a:lnSpc>
                <a:spcPts val="1079"/>
              </a:lnSpc>
            </a:pPr>
            <a:r>
              <a:rPr lang="id-ID" sz="1080" smtClean="0">
                <a:solidFill>
                  <a:srgbClr val="000000"/>
                </a:solidFill>
                <a:latin typeface="Symbol"/>
              </a:rPr>
              <a:t>●</a:t>
            </a:r>
            <a:endParaRPr lang="id-ID" sz="1080">
              <a:solidFill>
                <a:srgbClr val="000000"/>
              </a:solidFill>
              <a:latin typeface="Symbol"/>
            </a:endParaRPr>
          </a:p>
        </p:txBody>
      </p:sp>
      <p:sp>
        <p:nvSpPr>
          <p:cNvPr id="6" name="TextBox 5"/>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7" name="TextBox 6"/>
          <p:cNvSpPr txBox="1"/>
          <p:nvPr/>
        </p:nvSpPr>
        <p:spPr>
          <a:xfrm>
            <a:off x="557530" y="321513"/>
            <a:ext cx="2176943" cy="846386"/>
          </a:xfrm>
          <a:prstGeom prst="rect">
            <a:avLst/>
          </a:prstGeom>
          <a:noFill/>
        </p:spPr>
        <p:txBody>
          <a:bodyPr vert="horz" wrap="none" lIns="0" tIns="0" rIns="0" bIns="0" rtlCol="0">
            <a:spAutoFit/>
          </a:bodyPr>
          <a:lstStyle/>
          <a:p>
            <a:pPr marL="0" marR="0" lvl="0" indent="0" defTabSz="914400" eaLnBrk="1" fontAlgn="auto" latinLnBrk="0" hangingPunct="1">
              <a:lnSpc>
                <a:spcPts val="3256"/>
              </a:lnSpc>
              <a:buClrTx/>
              <a:buSzTx/>
              <a:buNone/>
              <a:tabLst>
                <a:tab pos="368300" algn="l"/>
              </a:tabLst>
              <a:defRPr/>
            </a:pPr>
            <a:r>
              <a:rPr lang="id-ID" smtClean="0"/>
              <a:t>	</a:t>
            </a:r>
            <a:r>
              <a:rPr lang="id-ID" sz="2800" smtClean="0">
                <a:solidFill>
                  <a:srgbClr val="FFFFFF"/>
                </a:solidFill>
                <a:latin typeface="Segoe UI"/>
              </a:rPr>
              <a:t>request/aid</a:t>
            </a:r>
          </a:p>
          <a:p>
            <a:pPr marL="0" marR="0" lvl="0" indent="0" defTabSz="914400" eaLnBrk="1" fontAlgn="auto" latinLnBrk="0" hangingPunct="1">
              <a:lnSpc>
                <a:spcPts val="3250"/>
              </a:lnSpc>
              <a:buClrTx/>
              <a:buSzTx/>
              <a:buNone/>
              <a:tabLst>
                <a:tab pos="368300" algn="l"/>
              </a:tabLst>
              <a:defRPr/>
            </a:pPr>
            <a:r>
              <a:rPr lang="id-ID" sz="2800" smtClean="0">
                <a:solidFill>
                  <a:srgbClr val="FFFFFF"/>
                </a:solidFill>
                <a:latin typeface="Segoe UI"/>
              </a:rPr>
              <a:t>management</a:t>
            </a:r>
            <a:endParaRPr lang="id-ID" sz="2800">
              <a:solidFill>
                <a:srgbClr val="FFFFFF"/>
              </a:solidFill>
              <a:latin typeface="Segoe UI"/>
            </a:endParaRPr>
          </a:p>
        </p:txBody>
      </p:sp>
      <p:sp>
        <p:nvSpPr>
          <p:cNvPr id="8" name="TextBox 7"/>
          <p:cNvSpPr txBox="1"/>
          <p:nvPr/>
        </p:nvSpPr>
        <p:spPr>
          <a:xfrm>
            <a:off x="3434079" y="130759"/>
            <a:ext cx="5995937" cy="7091685"/>
          </a:xfrm>
          <a:prstGeom prst="rect">
            <a:avLst/>
          </a:prstGeom>
          <a:noFill/>
        </p:spPr>
        <p:txBody>
          <a:bodyPr vert="horz" wrap="none" lIns="0" tIns="0" rIns="0" bIns="0" rtlCol="0">
            <a:spAutoFit/>
          </a:bodyPr>
          <a:lstStyle/>
          <a:p>
            <a:pPr marL="0" marR="0" lvl="0" indent="0" defTabSz="914400" eaLnBrk="1" fontAlgn="auto" latinLnBrk="0" hangingPunct="1">
              <a:lnSpc>
                <a:spcPts val="3554"/>
              </a:lnSpc>
              <a:buClrTx/>
              <a:buSzTx/>
              <a:buNone/>
              <a:tabLst>
                <a:tab pos="114300" algn="l"/>
                <a:tab pos="1587500" algn="l"/>
              </a:tabLst>
              <a:defRPr/>
            </a:pPr>
            <a:r>
              <a:rPr lang="id-ID" sz="2400" smtClean="0">
                <a:solidFill>
                  <a:srgbClr val="FFFFFF"/>
                </a:solidFill>
                <a:latin typeface="Segoe UI"/>
              </a:rPr>
              <a:t>Akseslah menu Sahana Main:</a:t>
            </a:r>
          </a:p>
          <a:p>
            <a:pPr marL="0" marR="0" lvl="0" indent="0" defTabSz="914400" eaLnBrk="1" fontAlgn="auto" latinLnBrk="0" hangingPunct="1">
              <a:lnSpc>
                <a:spcPts val="3253"/>
              </a:lnSpc>
              <a:buClrTx/>
              <a:buSzTx/>
              <a:buNone/>
              <a:tabLst>
                <a:tab pos="114300" algn="l"/>
                <a:tab pos="1587500" algn="l"/>
              </a:tabLst>
              <a:defRPr/>
            </a:pPr>
            <a:r>
              <a:rPr lang="id-ID" sz="2200" smtClean="0">
                <a:solidFill>
                  <a:srgbClr val="CCCCCC"/>
                </a:solidFill>
                <a:latin typeface="Segoe UI"/>
              </a:rPr>
              <a:t>Sahana Main &gt; Request/Aid Management</a:t>
            </a: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200" smtClean="0">
              <a:solidFill>
                <a:srgbClr val="CCCCCC"/>
              </a:solidFill>
              <a:latin typeface="Segoe UI"/>
            </a:endParaRPr>
          </a:p>
          <a:p>
            <a:pPr marL="0" marR="0" lvl="0" indent="0" defTabSz="914400" eaLnBrk="1" fontAlgn="auto" latinLnBrk="0" hangingPunct="1">
              <a:lnSpc>
                <a:spcPts val="4547"/>
              </a:lnSpc>
              <a:buClrTx/>
              <a:buSzTx/>
              <a:buNone/>
              <a:tabLst>
                <a:tab pos="114300" algn="l"/>
                <a:tab pos="1587500" algn="l"/>
              </a:tabLst>
              <a:defRPr/>
            </a:pPr>
            <a:r>
              <a:rPr lang="id-ID" sz="2400" smtClean="0">
                <a:solidFill>
                  <a:srgbClr val="FFFFFF"/>
                </a:solidFill>
                <a:latin typeface="Segoe UI"/>
              </a:rPr>
              <a:t>Koordinasi supply bantuan:</a:t>
            </a:r>
          </a:p>
          <a:p>
            <a:pPr marL="0" marR="0" lvl="0" indent="0" defTabSz="914400" eaLnBrk="1" fontAlgn="auto" latinLnBrk="0" hangingPunct="1">
              <a:lnSpc>
                <a:spcPts val="3570"/>
              </a:lnSpc>
              <a:buClrTx/>
              <a:buSzTx/>
              <a:buNone/>
              <a:tabLst>
                <a:tab pos="114300" algn="l"/>
                <a:tab pos="1587500" algn="l"/>
              </a:tabLst>
              <a:defRPr/>
            </a:pPr>
            <a:r>
              <a:rPr lang="id-ID" sz="2400" smtClean="0">
                <a:solidFill>
                  <a:srgbClr val="FFFFFF"/>
                </a:solidFill>
                <a:latin typeface="Segoe UI"/>
              </a:rPr>
              <a:t>	</a:t>
            </a:r>
            <a:r>
              <a:rPr lang="id-ID" sz="2400" smtClean="0">
                <a:solidFill>
                  <a:srgbClr val="CCCCCC"/>
                </a:solidFill>
                <a:latin typeface="Segoe UI"/>
              </a:rPr>
              <a:t> manajemen request bantuan</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manajemen kiriman/alokasi bantuan</a:t>
            </a:r>
          </a:p>
          <a:p>
            <a:pPr marL="0" marR="0" lvl="0" indent="0" defTabSz="914400" eaLnBrk="1" fontAlgn="auto" latinLnBrk="0" hangingPunct="1">
              <a:lnSpc>
                <a:spcPts val="3560"/>
              </a:lnSpc>
              <a:buClrTx/>
              <a:buSzTx/>
              <a:buNone/>
              <a:tabLst>
                <a:tab pos="114300" algn="l"/>
                <a:tab pos="1587500" algn="l"/>
              </a:tabLst>
              <a:defRPr/>
            </a:pPr>
            <a:r>
              <a:rPr lang="id-ID" sz="2400" smtClean="0">
                <a:solidFill>
                  <a:srgbClr val="CCCCCC"/>
                </a:solidFill>
                <a:latin typeface="Segoe UI"/>
              </a:rPr>
              <a:t>	 rekapitulasi bantuan yang sudah terpenuhi</a:t>
            </a: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1000"/>
              </a:lnSpc>
              <a:buClrTx/>
              <a:buSzTx/>
              <a:buNone/>
              <a:tabLst>
                <a:tab pos="114300" algn="l"/>
                <a:tab pos="1587500" algn="l"/>
              </a:tabLst>
              <a:defRPr/>
            </a:pPr>
            <a:endParaRPr lang="id-ID" sz="2400" smtClean="0">
              <a:solidFill>
                <a:srgbClr val="CCCCCC"/>
              </a:solidFill>
              <a:latin typeface="Segoe UI"/>
            </a:endParaRPr>
          </a:p>
          <a:p>
            <a:pPr marL="0" marR="0" lvl="0" indent="0" defTabSz="914400" eaLnBrk="1" fontAlgn="auto" latinLnBrk="0" hangingPunct="1">
              <a:lnSpc>
                <a:spcPts val="2109"/>
              </a:lnSpc>
              <a:buClrTx/>
              <a:buSzTx/>
              <a:buNone/>
              <a:tabLst>
                <a:tab pos="114300" algn="l"/>
                <a:tab pos="1587500" algn="l"/>
              </a:tabLst>
              <a:defRPr/>
            </a:pPr>
            <a:r>
              <a:rPr lang="id-ID" sz="2400" smtClean="0">
                <a:solidFill>
                  <a:srgbClr val="CCCCCC"/>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myslide46">
    <p:spTree>
      <p:nvGrpSpPr>
        <p:cNvPr id="1" name=""/>
        <p:cNvGrpSpPr/>
        <p:nvPr/>
      </p:nvGrpSpPr>
      <p:grpSpPr>
        <a:xfrm>
          <a:off x="0" y="0"/>
          <a:ext cx="0" cy="0"/>
          <a:chOff x="0" y="0"/>
          <a:chExt cx="0" cy="0"/>
        </a:xfrm>
      </p:grpSpPr>
      <p:sp>
        <p:nvSpPr>
          <p:cNvPr id="2" name="Freeform 1"/>
          <p:cNvSpPr/>
          <p:nvPr/>
        </p:nvSpPr>
        <p:spPr>
          <a:xfrm>
            <a:off x="3886200" y="0"/>
            <a:ext cx="6189981" cy="7561581"/>
          </a:xfrm>
          <a:custGeom>
            <a:avLst/>
            <a:gdLst/>
            <a:ahLst/>
            <a:cxnLst/>
            <a:rect l="0" t="0" r="0" b="0"/>
            <a:pathLst>
              <a:path w="6189981" h="7561581">
                <a:moveTo>
                  <a:pt x="3094990" y="7561580"/>
                </a:moveTo>
                <a:lnTo>
                  <a:pt x="0" y="7561580"/>
                </a:lnTo>
                <a:lnTo>
                  <a:pt x="0" y="0"/>
                </a:lnTo>
                <a:lnTo>
                  <a:pt x="6189980" y="0"/>
                </a:lnTo>
                <a:lnTo>
                  <a:pt x="6189980" y="7561580"/>
                </a:lnTo>
                <a:close/>
              </a:path>
            </a:pathLst>
          </a:custGeom>
          <a:solidFill>
            <a:srgbClr val="4C4C4C"/>
          </a:solidFill>
          <a:ln w="12700" cap="flat" cmpd="sng" algn="ctr">
            <a:solidFill>
              <a:srgbClr val="4C4C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471169" y="1983740"/>
            <a:ext cx="3427732" cy="1216661"/>
          </a:xfrm>
          <a:custGeom>
            <a:avLst/>
            <a:gdLst/>
            <a:ahLst/>
            <a:cxnLst/>
            <a:rect l="0" t="0" r="0" b="0"/>
            <a:pathLst>
              <a:path w="3427732" h="1216661">
                <a:moveTo>
                  <a:pt x="1713231" y="1216660"/>
                </a:moveTo>
                <a:lnTo>
                  <a:pt x="0" y="1216660"/>
                </a:lnTo>
                <a:lnTo>
                  <a:pt x="0" y="0"/>
                </a:lnTo>
                <a:lnTo>
                  <a:pt x="3427731" y="0"/>
                </a:lnTo>
                <a:lnTo>
                  <a:pt x="3427731" y="1216660"/>
                </a:lnTo>
                <a:close/>
              </a:path>
            </a:pathLst>
          </a:custGeom>
          <a:solidFill>
            <a:srgbClr val="FF6309"/>
          </a:solidFill>
          <a:ln w="12700" cap="flat" cmpd="sng" algn="ctr">
            <a:solidFill>
              <a:srgbClr val="FF630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3"/>
          <p:cNvSpPr/>
          <p:nvPr/>
        </p:nvSpPr>
        <p:spPr>
          <a:xfrm>
            <a:off x="466090" y="1972309"/>
            <a:ext cx="191770" cy="1228092"/>
          </a:xfrm>
          <a:custGeom>
            <a:avLst/>
            <a:gdLst/>
            <a:ahLst/>
            <a:cxnLst/>
            <a:rect l="0" t="0" r="0" b="0"/>
            <a:pathLst>
              <a:path w="191770" h="1228092">
                <a:moveTo>
                  <a:pt x="0" y="0"/>
                </a:moveTo>
                <a:lnTo>
                  <a:pt x="191769" y="0"/>
                </a:lnTo>
                <a:lnTo>
                  <a:pt x="191769" y="1228091"/>
                </a:lnTo>
                <a:lnTo>
                  <a:pt x="0" y="1228091"/>
                </a:lnTo>
                <a:close/>
              </a:path>
            </a:pathLst>
          </a:custGeom>
          <a:solidFill>
            <a:srgbClr val="E6E6FF"/>
          </a:solidFill>
          <a:ln w="12700" cap="flat" cmpd="sng" algn="ctr">
            <a:solidFill>
              <a:srgbClr val="E6E6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 name="Picture 4" descr="ws_41A3.tmp"/>
          <p:cNvPicPr>
            <a:picLocks/>
          </p:cNvPicPr>
          <p:nvPr/>
        </p:nvPicPr>
        <p:blipFill>
          <a:blip r:embed="rId2"/>
          <a:stretch>
            <a:fillRect/>
          </a:stretch>
        </p:blipFill>
        <p:spPr>
          <a:xfrm>
            <a:off x="0" y="8891"/>
            <a:ext cx="5041900" cy="7547609"/>
          </a:xfrm>
          <a:prstGeom prst="rect">
            <a:avLst/>
          </a:prstGeom>
        </p:spPr>
      </p:pic>
      <p:sp>
        <p:nvSpPr>
          <p:cNvPr id="6" name="TextBox 5"/>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7" name="TextBox 6"/>
          <p:cNvSpPr txBox="1"/>
          <p:nvPr/>
        </p:nvSpPr>
        <p:spPr>
          <a:xfrm>
            <a:off x="4420870" y="162940"/>
            <a:ext cx="3691908" cy="1141338"/>
          </a:xfrm>
          <a:prstGeom prst="rect">
            <a:avLst/>
          </a:prstGeom>
          <a:noFill/>
        </p:spPr>
        <p:txBody>
          <a:bodyPr vert="horz" wrap="none" lIns="0" tIns="0" rIns="0" bIns="0" rtlCol="0">
            <a:spAutoFit/>
          </a:bodyPr>
          <a:lstStyle/>
          <a:p>
            <a:pPr>
              <a:lnSpc>
                <a:spcPts val="4518"/>
              </a:lnSpc>
            </a:pPr>
            <a:r>
              <a:rPr lang="id-ID" sz="3000" b="1" smtClean="0">
                <a:solidFill>
                  <a:srgbClr val="FFFFFF"/>
                </a:solidFill>
                <a:latin typeface="Segoe UI"/>
              </a:rPr>
              <a:t>Messaging: </a:t>
            </a:r>
          </a:p>
          <a:p>
            <a:pPr>
              <a:lnSpc>
                <a:spcPts val="4444"/>
              </a:lnSpc>
            </a:pPr>
            <a:r>
              <a:rPr lang="id-ID" sz="3000" smtClean="0">
                <a:solidFill>
                  <a:srgbClr val="FFFFFF"/>
                </a:solidFill>
                <a:latin typeface="Segoe UI"/>
              </a:rPr>
              <a:t>SMS (texting) &amp; Email</a:t>
            </a:r>
            <a:endParaRPr lang="id-ID" sz="3000">
              <a:solidFill>
                <a:srgbClr val="FFFFFF"/>
              </a:solidFill>
              <a:latin typeface="Segoe UI"/>
            </a:endParaRPr>
          </a:p>
        </p:txBody>
      </p:sp>
      <p:sp>
        <p:nvSpPr>
          <p:cNvPr id="8" name="TextBox 7"/>
          <p:cNvSpPr txBox="1"/>
          <p:nvPr/>
        </p:nvSpPr>
        <p:spPr>
          <a:xfrm>
            <a:off x="793750" y="2029358"/>
            <a:ext cx="2680221" cy="1077218"/>
          </a:xfrm>
          <a:prstGeom prst="rect">
            <a:avLst/>
          </a:prstGeom>
          <a:noFill/>
        </p:spPr>
        <p:txBody>
          <a:bodyPr vert="horz" wrap="none" lIns="0" tIns="0" rIns="0" bIns="0" rtlCol="0">
            <a:spAutoFit/>
          </a:bodyPr>
          <a:lstStyle/>
          <a:p>
            <a:pPr marL="0" marR="0" lvl="0" indent="0" defTabSz="914400" eaLnBrk="1" fontAlgn="auto" latinLnBrk="0" hangingPunct="1">
              <a:lnSpc>
                <a:spcPts val="4187"/>
              </a:lnSpc>
              <a:buClrTx/>
              <a:buSzTx/>
              <a:buNone/>
              <a:tabLst>
                <a:tab pos="304800" algn="l"/>
              </a:tabLst>
              <a:defRPr/>
            </a:pPr>
            <a:r>
              <a:rPr lang="id-ID" sz="3600" smtClean="0">
                <a:solidFill>
                  <a:srgbClr val="FFFFFF"/>
                </a:solidFill>
                <a:latin typeface="Segoe UI"/>
              </a:rPr>
              <a:t>messaging &amp;</a:t>
            </a:r>
          </a:p>
          <a:p>
            <a:pPr marL="0" marR="0" lvl="0" indent="0" defTabSz="914400" eaLnBrk="1" fontAlgn="auto" latinLnBrk="0" hangingPunct="1">
              <a:lnSpc>
                <a:spcPts val="4180"/>
              </a:lnSpc>
              <a:buClrTx/>
              <a:buSzTx/>
              <a:buNone/>
              <a:tabLst>
                <a:tab pos="304800" algn="l"/>
              </a:tabLst>
              <a:defRPr/>
            </a:pPr>
            <a:r>
              <a:rPr lang="id-ID" sz="3600" smtClean="0">
                <a:solidFill>
                  <a:srgbClr val="FFFFFF"/>
                </a:solidFill>
                <a:latin typeface="Segoe UI"/>
              </a:rPr>
              <a:t>	sinkronisasi</a:t>
            </a:r>
            <a:endParaRPr lang="id-ID" sz="3600">
              <a:solidFill>
                <a:srgbClr val="FFFFFF"/>
              </a:solidFill>
              <a:latin typeface="Segoe UI"/>
            </a:endParaRPr>
          </a:p>
        </p:txBody>
      </p:sp>
      <p:sp>
        <p:nvSpPr>
          <p:cNvPr id="9" name="TextBox 8"/>
          <p:cNvSpPr txBox="1"/>
          <p:nvPr/>
        </p:nvSpPr>
        <p:spPr>
          <a:xfrm>
            <a:off x="4420870" y="1868551"/>
            <a:ext cx="5038431" cy="5321970"/>
          </a:xfrm>
          <a:prstGeom prst="rect">
            <a:avLst/>
          </a:prstGeom>
          <a:noFill/>
        </p:spPr>
        <p:txBody>
          <a:bodyPr vert="horz" wrap="none" lIns="0" tIns="0" rIns="0" bIns="0" rtlCol="0">
            <a:spAutoFit/>
          </a:bodyPr>
          <a:lstStyle/>
          <a:p>
            <a:pPr marL="0" marR="0" lvl="0" indent="0" defTabSz="914400" eaLnBrk="1" fontAlgn="auto" latinLnBrk="0" hangingPunct="1">
              <a:lnSpc>
                <a:spcPts val="4518"/>
              </a:lnSpc>
              <a:buClrTx/>
              <a:buSzTx/>
              <a:buNone/>
              <a:tabLst>
                <a:tab pos="596900" algn="l"/>
              </a:tabLst>
              <a:defRPr/>
            </a:pPr>
            <a:r>
              <a:rPr lang="id-ID" sz="3000" b="1" smtClean="0">
                <a:solidFill>
                  <a:srgbClr val="FFFFFF"/>
                </a:solidFill>
                <a:latin typeface="Segoe UI"/>
              </a:rPr>
              <a:t>Needs:</a:t>
            </a:r>
          </a:p>
          <a:p>
            <a:pPr marL="0" marR="0" lvl="0" indent="0" defTabSz="914400" eaLnBrk="1" fontAlgn="auto" latinLnBrk="0" hangingPunct="1">
              <a:lnSpc>
                <a:spcPts val="4444"/>
              </a:lnSpc>
              <a:buClrTx/>
              <a:buSzTx/>
              <a:buNone/>
              <a:tabLst>
                <a:tab pos="596900" algn="l"/>
              </a:tabLst>
              <a:defRPr/>
            </a:pPr>
            <a:r>
              <a:rPr lang="id-ID" sz="3000" smtClean="0">
                <a:solidFill>
                  <a:srgbClr val="FFFFFF"/>
                </a:solidFill>
                <a:latin typeface="Segoe UI"/>
              </a:rPr>
              <a:t>SMS Gateway + GSM Modem</a:t>
            </a:r>
          </a:p>
          <a:p>
            <a:pPr marL="0" marR="0" lvl="0" indent="0" defTabSz="914400" eaLnBrk="1" fontAlgn="auto" latinLnBrk="0" hangingPunct="1">
              <a:lnSpc>
                <a:spcPts val="4460"/>
              </a:lnSpc>
              <a:buClrTx/>
              <a:buSzTx/>
              <a:buNone/>
              <a:tabLst>
                <a:tab pos="596900" algn="l"/>
              </a:tabLst>
              <a:defRPr/>
            </a:pPr>
            <a:r>
              <a:rPr lang="id-ID" sz="3000" smtClean="0">
                <a:solidFill>
                  <a:srgbClr val="FFFFFF"/>
                </a:solidFill>
                <a:latin typeface="Segoe UI"/>
              </a:rPr>
              <a:t>SMTP Server</a:t>
            </a: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4986"/>
              </a:lnSpc>
              <a:buClrTx/>
              <a:buSzTx/>
              <a:buNone/>
              <a:tabLst>
                <a:tab pos="596900" algn="l"/>
              </a:tabLst>
              <a:defRPr/>
            </a:pPr>
            <a:r>
              <a:rPr lang="id-ID" sz="3000" b="1" smtClean="0">
                <a:solidFill>
                  <a:srgbClr val="FFFFFF"/>
                </a:solidFill>
                <a:latin typeface="Segoe UI"/>
              </a:rPr>
              <a:t>Synchronization:</a:t>
            </a:r>
          </a:p>
          <a:p>
            <a:pPr marL="0" marR="0" lvl="0" indent="0" defTabSz="914400" eaLnBrk="1" fontAlgn="auto" latinLnBrk="0" hangingPunct="1">
              <a:lnSpc>
                <a:spcPts val="4444"/>
              </a:lnSpc>
              <a:buClrTx/>
              <a:buSzTx/>
              <a:buNone/>
              <a:tabLst>
                <a:tab pos="596900" algn="l"/>
              </a:tabLst>
              <a:defRPr/>
            </a:pPr>
            <a:r>
              <a:rPr lang="id-ID" sz="3000" smtClean="0">
                <a:solidFill>
                  <a:srgbClr val="FFFFFF"/>
                </a:solidFill>
                <a:latin typeface="Segoe UI"/>
              </a:rPr>
              <a:t>XML Export Import</a:t>
            </a:r>
          </a:p>
          <a:p>
            <a:pPr marL="0" marR="0" lvl="0" indent="0" defTabSz="914400" eaLnBrk="1" fontAlgn="auto" latinLnBrk="0" hangingPunct="1">
              <a:lnSpc>
                <a:spcPts val="4450"/>
              </a:lnSpc>
              <a:buClrTx/>
              <a:buSzTx/>
              <a:buNone/>
              <a:tabLst>
                <a:tab pos="596900" algn="l"/>
              </a:tabLst>
              <a:defRPr/>
            </a:pPr>
            <a:r>
              <a:rPr lang="id-ID" sz="3000" smtClean="0">
                <a:solidFill>
                  <a:srgbClr val="FFFFFF"/>
                </a:solidFill>
                <a:latin typeface="Segoe UI"/>
              </a:rPr>
              <a:t>Idea: Centralized Sahana</a:t>
            </a: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1000"/>
              </a:lnSpc>
              <a:buClrTx/>
              <a:buSzTx/>
              <a:buNone/>
              <a:tabLst>
                <a:tab pos="596900" algn="l"/>
              </a:tabLst>
              <a:defRPr/>
            </a:pPr>
            <a:endParaRPr lang="id-ID" sz="3000" smtClean="0">
              <a:solidFill>
                <a:srgbClr val="FFFFFF"/>
              </a:solidFill>
              <a:latin typeface="Segoe UI"/>
            </a:endParaRPr>
          </a:p>
          <a:p>
            <a:pPr marL="0" marR="0" lvl="0" indent="0" defTabSz="914400" eaLnBrk="1" fontAlgn="auto" latinLnBrk="0" hangingPunct="1">
              <a:lnSpc>
                <a:spcPts val="4910"/>
              </a:lnSpc>
              <a:buClrTx/>
              <a:buSzTx/>
              <a:buNone/>
              <a:tabLst>
                <a:tab pos="596900" algn="l"/>
              </a:tabLst>
              <a:defRPr/>
            </a:pPr>
            <a:r>
              <a:rPr lang="id-ID" sz="3000" smtClean="0">
                <a:solidFill>
                  <a:srgbClr val="FFFFFF"/>
                </a:solidFill>
                <a:latin typeface="Segoe UI"/>
              </a:rPr>
              <a:t>+ As Webservices</a:t>
            </a:r>
          </a:p>
          <a:p>
            <a:pPr marL="0" marR="0" lvl="0" indent="0" defTabSz="914400" eaLnBrk="1" fontAlgn="auto" latinLnBrk="0" hangingPunct="1">
              <a:lnSpc>
                <a:spcPts val="1258"/>
              </a:lnSpc>
              <a:buClrTx/>
              <a:buSzTx/>
              <a:buNone/>
              <a:tabLst>
                <a:tab pos="596900" algn="l"/>
              </a:tabLst>
              <a:defRPr/>
            </a:pPr>
            <a:r>
              <a:rPr lang="id-ID" sz="3000" smtClean="0">
                <a:solidFill>
                  <a:srgbClr val="FFFFFF"/>
                </a:solidFill>
                <a:latin typeface="Segoe UI"/>
              </a:rPr>
              <a:t>	</a:t>
            </a: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myslide47">
    <p:spTree>
      <p:nvGrpSpPr>
        <p:cNvPr id="1" name=""/>
        <p:cNvGrpSpPr/>
        <p:nvPr/>
      </p:nvGrpSpPr>
      <p:grpSpPr>
        <a:xfrm>
          <a:off x="0" y="0"/>
          <a:ext cx="0" cy="0"/>
          <a:chOff x="0" y="0"/>
          <a:chExt cx="0" cy="0"/>
        </a:xfrm>
      </p:grpSpPr>
      <p:pic>
        <p:nvPicPr>
          <p:cNvPr id="2" name="Picture 1" descr="ws_4693.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867150" y="5359214"/>
            <a:ext cx="49694" cy="64120"/>
          </a:xfrm>
          <a:prstGeom prst="rect">
            <a:avLst/>
          </a:prstGeom>
          <a:noFill/>
        </p:spPr>
        <p:txBody>
          <a:bodyPr vert="horz" wrap="none" lIns="0" tIns="0" rIns="0" bIns="0" rtlCol="0">
            <a:spAutoFit/>
          </a:bodyPr>
          <a:lstStyle/>
          <a:p>
            <a:pPr>
              <a:lnSpc>
                <a:spcPts val="539"/>
              </a:lnSpc>
            </a:pPr>
            <a:r>
              <a:rPr lang="id-ID" sz="540" smtClean="0">
                <a:solidFill>
                  <a:srgbClr val="000000"/>
                </a:solidFill>
                <a:latin typeface="Symbol"/>
              </a:rPr>
              <a:t>●</a:t>
            </a:r>
            <a:endParaRPr lang="id-ID" sz="540">
              <a:solidFill>
                <a:srgbClr val="000000"/>
              </a:solidFill>
              <a:latin typeface="Symbol"/>
            </a:endParaRPr>
          </a:p>
        </p:txBody>
      </p:sp>
      <p:sp>
        <p:nvSpPr>
          <p:cNvPr id="4" name="TextBox 3"/>
          <p:cNvSpPr txBox="1"/>
          <p:nvPr/>
        </p:nvSpPr>
        <p:spPr>
          <a:xfrm>
            <a:off x="3867150" y="5538284"/>
            <a:ext cx="49694" cy="64120"/>
          </a:xfrm>
          <a:prstGeom prst="rect">
            <a:avLst/>
          </a:prstGeom>
          <a:noFill/>
        </p:spPr>
        <p:txBody>
          <a:bodyPr vert="horz" wrap="none" lIns="0" tIns="0" rIns="0" bIns="0" rtlCol="0">
            <a:spAutoFit/>
          </a:bodyPr>
          <a:lstStyle/>
          <a:p>
            <a:pPr>
              <a:lnSpc>
                <a:spcPts val="539"/>
              </a:lnSpc>
            </a:pPr>
            <a:r>
              <a:rPr lang="id-ID" sz="540" smtClean="0">
                <a:solidFill>
                  <a:srgbClr val="000000"/>
                </a:solidFill>
                <a:latin typeface="Symbol"/>
              </a:rPr>
              <a:t>●</a:t>
            </a:r>
            <a:endParaRPr lang="id-ID" sz="540">
              <a:solidFill>
                <a:srgbClr val="000000"/>
              </a:solidFill>
              <a:latin typeface="Symbol"/>
            </a:endParaRPr>
          </a:p>
        </p:txBody>
      </p:sp>
      <p:sp>
        <p:nvSpPr>
          <p:cNvPr id="5" name="TextBox 4"/>
          <p:cNvSpPr txBox="1"/>
          <p:nvPr/>
        </p:nvSpPr>
        <p:spPr>
          <a:xfrm>
            <a:off x="3867150" y="5717354"/>
            <a:ext cx="49694" cy="64120"/>
          </a:xfrm>
          <a:prstGeom prst="rect">
            <a:avLst/>
          </a:prstGeom>
          <a:noFill/>
        </p:spPr>
        <p:txBody>
          <a:bodyPr vert="horz" wrap="none" lIns="0" tIns="0" rIns="0" bIns="0" rtlCol="0">
            <a:spAutoFit/>
          </a:bodyPr>
          <a:lstStyle/>
          <a:p>
            <a:pPr>
              <a:lnSpc>
                <a:spcPts val="539"/>
              </a:lnSpc>
            </a:pPr>
            <a:r>
              <a:rPr lang="id-ID" sz="540" smtClean="0">
                <a:solidFill>
                  <a:srgbClr val="000000"/>
                </a:solidFill>
                <a:latin typeface="Symbol"/>
              </a:rPr>
              <a:t>●</a:t>
            </a:r>
            <a:endParaRPr lang="id-ID" sz="540">
              <a:solidFill>
                <a:srgbClr val="000000"/>
              </a:solidFill>
              <a:latin typeface="Symbol"/>
            </a:endParaRPr>
          </a:p>
        </p:txBody>
      </p:sp>
      <p:sp>
        <p:nvSpPr>
          <p:cNvPr id="6" name="TextBox 5"/>
          <p:cNvSpPr txBox="1"/>
          <p:nvPr/>
        </p:nvSpPr>
        <p:spPr>
          <a:xfrm>
            <a:off x="3867150" y="5895154"/>
            <a:ext cx="49694" cy="64120"/>
          </a:xfrm>
          <a:prstGeom prst="rect">
            <a:avLst/>
          </a:prstGeom>
          <a:noFill/>
        </p:spPr>
        <p:txBody>
          <a:bodyPr vert="horz" wrap="none" lIns="0" tIns="0" rIns="0" bIns="0" rtlCol="0">
            <a:spAutoFit/>
          </a:bodyPr>
          <a:lstStyle/>
          <a:p>
            <a:pPr>
              <a:lnSpc>
                <a:spcPts val="539"/>
              </a:lnSpc>
            </a:pPr>
            <a:r>
              <a:rPr lang="id-ID" sz="540" smtClean="0">
                <a:solidFill>
                  <a:srgbClr val="000000"/>
                </a:solidFill>
                <a:latin typeface="Symbol"/>
              </a:rPr>
              <a:t>●</a:t>
            </a:r>
            <a:endParaRPr lang="id-ID" sz="540">
              <a:solidFill>
                <a:srgbClr val="000000"/>
              </a:solidFill>
              <a:latin typeface="Symbol"/>
            </a:endParaRPr>
          </a:p>
        </p:txBody>
      </p:sp>
      <p:sp>
        <p:nvSpPr>
          <p:cNvPr id="7" name="TextBox 6"/>
          <p:cNvSpPr txBox="1"/>
          <p:nvPr/>
        </p:nvSpPr>
        <p:spPr>
          <a:xfrm>
            <a:off x="3867150" y="6074224"/>
            <a:ext cx="49694" cy="64120"/>
          </a:xfrm>
          <a:prstGeom prst="rect">
            <a:avLst/>
          </a:prstGeom>
          <a:noFill/>
        </p:spPr>
        <p:txBody>
          <a:bodyPr vert="horz" wrap="none" lIns="0" tIns="0" rIns="0" bIns="0" rtlCol="0">
            <a:spAutoFit/>
          </a:bodyPr>
          <a:lstStyle/>
          <a:p>
            <a:pPr>
              <a:lnSpc>
                <a:spcPts val="539"/>
              </a:lnSpc>
            </a:pPr>
            <a:r>
              <a:rPr lang="id-ID" sz="540" smtClean="0">
                <a:solidFill>
                  <a:srgbClr val="000000"/>
                </a:solidFill>
                <a:latin typeface="Symbol"/>
              </a:rPr>
              <a:t>●</a:t>
            </a:r>
            <a:endParaRPr lang="id-ID" sz="540">
              <a:solidFill>
                <a:srgbClr val="000000"/>
              </a:solidFill>
              <a:latin typeface="Symbol"/>
            </a:endParaRPr>
          </a:p>
        </p:txBody>
      </p:sp>
      <p:sp>
        <p:nvSpPr>
          <p:cNvPr id="8" name="TextBox 7"/>
          <p:cNvSpPr txBox="1"/>
          <p:nvPr/>
        </p:nvSpPr>
        <p:spPr>
          <a:xfrm>
            <a:off x="2659379" y="598271"/>
            <a:ext cx="1292854" cy="205184"/>
          </a:xfrm>
          <a:prstGeom prst="rect">
            <a:avLst/>
          </a:prstGeom>
          <a:noFill/>
        </p:spPr>
        <p:txBody>
          <a:bodyPr vert="horz" wrap="none" lIns="0" tIns="0" rIns="0" bIns="0" rtlCol="0">
            <a:spAutoFit/>
          </a:bodyPr>
          <a:lstStyle/>
          <a:p>
            <a:pPr>
              <a:lnSpc>
                <a:spcPts val="1628"/>
              </a:lnSpc>
            </a:pPr>
            <a:r>
              <a:rPr lang="id-ID" sz="1400" smtClean="0">
                <a:solidFill>
                  <a:srgbClr val="000000"/>
                </a:solidFill>
                <a:latin typeface="Segoe UI"/>
              </a:rPr>
              <a:t>incident 3B Area</a:t>
            </a:r>
            <a:endParaRPr lang="id-ID" sz="1400">
              <a:solidFill>
                <a:srgbClr val="000000"/>
              </a:solidFill>
              <a:latin typeface="Segoe UI"/>
            </a:endParaRPr>
          </a:p>
        </p:txBody>
      </p:sp>
      <p:sp>
        <p:nvSpPr>
          <p:cNvPr id="9" name="TextBox 8"/>
          <p:cNvSpPr txBox="1"/>
          <p:nvPr/>
        </p:nvSpPr>
        <p:spPr>
          <a:xfrm>
            <a:off x="5718809" y="743051"/>
            <a:ext cx="1316899" cy="205184"/>
          </a:xfrm>
          <a:prstGeom prst="rect">
            <a:avLst/>
          </a:prstGeom>
          <a:noFill/>
        </p:spPr>
        <p:txBody>
          <a:bodyPr vert="horz" wrap="none" lIns="0" tIns="0" rIns="0" bIns="0" rtlCol="0">
            <a:spAutoFit/>
          </a:bodyPr>
          <a:lstStyle/>
          <a:p>
            <a:pPr>
              <a:lnSpc>
                <a:spcPts val="1628"/>
              </a:lnSpc>
            </a:pPr>
            <a:r>
              <a:rPr lang="id-ID" sz="1400" smtClean="0">
                <a:solidFill>
                  <a:srgbClr val="000000"/>
                </a:solidFill>
                <a:latin typeface="Segoe UI"/>
              </a:rPr>
              <a:t>incident 1D Area</a:t>
            </a:r>
            <a:endParaRPr lang="id-ID" sz="1400">
              <a:solidFill>
                <a:srgbClr val="000000"/>
              </a:solidFill>
              <a:latin typeface="Segoe UI"/>
            </a:endParaRPr>
          </a:p>
        </p:txBody>
      </p:sp>
      <p:sp>
        <p:nvSpPr>
          <p:cNvPr id="10" name="TextBox 9"/>
          <p:cNvSpPr txBox="1"/>
          <p:nvPr/>
        </p:nvSpPr>
        <p:spPr>
          <a:xfrm>
            <a:off x="1004569" y="2038451"/>
            <a:ext cx="1292854" cy="1630831"/>
          </a:xfrm>
          <a:prstGeom prst="rect">
            <a:avLst/>
          </a:prstGeom>
          <a:noFill/>
        </p:spPr>
        <p:txBody>
          <a:bodyPr vert="horz" wrap="none" lIns="0" tIns="0" rIns="0" bIns="0" rtlCol="0">
            <a:spAutoFit/>
          </a:bodyPr>
          <a:lstStyle/>
          <a:p>
            <a:pPr>
              <a:lnSpc>
                <a:spcPts val="1628"/>
              </a:lnSpc>
            </a:pPr>
            <a:r>
              <a:rPr lang="en-US" sz="1400" smtClean="0">
                <a:solidFill>
                  <a:srgbClr val="000000"/>
                </a:solidFill>
                <a:latin typeface="Segoe UI"/>
              </a:rPr>
              <a:t>incident 1B Area</a:t>
            </a: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2350"/>
              </a:lnSpc>
            </a:pPr>
            <a:r>
              <a:rPr lang="en-US" sz="1400" smtClean="0">
                <a:solidFill>
                  <a:srgbClr val="000000"/>
                </a:solidFill>
                <a:latin typeface="Segoe UI"/>
              </a:rPr>
              <a:t>incident 2B Area</a:t>
            </a:r>
            <a:endParaRPr lang="id-ID" sz="1400">
              <a:solidFill>
                <a:srgbClr val="000000"/>
              </a:solidFill>
              <a:latin typeface="Segoe UI"/>
            </a:endParaRPr>
          </a:p>
        </p:txBody>
      </p:sp>
      <p:sp>
        <p:nvSpPr>
          <p:cNvPr id="11" name="TextBox 10"/>
          <p:cNvSpPr txBox="1"/>
          <p:nvPr/>
        </p:nvSpPr>
        <p:spPr>
          <a:xfrm>
            <a:off x="3041650" y="2866491"/>
            <a:ext cx="1187248" cy="2163028"/>
          </a:xfrm>
          <a:prstGeom prst="rect">
            <a:avLst/>
          </a:prstGeom>
          <a:noFill/>
        </p:spPr>
        <p:txBody>
          <a:bodyPr vert="horz" wrap="none" lIns="0" tIns="0" rIns="0" bIns="0" rtlCol="0">
            <a:spAutoFit/>
          </a:bodyPr>
          <a:lstStyle/>
          <a:p>
            <a:pPr>
              <a:lnSpc>
                <a:spcPts val="1628"/>
              </a:lnSpc>
            </a:pPr>
            <a:r>
              <a:rPr lang="en-US" sz="1400" smtClean="0">
                <a:solidFill>
                  <a:srgbClr val="000000"/>
                </a:solidFill>
                <a:latin typeface="Segoe UI"/>
              </a:rPr>
              <a:t>disaster B Area</a:t>
            </a: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1000"/>
              </a:lnSpc>
            </a:pPr>
            <a:endParaRPr lang="en-US" sz="1400" smtClean="0">
              <a:solidFill>
                <a:srgbClr val="000000"/>
              </a:solidFill>
              <a:latin typeface="Segoe UI"/>
            </a:endParaRPr>
          </a:p>
          <a:p>
            <a:pPr>
              <a:lnSpc>
                <a:spcPts val="2590"/>
              </a:lnSpc>
            </a:pPr>
            <a:r>
              <a:rPr lang="en-US" sz="1400" smtClean="0">
                <a:solidFill>
                  <a:srgbClr val="000000"/>
                </a:solidFill>
                <a:latin typeface="Segoe UI"/>
              </a:rPr>
              <a:t>disaster A Area</a:t>
            </a:r>
            <a:endParaRPr lang="id-ID" sz="1400">
              <a:solidFill>
                <a:srgbClr val="000000"/>
              </a:solidFill>
              <a:latin typeface="Segoe UI"/>
            </a:endParaRPr>
          </a:p>
        </p:txBody>
      </p:sp>
      <p:sp>
        <p:nvSpPr>
          <p:cNvPr id="12" name="TextBox 11"/>
          <p:cNvSpPr txBox="1"/>
          <p:nvPr/>
        </p:nvSpPr>
        <p:spPr>
          <a:xfrm>
            <a:off x="4659629" y="2253081"/>
            <a:ext cx="1186222" cy="205184"/>
          </a:xfrm>
          <a:prstGeom prst="rect">
            <a:avLst/>
          </a:prstGeom>
          <a:noFill/>
        </p:spPr>
        <p:txBody>
          <a:bodyPr vert="horz" wrap="none" lIns="0" tIns="0" rIns="0" bIns="0" rtlCol="0">
            <a:spAutoFit/>
          </a:bodyPr>
          <a:lstStyle/>
          <a:p>
            <a:pPr>
              <a:lnSpc>
                <a:spcPts val="1628"/>
              </a:lnSpc>
            </a:pPr>
            <a:r>
              <a:rPr lang="id-ID" sz="1400" smtClean="0">
                <a:solidFill>
                  <a:srgbClr val="000000"/>
                </a:solidFill>
                <a:latin typeface="Segoe UI"/>
              </a:rPr>
              <a:t>Central Sahana</a:t>
            </a:r>
            <a:endParaRPr lang="id-ID" sz="1400">
              <a:solidFill>
                <a:srgbClr val="000000"/>
              </a:solidFill>
              <a:latin typeface="Segoe UI"/>
            </a:endParaRPr>
          </a:p>
        </p:txBody>
      </p:sp>
      <p:sp>
        <p:nvSpPr>
          <p:cNvPr id="13" name="TextBox 12"/>
          <p:cNvSpPr txBox="1"/>
          <p:nvPr/>
        </p:nvSpPr>
        <p:spPr>
          <a:xfrm>
            <a:off x="6101079" y="2830931"/>
            <a:ext cx="1416478" cy="2223942"/>
          </a:xfrm>
          <a:prstGeom prst="rect">
            <a:avLst/>
          </a:prstGeom>
          <a:noFill/>
        </p:spPr>
        <p:txBody>
          <a:bodyPr vert="horz" wrap="none" lIns="0" tIns="0" rIns="0" bIns="0" rtlCol="0">
            <a:spAutoFit/>
          </a:bodyPr>
          <a:lstStyle/>
          <a:p>
            <a:pPr marL="0" marR="0" lvl="0" indent="0" defTabSz="914400" eaLnBrk="1" fontAlgn="auto" latinLnBrk="0" hangingPunct="1">
              <a:lnSpc>
                <a:spcPts val="1628"/>
              </a:lnSpc>
              <a:buClrTx/>
              <a:buSzTx/>
              <a:buNone/>
              <a:tabLst>
                <a:tab pos="215900" algn="l"/>
              </a:tabLst>
              <a:defRPr/>
            </a:pPr>
            <a:r>
              <a:rPr lang="en-US" smtClean="0"/>
              <a:t>	</a:t>
            </a:r>
            <a:r>
              <a:rPr lang="en-US" sz="1400" smtClean="0">
                <a:solidFill>
                  <a:srgbClr val="000000"/>
                </a:solidFill>
                <a:latin typeface="Segoe UI"/>
              </a:rPr>
              <a:t>disaster D Area</a:t>
            </a: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000"/>
              </a:lnSpc>
              <a:buClrTx/>
              <a:buSzTx/>
              <a:buNone/>
              <a:tabLst>
                <a:tab pos="215900" algn="l"/>
              </a:tabLst>
              <a:defRPr/>
            </a:pPr>
            <a:endParaRPr lang="en-US" sz="1400" smtClean="0">
              <a:solidFill>
                <a:srgbClr val="000000"/>
              </a:solidFill>
              <a:latin typeface="Segoe UI"/>
            </a:endParaRPr>
          </a:p>
          <a:p>
            <a:pPr marL="0" marR="0" lvl="0" indent="0" defTabSz="914400" eaLnBrk="1" fontAlgn="auto" latinLnBrk="0" hangingPunct="1">
              <a:lnSpc>
                <a:spcPts val="1870"/>
              </a:lnSpc>
              <a:buClrTx/>
              <a:buSzTx/>
              <a:buNone/>
              <a:tabLst>
                <a:tab pos="215900" algn="l"/>
              </a:tabLst>
              <a:defRPr/>
            </a:pPr>
            <a:r>
              <a:rPr lang="en-US" sz="1400" smtClean="0">
                <a:solidFill>
                  <a:srgbClr val="000000"/>
                </a:solidFill>
                <a:latin typeface="Segoe UI"/>
              </a:rPr>
              <a:t>disaster C Area</a:t>
            </a:r>
            <a:endParaRPr lang="id-ID" sz="1400">
              <a:solidFill>
                <a:srgbClr val="000000"/>
              </a:solidFill>
              <a:latin typeface="Segoe UI"/>
            </a:endParaRPr>
          </a:p>
        </p:txBody>
      </p:sp>
      <p:sp>
        <p:nvSpPr>
          <p:cNvPr id="14" name="TextBox 13"/>
          <p:cNvSpPr txBox="1"/>
          <p:nvPr/>
        </p:nvSpPr>
        <p:spPr>
          <a:xfrm>
            <a:off x="8021319" y="2147671"/>
            <a:ext cx="1316899" cy="205184"/>
          </a:xfrm>
          <a:prstGeom prst="rect">
            <a:avLst/>
          </a:prstGeom>
          <a:noFill/>
        </p:spPr>
        <p:txBody>
          <a:bodyPr vert="horz" wrap="none" lIns="0" tIns="0" rIns="0" bIns="0" rtlCol="0">
            <a:spAutoFit/>
          </a:bodyPr>
          <a:lstStyle/>
          <a:p>
            <a:pPr>
              <a:lnSpc>
                <a:spcPts val="1628"/>
              </a:lnSpc>
            </a:pPr>
            <a:r>
              <a:rPr lang="id-ID" sz="1400" smtClean="0">
                <a:solidFill>
                  <a:srgbClr val="000000"/>
                </a:solidFill>
                <a:latin typeface="Segoe UI"/>
              </a:rPr>
              <a:t>incident 2D Area</a:t>
            </a:r>
            <a:endParaRPr lang="id-ID" sz="1400">
              <a:solidFill>
                <a:srgbClr val="000000"/>
              </a:solidFill>
              <a:latin typeface="Segoe UI"/>
            </a:endParaRPr>
          </a:p>
        </p:txBody>
      </p:sp>
      <p:sp>
        <p:nvSpPr>
          <p:cNvPr id="15" name="TextBox 14"/>
          <p:cNvSpPr txBox="1"/>
          <p:nvPr/>
        </p:nvSpPr>
        <p:spPr>
          <a:xfrm>
            <a:off x="1004569" y="5100421"/>
            <a:ext cx="1305678" cy="205184"/>
          </a:xfrm>
          <a:prstGeom prst="rect">
            <a:avLst/>
          </a:prstGeom>
          <a:noFill/>
        </p:spPr>
        <p:txBody>
          <a:bodyPr vert="horz" wrap="none" lIns="0" tIns="0" rIns="0" bIns="0" rtlCol="0">
            <a:spAutoFit/>
          </a:bodyPr>
          <a:lstStyle/>
          <a:p>
            <a:pPr>
              <a:lnSpc>
                <a:spcPts val="1628"/>
              </a:lnSpc>
            </a:pPr>
            <a:r>
              <a:rPr lang="id-ID" sz="1400" smtClean="0">
                <a:solidFill>
                  <a:srgbClr val="000000"/>
                </a:solidFill>
                <a:latin typeface="Segoe UI"/>
              </a:rPr>
              <a:t>incident 1A Area</a:t>
            </a:r>
            <a:endParaRPr lang="id-ID" sz="1400">
              <a:solidFill>
                <a:srgbClr val="000000"/>
              </a:solidFill>
              <a:latin typeface="Segoe UI"/>
            </a:endParaRPr>
          </a:p>
        </p:txBody>
      </p:sp>
      <p:sp>
        <p:nvSpPr>
          <p:cNvPr id="16" name="TextBox 15"/>
          <p:cNvSpPr txBox="1"/>
          <p:nvPr/>
        </p:nvSpPr>
        <p:spPr>
          <a:xfrm>
            <a:off x="3970020" y="5305602"/>
            <a:ext cx="2273186" cy="897682"/>
          </a:xfrm>
          <a:prstGeom prst="rect">
            <a:avLst/>
          </a:prstGeom>
          <a:noFill/>
        </p:spPr>
        <p:txBody>
          <a:bodyPr vert="horz" wrap="none" lIns="0" tIns="0" rIns="0" bIns="0" rtlCol="0">
            <a:spAutoFit/>
          </a:bodyPr>
          <a:lstStyle/>
          <a:p>
            <a:pPr>
              <a:lnSpc>
                <a:spcPts val="1396"/>
              </a:lnSpc>
            </a:pPr>
            <a:r>
              <a:rPr lang="en-US" sz="1200" smtClean="0">
                <a:solidFill>
                  <a:srgbClr val="000000"/>
                </a:solidFill>
                <a:latin typeface="Segoe UI"/>
              </a:rPr>
              <a:t>one single window of information</a:t>
            </a:r>
          </a:p>
          <a:p>
            <a:pPr>
              <a:lnSpc>
                <a:spcPts val="1400"/>
              </a:lnSpc>
            </a:pPr>
            <a:r>
              <a:rPr lang="en-US" sz="1200" smtClean="0">
                <a:solidFill>
                  <a:srgbClr val="000000"/>
                </a:solidFill>
                <a:latin typeface="Segoe UI"/>
              </a:rPr>
              <a:t>updated</a:t>
            </a:r>
          </a:p>
          <a:p>
            <a:pPr>
              <a:lnSpc>
                <a:spcPts val="1410"/>
              </a:lnSpc>
            </a:pPr>
            <a:r>
              <a:rPr lang="en-US" sz="1200" smtClean="0">
                <a:solidFill>
                  <a:srgbClr val="000000"/>
                </a:solidFill>
                <a:latin typeface="Segoe UI"/>
              </a:rPr>
              <a:t>accurate</a:t>
            </a:r>
          </a:p>
          <a:p>
            <a:pPr>
              <a:lnSpc>
                <a:spcPts val="1410"/>
              </a:lnSpc>
            </a:pPr>
            <a:r>
              <a:rPr lang="en-US" sz="1200" smtClean="0">
                <a:solidFill>
                  <a:srgbClr val="000000"/>
                </a:solidFill>
                <a:latin typeface="Segoe UI"/>
              </a:rPr>
              <a:t>open information</a:t>
            </a:r>
          </a:p>
          <a:p>
            <a:pPr>
              <a:lnSpc>
                <a:spcPts val="1400"/>
              </a:lnSpc>
            </a:pPr>
            <a:r>
              <a:rPr lang="en-US" sz="1200" smtClean="0">
                <a:solidFill>
                  <a:srgbClr val="000000"/>
                </a:solidFill>
                <a:latin typeface="Segoe UI"/>
              </a:rPr>
              <a:t>accessible</a:t>
            </a:r>
            <a:endParaRPr lang="id-ID" sz="1200">
              <a:solidFill>
                <a:srgbClr val="000000"/>
              </a:solidFill>
              <a:latin typeface="Segoe UI"/>
            </a:endParaRPr>
          </a:p>
        </p:txBody>
      </p:sp>
      <p:sp>
        <p:nvSpPr>
          <p:cNvPr id="17" name="TextBox 16"/>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18" name="TextBox 17"/>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19" name="TextBox 18"/>
          <p:cNvSpPr txBox="1"/>
          <p:nvPr/>
        </p:nvSpPr>
        <p:spPr>
          <a:xfrm>
            <a:off x="5732779" y="6605625"/>
            <a:ext cx="3451971" cy="359073"/>
          </a:xfrm>
          <a:prstGeom prst="rect">
            <a:avLst/>
          </a:prstGeom>
          <a:noFill/>
        </p:spPr>
        <p:txBody>
          <a:bodyPr vert="horz" wrap="none" lIns="0" tIns="0" rIns="0" bIns="0" rtlCol="0">
            <a:spAutoFit/>
          </a:bodyPr>
          <a:lstStyle/>
          <a:p>
            <a:pPr>
              <a:lnSpc>
                <a:spcPts val="2791"/>
              </a:lnSpc>
            </a:pPr>
            <a:r>
              <a:rPr lang="id-ID" sz="2400" b="1" smtClean="0">
                <a:solidFill>
                  <a:srgbClr val="FFFFFF"/>
                </a:solidFill>
                <a:latin typeface="Segoe UI"/>
              </a:rPr>
              <a:t>Sahana Synchronization</a:t>
            </a:r>
            <a:endParaRPr lang="id-ID" sz="2400" b="1">
              <a:solidFill>
                <a:srgbClr val="FFFFFF"/>
              </a:solidFill>
              <a:latin typeface="Segoe U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myslide48">
    <p:spTree>
      <p:nvGrpSpPr>
        <p:cNvPr id="1" name=""/>
        <p:cNvGrpSpPr/>
        <p:nvPr/>
      </p:nvGrpSpPr>
      <p:grpSpPr>
        <a:xfrm>
          <a:off x="0" y="0"/>
          <a:ext cx="0" cy="0"/>
          <a:chOff x="0" y="0"/>
          <a:chExt cx="0" cy="0"/>
        </a:xfrm>
      </p:grpSpPr>
      <p:pic>
        <p:nvPicPr>
          <p:cNvPr id="2" name="Picture 1" descr="ws_4D0A.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4634229" y="2104593"/>
            <a:ext cx="4765728" cy="926279"/>
          </a:xfrm>
          <a:prstGeom prst="rect">
            <a:avLst/>
          </a:prstGeom>
          <a:noFill/>
        </p:spPr>
        <p:txBody>
          <a:bodyPr vert="horz" wrap="none" lIns="0" tIns="0" rIns="0" bIns="0" rtlCol="0">
            <a:spAutoFit/>
          </a:bodyPr>
          <a:lstStyle/>
          <a:p>
            <a:pPr>
              <a:lnSpc>
                <a:spcPts val="7997"/>
              </a:lnSpc>
            </a:pPr>
            <a:r>
              <a:rPr lang="id-ID" sz="5400" smtClean="0">
                <a:solidFill>
                  <a:srgbClr val="FFFFFF"/>
                </a:solidFill>
                <a:latin typeface="Segoe UI"/>
              </a:rPr>
              <a:t>Sahana dan GIS</a:t>
            </a:r>
            <a:endParaRPr lang="id-ID" sz="5400">
              <a:solidFill>
                <a:srgbClr val="FFFFFF"/>
              </a:solidFill>
              <a:latin typeface="Segoe UI"/>
            </a:endParaRP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GIS Pemulihan Bencana</a:t>
            </a:r>
            <a:r>
              <a:rPr lang="id-ID" dirty="0"/>
              <a:t/>
            </a:r>
            <a:br>
              <a:rPr lang="id-ID" dirty="0"/>
            </a:br>
            <a:endParaRPr lang="id-ID" dirty="0"/>
          </a:p>
        </p:txBody>
      </p:sp>
      <p:sp>
        <p:nvSpPr>
          <p:cNvPr id="3" name="Content Placeholder 2"/>
          <p:cNvSpPr>
            <a:spLocks noGrp="1"/>
          </p:cNvSpPr>
          <p:nvPr>
            <p:ph idx="1"/>
          </p:nvPr>
        </p:nvSpPr>
        <p:spPr/>
        <p:txBody>
          <a:bodyPr/>
          <a:lstStyle/>
          <a:p>
            <a:r>
              <a:rPr lang="id-ID" dirty="0"/>
              <a:t>Selain penggunaannya selama fase pencegahan, mitigasi, kesiapsiagaan dan respon manajemen bencana, GIS juga dapat memainkan peran dalam pemulihan bencana, baik dalam tahap segera dan jangka panjang. </a:t>
            </a:r>
          </a:p>
          <a:p>
            <a:endParaRPr lang="id-ID"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myslide49">
    <p:spTree>
      <p:nvGrpSpPr>
        <p:cNvPr id="1" name=""/>
        <p:cNvGrpSpPr/>
        <p:nvPr/>
      </p:nvGrpSpPr>
      <p:grpSpPr>
        <a:xfrm>
          <a:off x="0" y="0"/>
          <a:ext cx="0" cy="0"/>
          <a:chOff x="0" y="0"/>
          <a:chExt cx="0" cy="0"/>
        </a:xfrm>
      </p:grpSpPr>
      <p:pic>
        <p:nvPicPr>
          <p:cNvPr id="2" name="Picture 1" descr="ws_4F9A.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4" name="TextBox 3"/>
          <p:cNvSpPr txBox="1"/>
          <p:nvPr/>
        </p:nvSpPr>
        <p:spPr>
          <a:xfrm>
            <a:off x="1524000" y="2713227"/>
            <a:ext cx="6708568" cy="1030218"/>
          </a:xfrm>
          <a:prstGeom prst="rect">
            <a:avLst/>
          </a:prstGeom>
          <a:noFill/>
        </p:spPr>
        <p:txBody>
          <a:bodyPr vert="horz" wrap="none" lIns="0" tIns="0" rIns="0" bIns="0" rtlCol="0">
            <a:spAutoFit/>
          </a:bodyPr>
          <a:lstStyle/>
          <a:p>
            <a:pPr>
              <a:lnSpc>
                <a:spcPts val="8886"/>
              </a:lnSpc>
            </a:pPr>
            <a:r>
              <a:rPr lang="id-ID" sz="6000" smtClean="0">
                <a:solidFill>
                  <a:srgbClr val="FFFFFF"/>
                </a:solidFill>
                <a:latin typeface="Segoe UI"/>
              </a:rPr>
              <a:t>“ Fitur GIS Sahana. ”</a:t>
            </a:r>
            <a:endParaRPr lang="id-ID" sz="6000">
              <a:solidFill>
                <a:srgbClr val="FFFFFF"/>
              </a:solidFill>
              <a:latin typeface="Segoe UI"/>
            </a:endParaRPr>
          </a:p>
        </p:txBody>
      </p:sp>
      <p:sp>
        <p:nvSpPr>
          <p:cNvPr id="5" name="TextBox 4"/>
          <p:cNvSpPr txBox="1"/>
          <p:nvPr/>
        </p:nvSpPr>
        <p:spPr>
          <a:xfrm>
            <a:off x="1188719" y="6606488"/>
            <a:ext cx="8797729" cy="415948"/>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konfigurasi – situation mapping – form lokasi di beberapa modul</a:t>
            </a:r>
            <a:endParaRPr lang="id-ID" sz="2400">
              <a:solidFill>
                <a:srgbClr val="FFFFFF"/>
              </a:solidFill>
              <a:latin typeface="Segoe U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myslide50">
    <p:spTree>
      <p:nvGrpSpPr>
        <p:cNvPr id="1" name=""/>
        <p:cNvGrpSpPr/>
        <p:nvPr/>
      </p:nvGrpSpPr>
      <p:grpSpPr>
        <a:xfrm>
          <a:off x="0" y="0"/>
          <a:ext cx="0" cy="0"/>
          <a:chOff x="0" y="0"/>
          <a:chExt cx="0" cy="0"/>
        </a:xfrm>
      </p:grpSpPr>
      <p:pic>
        <p:nvPicPr>
          <p:cNvPr id="2" name="Picture 1" descr="ws_5305.tmp"/>
          <p:cNvPicPr>
            <a:picLocks/>
          </p:cNvPicPr>
          <p:nvPr/>
        </p:nvPicPr>
        <p:blipFill>
          <a:blip r:embed="rId2"/>
          <a:stretch>
            <a:fillRect/>
          </a:stretch>
        </p:blipFill>
        <p:spPr>
          <a:xfrm>
            <a:off x="137160" y="425450"/>
            <a:ext cx="9857740" cy="6877050"/>
          </a:xfrm>
          <a:prstGeom prst="rect">
            <a:avLst/>
          </a:prstGeom>
        </p:spPr>
      </p:pic>
      <p:sp>
        <p:nvSpPr>
          <p:cNvPr id="3" name="TextBox 2"/>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4" name="TextBox 3"/>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myslide51">
    <p:spTree>
      <p:nvGrpSpPr>
        <p:cNvPr id="1" name=""/>
        <p:cNvGrpSpPr/>
        <p:nvPr/>
      </p:nvGrpSpPr>
      <p:grpSpPr>
        <a:xfrm>
          <a:off x="0" y="0"/>
          <a:ext cx="0" cy="0"/>
          <a:chOff x="0" y="0"/>
          <a:chExt cx="0" cy="0"/>
        </a:xfrm>
      </p:grpSpPr>
      <p:pic>
        <p:nvPicPr>
          <p:cNvPr id="2" name="Picture 1" descr="ws_5769.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18770" y="274269"/>
            <a:ext cx="6034472" cy="1692771"/>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Kolaborasi (map/visual wiki) untuk mapping </a:t>
            </a:r>
          </a:p>
          <a:p>
            <a:pPr>
              <a:lnSpc>
                <a:spcPts val="3560"/>
              </a:lnSpc>
            </a:pPr>
            <a:r>
              <a:rPr lang="id-ID" sz="2400" smtClean="0">
                <a:solidFill>
                  <a:srgbClr val="FFFFFF"/>
                </a:solidFill>
                <a:latin typeface="Segoe UI"/>
              </a:rPr>
              <a:t>situasi bencana berdasar lokasi:</a:t>
            </a:r>
          </a:p>
          <a:p>
            <a:pPr>
              <a:lnSpc>
                <a:spcPts val="2976"/>
              </a:lnSpc>
            </a:pPr>
            <a:r>
              <a:rPr lang="id-ID" sz="2000" smtClean="0">
                <a:solidFill>
                  <a:srgbClr val="B3B3B3"/>
                </a:solidFill>
                <a:latin typeface="Segoe UI"/>
              </a:rPr>
              <a:t>­ longitude + latitude, location marker</a:t>
            </a:r>
          </a:p>
          <a:p>
            <a:pPr>
              <a:lnSpc>
                <a:spcPts val="2970"/>
              </a:lnSpc>
            </a:pPr>
            <a:r>
              <a:rPr lang="id-ID" sz="2000" smtClean="0">
                <a:solidFill>
                  <a:srgbClr val="B3B3B3"/>
                </a:solidFill>
                <a:latin typeface="Segoe UI"/>
              </a:rPr>
              <a:t>­ data bencana, korban, kerusakan dan kondisi lain</a:t>
            </a:r>
            <a:endParaRPr lang="id-ID" sz="2000">
              <a:solidFill>
                <a:srgbClr val="B3B3B3"/>
              </a:solidFill>
              <a:latin typeface="Segoe UI"/>
            </a:endParaRPr>
          </a:p>
        </p:txBody>
      </p:sp>
      <p:sp>
        <p:nvSpPr>
          <p:cNvPr id="4" name="TextBox 3"/>
          <p:cNvSpPr txBox="1"/>
          <p:nvPr/>
        </p:nvSpPr>
        <p:spPr>
          <a:xfrm>
            <a:off x="7157719" y="143255"/>
            <a:ext cx="2022990" cy="120545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situation</a:t>
            </a:r>
          </a:p>
          <a:p>
            <a:pPr>
              <a:lnSpc>
                <a:spcPts val="4660"/>
              </a:lnSpc>
            </a:pPr>
            <a:r>
              <a:rPr lang="id-ID" sz="4000" smtClean="0">
                <a:solidFill>
                  <a:srgbClr val="FFFFFF"/>
                </a:solidFill>
                <a:latin typeface="Segoe UI"/>
              </a:rPr>
              <a:t>mapping</a:t>
            </a:r>
            <a:endParaRPr lang="id-ID" sz="40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myslide52">
    <p:spTree>
      <p:nvGrpSpPr>
        <p:cNvPr id="1" name=""/>
        <p:cNvGrpSpPr/>
        <p:nvPr/>
      </p:nvGrpSpPr>
      <p:grpSpPr>
        <a:xfrm>
          <a:off x="0" y="0"/>
          <a:ext cx="0" cy="0"/>
          <a:chOff x="0" y="0"/>
          <a:chExt cx="0" cy="0"/>
        </a:xfrm>
      </p:grpSpPr>
      <p:pic>
        <p:nvPicPr>
          <p:cNvPr id="2" name="Picture 1" descr="ws_5BDD.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18770" y="274269"/>
            <a:ext cx="5741123" cy="2385268"/>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Integrasi dengan modul lain ­&gt; info camp:</a:t>
            </a:r>
          </a:p>
          <a:p>
            <a:pPr>
              <a:lnSpc>
                <a:spcPts val="2966"/>
              </a:lnSpc>
            </a:pPr>
            <a:r>
              <a:rPr lang="id-ID" sz="2000" smtClean="0">
                <a:solidFill>
                  <a:srgbClr val="B3B3B3"/>
                </a:solidFill>
                <a:latin typeface="Segoe UI"/>
              </a:rPr>
              <a:t>­ add/edit shelter + complete information</a:t>
            </a:r>
          </a:p>
          <a:p>
            <a:pPr>
              <a:lnSpc>
                <a:spcPts val="2980"/>
              </a:lnSpc>
            </a:pPr>
            <a:r>
              <a:rPr lang="id-ID" sz="2000" smtClean="0">
                <a:solidFill>
                  <a:srgbClr val="B3B3B3"/>
                </a:solidFill>
                <a:latin typeface="Segoe UI"/>
              </a:rPr>
              <a:t>  (lokasi, penanggung jawab, fasilitas, jumlah  </a:t>
            </a:r>
          </a:p>
          <a:p>
            <a:pPr>
              <a:lnSpc>
                <a:spcPts val="2980"/>
              </a:lnSpc>
            </a:pPr>
            <a:r>
              <a:rPr lang="id-ID" sz="2000" smtClean="0">
                <a:solidFill>
                  <a:srgbClr val="B3B3B3"/>
                </a:solidFill>
                <a:latin typeface="Segoe UI"/>
              </a:rPr>
              <a:t>   pengungsi, kapasitas, penyakit)</a:t>
            </a:r>
          </a:p>
          <a:p>
            <a:pPr>
              <a:lnSpc>
                <a:spcPts val="2970"/>
              </a:lnSpc>
            </a:pPr>
            <a:r>
              <a:rPr lang="id-ID" sz="2000" smtClean="0">
                <a:solidFill>
                  <a:srgbClr val="B3B3B3"/>
                </a:solidFill>
                <a:latin typeface="Segoe UI"/>
              </a:rPr>
              <a:t>­ search (by map/location, by population, </a:t>
            </a:r>
          </a:p>
          <a:p>
            <a:pPr>
              <a:lnSpc>
                <a:spcPts val="2980"/>
              </a:lnSpc>
            </a:pPr>
            <a:r>
              <a:rPr lang="id-ID" sz="2000" smtClean="0">
                <a:solidFill>
                  <a:srgbClr val="B3B3B3"/>
                </a:solidFill>
                <a:latin typeface="Segoe UI"/>
              </a:rPr>
              <a:t>  by facilities, by infection dsb.)</a:t>
            </a:r>
            <a:endParaRPr lang="id-ID" sz="2000">
              <a:solidFill>
                <a:srgbClr val="B3B3B3"/>
              </a:solidFill>
              <a:latin typeface="Segoe UI"/>
            </a:endParaRPr>
          </a:p>
        </p:txBody>
      </p:sp>
      <p:sp>
        <p:nvSpPr>
          <p:cNvPr id="4" name="TextBox 3"/>
          <p:cNvSpPr txBox="1"/>
          <p:nvPr/>
        </p:nvSpPr>
        <p:spPr>
          <a:xfrm>
            <a:off x="7157719" y="143255"/>
            <a:ext cx="1703351" cy="1205458"/>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shelter</a:t>
            </a:r>
          </a:p>
          <a:p>
            <a:pPr>
              <a:lnSpc>
                <a:spcPts val="4660"/>
              </a:lnSpc>
            </a:pPr>
            <a:r>
              <a:rPr lang="id-ID" sz="4000" smtClean="0">
                <a:solidFill>
                  <a:srgbClr val="FFFFFF"/>
                </a:solidFill>
                <a:latin typeface="Segoe UI"/>
              </a:rPr>
              <a:t>registry</a:t>
            </a:r>
            <a:endParaRPr lang="id-ID" sz="40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myslide53">
    <p:spTree>
      <p:nvGrpSpPr>
        <p:cNvPr id="1" name=""/>
        <p:cNvGrpSpPr/>
        <p:nvPr/>
      </p:nvGrpSpPr>
      <p:grpSpPr>
        <a:xfrm>
          <a:off x="0" y="0"/>
          <a:ext cx="0" cy="0"/>
          <a:chOff x="0" y="0"/>
          <a:chExt cx="0" cy="0"/>
        </a:xfrm>
      </p:grpSpPr>
      <p:pic>
        <p:nvPicPr>
          <p:cNvPr id="2" name="Picture 1" descr="ws_6070.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210820" y="166319"/>
            <a:ext cx="6545766" cy="5527154"/>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Aplikasi GIS opensource ­&gt;  sistem peta custom:</a:t>
            </a:r>
          </a:p>
          <a:p>
            <a:pPr>
              <a:lnSpc>
                <a:spcPts val="2976"/>
              </a:lnSpc>
            </a:pPr>
            <a:r>
              <a:rPr lang="id-ID" sz="2000" smtClean="0">
                <a:solidFill>
                  <a:srgbClr val="B3B3B3"/>
                </a:solidFill>
                <a:latin typeface="Segoe UI"/>
              </a:rPr>
              <a:t>­ karena GoogleMap kurang custom dan detail</a:t>
            </a:r>
          </a:p>
          <a:p>
            <a:pPr>
              <a:lnSpc>
                <a:spcPts val="2970"/>
              </a:lnSpc>
            </a:pPr>
            <a:r>
              <a:rPr lang="id-ID" sz="2000" smtClean="0">
                <a:solidFill>
                  <a:srgbClr val="B3B3B3"/>
                </a:solidFill>
                <a:latin typeface="Segoe UI"/>
              </a:rPr>
              <a:t>  (info jenis tanah? elevasi? jalan? sungai? batas </a:t>
            </a:r>
          </a:p>
          <a:p>
            <a:pPr>
              <a:lnSpc>
                <a:spcPts val="2980"/>
              </a:lnSpc>
            </a:pPr>
            <a:r>
              <a:rPr lang="id-ID" sz="2000" smtClean="0">
                <a:solidFill>
                  <a:srgbClr val="B3B3B3"/>
                </a:solidFill>
                <a:latin typeface="Segoe UI"/>
              </a:rPr>
              <a:t>   desa? atribut­atribut lokal lainnya?)</a:t>
            </a:r>
          </a:p>
          <a:p>
            <a:pPr>
              <a:lnSpc>
                <a:spcPts val="2970"/>
              </a:lnSpc>
            </a:pPr>
            <a:r>
              <a:rPr lang="id-ID" sz="2000" smtClean="0">
                <a:solidFill>
                  <a:srgbClr val="B3B3B3"/>
                </a:solidFill>
                <a:latin typeface="Segoe UI"/>
              </a:rPr>
              <a:t>­ olah GIS menggunakan qGIS, GRASS dan GDAL</a:t>
            </a:r>
          </a:p>
          <a:p>
            <a:pPr>
              <a:lnSpc>
                <a:spcPts val="2980"/>
              </a:lnSpc>
            </a:pPr>
            <a:r>
              <a:rPr lang="id-ID" sz="2000" smtClean="0">
                <a:solidFill>
                  <a:srgbClr val="B3B3B3"/>
                </a:solidFill>
                <a:latin typeface="Segoe UI"/>
              </a:rPr>
              <a:t>  menghasilkan shapefile untuk MapServer</a:t>
            </a:r>
          </a:p>
          <a:p>
            <a:pPr>
              <a:lnSpc>
                <a:spcPts val="2980"/>
              </a:lnSpc>
            </a:pPr>
            <a:r>
              <a:rPr lang="id-ID" sz="2000" smtClean="0">
                <a:solidFill>
                  <a:srgbClr val="B3B3B3"/>
                </a:solidFill>
                <a:latin typeface="Segoe UI"/>
              </a:rPr>
              <a:t>­ modul OpenLayer Sahana mengambil layanan peta</a:t>
            </a:r>
          </a:p>
          <a:p>
            <a:pPr>
              <a:lnSpc>
                <a:spcPts val="2970"/>
              </a:lnSpc>
            </a:pPr>
            <a:r>
              <a:rPr lang="id-ID" sz="2000" smtClean="0">
                <a:solidFill>
                  <a:srgbClr val="B3B3B3"/>
                </a:solidFill>
                <a:latin typeface="Segoe UI"/>
              </a:rPr>
              <a:t>  (WMS) dari MapServer</a:t>
            </a:r>
          </a:p>
          <a:p>
            <a:pPr>
              <a:lnSpc>
                <a:spcPts val="1000"/>
              </a:lnSpc>
            </a:pPr>
            <a:endParaRPr lang="id-ID" sz="2000" smtClean="0">
              <a:solidFill>
                <a:srgbClr val="B3B3B3"/>
              </a:solidFill>
              <a:latin typeface="Segoe UI"/>
            </a:endParaRPr>
          </a:p>
          <a:p>
            <a:pPr>
              <a:lnSpc>
                <a:spcPts val="1000"/>
              </a:lnSpc>
            </a:pPr>
            <a:endParaRPr lang="id-ID" sz="2000" smtClean="0">
              <a:solidFill>
                <a:srgbClr val="B3B3B3"/>
              </a:solidFill>
              <a:latin typeface="Segoe UI"/>
            </a:endParaRPr>
          </a:p>
          <a:p>
            <a:pPr>
              <a:lnSpc>
                <a:spcPts val="1000"/>
              </a:lnSpc>
            </a:pPr>
            <a:endParaRPr lang="id-ID" sz="2000" smtClean="0">
              <a:solidFill>
                <a:srgbClr val="B3B3B3"/>
              </a:solidFill>
              <a:latin typeface="Segoe UI"/>
            </a:endParaRPr>
          </a:p>
          <a:p>
            <a:pPr>
              <a:lnSpc>
                <a:spcPts val="1000"/>
              </a:lnSpc>
            </a:pPr>
            <a:endParaRPr lang="id-ID" sz="2000" smtClean="0">
              <a:solidFill>
                <a:srgbClr val="B3B3B3"/>
              </a:solidFill>
              <a:latin typeface="Segoe UI"/>
            </a:endParaRPr>
          </a:p>
          <a:p>
            <a:pPr>
              <a:lnSpc>
                <a:spcPts val="1000"/>
              </a:lnSpc>
            </a:pPr>
            <a:endParaRPr lang="id-ID" sz="2000" smtClean="0">
              <a:solidFill>
                <a:srgbClr val="B3B3B3"/>
              </a:solidFill>
              <a:latin typeface="Segoe UI"/>
            </a:endParaRPr>
          </a:p>
          <a:p>
            <a:pPr>
              <a:lnSpc>
                <a:spcPts val="3930"/>
              </a:lnSpc>
            </a:pPr>
            <a:r>
              <a:rPr lang="id-ID" sz="2000" smtClean="0">
                <a:solidFill>
                  <a:srgbClr val="B3B3B3"/>
                </a:solidFill>
                <a:latin typeface="Segoe UI"/>
              </a:rPr>
              <a:t>                                                                  Multilayer:</a:t>
            </a:r>
          </a:p>
          <a:p>
            <a:pPr>
              <a:lnSpc>
                <a:spcPts val="2386"/>
              </a:lnSpc>
            </a:pPr>
            <a:r>
              <a:rPr lang="id-ID" sz="1600" smtClean="0">
                <a:solidFill>
                  <a:srgbClr val="B3B3B3"/>
                </a:solidFill>
                <a:latin typeface="Segoe UI"/>
              </a:rPr>
              <a:t>                                                                                       Batas Desa</a:t>
            </a:r>
          </a:p>
          <a:p>
            <a:pPr>
              <a:lnSpc>
                <a:spcPts val="2370"/>
              </a:lnSpc>
            </a:pPr>
            <a:r>
              <a:rPr lang="id-ID" sz="1600" smtClean="0">
                <a:solidFill>
                  <a:srgbClr val="B3B3B3"/>
                </a:solidFill>
                <a:latin typeface="Segoe UI"/>
              </a:rPr>
              <a:t>                                                                                       Jalan</a:t>
            </a:r>
          </a:p>
          <a:p>
            <a:pPr>
              <a:lnSpc>
                <a:spcPts val="2380"/>
              </a:lnSpc>
            </a:pPr>
            <a:r>
              <a:rPr lang="id-ID" sz="1600" smtClean="0">
                <a:solidFill>
                  <a:srgbClr val="B3B3B3"/>
                </a:solidFill>
                <a:latin typeface="Segoe UI"/>
              </a:rPr>
              <a:t>                                                                                       Sungai</a:t>
            </a:r>
          </a:p>
          <a:p>
            <a:pPr>
              <a:lnSpc>
                <a:spcPts val="2370"/>
              </a:lnSpc>
            </a:pPr>
            <a:r>
              <a:rPr lang="id-ID" sz="1600" smtClean="0">
                <a:solidFill>
                  <a:srgbClr val="B3B3B3"/>
                </a:solidFill>
                <a:latin typeface="Segoe UI"/>
              </a:rPr>
              <a:t>                                                                                       Jenis Tanah</a:t>
            </a:r>
            <a:endParaRPr lang="id-ID" sz="1600">
              <a:solidFill>
                <a:srgbClr val="B3B3B3"/>
              </a:solidFill>
              <a:latin typeface="Segoe UI"/>
            </a:endParaRPr>
          </a:p>
        </p:txBody>
      </p:sp>
      <p:sp>
        <p:nvSpPr>
          <p:cNvPr id="4" name="TextBox 3"/>
          <p:cNvSpPr txBox="1"/>
          <p:nvPr/>
        </p:nvSpPr>
        <p:spPr>
          <a:xfrm>
            <a:off x="7157719" y="143255"/>
            <a:ext cx="2083904" cy="602729"/>
          </a:xfrm>
          <a:prstGeom prst="rect">
            <a:avLst/>
          </a:prstGeom>
          <a:noFill/>
        </p:spPr>
        <p:txBody>
          <a:bodyPr vert="horz" wrap="none" lIns="0" tIns="0" rIns="0" bIns="0" rtlCol="0">
            <a:spAutoFit/>
          </a:bodyPr>
          <a:lstStyle/>
          <a:p>
            <a:pPr>
              <a:lnSpc>
                <a:spcPts val="4652"/>
              </a:lnSpc>
            </a:pPr>
            <a:r>
              <a:rPr lang="id-ID" sz="4000" smtClean="0">
                <a:solidFill>
                  <a:srgbClr val="FFFFFF"/>
                </a:solidFill>
                <a:latin typeface="Segoe UI"/>
              </a:rPr>
              <a:t>FOSS GIS</a:t>
            </a:r>
            <a:endParaRPr lang="id-ID" sz="4000">
              <a:solidFill>
                <a:srgbClr val="FFFFFF"/>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myslide54">
    <p:spTree>
      <p:nvGrpSpPr>
        <p:cNvPr id="1" name=""/>
        <p:cNvGrpSpPr/>
        <p:nvPr/>
      </p:nvGrpSpPr>
      <p:grpSpPr>
        <a:xfrm>
          <a:off x="0" y="0"/>
          <a:ext cx="0" cy="0"/>
          <a:chOff x="0" y="0"/>
          <a:chExt cx="0" cy="0"/>
        </a:xfrm>
      </p:grpSpPr>
      <p:pic>
        <p:nvPicPr>
          <p:cNvPr id="2" name="Picture 1" descr="ws_6467.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320642" y="1706548"/>
            <a:ext cx="8966364" cy="1025922"/>
          </a:xfrm>
          <a:prstGeom prst="rect">
            <a:avLst/>
          </a:prstGeom>
          <a:noFill/>
        </p:spPr>
        <p:txBody>
          <a:bodyPr vert="horz" wrap="square" lIns="0" tIns="0" rIns="0" bIns="0" rtlCol="0">
            <a:spAutoFit/>
          </a:bodyPr>
          <a:lstStyle/>
          <a:p>
            <a:pPr marL="0" marR="0" lvl="0" indent="0" algn="ctr" defTabSz="914400" eaLnBrk="1" fontAlgn="auto" latinLnBrk="0" hangingPunct="1">
              <a:lnSpc>
                <a:spcPts val="7997"/>
              </a:lnSpc>
              <a:buClrTx/>
              <a:buSzTx/>
              <a:buNone/>
              <a:tabLst>
                <a:tab pos="1625600" algn="l"/>
              </a:tabLst>
              <a:defRPr/>
            </a:pPr>
            <a:r>
              <a:rPr lang="id-ID" dirty="0" smtClean="0"/>
              <a:t>	</a:t>
            </a:r>
            <a:r>
              <a:rPr lang="id-ID" sz="5400" dirty="0" smtClean="0">
                <a:solidFill>
                  <a:srgbClr val="FFFFFF"/>
                </a:solidFill>
                <a:latin typeface="Segoe UI"/>
              </a:rPr>
              <a:t>Sekian dan Terima Kasih</a:t>
            </a:r>
          </a:p>
        </p:txBody>
      </p:sp>
      <p:sp>
        <p:nvSpPr>
          <p:cNvPr id="4" name="TextBox 3"/>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5" name="TextBox 4"/>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Peran </a:t>
            </a:r>
            <a:r>
              <a:rPr lang="id-ID" dirty="0"/>
              <a:t>dalam pemulihan </a:t>
            </a:r>
            <a:r>
              <a:rPr lang="id-ID" dirty="0" smtClean="0"/>
              <a:t>bencanadalam </a:t>
            </a:r>
            <a:r>
              <a:rPr lang="id-ID" dirty="0"/>
              <a:t>tahap segera </a:t>
            </a:r>
            <a:br>
              <a:rPr lang="id-ID" dirty="0"/>
            </a:br>
            <a:endParaRPr lang="id-ID" dirty="0"/>
          </a:p>
        </p:txBody>
      </p:sp>
      <p:sp>
        <p:nvSpPr>
          <p:cNvPr id="3" name="Content Placeholder 2"/>
          <p:cNvSpPr>
            <a:spLocks noGrp="1"/>
          </p:cNvSpPr>
          <p:nvPr>
            <p:ph idx="1"/>
          </p:nvPr>
        </p:nvSpPr>
        <p:spPr/>
        <p:txBody>
          <a:bodyPr>
            <a:normAutofit fontScale="92500" lnSpcReduction="10000"/>
          </a:bodyPr>
          <a:lstStyle/>
          <a:p>
            <a:r>
              <a:rPr lang="id-ID" dirty="0"/>
              <a:t> Setelah terjadinya bencana apapun, adalah penting untuk memulihkan layanan vital dan sistem. </a:t>
            </a:r>
            <a:endParaRPr lang="id-ID" dirty="0" smtClean="0"/>
          </a:p>
          <a:p>
            <a:r>
              <a:rPr lang="id-ID" dirty="0"/>
              <a:t>menyediakan makanan sementara, air dan tempat berlindung untuk mereka yang telah kehilangan rumah di layanan disaster.Medical diperlukan bagi mereka yang terluka. GIS dapat memainkan beberapa peran dalam proses ini </a:t>
            </a:r>
            <a:endParaRPr lang="id-ID" dirty="0" smtClean="0"/>
          </a:p>
          <a:p>
            <a:r>
              <a:rPr lang="id-ID" dirty="0"/>
              <a:t>mengidentifikasi kerusakan dan mulai menentukan prioritas untuk tindakan (triase). GIS juga dapat memastikan keseragaman dalam distribusi pasokan (obat-obatan, makanan, air, pakaian, dll) untuk pusat distribusi darurat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 peran dalam pemulihan </a:t>
            </a:r>
            <a:r>
              <a:rPr lang="id-ID" dirty="0" smtClean="0"/>
              <a:t>bencana dalam </a:t>
            </a:r>
            <a:r>
              <a:rPr lang="id-ID" dirty="0"/>
              <a:t>tahap </a:t>
            </a:r>
            <a:r>
              <a:rPr lang="id-ID" dirty="0" smtClean="0"/>
              <a:t>jangka </a:t>
            </a:r>
            <a:r>
              <a:rPr lang="id-ID" dirty="0"/>
              <a:t>panjang. </a:t>
            </a:r>
            <a:br>
              <a:rPr lang="id-ID" dirty="0"/>
            </a:br>
            <a:endParaRPr lang="id-ID" dirty="0"/>
          </a:p>
        </p:txBody>
      </p:sp>
      <p:sp>
        <p:nvSpPr>
          <p:cNvPr id="3" name="Content Placeholder 2"/>
          <p:cNvSpPr>
            <a:spLocks noGrp="1"/>
          </p:cNvSpPr>
          <p:nvPr>
            <p:ph idx="1"/>
          </p:nvPr>
        </p:nvSpPr>
        <p:spPr/>
        <p:txBody>
          <a:bodyPr>
            <a:normAutofit/>
          </a:bodyPr>
          <a:lstStyle/>
          <a:p>
            <a:r>
              <a:rPr lang="id-ID" dirty="0"/>
              <a:t> Pemulihan jangka panjang adalah untuk mengembalikan semua layanan normal atau lebih baik dari mereka sebelum </a:t>
            </a:r>
            <a:r>
              <a:rPr lang="id-ID" dirty="0" smtClean="0"/>
              <a:t>bencana.</a:t>
            </a:r>
          </a:p>
          <a:p>
            <a:r>
              <a:rPr lang="id-ID" dirty="0" smtClean="0"/>
              <a:t>Perbaikan </a:t>
            </a:r>
            <a:r>
              <a:rPr lang="id-ID" dirty="0"/>
              <a:t>rumah, sistem air, jalan, rumah sakit, jembatan, sekolah, dll dan kehidupan kembali normal. </a:t>
            </a:r>
            <a:endParaRPr lang="id-ID" dirty="0" smtClean="0"/>
          </a:p>
          <a:p>
            <a:r>
              <a:rPr lang="id-ID" dirty="0"/>
              <a:t>juga memungkinkan untuk memprioritaskan investasi restorasi dengan bantuan GIS. GIS dapat meringankan beban akuntansi untuk kegiatan pemulihan. </a:t>
            </a:r>
          </a:p>
          <a:p>
            <a:endParaRPr lang="id-ID"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myslide6">
    <p:spTree>
      <p:nvGrpSpPr>
        <p:cNvPr id="1" name=""/>
        <p:cNvGrpSpPr/>
        <p:nvPr/>
      </p:nvGrpSpPr>
      <p:grpSpPr>
        <a:xfrm>
          <a:off x="0" y="0"/>
          <a:ext cx="0" cy="0"/>
          <a:chOff x="0" y="0"/>
          <a:chExt cx="0" cy="0"/>
        </a:xfrm>
      </p:grpSpPr>
      <p:sp>
        <p:nvSpPr>
          <p:cNvPr id="2" name="Freeform 1"/>
          <p:cNvSpPr/>
          <p:nvPr/>
        </p:nvSpPr>
        <p:spPr>
          <a:xfrm>
            <a:off x="0" y="5030470"/>
            <a:ext cx="10076181" cy="2531111"/>
          </a:xfrm>
          <a:custGeom>
            <a:avLst/>
            <a:gdLst/>
            <a:ahLst/>
            <a:cxnLst/>
            <a:rect l="0" t="0" r="0" b="0"/>
            <a:pathLst>
              <a:path w="10076181" h="2531111">
                <a:moveTo>
                  <a:pt x="0" y="0"/>
                </a:moveTo>
                <a:lnTo>
                  <a:pt x="10076180" y="0"/>
                </a:lnTo>
                <a:lnTo>
                  <a:pt x="10076180" y="2531110"/>
                </a:lnTo>
                <a:lnTo>
                  <a:pt x="0" y="2531110"/>
                </a:lnTo>
                <a:close/>
              </a:path>
            </a:pathLst>
          </a:custGeom>
          <a:solidFill>
            <a:srgbClr val="000000"/>
          </a:solidFill>
          <a:ln w="127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Freeform 2"/>
          <p:cNvSpPr/>
          <p:nvPr/>
        </p:nvSpPr>
        <p:spPr>
          <a:xfrm>
            <a:off x="0" y="5041900"/>
            <a:ext cx="10054591" cy="1"/>
          </a:xfrm>
          <a:custGeom>
            <a:avLst/>
            <a:gdLst/>
            <a:ahLst/>
            <a:cxnLst/>
            <a:rect l="0" t="0" r="0" b="0"/>
            <a:pathLst>
              <a:path w="10054591" h="1">
                <a:moveTo>
                  <a:pt x="0" y="0"/>
                </a:moveTo>
                <a:lnTo>
                  <a:pt x="10054590" y="0"/>
                </a:lnTo>
              </a:path>
            </a:pathLst>
          </a:custGeom>
          <a:ln w="0" cap="flat" cmpd="sng" algn="ctr">
            <a:solidFill>
              <a:srgbClr val="C0C0C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pic>
        <p:nvPicPr>
          <p:cNvPr id="4" name="Picture 3" descr="ws_8BC3.tmp"/>
          <p:cNvPicPr>
            <a:picLocks/>
          </p:cNvPicPr>
          <p:nvPr/>
        </p:nvPicPr>
        <p:blipFill>
          <a:blip r:embed="rId2"/>
          <a:stretch>
            <a:fillRect/>
          </a:stretch>
        </p:blipFill>
        <p:spPr>
          <a:xfrm>
            <a:off x="0" y="0"/>
            <a:ext cx="10071100" cy="7556500"/>
          </a:xfrm>
          <a:prstGeom prst="rect">
            <a:avLst/>
          </a:prstGeom>
        </p:spPr>
      </p:pic>
      <p:sp>
        <p:nvSpPr>
          <p:cNvPr id="5" name="TextBox 4"/>
          <p:cNvSpPr txBox="1"/>
          <p:nvPr/>
        </p:nvSpPr>
        <p:spPr>
          <a:xfrm>
            <a:off x="504190" y="6890105"/>
            <a:ext cx="4472378"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485140" y="154228"/>
            <a:ext cx="4377032" cy="762581"/>
          </a:xfrm>
          <a:prstGeom prst="rect">
            <a:avLst/>
          </a:prstGeom>
          <a:noFill/>
        </p:spPr>
        <p:txBody>
          <a:bodyPr vert="horz" wrap="none" lIns="0" tIns="0" rIns="0" bIns="0" rtlCol="0">
            <a:spAutoFit/>
          </a:bodyPr>
          <a:lstStyle/>
          <a:p>
            <a:pPr>
              <a:lnSpc>
                <a:spcPts val="6626"/>
              </a:lnSpc>
            </a:pPr>
            <a:r>
              <a:rPr lang="id-ID" sz="4400" b="1" smtClean="0">
                <a:solidFill>
                  <a:srgbClr val="000000"/>
                </a:solidFill>
                <a:latin typeface="Segoe UI"/>
              </a:rPr>
              <a:t>[ Tsunami 2004 ]</a:t>
            </a:r>
            <a:endParaRPr lang="id-ID" sz="4400" b="1">
              <a:solidFill>
                <a:srgbClr val="000000"/>
              </a:solidFill>
              <a:latin typeface="Segoe UI"/>
            </a:endParaRPr>
          </a:p>
        </p:txBody>
      </p:sp>
      <p:sp>
        <p:nvSpPr>
          <p:cNvPr id="7" name="TextBox 6"/>
          <p:cNvSpPr txBox="1"/>
          <p:nvPr/>
        </p:nvSpPr>
        <p:spPr>
          <a:xfrm>
            <a:off x="6187440" y="1274165"/>
            <a:ext cx="3286156" cy="544957"/>
          </a:xfrm>
          <a:prstGeom prst="rect">
            <a:avLst/>
          </a:prstGeom>
          <a:noFill/>
        </p:spPr>
        <p:txBody>
          <a:bodyPr vert="horz" wrap="none" lIns="0" tIns="0" rIns="0" bIns="0" rtlCol="0">
            <a:spAutoFit/>
          </a:bodyPr>
          <a:lstStyle/>
          <a:p>
            <a:pPr>
              <a:lnSpc>
                <a:spcPts val="4739"/>
              </a:lnSpc>
            </a:pPr>
            <a:r>
              <a:rPr lang="id-ID" sz="3200" smtClean="0">
                <a:solidFill>
                  <a:srgbClr val="FFFFFF"/>
                </a:solidFill>
                <a:latin typeface="Segoe UI"/>
              </a:rPr>
              <a:t>GNU/Linux (Linux)</a:t>
            </a:r>
            <a:endParaRPr lang="id-ID" sz="3200">
              <a:solidFill>
                <a:srgbClr val="FFFFFF"/>
              </a:solidFill>
              <a:latin typeface="Segoe UI"/>
            </a:endParaRPr>
          </a:p>
        </p:txBody>
      </p:sp>
      <p:sp>
        <p:nvSpPr>
          <p:cNvPr id="8" name="TextBox 7"/>
          <p:cNvSpPr txBox="1"/>
          <p:nvPr/>
        </p:nvSpPr>
        <p:spPr>
          <a:xfrm>
            <a:off x="595630" y="1912467"/>
            <a:ext cx="8868903" cy="381258"/>
          </a:xfrm>
          <a:prstGeom prst="rect">
            <a:avLst/>
          </a:prstGeom>
          <a:noFill/>
        </p:spPr>
        <p:txBody>
          <a:bodyPr vert="horz" wrap="none" lIns="0" tIns="0" rIns="0" bIns="0" rtlCol="0">
            <a:spAutoFit/>
          </a:bodyPr>
          <a:lstStyle/>
          <a:p>
            <a:pPr>
              <a:lnSpc>
                <a:spcPts val="3258"/>
              </a:lnSpc>
            </a:pPr>
            <a:r>
              <a:rPr lang="id-ID" sz="2200" smtClean="0">
                <a:solidFill>
                  <a:srgbClr val="FFFFFF"/>
                </a:solidFill>
                <a:latin typeface="Segoe UI"/>
              </a:rPr>
              <a:t>Sistem operasi opensource dengan banyak software FOSS di dalamnya </a:t>
            </a:r>
            <a:endParaRPr lang="id-ID" sz="2200">
              <a:solidFill>
                <a:srgbClr val="FFFFFF"/>
              </a:solidFill>
              <a:latin typeface="Segoe UI"/>
            </a:endParaRPr>
          </a:p>
        </p:txBody>
      </p:sp>
      <p:sp>
        <p:nvSpPr>
          <p:cNvPr id="9" name="TextBox 8"/>
          <p:cNvSpPr txBox="1"/>
          <p:nvPr/>
        </p:nvSpPr>
        <p:spPr>
          <a:xfrm>
            <a:off x="1004569" y="2326487"/>
            <a:ext cx="8591647" cy="804451"/>
          </a:xfrm>
          <a:prstGeom prst="rect">
            <a:avLst/>
          </a:prstGeom>
          <a:noFill/>
        </p:spPr>
        <p:txBody>
          <a:bodyPr vert="horz" wrap="none" lIns="0" tIns="0" rIns="0" bIns="0" rtlCol="0">
            <a:spAutoFit/>
          </a:bodyPr>
          <a:lstStyle/>
          <a:p>
            <a:pPr marL="0" marR="0" lvl="0" indent="0" defTabSz="914400" eaLnBrk="1" fontAlgn="auto" latinLnBrk="0" hangingPunct="1">
              <a:lnSpc>
                <a:spcPts val="3258"/>
              </a:lnSpc>
              <a:buClrTx/>
              <a:buSzTx/>
              <a:buNone/>
              <a:tabLst>
                <a:tab pos="1905000" algn="l"/>
              </a:tabLst>
              <a:defRPr/>
            </a:pPr>
            <a:r>
              <a:rPr lang="id-ID" smtClean="0"/>
              <a:t>	</a:t>
            </a:r>
            <a:r>
              <a:rPr lang="id-ID" sz="2200" smtClean="0">
                <a:solidFill>
                  <a:srgbClr val="FFFFFF"/>
                </a:solidFill>
                <a:latin typeface="Segoe UI"/>
              </a:rPr>
              <a:t>(beragam distribusi: Ubuntu, Fedora, OpenSUSE dll.)</a:t>
            </a:r>
          </a:p>
          <a:p>
            <a:pPr marL="0" marR="0" lvl="0" indent="0" defTabSz="914400" eaLnBrk="1" fontAlgn="auto" latinLnBrk="0" hangingPunct="1">
              <a:lnSpc>
                <a:spcPts val="3260"/>
              </a:lnSpc>
              <a:buClrTx/>
              <a:buSzTx/>
              <a:buNone/>
              <a:tabLst>
                <a:tab pos="1905000" algn="l"/>
              </a:tabLst>
              <a:defRPr/>
            </a:pPr>
            <a:r>
              <a:rPr lang="id-ID" sz="2200" smtClean="0">
                <a:solidFill>
                  <a:srgbClr val="FFFFFF"/>
                </a:solidFill>
                <a:latin typeface="Segoe UI"/>
              </a:rPr>
              <a:t>Handal di server, kini di dunia desktop untuk penggunaan sehari­hari</a:t>
            </a:r>
            <a:endParaRPr lang="id-ID" sz="2200">
              <a:solidFill>
                <a:srgbClr val="FFFFFF"/>
              </a:solidFill>
              <a:latin typeface="Segoe UI"/>
            </a:endParaRPr>
          </a:p>
        </p:txBody>
      </p:sp>
      <p:sp>
        <p:nvSpPr>
          <p:cNvPr id="10" name="TextBox 9"/>
          <p:cNvSpPr txBox="1"/>
          <p:nvPr/>
        </p:nvSpPr>
        <p:spPr>
          <a:xfrm>
            <a:off x="160020" y="5234787"/>
            <a:ext cx="6248505" cy="381258"/>
          </a:xfrm>
          <a:prstGeom prst="rect">
            <a:avLst/>
          </a:prstGeom>
          <a:noFill/>
        </p:spPr>
        <p:txBody>
          <a:bodyPr vert="horz" wrap="none" lIns="0" tIns="0" rIns="0" bIns="0" rtlCol="0">
            <a:spAutoFit/>
          </a:bodyPr>
          <a:lstStyle/>
          <a:p>
            <a:pPr>
              <a:lnSpc>
                <a:spcPts val="3258"/>
              </a:lnSpc>
            </a:pPr>
            <a:r>
              <a:rPr lang="id-ID" sz="2200" smtClean="0">
                <a:solidFill>
                  <a:srgbClr val="FFFFFF"/>
                </a:solidFill>
                <a:latin typeface="Segoe UI"/>
              </a:rPr>
              <a:t>­ Indonesia, Sri Lanka, India, Thailand, Somalia dst.</a:t>
            </a:r>
            <a:endParaRPr lang="id-ID" sz="2200">
              <a:solidFill>
                <a:srgbClr val="FFFFFF"/>
              </a:solidFill>
              <a:latin typeface="Segoe UI"/>
            </a:endParaRPr>
          </a:p>
        </p:txBody>
      </p:sp>
      <p:sp>
        <p:nvSpPr>
          <p:cNvPr id="11" name="TextBox 10"/>
          <p:cNvSpPr txBox="1"/>
          <p:nvPr/>
        </p:nvSpPr>
        <p:spPr>
          <a:xfrm>
            <a:off x="160020" y="5650077"/>
            <a:ext cx="7052187" cy="804451"/>
          </a:xfrm>
          <a:prstGeom prst="rect">
            <a:avLst/>
          </a:prstGeom>
          <a:noFill/>
        </p:spPr>
        <p:txBody>
          <a:bodyPr vert="horz" wrap="none" lIns="0" tIns="0" rIns="0" bIns="0" rtlCol="0">
            <a:spAutoFit/>
          </a:bodyPr>
          <a:lstStyle/>
          <a:p>
            <a:pPr>
              <a:lnSpc>
                <a:spcPts val="3258"/>
              </a:lnSpc>
            </a:pPr>
            <a:r>
              <a:rPr lang="id-ID" sz="2200" smtClean="0">
                <a:solidFill>
                  <a:srgbClr val="FFFFFF"/>
                </a:solidFill>
                <a:latin typeface="Segoe UI"/>
              </a:rPr>
              <a:t>­ Korban jiwa: Indonesia (150.000), Sri Lanka (35.000) dst.</a:t>
            </a:r>
          </a:p>
          <a:p>
            <a:pPr>
              <a:lnSpc>
                <a:spcPts val="3260"/>
              </a:lnSpc>
            </a:pPr>
            <a:r>
              <a:rPr lang="id-ID" sz="2200" smtClean="0">
                <a:solidFill>
                  <a:srgbClr val="FFFFFF"/>
                </a:solidFill>
                <a:latin typeface="Segoe UI"/>
              </a:rPr>
              <a:t>­ 1,7 juta orang kehilangan tempat tinggal</a:t>
            </a:r>
            <a:endParaRPr lang="id-ID" sz="2200">
              <a:solidFill>
                <a:srgbClr val="FFFFFF"/>
              </a:solidFill>
              <a:latin typeface="Segoe UI"/>
            </a:endParaRPr>
          </a:p>
        </p:txBody>
      </p:sp>
      <p:sp>
        <p:nvSpPr>
          <p:cNvPr id="12" name="TextBox 11"/>
          <p:cNvSpPr txBox="1"/>
          <p:nvPr/>
        </p:nvSpPr>
        <p:spPr>
          <a:xfrm>
            <a:off x="160020" y="6478117"/>
            <a:ext cx="5829288" cy="804451"/>
          </a:xfrm>
          <a:prstGeom prst="rect">
            <a:avLst/>
          </a:prstGeom>
          <a:noFill/>
        </p:spPr>
        <p:txBody>
          <a:bodyPr vert="horz" wrap="none" lIns="0" tIns="0" rIns="0" bIns="0" rtlCol="0">
            <a:spAutoFit/>
          </a:bodyPr>
          <a:lstStyle/>
          <a:p>
            <a:pPr>
              <a:lnSpc>
                <a:spcPts val="3258"/>
              </a:lnSpc>
            </a:pPr>
            <a:r>
              <a:rPr lang="id-ID" sz="2200" smtClean="0">
                <a:solidFill>
                  <a:srgbClr val="FFFFFF"/>
                </a:solidFill>
                <a:latin typeface="Segoe UI"/>
              </a:rPr>
              <a:t>­ Pasca tsunami: mayat, kelaparan, penyakit dll.</a:t>
            </a:r>
          </a:p>
          <a:p>
            <a:pPr>
              <a:lnSpc>
                <a:spcPts val="3270"/>
              </a:lnSpc>
            </a:pPr>
            <a:r>
              <a:rPr lang="id-ID" sz="2200" smtClean="0">
                <a:solidFill>
                  <a:srgbClr val="FFFFFF"/>
                </a:solidFill>
                <a:latin typeface="Segoe UI"/>
              </a:rPr>
              <a:t>­ Sukarelawan &amp; bantuan Internasional </a:t>
            </a:r>
            <a:endParaRPr lang="id-ID" sz="2200">
              <a:solidFill>
                <a:srgbClr val="FFFFFF"/>
              </a:solidFill>
              <a:latin typeface="Segoe U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myslide8">
    <p:spTree>
      <p:nvGrpSpPr>
        <p:cNvPr id="1" name=""/>
        <p:cNvGrpSpPr/>
        <p:nvPr/>
      </p:nvGrpSpPr>
      <p:grpSpPr>
        <a:xfrm>
          <a:off x="0" y="0"/>
          <a:ext cx="0" cy="0"/>
          <a:chOff x="0" y="0"/>
          <a:chExt cx="0" cy="0"/>
        </a:xfrm>
      </p:grpSpPr>
      <p:pic>
        <p:nvPicPr>
          <p:cNvPr id="2" name="Picture 1" descr="ws_943E.tmp"/>
          <p:cNvPicPr>
            <a:picLocks/>
          </p:cNvPicPr>
          <p:nvPr/>
        </p:nvPicPr>
        <p:blipFill>
          <a:blip r:embed="rId2"/>
          <a:stretch>
            <a:fillRect/>
          </a:stretch>
        </p:blipFill>
        <p:spPr>
          <a:xfrm>
            <a:off x="0" y="0"/>
            <a:ext cx="10071100" cy="7556500"/>
          </a:xfrm>
          <a:prstGeom prst="rect">
            <a:avLst/>
          </a:prstGeom>
        </p:spPr>
      </p:pic>
      <p:sp>
        <p:nvSpPr>
          <p:cNvPr id="3" name="TextBox 2"/>
          <p:cNvSpPr txBox="1"/>
          <p:nvPr/>
        </p:nvSpPr>
        <p:spPr>
          <a:xfrm>
            <a:off x="213359" y="117805"/>
            <a:ext cx="4223913" cy="1436291"/>
          </a:xfrm>
          <a:prstGeom prst="rect">
            <a:avLst/>
          </a:prstGeom>
          <a:noFill/>
        </p:spPr>
        <p:txBody>
          <a:bodyPr vert="horz" wrap="none" lIns="0" tIns="0" rIns="0" bIns="0" rtlCol="0">
            <a:spAutoFit/>
          </a:bodyPr>
          <a:lstStyle/>
          <a:p>
            <a:pPr marL="0" marR="0" lvl="0" indent="0" defTabSz="914400" eaLnBrk="1" fontAlgn="auto" latinLnBrk="0" hangingPunct="1">
              <a:lnSpc>
                <a:spcPts val="5630"/>
              </a:lnSpc>
              <a:buClrTx/>
              <a:buSzTx/>
              <a:buNone/>
              <a:tabLst>
                <a:tab pos="3251200" algn="l"/>
              </a:tabLst>
              <a:defRPr/>
            </a:pPr>
            <a:r>
              <a:rPr lang="id-ID" sz="4800" b="1" smtClean="0">
                <a:solidFill>
                  <a:srgbClr val="FFFFFF"/>
                </a:solidFill>
                <a:latin typeface="Segoe UI"/>
              </a:rPr>
              <a:t>pemanfaatan</a:t>
            </a:r>
          </a:p>
          <a:p>
            <a:pPr marL="0" marR="0" lvl="0" indent="0" defTabSz="914400" eaLnBrk="1" fontAlgn="auto" latinLnBrk="0" hangingPunct="1">
              <a:lnSpc>
                <a:spcPts val="5640"/>
              </a:lnSpc>
              <a:buClrTx/>
              <a:buSzTx/>
              <a:buNone/>
              <a:tabLst>
                <a:tab pos="3251200" algn="l"/>
              </a:tabLst>
              <a:defRPr/>
            </a:pPr>
            <a:r>
              <a:rPr lang="id-ID" sz="4800" b="1" smtClean="0">
                <a:solidFill>
                  <a:srgbClr val="FFFFFF"/>
                </a:solidFill>
                <a:latin typeface="Segoe UI"/>
              </a:rPr>
              <a:t>	ICT</a:t>
            </a:r>
            <a:endParaRPr lang="id-ID" sz="4800" b="1">
              <a:solidFill>
                <a:srgbClr val="FFFFFF"/>
              </a:solidFill>
              <a:latin typeface="Segoe UI"/>
            </a:endParaRPr>
          </a:p>
        </p:txBody>
      </p:sp>
      <p:sp>
        <p:nvSpPr>
          <p:cNvPr id="4" name="TextBox 3"/>
          <p:cNvSpPr txBox="1"/>
          <p:nvPr/>
        </p:nvSpPr>
        <p:spPr>
          <a:xfrm>
            <a:off x="5081270" y="274269"/>
            <a:ext cx="4896084" cy="4129336"/>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Prediksi</a:t>
            </a:r>
          </a:p>
          <a:p>
            <a:pPr>
              <a:lnSpc>
                <a:spcPts val="2966"/>
              </a:lnSpc>
            </a:pPr>
            <a:r>
              <a:rPr lang="id-ID" sz="2000" smtClean="0">
                <a:solidFill>
                  <a:srgbClr val="B3B3B3"/>
                </a:solidFill>
                <a:latin typeface="Segoe UI"/>
              </a:rPr>
              <a:t>komputasi, model &amp; simulasi, akurasi </a:t>
            </a:r>
          </a:p>
          <a:p>
            <a:pPr>
              <a:lnSpc>
                <a:spcPts val="2980"/>
              </a:lnSpc>
            </a:pPr>
            <a:r>
              <a:rPr lang="id-ID" sz="2000" smtClean="0">
                <a:solidFill>
                  <a:srgbClr val="B3B3B3"/>
                </a:solidFill>
                <a:latin typeface="Segoe UI"/>
              </a:rPr>
              <a:t>meteorologi</a:t>
            </a:r>
          </a:p>
          <a:p>
            <a:pPr>
              <a:lnSpc>
                <a:spcPts val="1653"/>
              </a:lnSpc>
            </a:pPr>
            <a:r>
              <a:rPr lang="id-ID" sz="1100" smtClean="0">
                <a:solidFill>
                  <a:srgbClr val="B3B3B3"/>
                </a:solidFill>
                <a:latin typeface="Segoe UI"/>
              </a:rPr>
              <a:t> </a:t>
            </a:r>
          </a:p>
          <a:p>
            <a:pPr>
              <a:lnSpc>
                <a:spcPts val="3570"/>
              </a:lnSpc>
            </a:pPr>
            <a:r>
              <a:rPr lang="id-ID" sz="2400" smtClean="0">
                <a:solidFill>
                  <a:srgbClr val="FFFFFF"/>
                </a:solidFill>
                <a:latin typeface="Segoe UI"/>
              </a:rPr>
              <a:t>Deteksi</a:t>
            </a:r>
          </a:p>
          <a:p>
            <a:pPr>
              <a:lnSpc>
                <a:spcPts val="2966"/>
              </a:lnSpc>
            </a:pPr>
            <a:r>
              <a:rPr lang="id-ID" sz="2000" smtClean="0">
                <a:solidFill>
                  <a:srgbClr val="B3B3B3"/>
                </a:solidFill>
                <a:latin typeface="Segoe UI"/>
              </a:rPr>
              <a:t>sensor, satelit, remote sensing/GIS</a:t>
            </a:r>
          </a:p>
          <a:p>
            <a:pPr>
              <a:lnSpc>
                <a:spcPts val="1654"/>
              </a:lnSpc>
            </a:pPr>
            <a:r>
              <a:rPr lang="id-ID" sz="1100" smtClean="0">
                <a:solidFill>
                  <a:srgbClr val="B3B3B3"/>
                </a:solidFill>
                <a:latin typeface="Segoe UI"/>
              </a:rPr>
              <a:t> </a:t>
            </a:r>
          </a:p>
          <a:p>
            <a:pPr>
              <a:lnSpc>
                <a:spcPts val="3570"/>
              </a:lnSpc>
            </a:pPr>
            <a:r>
              <a:rPr lang="id-ID" sz="2400" smtClean="0">
                <a:solidFill>
                  <a:srgbClr val="FFFFFF"/>
                </a:solidFill>
                <a:latin typeface="Segoe UI"/>
              </a:rPr>
              <a:t>Peringatan</a:t>
            </a:r>
          </a:p>
          <a:p>
            <a:pPr>
              <a:lnSpc>
                <a:spcPts val="2976"/>
              </a:lnSpc>
            </a:pPr>
            <a:r>
              <a:rPr lang="id-ID" sz="2000" smtClean="0">
                <a:solidFill>
                  <a:srgbClr val="B3B3B3"/>
                </a:solidFill>
                <a:latin typeface="Segoe UI"/>
              </a:rPr>
              <a:t>telekomunikasi (radio, telepon, sms), radio, </a:t>
            </a:r>
          </a:p>
          <a:p>
            <a:pPr>
              <a:lnSpc>
                <a:spcPts val="2980"/>
              </a:lnSpc>
            </a:pPr>
            <a:r>
              <a:rPr lang="id-ID" sz="2000" smtClean="0">
                <a:solidFill>
                  <a:srgbClr val="B3B3B3"/>
                </a:solidFill>
                <a:latin typeface="Segoe UI"/>
              </a:rPr>
              <a:t>tv, internet</a:t>
            </a:r>
          </a:p>
          <a:p>
            <a:pPr>
              <a:lnSpc>
                <a:spcPts val="2970"/>
              </a:lnSpc>
            </a:pPr>
            <a:r>
              <a:rPr lang="id-ID" sz="2000" smtClean="0">
                <a:solidFill>
                  <a:srgbClr val="B3B3B3"/>
                </a:solidFill>
                <a:latin typeface="Segoe UI"/>
              </a:rPr>
              <a:t>CAP (Common Alerting Protocol)</a:t>
            </a:r>
            <a:endParaRPr lang="id-ID" sz="2000">
              <a:solidFill>
                <a:srgbClr val="B3B3B3"/>
              </a:solidFill>
              <a:latin typeface="Segoe UI"/>
            </a:endParaRPr>
          </a:p>
        </p:txBody>
      </p:sp>
      <p:sp>
        <p:nvSpPr>
          <p:cNvPr id="5" name="TextBox 4"/>
          <p:cNvSpPr txBox="1"/>
          <p:nvPr/>
        </p:nvSpPr>
        <p:spPr>
          <a:xfrm>
            <a:off x="504190"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6" name="TextBox 5"/>
          <p:cNvSpPr txBox="1"/>
          <p:nvPr/>
        </p:nvSpPr>
        <p:spPr>
          <a:xfrm>
            <a:off x="5020309" y="6890105"/>
            <a:ext cx="49694" cy="223394"/>
          </a:xfrm>
          <a:prstGeom prst="rect">
            <a:avLst/>
          </a:prstGeom>
          <a:noFill/>
        </p:spPr>
        <p:txBody>
          <a:bodyPr vert="horz" wrap="none" lIns="0" tIns="0" rIns="0" bIns="0" rtlCol="0">
            <a:spAutoFit/>
          </a:bodyPr>
          <a:lstStyle/>
          <a:p>
            <a:pPr>
              <a:lnSpc>
                <a:spcPts val="1931"/>
              </a:lnSpc>
            </a:pPr>
            <a:r>
              <a:rPr lang="id-ID" sz="1400" smtClean="0">
                <a:solidFill>
                  <a:srgbClr val="000000"/>
                </a:solidFill>
                <a:latin typeface="Segoe UI"/>
              </a:rPr>
              <a:t> </a:t>
            </a:r>
            <a:endParaRPr lang="id-ID" sz="1400">
              <a:solidFill>
                <a:srgbClr val="000000"/>
              </a:solidFill>
              <a:latin typeface="Segoe UI"/>
            </a:endParaRPr>
          </a:p>
        </p:txBody>
      </p:sp>
      <p:sp>
        <p:nvSpPr>
          <p:cNvPr id="7" name="TextBox 6"/>
          <p:cNvSpPr txBox="1"/>
          <p:nvPr/>
        </p:nvSpPr>
        <p:spPr>
          <a:xfrm>
            <a:off x="7548880" y="6508698"/>
            <a:ext cx="2179764" cy="415948"/>
          </a:xfrm>
          <a:prstGeom prst="rect">
            <a:avLst/>
          </a:prstGeom>
          <a:noFill/>
        </p:spPr>
        <p:txBody>
          <a:bodyPr vert="horz" wrap="none" lIns="0" tIns="0" rIns="0" bIns="0" rtlCol="0">
            <a:spAutoFit/>
          </a:bodyPr>
          <a:lstStyle/>
          <a:p>
            <a:pPr>
              <a:lnSpc>
                <a:spcPts val="3554"/>
              </a:lnSpc>
            </a:pPr>
            <a:r>
              <a:rPr lang="id-ID" sz="2400" smtClean="0">
                <a:solidFill>
                  <a:srgbClr val="FFFFFF"/>
                </a:solidFill>
                <a:latin typeface="Segoe UI"/>
              </a:rPr>
              <a:t>Pasca Bencana...</a:t>
            </a:r>
            <a:endParaRPr lang="id-ID" sz="2400">
              <a:solidFill>
                <a:srgbClr val="FFFFFF"/>
              </a:solidFill>
              <a:latin typeface="Segoe UI"/>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TotalTime>
  <Words>641</Words>
  <Application>Microsoft Office PowerPoint</Application>
  <PresentationFormat>Custom</PresentationFormat>
  <Paragraphs>1010</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PERANAN ICT PADA PASE RECOVERY PASCA BENCANA </vt:lpstr>
      <vt:lpstr>Pendahuluan</vt:lpstr>
      <vt:lpstr>Khusus Perangkat Lunak Manajemen Bencana</vt:lpstr>
      <vt:lpstr>ICT  UNTUK PEMULIHAN PASCA BENCANA      </vt:lpstr>
      <vt:lpstr>GIS Pemulihan Bencana </vt:lpstr>
      <vt:lpstr>Peran dalam pemulihan bencanadalam tahap segera  </vt:lpstr>
      <vt:lpstr> peran dalam pemulihan bencana dalam tahap jangka panjang.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Anshar</dc:creator>
  <cp:lastModifiedBy>Anshar</cp:lastModifiedBy>
  <cp:revision>7</cp:revision>
  <dcterms:created xsi:type="dcterms:W3CDTF">2011-04-20T15:04:37Z</dcterms:created>
  <dcterms:modified xsi:type="dcterms:W3CDTF">2011-04-21T07:39:45Z</dcterms:modified>
</cp:coreProperties>
</file>