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04" r:id="rId3"/>
    <p:sldId id="303" r:id="rId4"/>
    <p:sldId id="306" r:id="rId5"/>
    <p:sldId id="307" r:id="rId6"/>
    <p:sldId id="308" r:id="rId7"/>
    <p:sldId id="258" r:id="rId8"/>
    <p:sldId id="259" r:id="rId9"/>
    <p:sldId id="260" r:id="rId10"/>
    <p:sldId id="294" r:id="rId11"/>
    <p:sldId id="305" r:id="rId12"/>
    <p:sldId id="292" r:id="rId13"/>
    <p:sldId id="298" r:id="rId14"/>
    <p:sldId id="301"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7F4F87"/>
    <a:srgbClr val="FF99CC"/>
    <a:srgbClr val="CC3300"/>
    <a:srgbClr val="FFFF99"/>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1362"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gif"/></Relationships>
</file>

<file path=ppt/diagrams/_rels/drawing1.xml.rels><?xml version="1.0" encoding="UTF-8" standalone="yes"?>
<Relationships xmlns="http://schemas.openxmlformats.org/package/2006/relationships"><Relationship Id="rId1" Type="http://schemas.openxmlformats.org/officeDocument/2006/relationships/image" Target="../media/image8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9E524-1A65-439A-A7BB-D6CBDA9A7C73}" type="doc">
      <dgm:prSet loTypeId="urn:microsoft.com/office/officeart/2005/8/layout/vList3" loCatId="list" qsTypeId="urn:microsoft.com/office/officeart/2005/8/quickstyle/simple1" qsCatId="simple" csTypeId="urn:microsoft.com/office/officeart/2005/8/colors/accent1_2" csCatId="accent1" phldr="1"/>
      <dgm:spPr/>
    </dgm:pt>
    <dgm:pt modelId="{CD86FEA5-1A05-4FEB-895F-E00B65E088DD}">
      <dgm:prSet phldrT="[Text]"/>
      <dgm:spPr/>
      <dgm:t>
        <a:bodyPr/>
        <a:lstStyle/>
        <a:p>
          <a:r>
            <a:rPr lang="en-US" dirty="0" smtClean="0">
              <a:solidFill>
                <a:srgbClr val="FFFF00"/>
              </a:solidFill>
            </a:rPr>
            <a:t>SOFTWARE ASPECTS</a:t>
          </a:r>
          <a:endParaRPr lang="en-US" dirty="0">
            <a:solidFill>
              <a:srgbClr val="FFFF00"/>
            </a:solidFill>
          </a:endParaRPr>
        </a:p>
      </dgm:t>
    </dgm:pt>
    <dgm:pt modelId="{ACD7D734-4621-4298-B98B-4570841C8BDF}" type="parTrans" cxnId="{5DC8AFFA-D19F-447B-91C7-D8544AF00542}">
      <dgm:prSet/>
      <dgm:spPr/>
      <dgm:t>
        <a:bodyPr/>
        <a:lstStyle/>
        <a:p>
          <a:endParaRPr lang="en-US"/>
        </a:p>
      </dgm:t>
    </dgm:pt>
    <dgm:pt modelId="{7257DE41-28E3-4775-ACDD-681382A3526E}" type="sibTrans" cxnId="{5DC8AFFA-D19F-447B-91C7-D8544AF00542}">
      <dgm:prSet/>
      <dgm:spPr/>
      <dgm:t>
        <a:bodyPr/>
        <a:lstStyle/>
        <a:p>
          <a:endParaRPr lang="en-US"/>
        </a:p>
      </dgm:t>
    </dgm:pt>
    <dgm:pt modelId="{96130A0D-A2EA-4D37-B28A-26745E1B7EF4}">
      <dgm:prSet phldrT="[Text]"/>
      <dgm:spPr/>
      <dgm:t>
        <a:bodyPr/>
        <a:lstStyle/>
        <a:p>
          <a:r>
            <a:rPr lang="en-US" dirty="0" smtClean="0">
              <a:solidFill>
                <a:srgbClr val="FFFF00"/>
              </a:solidFill>
            </a:rPr>
            <a:t>HARDWARE ASPECTS</a:t>
          </a:r>
          <a:endParaRPr lang="en-US" dirty="0">
            <a:solidFill>
              <a:srgbClr val="FFFF00"/>
            </a:solidFill>
          </a:endParaRPr>
        </a:p>
      </dgm:t>
    </dgm:pt>
    <dgm:pt modelId="{7E40F84D-8241-46BB-9769-3346446BADE0}" type="parTrans" cxnId="{8FDBA780-17BB-4AC7-A035-2D5175B0AE8C}">
      <dgm:prSet/>
      <dgm:spPr/>
      <dgm:t>
        <a:bodyPr/>
        <a:lstStyle/>
        <a:p>
          <a:endParaRPr lang="en-US"/>
        </a:p>
      </dgm:t>
    </dgm:pt>
    <dgm:pt modelId="{8A770152-B648-4E35-A40B-A6D1C0469371}" type="sibTrans" cxnId="{8FDBA780-17BB-4AC7-A035-2D5175B0AE8C}">
      <dgm:prSet/>
      <dgm:spPr/>
      <dgm:t>
        <a:bodyPr/>
        <a:lstStyle/>
        <a:p>
          <a:endParaRPr lang="en-US"/>
        </a:p>
      </dgm:t>
    </dgm:pt>
    <dgm:pt modelId="{BA1ADFEC-94D3-426B-A07C-7AA00BEAE82E}">
      <dgm:prSet phldrT="[Text]"/>
      <dgm:spPr/>
      <dgm:t>
        <a:bodyPr/>
        <a:lstStyle/>
        <a:p>
          <a:r>
            <a:rPr lang="en-US" dirty="0" smtClean="0">
              <a:solidFill>
                <a:srgbClr val="FFFF00"/>
              </a:solidFill>
            </a:rPr>
            <a:t>HUMANWARE ASPECTS</a:t>
          </a:r>
          <a:endParaRPr lang="en-US" dirty="0">
            <a:solidFill>
              <a:srgbClr val="FFFF00"/>
            </a:solidFill>
          </a:endParaRPr>
        </a:p>
      </dgm:t>
    </dgm:pt>
    <dgm:pt modelId="{989EF207-8C47-4750-9C37-07F8E4D9915C}" type="parTrans" cxnId="{C8C1D3B4-F615-4DD4-A7D2-9E8B05CDB650}">
      <dgm:prSet/>
      <dgm:spPr/>
      <dgm:t>
        <a:bodyPr/>
        <a:lstStyle/>
        <a:p>
          <a:endParaRPr lang="en-US"/>
        </a:p>
      </dgm:t>
    </dgm:pt>
    <dgm:pt modelId="{A292E08F-92AF-409B-A74F-BB00B9C51A11}" type="sibTrans" cxnId="{C8C1D3B4-F615-4DD4-A7D2-9E8B05CDB650}">
      <dgm:prSet/>
      <dgm:spPr/>
      <dgm:t>
        <a:bodyPr/>
        <a:lstStyle/>
        <a:p>
          <a:endParaRPr lang="en-US"/>
        </a:p>
      </dgm:t>
    </dgm:pt>
    <dgm:pt modelId="{85AB3E34-EEFE-4312-91B5-CD6AB42F5FDC}" type="pres">
      <dgm:prSet presAssocID="{7179E524-1A65-439A-A7BB-D6CBDA9A7C73}" presName="linearFlow" presStyleCnt="0">
        <dgm:presLayoutVars>
          <dgm:dir/>
          <dgm:resizeHandles val="exact"/>
        </dgm:presLayoutVars>
      </dgm:prSet>
      <dgm:spPr/>
    </dgm:pt>
    <dgm:pt modelId="{9712CD8D-D198-490B-80A1-055DB45A9F9C}" type="pres">
      <dgm:prSet presAssocID="{CD86FEA5-1A05-4FEB-895F-E00B65E088DD}" presName="composite" presStyleCnt="0"/>
      <dgm:spPr/>
    </dgm:pt>
    <dgm:pt modelId="{031DADDB-9F5E-435D-9828-CEFE8698CF1D}" type="pres">
      <dgm:prSet presAssocID="{CD86FEA5-1A05-4FEB-895F-E00B65E088DD}" presName="imgShp" presStyleLbl="fgImgPlace1" presStyleIdx="0" presStyleCnt="3"/>
      <dgm:spPr>
        <a:blipFill rotWithShape="0">
          <a:blip xmlns:r="http://schemas.openxmlformats.org/officeDocument/2006/relationships" r:embed="rId1"/>
          <a:stretch>
            <a:fillRect/>
          </a:stretch>
        </a:blipFill>
      </dgm:spPr>
    </dgm:pt>
    <dgm:pt modelId="{D13B92DF-CE6D-4BEF-AB7C-28ECE4CD5BA4}" type="pres">
      <dgm:prSet presAssocID="{CD86FEA5-1A05-4FEB-895F-E00B65E088DD}" presName="txShp" presStyleLbl="node1" presStyleIdx="0" presStyleCnt="3">
        <dgm:presLayoutVars>
          <dgm:bulletEnabled val="1"/>
        </dgm:presLayoutVars>
      </dgm:prSet>
      <dgm:spPr/>
      <dgm:t>
        <a:bodyPr/>
        <a:lstStyle/>
        <a:p>
          <a:endParaRPr lang="en-US"/>
        </a:p>
      </dgm:t>
    </dgm:pt>
    <dgm:pt modelId="{1472DBCB-9425-406D-9157-EC4FCE220D1A}" type="pres">
      <dgm:prSet presAssocID="{7257DE41-28E3-4775-ACDD-681382A3526E}" presName="spacing" presStyleCnt="0"/>
      <dgm:spPr/>
    </dgm:pt>
    <dgm:pt modelId="{1CFB5B09-78B4-4677-BB1C-E605905D9236}" type="pres">
      <dgm:prSet presAssocID="{96130A0D-A2EA-4D37-B28A-26745E1B7EF4}" presName="composite" presStyleCnt="0"/>
      <dgm:spPr/>
    </dgm:pt>
    <dgm:pt modelId="{91E2F026-21BC-495B-8D82-2B1CD6F1DE55}" type="pres">
      <dgm:prSet presAssocID="{96130A0D-A2EA-4D37-B28A-26745E1B7EF4}" presName="imgShp" presStyleLbl="fgImgPlace1" presStyleIdx="1" presStyleCnt="3"/>
      <dgm:spPr>
        <a:blipFill rotWithShape="0">
          <a:blip xmlns:r="http://schemas.openxmlformats.org/officeDocument/2006/relationships" r:embed="rId1"/>
          <a:stretch>
            <a:fillRect/>
          </a:stretch>
        </a:blipFill>
      </dgm:spPr>
    </dgm:pt>
    <dgm:pt modelId="{85FB090E-D6E2-4C4C-850A-36478B600B98}" type="pres">
      <dgm:prSet presAssocID="{96130A0D-A2EA-4D37-B28A-26745E1B7EF4}" presName="txShp" presStyleLbl="node1" presStyleIdx="1" presStyleCnt="3">
        <dgm:presLayoutVars>
          <dgm:bulletEnabled val="1"/>
        </dgm:presLayoutVars>
      </dgm:prSet>
      <dgm:spPr/>
      <dgm:t>
        <a:bodyPr/>
        <a:lstStyle/>
        <a:p>
          <a:endParaRPr lang="en-US"/>
        </a:p>
      </dgm:t>
    </dgm:pt>
    <dgm:pt modelId="{EC3DB9B7-A3B4-495C-8BEA-82BD3F1346E7}" type="pres">
      <dgm:prSet presAssocID="{8A770152-B648-4E35-A40B-A6D1C0469371}" presName="spacing" presStyleCnt="0"/>
      <dgm:spPr/>
    </dgm:pt>
    <dgm:pt modelId="{C0BCFE0A-55D7-422F-96BB-F1B30FD7D2B3}" type="pres">
      <dgm:prSet presAssocID="{BA1ADFEC-94D3-426B-A07C-7AA00BEAE82E}" presName="composite" presStyleCnt="0"/>
      <dgm:spPr/>
    </dgm:pt>
    <dgm:pt modelId="{30388243-9204-431F-BA57-25059634109B}" type="pres">
      <dgm:prSet presAssocID="{BA1ADFEC-94D3-426B-A07C-7AA00BEAE82E}" presName="imgShp" presStyleLbl="fgImgPlace1" presStyleIdx="2" presStyleCnt="3"/>
      <dgm:spPr>
        <a:blipFill rotWithShape="0">
          <a:blip xmlns:r="http://schemas.openxmlformats.org/officeDocument/2006/relationships" r:embed="rId1"/>
          <a:stretch>
            <a:fillRect/>
          </a:stretch>
        </a:blipFill>
      </dgm:spPr>
    </dgm:pt>
    <dgm:pt modelId="{6CDFF140-528E-4963-829B-C89E92A67EAF}" type="pres">
      <dgm:prSet presAssocID="{BA1ADFEC-94D3-426B-A07C-7AA00BEAE82E}" presName="txShp" presStyleLbl="node1" presStyleIdx="2" presStyleCnt="3">
        <dgm:presLayoutVars>
          <dgm:bulletEnabled val="1"/>
        </dgm:presLayoutVars>
      </dgm:prSet>
      <dgm:spPr/>
      <dgm:t>
        <a:bodyPr/>
        <a:lstStyle/>
        <a:p>
          <a:endParaRPr lang="en-US"/>
        </a:p>
      </dgm:t>
    </dgm:pt>
  </dgm:ptLst>
  <dgm:cxnLst>
    <dgm:cxn modelId="{EB004E8A-3A2D-4D4D-B219-888B164057A2}" type="presOf" srcId="{BA1ADFEC-94D3-426B-A07C-7AA00BEAE82E}" destId="{6CDFF140-528E-4963-829B-C89E92A67EAF}" srcOrd="0" destOrd="0" presId="urn:microsoft.com/office/officeart/2005/8/layout/vList3"/>
    <dgm:cxn modelId="{5DC8AFFA-D19F-447B-91C7-D8544AF00542}" srcId="{7179E524-1A65-439A-A7BB-D6CBDA9A7C73}" destId="{CD86FEA5-1A05-4FEB-895F-E00B65E088DD}" srcOrd="0" destOrd="0" parTransId="{ACD7D734-4621-4298-B98B-4570841C8BDF}" sibTransId="{7257DE41-28E3-4775-ACDD-681382A3526E}"/>
    <dgm:cxn modelId="{EF56EE14-B168-4DB7-926A-EC1D7BAC2B65}" type="presOf" srcId="{CD86FEA5-1A05-4FEB-895F-E00B65E088DD}" destId="{D13B92DF-CE6D-4BEF-AB7C-28ECE4CD5BA4}" srcOrd="0" destOrd="0" presId="urn:microsoft.com/office/officeart/2005/8/layout/vList3"/>
    <dgm:cxn modelId="{CE23B41D-84B6-4129-8C6A-E71B412CBC3B}" type="presOf" srcId="{96130A0D-A2EA-4D37-B28A-26745E1B7EF4}" destId="{85FB090E-D6E2-4C4C-850A-36478B600B98}" srcOrd="0" destOrd="0" presId="urn:microsoft.com/office/officeart/2005/8/layout/vList3"/>
    <dgm:cxn modelId="{818ED6AB-34DF-43ED-BBE3-66A02A9D4993}" type="presOf" srcId="{7179E524-1A65-439A-A7BB-D6CBDA9A7C73}" destId="{85AB3E34-EEFE-4312-91B5-CD6AB42F5FDC}" srcOrd="0" destOrd="0" presId="urn:microsoft.com/office/officeart/2005/8/layout/vList3"/>
    <dgm:cxn modelId="{C8C1D3B4-F615-4DD4-A7D2-9E8B05CDB650}" srcId="{7179E524-1A65-439A-A7BB-D6CBDA9A7C73}" destId="{BA1ADFEC-94D3-426B-A07C-7AA00BEAE82E}" srcOrd="2" destOrd="0" parTransId="{989EF207-8C47-4750-9C37-07F8E4D9915C}" sibTransId="{A292E08F-92AF-409B-A74F-BB00B9C51A11}"/>
    <dgm:cxn modelId="{8FDBA780-17BB-4AC7-A035-2D5175B0AE8C}" srcId="{7179E524-1A65-439A-A7BB-D6CBDA9A7C73}" destId="{96130A0D-A2EA-4D37-B28A-26745E1B7EF4}" srcOrd="1" destOrd="0" parTransId="{7E40F84D-8241-46BB-9769-3346446BADE0}" sibTransId="{8A770152-B648-4E35-A40B-A6D1C0469371}"/>
    <dgm:cxn modelId="{56A37D16-A240-4803-94D9-1AA6762C9CA0}" type="presParOf" srcId="{85AB3E34-EEFE-4312-91B5-CD6AB42F5FDC}" destId="{9712CD8D-D198-490B-80A1-055DB45A9F9C}" srcOrd="0" destOrd="0" presId="urn:microsoft.com/office/officeart/2005/8/layout/vList3"/>
    <dgm:cxn modelId="{F8F7ABE9-B2D9-4C15-9F05-3F8294B382BB}" type="presParOf" srcId="{9712CD8D-D198-490B-80A1-055DB45A9F9C}" destId="{031DADDB-9F5E-435D-9828-CEFE8698CF1D}" srcOrd="0" destOrd="0" presId="urn:microsoft.com/office/officeart/2005/8/layout/vList3"/>
    <dgm:cxn modelId="{1ECC3361-980F-4DF3-9685-E51C8639756F}" type="presParOf" srcId="{9712CD8D-D198-490B-80A1-055DB45A9F9C}" destId="{D13B92DF-CE6D-4BEF-AB7C-28ECE4CD5BA4}" srcOrd="1" destOrd="0" presId="urn:microsoft.com/office/officeart/2005/8/layout/vList3"/>
    <dgm:cxn modelId="{8D6D5863-662F-495E-B62A-CA08EF1D983C}" type="presParOf" srcId="{85AB3E34-EEFE-4312-91B5-CD6AB42F5FDC}" destId="{1472DBCB-9425-406D-9157-EC4FCE220D1A}" srcOrd="1" destOrd="0" presId="urn:microsoft.com/office/officeart/2005/8/layout/vList3"/>
    <dgm:cxn modelId="{FA7E825A-8C1B-43AC-ADD1-2426CA82879B}" type="presParOf" srcId="{85AB3E34-EEFE-4312-91B5-CD6AB42F5FDC}" destId="{1CFB5B09-78B4-4677-BB1C-E605905D9236}" srcOrd="2" destOrd="0" presId="urn:microsoft.com/office/officeart/2005/8/layout/vList3"/>
    <dgm:cxn modelId="{4472BF0B-607F-4E11-B69B-5D16B9D044ED}" type="presParOf" srcId="{1CFB5B09-78B4-4677-BB1C-E605905D9236}" destId="{91E2F026-21BC-495B-8D82-2B1CD6F1DE55}" srcOrd="0" destOrd="0" presId="urn:microsoft.com/office/officeart/2005/8/layout/vList3"/>
    <dgm:cxn modelId="{3BAD4A12-6CD9-49FB-A88D-AE718C2B54CE}" type="presParOf" srcId="{1CFB5B09-78B4-4677-BB1C-E605905D9236}" destId="{85FB090E-D6E2-4C4C-850A-36478B600B98}" srcOrd="1" destOrd="0" presId="urn:microsoft.com/office/officeart/2005/8/layout/vList3"/>
    <dgm:cxn modelId="{B18849DC-FEB0-496A-AE22-0566AEDC9371}" type="presParOf" srcId="{85AB3E34-EEFE-4312-91B5-CD6AB42F5FDC}" destId="{EC3DB9B7-A3B4-495C-8BEA-82BD3F1346E7}" srcOrd="3" destOrd="0" presId="urn:microsoft.com/office/officeart/2005/8/layout/vList3"/>
    <dgm:cxn modelId="{97FC474F-F63F-46FA-B402-153E8E050B14}" type="presParOf" srcId="{85AB3E34-EEFE-4312-91B5-CD6AB42F5FDC}" destId="{C0BCFE0A-55D7-422F-96BB-F1B30FD7D2B3}" srcOrd="4" destOrd="0" presId="urn:microsoft.com/office/officeart/2005/8/layout/vList3"/>
    <dgm:cxn modelId="{D6B8F26C-1DFF-44B0-A7E4-D0D61EF44F6C}" type="presParOf" srcId="{C0BCFE0A-55D7-422F-96BB-F1B30FD7D2B3}" destId="{30388243-9204-431F-BA57-25059634109B}" srcOrd="0" destOrd="0" presId="urn:microsoft.com/office/officeart/2005/8/layout/vList3"/>
    <dgm:cxn modelId="{7CF5F8B2-0BCA-45D0-9903-AEDC7756C2B3}" type="presParOf" srcId="{C0BCFE0A-55D7-422F-96BB-F1B30FD7D2B3}" destId="{6CDFF140-528E-4963-829B-C89E92A67EAF}" srcOrd="1" destOrd="0" presId="urn:microsoft.com/office/officeart/2005/8/layout/v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3B92DF-CE6D-4BEF-AB7C-28ECE4CD5BA4}">
      <dsp:nvSpPr>
        <dsp:cNvPr id="0" name=""/>
        <dsp:cNvSpPr/>
      </dsp:nvSpPr>
      <dsp:spPr>
        <a:xfrm rot="10800000">
          <a:off x="1447485" y="544"/>
          <a:ext cx="4965954" cy="7866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891"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hlinkClick xmlns:r="http://schemas.openxmlformats.org/officeDocument/2006/relationships" r:id="" action="ppaction://hlinksldjump"/>
            </a:rPr>
            <a:t>Background</a:t>
          </a:r>
          <a:endParaRPr lang="en-US" sz="2700" kern="1200" dirty="0"/>
        </a:p>
      </dsp:txBody>
      <dsp:txXfrm rot="10800000">
        <a:off x="1447485" y="544"/>
        <a:ext cx="4965954" cy="786650"/>
      </dsp:txXfrm>
    </dsp:sp>
    <dsp:sp modelId="{031DADDB-9F5E-435D-9828-CEFE8698CF1D}">
      <dsp:nvSpPr>
        <dsp:cNvPr id="0" name=""/>
        <dsp:cNvSpPr/>
      </dsp:nvSpPr>
      <dsp:spPr>
        <a:xfrm>
          <a:off x="1054160" y="544"/>
          <a:ext cx="786650" cy="7866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FB090E-D6E2-4C4C-850A-36478B600B98}">
      <dsp:nvSpPr>
        <dsp:cNvPr id="0" name=""/>
        <dsp:cNvSpPr/>
      </dsp:nvSpPr>
      <dsp:spPr>
        <a:xfrm rot="10800000">
          <a:off x="1447485" y="1022015"/>
          <a:ext cx="4965954" cy="7866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891"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hlinkClick xmlns:r="http://schemas.openxmlformats.org/officeDocument/2006/relationships" r:id="" action="ppaction://hlinksldjump"/>
            </a:rPr>
            <a:t>Problem Statement</a:t>
          </a:r>
          <a:endParaRPr lang="en-US" sz="2700" kern="1200" dirty="0"/>
        </a:p>
      </dsp:txBody>
      <dsp:txXfrm rot="10800000">
        <a:off x="1447485" y="1022015"/>
        <a:ext cx="4965954" cy="786650"/>
      </dsp:txXfrm>
    </dsp:sp>
    <dsp:sp modelId="{91E2F026-21BC-495B-8D82-2B1CD6F1DE55}">
      <dsp:nvSpPr>
        <dsp:cNvPr id="0" name=""/>
        <dsp:cNvSpPr/>
      </dsp:nvSpPr>
      <dsp:spPr>
        <a:xfrm>
          <a:off x="1054160" y="1022015"/>
          <a:ext cx="786650" cy="7866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FF140-528E-4963-829B-C89E92A67EAF}">
      <dsp:nvSpPr>
        <dsp:cNvPr id="0" name=""/>
        <dsp:cNvSpPr/>
      </dsp:nvSpPr>
      <dsp:spPr>
        <a:xfrm rot="10800000">
          <a:off x="1447485" y="2043487"/>
          <a:ext cx="4965954" cy="7866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891"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hlinkClick xmlns:r="http://schemas.openxmlformats.org/officeDocument/2006/relationships" r:id="" action="ppaction://hlinksldjump"/>
            </a:rPr>
            <a:t>Objective of the Research</a:t>
          </a:r>
          <a:endParaRPr lang="en-US" sz="2700" kern="1200" dirty="0"/>
        </a:p>
      </dsp:txBody>
      <dsp:txXfrm rot="10800000">
        <a:off x="1447485" y="2043487"/>
        <a:ext cx="4965954" cy="786650"/>
      </dsp:txXfrm>
    </dsp:sp>
    <dsp:sp modelId="{30388243-9204-431F-BA57-25059634109B}">
      <dsp:nvSpPr>
        <dsp:cNvPr id="0" name=""/>
        <dsp:cNvSpPr/>
      </dsp:nvSpPr>
      <dsp:spPr>
        <a:xfrm>
          <a:off x="1054160" y="2043487"/>
          <a:ext cx="786650" cy="7866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7C08F-5638-4306-9EFC-58C550208AAC}">
      <dsp:nvSpPr>
        <dsp:cNvPr id="0" name=""/>
        <dsp:cNvSpPr/>
      </dsp:nvSpPr>
      <dsp:spPr>
        <a:xfrm rot="10800000">
          <a:off x="1447485" y="3064958"/>
          <a:ext cx="4965954" cy="7866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891"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hlinkClick xmlns:r="http://schemas.openxmlformats.org/officeDocument/2006/relationships" r:id="" action="ppaction://hlinksldjump"/>
            </a:rPr>
            <a:t>Significant of the Research</a:t>
          </a:r>
          <a:endParaRPr lang="en-US" sz="2700" kern="1200" dirty="0"/>
        </a:p>
      </dsp:txBody>
      <dsp:txXfrm rot="10800000">
        <a:off x="1447485" y="3064958"/>
        <a:ext cx="4965954" cy="786650"/>
      </dsp:txXfrm>
    </dsp:sp>
    <dsp:sp modelId="{9FCBBE9E-7DBD-49AB-B6F8-F502E2C7D8B4}">
      <dsp:nvSpPr>
        <dsp:cNvPr id="0" name=""/>
        <dsp:cNvSpPr/>
      </dsp:nvSpPr>
      <dsp:spPr>
        <a:xfrm>
          <a:off x="1054160" y="3064958"/>
          <a:ext cx="786650" cy="7866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D2146A-2053-46B6-A4BA-9F4725E7F155}">
      <dsp:nvSpPr>
        <dsp:cNvPr id="0" name=""/>
        <dsp:cNvSpPr/>
      </dsp:nvSpPr>
      <dsp:spPr>
        <a:xfrm rot="10800000">
          <a:off x="1447485" y="4086430"/>
          <a:ext cx="4965954" cy="7866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891" tIns="102870" rIns="192024" bIns="102870" numCol="1" spcCol="1270" anchor="ctr" anchorCtr="0">
          <a:noAutofit/>
        </a:bodyPr>
        <a:lstStyle/>
        <a:p>
          <a:pPr lvl="0" algn="ctr" defTabSz="1200150">
            <a:lnSpc>
              <a:spcPct val="90000"/>
            </a:lnSpc>
            <a:spcBef>
              <a:spcPct val="0"/>
            </a:spcBef>
            <a:spcAft>
              <a:spcPct val="35000"/>
            </a:spcAft>
          </a:pPr>
          <a:r>
            <a:rPr lang="en-US" sz="2700" kern="1200" dirty="0" smtClean="0">
              <a:hlinkClick xmlns:r="http://schemas.openxmlformats.org/officeDocument/2006/relationships" r:id="" action="ppaction://hlinksldjump"/>
            </a:rPr>
            <a:t>Scope of the Study </a:t>
          </a:r>
          <a:endParaRPr lang="en-US" sz="2700" kern="1200" dirty="0"/>
        </a:p>
      </dsp:txBody>
      <dsp:txXfrm rot="10800000">
        <a:off x="1447485" y="4086430"/>
        <a:ext cx="4965954" cy="786650"/>
      </dsp:txXfrm>
    </dsp:sp>
    <dsp:sp modelId="{9B0EFF29-EF13-48BE-BDD1-D6BFFC25BB24}">
      <dsp:nvSpPr>
        <dsp:cNvPr id="0" name=""/>
        <dsp:cNvSpPr/>
      </dsp:nvSpPr>
      <dsp:spPr>
        <a:xfrm>
          <a:off x="1054160" y="4086430"/>
          <a:ext cx="786650" cy="7866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43C618-35C9-4E5C-A0FF-B453D93DD445}" type="datetimeFigureOut">
              <a:rPr lang="en-US" smtClean="0"/>
              <a:pPr/>
              <a:t>12/10/2011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C838F-43D1-4F87-BAD9-1344DE4E7E1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CD7BD-6872-423D-BB3D-C979FD3AB3DD}" type="datetimeFigureOut">
              <a:rPr lang="en-US" smtClean="0"/>
              <a:pPr/>
              <a:t>12/10/2011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BE5F1-8C6D-4BC9-B558-9E1DE82593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060D32D-CF68-446E-9EED-48F4DC35E1EA}" type="datetimeFigureOut">
              <a:rPr lang="en-US" smtClean="0"/>
              <a:pPr/>
              <a:t>12/10/2011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35D5AAE-BEF4-468C-A4CA-EEA2DFFE58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0D32D-CF68-446E-9EED-48F4DC35E1EA}" type="datetimeFigureOut">
              <a:rPr lang="en-US" smtClean="0"/>
              <a:pPr/>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D5AAE-BEF4-468C-A4CA-EEA2DFFE58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0D32D-CF68-446E-9EED-48F4DC35E1EA}" type="datetimeFigureOut">
              <a:rPr lang="en-US" smtClean="0"/>
              <a:pPr/>
              <a:t>12/10/2011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D5AAE-BEF4-468C-A4CA-EEA2DFFE58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060D32D-CF68-446E-9EED-48F4DC35E1EA}" type="datetimeFigureOut">
              <a:rPr lang="en-US" smtClean="0"/>
              <a:pPr/>
              <a:t>12/10/2011</a:t>
            </a:fld>
            <a:endParaRPr lang="en-US"/>
          </a:p>
        </p:txBody>
      </p:sp>
      <p:sp>
        <p:nvSpPr>
          <p:cNvPr id="9" name="Slide Number Placeholder 8"/>
          <p:cNvSpPr>
            <a:spLocks noGrp="1"/>
          </p:cNvSpPr>
          <p:nvPr>
            <p:ph type="sldNum" sz="quarter" idx="15"/>
          </p:nvPr>
        </p:nvSpPr>
        <p:spPr/>
        <p:txBody>
          <a:bodyPr rtlCol="0"/>
          <a:lstStyle/>
          <a:p>
            <a:fld id="{735D5AAE-BEF4-468C-A4CA-EEA2DFFE58F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060D32D-CF68-446E-9EED-48F4DC35E1EA}" type="datetimeFigureOut">
              <a:rPr lang="en-US" smtClean="0"/>
              <a:pPr/>
              <a:t>12/10/2011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35D5AAE-BEF4-468C-A4CA-EEA2DFFE58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060D32D-CF68-446E-9EED-48F4DC35E1EA}" type="datetimeFigureOut">
              <a:rPr lang="en-US" smtClean="0"/>
              <a:pPr/>
              <a:t>12/10/2011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D5AAE-BEF4-468C-A4CA-EEA2DFFE58F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060D32D-CF68-446E-9EED-48F4DC35E1EA}" type="datetimeFigureOut">
              <a:rPr lang="en-US" smtClean="0"/>
              <a:pPr/>
              <a:t>12/10/2011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D5AAE-BEF4-468C-A4CA-EEA2DFFE58F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060D32D-CF68-446E-9EED-48F4DC35E1EA}" type="datetimeFigureOut">
              <a:rPr lang="en-US" smtClean="0"/>
              <a:pPr/>
              <a:t>12/10/2011</a:t>
            </a:fld>
            <a:endParaRPr lang="en-US"/>
          </a:p>
        </p:txBody>
      </p:sp>
      <p:sp>
        <p:nvSpPr>
          <p:cNvPr id="7" name="Slide Number Placeholder 6"/>
          <p:cNvSpPr>
            <a:spLocks noGrp="1"/>
          </p:cNvSpPr>
          <p:nvPr>
            <p:ph type="sldNum" sz="quarter" idx="11"/>
          </p:nvPr>
        </p:nvSpPr>
        <p:spPr/>
        <p:txBody>
          <a:bodyPr rtlCol="0"/>
          <a:lstStyle/>
          <a:p>
            <a:fld id="{735D5AAE-BEF4-468C-A4CA-EEA2DFFE58F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0D32D-CF68-446E-9EED-48F4DC35E1EA}" type="datetimeFigureOut">
              <a:rPr lang="en-US" smtClean="0"/>
              <a:pPr/>
              <a:t>12/10/2011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D5AAE-BEF4-468C-A4CA-EEA2DFFE58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060D32D-CF68-446E-9EED-48F4DC35E1EA}" type="datetimeFigureOut">
              <a:rPr lang="en-US" smtClean="0"/>
              <a:pPr/>
              <a:t>12/10/2011</a:t>
            </a:fld>
            <a:endParaRPr lang="en-US"/>
          </a:p>
        </p:txBody>
      </p:sp>
      <p:sp>
        <p:nvSpPr>
          <p:cNvPr id="22" name="Slide Number Placeholder 21"/>
          <p:cNvSpPr>
            <a:spLocks noGrp="1"/>
          </p:cNvSpPr>
          <p:nvPr>
            <p:ph type="sldNum" sz="quarter" idx="15"/>
          </p:nvPr>
        </p:nvSpPr>
        <p:spPr/>
        <p:txBody>
          <a:bodyPr rtlCol="0"/>
          <a:lstStyle/>
          <a:p>
            <a:fld id="{735D5AAE-BEF4-468C-A4CA-EEA2DFFE58F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060D32D-CF68-446E-9EED-48F4DC35E1EA}" type="datetimeFigureOut">
              <a:rPr lang="en-US" smtClean="0"/>
              <a:pPr/>
              <a:t>12/10/2011</a:t>
            </a:fld>
            <a:endParaRPr lang="en-US"/>
          </a:p>
        </p:txBody>
      </p:sp>
      <p:sp>
        <p:nvSpPr>
          <p:cNvPr id="18" name="Slide Number Placeholder 17"/>
          <p:cNvSpPr>
            <a:spLocks noGrp="1"/>
          </p:cNvSpPr>
          <p:nvPr>
            <p:ph type="sldNum" sz="quarter" idx="11"/>
          </p:nvPr>
        </p:nvSpPr>
        <p:spPr/>
        <p:txBody>
          <a:bodyPr rtlCol="0"/>
          <a:lstStyle/>
          <a:p>
            <a:fld id="{735D5AAE-BEF4-468C-A4CA-EEA2DFFE58F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060D32D-CF68-446E-9EED-48F4DC35E1EA}" type="datetimeFigureOut">
              <a:rPr lang="en-US" smtClean="0"/>
              <a:pPr/>
              <a:t>12/10/2011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5D5AAE-BEF4-468C-A4CA-EEA2DFFE58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hyperlink" Target="http://www.unismuh.co.id/"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600200"/>
            <a:ext cx="7315200" cy="1447800"/>
          </a:xfrm>
        </p:spPr>
        <p:txBody>
          <a:bodyPr>
            <a:noAutofit/>
          </a:bodyPr>
          <a:lstStyle/>
          <a:p>
            <a:pPr algn="ctr"/>
            <a:r>
              <a:rPr lang="en-US" sz="3600" dirty="0" smtClean="0">
                <a:solidFill>
                  <a:srgbClr val="FF0000"/>
                </a:solidFill>
              </a:rPr>
              <a:t>LANGUAGE LABORATORY </a:t>
            </a:r>
            <a:br>
              <a:rPr lang="en-US" sz="3600" dirty="0" smtClean="0">
                <a:solidFill>
                  <a:srgbClr val="FF0000"/>
                </a:solidFill>
              </a:rPr>
            </a:br>
            <a:r>
              <a:rPr lang="en-US" sz="3600" dirty="0" smtClean="0">
                <a:solidFill>
                  <a:srgbClr val="FF0000"/>
                </a:solidFill>
              </a:rPr>
              <a:t>AND </a:t>
            </a:r>
            <a:br>
              <a:rPr lang="en-US" sz="3600" dirty="0" smtClean="0">
                <a:solidFill>
                  <a:srgbClr val="FF0000"/>
                </a:solidFill>
              </a:rPr>
            </a:br>
            <a:r>
              <a:rPr lang="en-US" sz="3600" dirty="0" smtClean="0">
                <a:solidFill>
                  <a:srgbClr val="FF0000"/>
                </a:solidFill>
              </a:rPr>
              <a:t>ICT ACCESS</a:t>
            </a:r>
            <a:endParaRPr lang="en-US" sz="3600" dirty="0">
              <a:solidFill>
                <a:srgbClr val="FF0000"/>
              </a:solidFill>
            </a:endParaRPr>
          </a:p>
        </p:txBody>
      </p:sp>
      <p:sp>
        <p:nvSpPr>
          <p:cNvPr id="3" name="Subtitle 2"/>
          <p:cNvSpPr>
            <a:spLocks noGrp="1"/>
          </p:cNvSpPr>
          <p:nvPr>
            <p:ph type="subTitle" idx="1"/>
          </p:nvPr>
        </p:nvSpPr>
        <p:spPr>
          <a:xfrm>
            <a:off x="2286000" y="4038600"/>
            <a:ext cx="6172200" cy="2336322"/>
          </a:xfrm>
        </p:spPr>
        <p:txBody>
          <a:bodyPr>
            <a:noAutofit/>
          </a:bodyPr>
          <a:lstStyle/>
          <a:p>
            <a:pPr algn="r"/>
            <a:r>
              <a:rPr lang="en-US" sz="2800" dirty="0" smtClean="0">
                <a:solidFill>
                  <a:srgbClr val="7F4F87"/>
                </a:solidFill>
              </a:rPr>
              <a:t>NUNUNG ANUGRAWATI</a:t>
            </a:r>
          </a:p>
          <a:p>
            <a:pPr algn="r"/>
            <a:r>
              <a:rPr lang="en-US" sz="2800" dirty="0" smtClean="0">
                <a:solidFill>
                  <a:srgbClr val="7F4F87"/>
                </a:solidFill>
              </a:rPr>
              <a:t>MAHARIDA MANINDAR</a:t>
            </a:r>
          </a:p>
          <a:p>
            <a:pPr algn="r"/>
            <a:r>
              <a:rPr lang="en-US" sz="2800" dirty="0" smtClean="0">
                <a:solidFill>
                  <a:srgbClr val="7F4F87"/>
                </a:solidFill>
              </a:rPr>
              <a:t>ANNISAH</a:t>
            </a:r>
          </a:p>
          <a:p>
            <a:pPr algn="r"/>
            <a:r>
              <a:rPr lang="en-US" sz="2800" dirty="0" smtClean="0">
                <a:solidFill>
                  <a:srgbClr val="7F4F87"/>
                </a:solidFill>
              </a:rPr>
              <a:t>MUH. HARUN</a:t>
            </a:r>
          </a:p>
          <a:p>
            <a:pPr algn="r"/>
            <a:r>
              <a:rPr lang="en-US" sz="2800" dirty="0" smtClean="0">
                <a:solidFill>
                  <a:srgbClr val="7F4F87"/>
                </a:solidFill>
              </a:rPr>
              <a:t>BAHARUDIN ADU</a:t>
            </a:r>
            <a:endParaRPr lang="en-US" sz="2800" dirty="0">
              <a:solidFill>
                <a:srgbClr val="7F4F87"/>
              </a:solidFill>
            </a:endParaRPr>
          </a:p>
        </p:txBody>
      </p:sp>
      <p:sp>
        <p:nvSpPr>
          <p:cNvPr id="4" name="Rounded Rectangle 3"/>
          <p:cNvSpPr/>
          <p:nvPr/>
        </p:nvSpPr>
        <p:spPr>
          <a:xfrm>
            <a:off x="3124200" y="152400"/>
            <a:ext cx="3581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GROUP REPORT</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CONT……</a:t>
            </a:r>
            <a:endParaRPr lang="en-US" sz="4000" b="1" dirty="0">
              <a:solidFill>
                <a:srgbClr val="FF0000"/>
              </a:solidFill>
            </a:endParaRPr>
          </a:p>
        </p:txBody>
      </p:sp>
      <p:sp>
        <p:nvSpPr>
          <p:cNvPr id="4" name="Rounded Rectangle 3"/>
          <p:cNvSpPr/>
          <p:nvPr/>
        </p:nvSpPr>
        <p:spPr>
          <a:xfrm>
            <a:off x="457200" y="1676400"/>
            <a:ext cx="7543800" cy="426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3200" dirty="0" smtClean="0"/>
              <a:t>3. </a:t>
            </a:r>
            <a:r>
              <a:rPr lang="en-US" sz="3600" dirty="0" smtClean="0"/>
              <a:t>Server : </a:t>
            </a:r>
            <a:r>
              <a:rPr lang="en-US" sz="3600" dirty="0" err="1" smtClean="0"/>
              <a:t>ictlink</a:t>
            </a:r>
            <a:r>
              <a:rPr lang="en-US" sz="3600" dirty="0" smtClean="0"/>
              <a:t> and FKIP zone</a:t>
            </a:r>
          </a:p>
          <a:p>
            <a:pPr>
              <a:buNone/>
            </a:pPr>
            <a:r>
              <a:rPr lang="en-US" sz="3600" dirty="0" smtClean="0"/>
              <a:t>    bit rate : 1500bps or 1,5 Mbps</a:t>
            </a:r>
          </a:p>
        </p:txBody>
      </p:sp>
      <p:pic>
        <p:nvPicPr>
          <p:cNvPr id="5" name="Picture 2" descr="C:\Documents and Settings\JAMAL\My Documents\ICON\pin_-red_nicu_buculei_01.png">
            <a:hlinkClick r:id="rId2" action="ppaction://hlinksldjump"/>
          </p:cNvPr>
          <p:cNvPicPr>
            <a:picLocks noGrp="1" noChangeAspect="1" noChangeArrowheads="1"/>
          </p:cNvPicPr>
          <p:nvPr>
            <p:ph sz="quarter" idx="1"/>
          </p:nvPr>
        </p:nvPicPr>
        <p:blipFill>
          <a:blip r:embed="rId3" cstate="print"/>
          <a:srcRect/>
          <a:stretch>
            <a:fillRect/>
          </a:stretch>
        </p:blipFill>
        <p:spPr bwMode="auto">
          <a:xfrm>
            <a:off x="228600" y="1447800"/>
            <a:ext cx="762000" cy="762000"/>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HARDWARE ASPECTS</a:t>
            </a:r>
            <a:endParaRPr lang="en-US" sz="3600" b="1"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en-US" dirty="0" smtClean="0"/>
              <a:t>1. 35 sets of Computers, LG brand</a:t>
            </a:r>
          </a:p>
          <a:p>
            <a:pPr>
              <a:buNone/>
            </a:pPr>
            <a:r>
              <a:rPr lang="en-US" dirty="0" smtClean="0"/>
              <a:t>2. 2 sets of printers, HP brand</a:t>
            </a:r>
          </a:p>
          <a:p>
            <a:pPr>
              <a:buNone/>
            </a:pPr>
            <a:r>
              <a:rPr lang="en-US" dirty="0" smtClean="0"/>
              <a:t>3. LCD projectors and tabulation screen, Samsung brand</a:t>
            </a:r>
          </a:p>
          <a:p>
            <a:pPr>
              <a:buNone/>
            </a:pPr>
            <a:r>
              <a:rPr lang="en-US" dirty="0" smtClean="0"/>
              <a:t>4. A set of sound system, </a:t>
            </a:r>
            <a:r>
              <a:rPr lang="en-US" dirty="0" err="1" smtClean="0"/>
              <a:t>Simbadda</a:t>
            </a:r>
            <a:r>
              <a:rPr lang="en-US" dirty="0" smtClean="0"/>
              <a:t> brand</a:t>
            </a:r>
          </a:p>
          <a:p>
            <a:pPr>
              <a:buNone/>
            </a:pPr>
            <a:r>
              <a:rPr lang="en-US" dirty="0" smtClean="0"/>
              <a:t>5. A set of master control of Language laboratory</a:t>
            </a:r>
          </a:p>
          <a:p>
            <a:pPr>
              <a:buNone/>
            </a:pPr>
            <a:r>
              <a:rPr lang="en-US" dirty="0" smtClean="0"/>
              <a:t>6. 40 sets of table for audio, include head set, earphone, master control  for each table, and vacuum facilities to reduce noisy both of from inside and outside.</a:t>
            </a:r>
          </a:p>
          <a:p>
            <a:pPr>
              <a:buNone/>
            </a:pPr>
            <a:r>
              <a:rPr lang="en-US" dirty="0" smtClean="0"/>
              <a:t>7.  A set of CCTV, put in every corners of the room.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3600" b="1" dirty="0" smtClean="0">
                <a:solidFill>
                  <a:srgbClr val="FF0000"/>
                </a:solidFill>
              </a:rPr>
              <a:t>HUMANWARE ASPECTS</a:t>
            </a:r>
            <a:endParaRPr lang="en-US" sz="3600" dirty="0">
              <a:solidFill>
                <a:srgbClr val="FF0000"/>
              </a:solidFill>
            </a:endParaRPr>
          </a:p>
        </p:txBody>
      </p:sp>
      <p:sp>
        <p:nvSpPr>
          <p:cNvPr id="3" name="Content Placeholder 2"/>
          <p:cNvSpPr>
            <a:spLocks noGrp="1"/>
          </p:cNvSpPr>
          <p:nvPr>
            <p:ph sz="quarter" idx="1"/>
          </p:nvPr>
        </p:nvSpPr>
        <p:spPr/>
        <p:txBody>
          <a:bodyPr>
            <a:normAutofit/>
          </a:bodyPr>
          <a:lstStyle/>
          <a:p>
            <a:pPr marL="514350" indent="-514350">
              <a:buAutoNum type="arabicPeriod"/>
            </a:pPr>
            <a:r>
              <a:rPr lang="en-US" sz="2800" dirty="0" smtClean="0"/>
              <a:t>Mastery 					</a:t>
            </a:r>
          </a:p>
          <a:p>
            <a:pPr marL="514350" indent="-514350">
              <a:buNone/>
            </a:pPr>
            <a:r>
              <a:rPr lang="en-US" sz="2800" dirty="0" smtClean="0"/>
              <a:t>      2 staffs with different level ability: </a:t>
            </a:r>
          </a:p>
          <a:p>
            <a:pPr marL="514350" indent="-514350">
              <a:buNone/>
            </a:pPr>
            <a:r>
              <a:rPr lang="en-US" sz="2800" dirty="0" smtClean="0"/>
              <a:t>	The coordinator had been in  it since 5 years ago, qualified for train every lecturer and students.</a:t>
            </a:r>
          </a:p>
          <a:p>
            <a:pPr marL="514350" indent="-514350">
              <a:buNone/>
            </a:pPr>
            <a:r>
              <a:rPr lang="en-US" sz="2800" dirty="0" smtClean="0"/>
              <a:t>	One staff as room keeper, maintain, and service in the access.</a:t>
            </a:r>
          </a:p>
          <a:p>
            <a:pPr marL="457200" indent="-457200">
              <a:buFont typeface="+mj-lt"/>
              <a:buAutoNum type="arabicPeriod"/>
            </a:pPr>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a:t>
            </a:r>
            <a:endParaRPr lang="en-US" b="1"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en-US" dirty="0" smtClean="0"/>
              <a:t>2</a:t>
            </a:r>
            <a:r>
              <a:rPr lang="en-US" sz="3600" dirty="0" smtClean="0"/>
              <a:t>. Safety</a:t>
            </a:r>
          </a:p>
          <a:p>
            <a:pPr>
              <a:buNone/>
            </a:pPr>
            <a:r>
              <a:rPr lang="en-US" sz="3600" dirty="0" smtClean="0"/>
              <a:t>	The tools, include and software and hardware, are sensitive and high risk, the staffs are able to fix the problems which occurs, and especially for electrical disturbance.</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a:t>
            </a:r>
            <a:endParaRPr lang="en-US" dirty="0">
              <a:solidFill>
                <a:srgbClr val="FF0000"/>
              </a:solidFill>
            </a:endParaRPr>
          </a:p>
        </p:txBody>
      </p:sp>
      <p:sp>
        <p:nvSpPr>
          <p:cNvPr id="3" name="Content Placeholder 2"/>
          <p:cNvSpPr>
            <a:spLocks noGrp="1"/>
          </p:cNvSpPr>
          <p:nvPr>
            <p:ph sz="quarter" idx="1"/>
          </p:nvPr>
        </p:nvSpPr>
        <p:spPr/>
        <p:txBody>
          <a:bodyPr/>
          <a:lstStyle/>
          <a:p>
            <a:pPr>
              <a:buNone/>
            </a:pPr>
            <a:r>
              <a:rPr lang="en-US" dirty="0" smtClean="0"/>
              <a:t>3. Qualification</a:t>
            </a:r>
          </a:p>
          <a:p>
            <a:pPr>
              <a:buNone/>
            </a:pPr>
            <a:r>
              <a:rPr lang="en-US" dirty="0" smtClean="0"/>
              <a:t>Staffs are able to operate the tools and give training to others according to the ICT’s needs, such as:</a:t>
            </a:r>
          </a:p>
          <a:p>
            <a:pPr>
              <a:buNone/>
            </a:pPr>
            <a:r>
              <a:rPr lang="en-US" dirty="0" smtClean="0"/>
              <a:t>-Browsing and surfing</a:t>
            </a:r>
          </a:p>
          <a:p>
            <a:pPr>
              <a:buNone/>
            </a:pPr>
            <a:r>
              <a:rPr lang="en-US" dirty="0" smtClean="0"/>
              <a:t>-Operating Language laboratory</a:t>
            </a:r>
          </a:p>
          <a:p>
            <a:pPr>
              <a:buNone/>
            </a:pPr>
            <a:r>
              <a:rPr lang="en-US" dirty="0" smtClean="0"/>
              <a:t>-Operating computers and the system holistically</a:t>
            </a:r>
          </a:p>
          <a:p>
            <a:pPr>
              <a:buNone/>
            </a:pPr>
            <a:r>
              <a:rPr lang="en-US" dirty="0" smtClean="0"/>
              <a:t>-Teaching integratively with internet display</a:t>
            </a:r>
          </a:p>
          <a:p>
            <a:pPr>
              <a:buFontTx/>
              <a:buChar char="-"/>
            </a:pPr>
            <a:r>
              <a:rPr lang="en-US" dirty="0" smtClean="0"/>
              <a:t>Using audio combined with LCD screen</a:t>
            </a:r>
          </a:p>
          <a:p>
            <a:pPr>
              <a:buFontTx/>
              <a:buChar char="-"/>
            </a:pPr>
            <a:r>
              <a:rPr lang="en-US" dirty="0" smtClean="0"/>
              <a:t>Fix and service for current problems</a:t>
            </a:r>
          </a:p>
          <a:p>
            <a:pPr>
              <a:buFontTx/>
              <a:buChar char="-"/>
            </a:pPr>
            <a:r>
              <a:rPr lang="en-US" dirty="0" smtClean="0"/>
              <a:t>Connectivity and electricity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1143000" y="1371600"/>
            <a:ext cx="6629400" cy="2895600"/>
          </a:xfrm>
          <a:prstGeom prst="doubleWav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smtClean="0">
                <a:latin typeface="Brush Script MT" pitchFamily="66" charset="0"/>
              </a:rPr>
              <a:t>THANK YOU</a:t>
            </a:r>
            <a:endParaRPr lang="en-US" sz="4800" dirty="0">
              <a:latin typeface="Brush Script MT" pitchFamily="66" charset="0"/>
            </a:endParaRPr>
          </a:p>
        </p:txBody>
      </p:sp>
      <p:pic>
        <p:nvPicPr>
          <p:cNvPr id="3" name="Content Placeholder 3" descr="WALKBEAR.GIF"/>
          <p:cNvPicPr>
            <a:picLocks noChangeAspect="1"/>
          </p:cNvPicPr>
          <p:nvPr/>
        </p:nvPicPr>
        <p:blipFill>
          <a:blip r:embed="rId2" cstate="print"/>
          <a:stretch>
            <a:fillRect/>
          </a:stretch>
        </p:blipFill>
        <p:spPr>
          <a:xfrm>
            <a:off x="6172200" y="1600200"/>
            <a:ext cx="1619250" cy="2514600"/>
          </a:xfrm>
          <a:prstGeom prst="rect">
            <a:avLst/>
          </a:prstGeom>
        </p:spPr>
      </p:pic>
      <p:pic>
        <p:nvPicPr>
          <p:cNvPr id="1026" name="Picture 2" descr="D:\animasi\ani-bu~1.gif">
            <a:hlinkClick r:id="" action="ppaction://hlinkshowjump?jump=firstslide"/>
          </p:cNvPr>
          <p:cNvPicPr>
            <a:picLocks noChangeAspect="1" noChangeArrowheads="1" noCrop="1"/>
          </p:cNvPicPr>
          <p:nvPr/>
        </p:nvPicPr>
        <p:blipFill>
          <a:blip r:embed="rId3" cstate="print"/>
          <a:srcRect/>
          <a:stretch>
            <a:fillRect/>
          </a:stretch>
        </p:blipFill>
        <p:spPr bwMode="auto">
          <a:xfrm>
            <a:off x="1295400" y="1600200"/>
            <a:ext cx="990600" cy="222885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LOCATION</a:t>
            </a:r>
            <a:endParaRPr lang="en-US" sz="4000" b="1"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sz="2800" dirty="0" smtClean="0"/>
              <a:t>Name : Language Laboratory and ICT Access</a:t>
            </a:r>
          </a:p>
          <a:p>
            <a:r>
              <a:rPr lang="en-US" sz="2800" dirty="0" smtClean="0"/>
              <a:t>Venue : A.9 room, A building, third floor, Faculty of Teacher Training and Education, </a:t>
            </a:r>
            <a:r>
              <a:rPr lang="en-US" sz="2800" dirty="0" err="1" smtClean="0"/>
              <a:t>Muhammadiyah</a:t>
            </a:r>
            <a:r>
              <a:rPr lang="en-US" sz="2800" dirty="0" smtClean="0"/>
              <a:t> University of Makassar.</a:t>
            </a:r>
          </a:p>
          <a:p>
            <a:r>
              <a:rPr lang="en-US" sz="2800" dirty="0" smtClean="0"/>
              <a:t>Contact person : </a:t>
            </a:r>
            <a:r>
              <a:rPr lang="en-US" sz="2800" dirty="0" err="1" smtClean="0"/>
              <a:t>Aliem</a:t>
            </a:r>
            <a:r>
              <a:rPr lang="en-US" sz="2800" dirty="0" smtClean="0"/>
              <a:t> </a:t>
            </a:r>
            <a:r>
              <a:rPr lang="en-US" sz="2800" dirty="0" err="1" smtClean="0"/>
              <a:t>Bahri</a:t>
            </a:r>
            <a:r>
              <a:rPr lang="en-US" sz="2800" dirty="0" smtClean="0"/>
              <a:t>,. </a:t>
            </a:r>
            <a:r>
              <a:rPr lang="en-US" sz="2800" dirty="0" err="1" smtClean="0"/>
              <a:t>S.Pd</a:t>
            </a:r>
            <a:r>
              <a:rPr lang="en-US" sz="2800" dirty="0" smtClean="0"/>
              <a:t>,. </a:t>
            </a:r>
            <a:r>
              <a:rPr lang="en-US" sz="2800" dirty="0" err="1" smtClean="0"/>
              <a:t>M.Pd</a:t>
            </a:r>
            <a:endParaRPr lang="en-US" sz="2800" dirty="0" smtClean="0"/>
          </a:p>
          <a:p>
            <a:pPr>
              <a:buNone/>
            </a:pPr>
            <a:r>
              <a:rPr lang="en-US" sz="2800" dirty="0" smtClean="0"/>
              <a:t>	The Coordinator of Language Laboratory and ICT access </a:t>
            </a:r>
          </a:p>
          <a:p>
            <a:pPr>
              <a:buNone/>
            </a:pPr>
            <a:r>
              <a:rPr lang="en-US" sz="2800" dirty="0" smtClean="0"/>
              <a:t>	</a:t>
            </a:r>
            <a:r>
              <a:rPr lang="en-US" sz="2800" dirty="0" smtClean="0"/>
              <a:t>HP </a:t>
            </a:r>
            <a:r>
              <a:rPr lang="en-US" sz="2800" dirty="0" smtClean="0"/>
              <a:t>: 081355611224</a:t>
            </a:r>
          </a:p>
          <a:p>
            <a:pPr>
              <a:buNone/>
            </a:pPr>
            <a:r>
              <a:rPr lang="en-US" sz="2800" dirty="0" smtClean="0"/>
              <a:t>	Staff : </a:t>
            </a:r>
            <a:r>
              <a:rPr lang="en-US" sz="2800" dirty="0" err="1" smtClean="0"/>
              <a:t>Nasruddin</a:t>
            </a:r>
            <a:r>
              <a:rPr lang="en-US" sz="2800" dirty="0" smtClean="0"/>
              <a:t> </a:t>
            </a:r>
            <a:r>
              <a:rPr lang="en-US" sz="2800" dirty="0" err="1" smtClean="0"/>
              <a:t>Galang</a:t>
            </a:r>
            <a:r>
              <a:rPr lang="en-US" sz="2800" dirty="0" smtClean="0"/>
              <a:t>, </a:t>
            </a:r>
            <a:r>
              <a:rPr lang="en-US" sz="2800" dirty="0" err="1" smtClean="0"/>
              <a:t>S.Pd</a:t>
            </a:r>
            <a:endParaRPr lang="en-US" sz="2800" dirty="0" smtClean="0"/>
          </a:p>
          <a:p>
            <a:pPr>
              <a:buNone/>
            </a:pPr>
            <a:r>
              <a:rPr lang="en-US" sz="2800" dirty="0" smtClean="0"/>
              <a:t>	CP: 085240003103</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07122011(024).jpg"/>
          <p:cNvPicPr>
            <a:picLocks noGrp="1" noChangeAspect="1"/>
          </p:cNvPicPr>
          <p:nvPr>
            <p:ph type="pic" idx="1"/>
          </p:nvPr>
        </p:nvPicPr>
        <p:blipFill>
          <a:blip r:embed="rId2"/>
          <a:srcRect l="16250" r="16250"/>
          <a:stretch>
            <a:fillRect/>
          </a:stretch>
        </p:blipFill>
        <p:spPr/>
      </p:pic>
      <p:sp>
        <p:nvSpPr>
          <p:cNvPr id="4" name="Text Placeholder 3"/>
          <p:cNvSpPr>
            <a:spLocks noGrp="1"/>
          </p:cNvSpPr>
          <p:nvPr>
            <p:ph type="body" sz="half" idx="2"/>
          </p:nvPr>
        </p:nvSpPr>
        <p:spPr/>
        <p:txBody>
          <a:bodyPr/>
          <a:lstStyle/>
          <a:p>
            <a:r>
              <a:rPr lang="en-US" dirty="0" smtClean="0"/>
              <a:t>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07122011(010).jpg"/>
          <p:cNvPicPr>
            <a:picLocks noGrp="1" noChangeAspect="1"/>
          </p:cNvPicPr>
          <p:nvPr>
            <p:ph type="pic" idx="1"/>
          </p:nvPr>
        </p:nvPicPr>
        <p:blipFill>
          <a:blip r:embed="rId2"/>
          <a:srcRect l="16250" r="16250"/>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07122011(023).jpg"/>
          <p:cNvPicPr>
            <a:picLocks noGrp="1" noChangeAspect="1"/>
          </p:cNvPicPr>
          <p:nvPr>
            <p:ph type="pic" idx="1"/>
          </p:nvPr>
        </p:nvPicPr>
        <p:blipFill>
          <a:blip r:embed="rId2"/>
          <a:srcRect l="16250" r="16250"/>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07122011(022).jpg"/>
          <p:cNvPicPr>
            <a:picLocks noGrp="1" noChangeAspect="1"/>
          </p:cNvPicPr>
          <p:nvPr>
            <p:ph type="pic" idx="1"/>
          </p:nvPr>
        </p:nvPicPr>
        <p:blipFill>
          <a:blip r:embed="rId2"/>
          <a:srcRect l="16250" r="16250"/>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Autofit/>
          </a:bodyPr>
          <a:lstStyle/>
          <a:p>
            <a:pPr algn="ctr"/>
            <a:r>
              <a:rPr lang="en-US" sz="3200" b="1" dirty="0" smtClean="0">
                <a:solidFill>
                  <a:srgbClr val="FF0000"/>
                </a:solidFill>
              </a:rPr>
              <a:t>INVESTIGATION AND OBSERVATION ON:</a:t>
            </a:r>
            <a:endParaRPr lang="en-US" sz="3200" b="1" dirty="0">
              <a:solidFill>
                <a:srgbClr val="FF0000"/>
              </a:solidFill>
            </a:endParaRPr>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sz="4000" b="1" dirty="0" smtClean="0">
                <a:solidFill>
                  <a:srgbClr val="FF0000"/>
                </a:solidFill>
              </a:rPr>
              <a:t>SOFTWARE ASPECTS</a:t>
            </a:r>
            <a:r>
              <a:rPr lang="en-US" sz="4000" dirty="0" smtClean="0">
                <a:solidFill>
                  <a:schemeClr val="tx1"/>
                </a:solidFill>
              </a:rPr>
              <a:t> </a:t>
            </a:r>
            <a:endParaRPr lang="en-US" sz="4000" dirty="0">
              <a:solidFill>
                <a:schemeClr val="tx1"/>
              </a:solidFill>
            </a:endParaRPr>
          </a:p>
        </p:txBody>
      </p:sp>
      <p:sp>
        <p:nvSpPr>
          <p:cNvPr id="3" name="Content Placeholder 2"/>
          <p:cNvSpPr>
            <a:spLocks noGrp="1"/>
          </p:cNvSpPr>
          <p:nvPr>
            <p:ph sz="quarter" idx="1"/>
          </p:nvPr>
        </p:nvSpPr>
        <p:spPr>
          <a:xfrm>
            <a:off x="457200" y="1600200"/>
            <a:ext cx="8153400" cy="4873752"/>
          </a:xfrm>
        </p:spPr>
        <p:txBody>
          <a:bodyPr/>
          <a:lstStyle/>
          <a:p>
            <a:endParaRPr lang="en-US" dirty="0"/>
          </a:p>
        </p:txBody>
      </p:sp>
      <p:sp>
        <p:nvSpPr>
          <p:cNvPr id="4" name="Rounded Rectangle 3"/>
          <p:cNvSpPr/>
          <p:nvPr/>
        </p:nvSpPr>
        <p:spPr>
          <a:xfrm>
            <a:off x="381000" y="1371600"/>
            <a:ext cx="8229600" cy="5105400"/>
          </a:xfrm>
          <a:prstGeom prst="roundRect">
            <a:avLst>
              <a:gd name="adj"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buNone/>
            </a:pPr>
            <a:r>
              <a:rPr lang="en-US" sz="3600" dirty="0" smtClean="0"/>
              <a:t>1. Internet service</a:t>
            </a:r>
          </a:p>
          <a:p>
            <a:pPr>
              <a:buNone/>
            </a:pPr>
            <a:r>
              <a:rPr lang="en-US" sz="3200" dirty="0" smtClean="0"/>
              <a:t>(</a:t>
            </a:r>
            <a:r>
              <a:rPr lang="en-US" sz="3200" dirty="0" smtClean="0">
                <a:hlinkClick r:id="rId2"/>
              </a:rPr>
              <a:t>www.unismuh.co.id</a:t>
            </a:r>
            <a:r>
              <a:rPr lang="en-US" sz="3200" dirty="0" smtClean="0"/>
              <a:t>), can be linked with 8 faculties and all access to some information, such as : PPKHB, PLPG, SERTIFIKASI DOSEN, DARMASISWA SCHOLARSHIP, and INTERNATIONAL RELATIONSHIP.</a:t>
            </a:r>
          </a:p>
          <a:p>
            <a:pPr>
              <a:buNone/>
            </a:pPr>
            <a:endParaRPr lang="en-US" sz="3200" dirty="0" smtClean="0"/>
          </a:p>
        </p:txBody>
      </p:sp>
      <p:pic>
        <p:nvPicPr>
          <p:cNvPr id="1026" name="Picture 2" descr="C:\Documents and Settings\JAMAL\My Documents\ICON\pin_-red_nicu_buculei_01.png">
            <a:hlinkClick r:id="rId3" action="ppaction://hlinksldjump"/>
          </p:cNvPr>
          <p:cNvPicPr>
            <a:picLocks noChangeAspect="1" noChangeArrowheads="1"/>
          </p:cNvPicPr>
          <p:nvPr/>
        </p:nvPicPr>
        <p:blipFill>
          <a:blip r:embed="rId4" cstate="print"/>
          <a:srcRect/>
          <a:stretch>
            <a:fillRect/>
          </a:stretch>
        </p:blipFill>
        <p:spPr bwMode="auto">
          <a:xfrm>
            <a:off x="457200" y="304800"/>
            <a:ext cx="762000" cy="762000"/>
          </a:xfrm>
          <a:prstGeom prst="rect">
            <a:avLst/>
          </a:prstGeom>
          <a:noFill/>
        </p:spPr>
      </p:pic>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CONT……</a:t>
            </a:r>
            <a:endParaRPr lang="en-US" sz="4000" b="1" dirty="0">
              <a:solidFill>
                <a:srgbClr val="FF0000"/>
              </a:solidFill>
            </a:endParaRPr>
          </a:p>
        </p:txBody>
      </p:sp>
      <p:sp>
        <p:nvSpPr>
          <p:cNvPr id="4" name="Rounded Rectangle 3"/>
          <p:cNvSpPr/>
          <p:nvPr/>
        </p:nvSpPr>
        <p:spPr>
          <a:xfrm>
            <a:off x="457200" y="1676400"/>
            <a:ext cx="7543800" cy="4267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3200" dirty="0" smtClean="0"/>
              <a:t> 2. System :</a:t>
            </a:r>
          </a:p>
          <a:p>
            <a:pPr>
              <a:buNone/>
            </a:pPr>
            <a:r>
              <a:rPr lang="en-US" sz="3200" dirty="0" smtClean="0"/>
              <a:t>One system for all,  controlled by the university, and then it is broadcasted to each faculty, so each faculty can spread out the connection for every students depends on the area they are.  </a:t>
            </a:r>
            <a:endParaRPr lang="en-US" sz="3200" dirty="0"/>
          </a:p>
        </p:txBody>
      </p:sp>
      <p:pic>
        <p:nvPicPr>
          <p:cNvPr id="5" name="Picture 2" descr="C:\Documents and Settings\JAMAL\My Documents\ICON\pin_-red_nicu_buculei_01.png">
            <a:hlinkClick r:id="rId2" action="ppaction://hlinksldjump"/>
          </p:cNvPr>
          <p:cNvPicPr>
            <a:picLocks noGrp="1" noChangeAspect="1" noChangeArrowheads="1"/>
          </p:cNvPicPr>
          <p:nvPr>
            <p:ph sz="quarter" idx="1"/>
          </p:nvPr>
        </p:nvPicPr>
        <p:blipFill>
          <a:blip r:embed="rId3" cstate="print"/>
          <a:srcRect/>
          <a:stretch>
            <a:fillRect/>
          </a:stretch>
        </p:blipFill>
        <p:spPr bwMode="auto">
          <a:xfrm>
            <a:off x="228600" y="1447800"/>
            <a:ext cx="762000" cy="762000"/>
          </a:xfrm>
          <a:prstGeom prst="rect">
            <a:avLst/>
          </a:prstGeom>
          <a:noFill/>
        </p:spPr>
      </p:pic>
    </p:spTree>
  </p:cSld>
  <p:clrMapOvr>
    <a:masterClrMapping/>
  </p:clrMapOvr>
  <p:transition spd="slow">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1419</TotalTime>
  <Words>338</Words>
  <Application>Microsoft Office PowerPoint</Application>
  <PresentationFormat>On-screen Show (4:3)</PresentationFormat>
  <Paragraphs>56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LANGUAGE LABORATORY  AND  ICT ACCESS</vt:lpstr>
      <vt:lpstr>LOCATION</vt:lpstr>
      <vt:lpstr>Slide 3</vt:lpstr>
      <vt:lpstr>Slide 4</vt:lpstr>
      <vt:lpstr>Slide 5</vt:lpstr>
      <vt:lpstr>Slide 6</vt:lpstr>
      <vt:lpstr>INVESTIGATION AND OBSERVATION ON:</vt:lpstr>
      <vt:lpstr>SOFTWARE ASPECTS </vt:lpstr>
      <vt:lpstr>CONT……</vt:lpstr>
      <vt:lpstr>CONT……</vt:lpstr>
      <vt:lpstr>HARDWARE ASPECTS</vt:lpstr>
      <vt:lpstr>HUMANWARE ASPECTS</vt:lpstr>
      <vt:lpstr>CONT…</vt:lpstr>
      <vt:lpstr>CONT…</vt:lpstr>
      <vt:lpstr>Slide 15</vt:lpstr>
    </vt:vector>
  </TitlesOfParts>
  <Company>DarkOS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INFORMATION GAP (IG) IN IMPROVING FRESHMANSTUDENTS’ SPEAKING SKILL AT MAKASSAR MUHAMMADIYAH UNIVERSITY </dc:title>
  <dc:creator>DarkUser</dc:creator>
  <cp:lastModifiedBy>TOSHIBA </cp:lastModifiedBy>
  <cp:revision>92</cp:revision>
  <dcterms:created xsi:type="dcterms:W3CDTF">2011-01-24T12:25:54Z</dcterms:created>
  <dcterms:modified xsi:type="dcterms:W3CDTF">2011-12-10T01:28:35Z</dcterms:modified>
</cp:coreProperties>
</file>