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313" r:id="rId3"/>
    <p:sldId id="260" r:id="rId4"/>
    <p:sldId id="262" r:id="rId5"/>
    <p:sldId id="261" r:id="rId6"/>
    <p:sldId id="315" r:id="rId7"/>
    <p:sldId id="272" r:id="rId8"/>
    <p:sldId id="275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2" r:id="rId23"/>
    <p:sldId id="293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14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50" autoAdjust="0"/>
  </p:normalViewPr>
  <p:slideViewPr>
    <p:cSldViewPr>
      <p:cViewPr>
        <p:scale>
          <a:sx n="44" d="100"/>
          <a:sy n="44" d="100"/>
        </p:scale>
        <p:origin x="-11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81AAB-3DBE-4382-B325-FE4040059A2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89584-CFF8-45FE-A90A-9EE71E2BE0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F091D-24DA-4C75-A95B-8CCF3EB9DEAC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F091D-24DA-4C75-A95B-8CCF3EB9DEA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F091D-24DA-4C75-A95B-8CCF3EB9DEA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F091D-24DA-4C75-A95B-8CCF3EB9DEAC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F091D-24DA-4C75-A95B-8CCF3EB9DEA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89584-CFF8-45FE-A90A-9EE71E2BE0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487F-3D5A-49D9-A5CF-F4AB0A4F3F7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EE94-DE89-4F84-BAD0-5E5729C9A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7.jpeg"/><Relationship Id="rId7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8.jpeg"/><Relationship Id="rId9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10.png"/><Relationship Id="rId9" Type="http://schemas.openxmlformats.org/officeDocument/2006/relationships/slide" Target="slide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.jpeg"/><Relationship Id="rId7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6.jpeg"/><Relationship Id="rId9" Type="http://schemas.openxmlformats.org/officeDocument/2006/relationships/slide" Target="slide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2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3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4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5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6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7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8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9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0.pn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1.gif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2.gif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3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hyperlink" Target="http://en.wikipedia.org/wiki/Programming_language" TargetMode="External"/><Relationship Id="rId7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24.jpeg"/><Relationship Id="rId9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5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hyperlink" Target="http://en.wikipedia.org/wiki/Relational_database_management_system" TargetMode="External"/><Relationship Id="rId7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26.jpeg"/><Relationship Id="rId9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7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8.gif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9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" Target="slide8.xml"/><Relationship Id="rId7" Type="http://schemas.openxmlformats.org/officeDocument/2006/relationships/slide" Target="slide3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1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2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3.pn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4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5.pn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6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7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8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8.xml"/><Relationship Id="rId7" Type="http://schemas.openxmlformats.org/officeDocument/2006/relationships/slide" Target="slide3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5.gif"/><Relationship Id="rId5" Type="http://schemas.openxmlformats.org/officeDocument/2006/relationships/slide" Target="slide12.xml"/><Relationship Id="rId10" Type="http://schemas.openxmlformats.org/officeDocument/2006/relationships/image" Target="../media/image4.jpeg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3.pn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6.jpeg"/><Relationship Id="rId7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9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6000" b="1" dirty="0" smtClean="0"/>
              <a:t>Ready???</a:t>
            </a:r>
            <a:endParaRPr lang="en-US" sz="6000" b="1" dirty="0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685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Service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1600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Training for ICT Development</a:t>
            </a:r>
            <a:endParaRPr lang="en-US" sz="2400" b="1" dirty="0"/>
          </a:p>
        </p:txBody>
      </p:sp>
      <p:pic>
        <p:nvPicPr>
          <p:cNvPr id="18" name="Picture 2" descr="Workshop Penulisan dan Pengelolaan Website Bosowa Found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56460"/>
            <a:ext cx="2160895" cy="2895600"/>
          </a:xfrm>
          <a:prstGeom prst="rect">
            <a:avLst/>
          </a:prstGeom>
          <a:noFill/>
        </p:spPr>
      </p:pic>
      <p:pic>
        <p:nvPicPr>
          <p:cNvPr id="19" name="Picture 4" descr="Pakar Nuklir UGM Beri Kuliah Umum di Universitas Bosowa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133600"/>
            <a:ext cx="4114800" cy="2895600"/>
          </a:xfrm>
          <a:prstGeom prst="rect">
            <a:avLst/>
          </a:prstGeom>
          <a:noFill/>
        </p:spPr>
      </p:pic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Service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371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 learning, E-library</a:t>
            </a:r>
            <a:endParaRPr lang="en-US" sz="2400" b="1" dirty="0"/>
          </a:p>
        </p:txBody>
      </p:sp>
      <p:pic>
        <p:nvPicPr>
          <p:cNvPr id="21" name="Picture 20"/>
          <p:cNvPicPr/>
          <p:nvPr/>
        </p:nvPicPr>
        <p:blipFill>
          <a:blip r:embed="rId3"/>
          <a:srcRect l="1064" t="23304" b="11463"/>
          <a:stretch>
            <a:fillRect/>
          </a:stretch>
        </p:blipFill>
        <p:spPr bwMode="auto">
          <a:xfrm>
            <a:off x="2514600" y="3429000"/>
            <a:ext cx="594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4"/>
          <a:srcRect t="14474" b="38560"/>
          <a:stretch>
            <a:fillRect/>
          </a:stretch>
        </p:blipFill>
        <p:spPr bwMode="auto">
          <a:xfrm>
            <a:off x="2514600" y="1752600"/>
            <a:ext cx="5936786" cy="16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22220" y="2092216"/>
          <a:ext cx="5783580" cy="378737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067356"/>
                <a:gridCol w="2458693"/>
                <a:gridCol w="2257531"/>
              </a:tblGrid>
              <a:tr h="4916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/>
                        <a:t>No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/>
                        <a:t>Hardware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/>
                        <a:t>Amount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1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Computer (PC)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18 </a:t>
                      </a:r>
                      <a:r>
                        <a:rPr lang="id-ID" sz="2000" b="1"/>
                        <a:t>Units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2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Laptop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 2 units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3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LCD</a:t>
                      </a:r>
                      <a:r>
                        <a:rPr lang="en-US" sz="2000" b="1"/>
                        <a:t> Projector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 3 units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4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Printer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 3 units (canon)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5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LAN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6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 TV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 1 (sharp)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7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Speaker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 2 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8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Scanner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 1 Canon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12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/>
                        <a:t>Wifi</a:t>
                      </a:r>
                      <a:endParaRPr lang="en-US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20 mbps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14800" y="121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21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pic>
        <p:nvPicPr>
          <p:cNvPr id="15" name="Picture 14" descr="D:\calon  EM PE DE\SEMESTER 3\ICT GROUP\ICT universitas 45\Staff n pengajar (ibu sundari).jpg"/>
          <p:cNvPicPr/>
          <p:nvPr/>
        </p:nvPicPr>
        <p:blipFill>
          <a:blip r:embed="rId3" cstate="print"/>
          <a:srcRect l="35730" t="24612"/>
          <a:stretch>
            <a:fillRect/>
          </a:stretch>
        </p:blipFill>
        <p:spPr bwMode="auto">
          <a:xfrm>
            <a:off x="2362200" y="2133600"/>
            <a:ext cx="2381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univ45.ac.id/images/labkom/labkom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133600"/>
            <a:ext cx="3524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95600" y="5029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 units LG </a:t>
            </a:r>
            <a:r>
              <a:rPr lang="en-US" sz="2400" dirty="0" err="1" smtClean="0"/>
              <a:t>Flatron</a:t>
            </a:r>
            <a:r>
              <a:rPr lang="en-US" sz="2400" dirty="0" smtClean="0"/>
              <a:t> E1642 (16 inch)</a:t>
            </a:r>
            <a:endParaRPr lang="en-US" sz="2400" dirty="0"/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495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CPU</a:t>
            </a:r>
          </a:p>
          <a:p>
            <a:r>
              <a:rPr lang="en-US" sz="2400" dirty="0" smtClean="0"/>
              <a:t>Processor : </a:t>
            </a:r>
            <a:r>
              <a:rPr lang="en-US" sz="2400" dirty="0" err="1" smtClean="0"/>
              <a:t>Dualcore</a:t>
            </a:r>
            <a:r>
              <a:rPr lang="en-US" sz="2400" dirty="0" smtClean="0"/>
              <a:t> INTEL PENTIUM G630</a:t>
            </a:r>
            <a:r>
              <a:rPr lang="en-US" sz="2400" b="1" dirty="0" smtClean="0"/>
              <a:t> </a:t>
            </a:r>
            <a:endParaRPr lang="en-US" sz="2400" dirty="0" smtClean="0"/>
          </a:p>
          <a:p>
            <a:r>
              <a:rPr lang="en-US" sz="2400" b="1" dirty="0" smtClean="0"/>
              <a:t>RAM : 2 GB </a:t>
            </a:r>
            <a:endParaRPr lang="en-US" sz="2400" dirty="0" smtClean="0"/>
          </a:p>
          <a:p>
            <a:r>
              <a:rPr lang="en-US" sz="2400" dirty="0" smtClean="0"/>
              <a:t>DVD ROM</a:t>
            </a:r>
            <a:endParaRPr lang="en-US" sz="2400" dirty="0"/>
          </a:p>
        </p:txBody>
      </p:sp>
      <p:pic>
        <p:nvPicPr>
          <p:cNvPr id="18" name="Picture 17" descr="D:\calon  EM PE DE\SEMESTER 3\ICT GROUP\ICT universitas 45\CP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2190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49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KEYBOARD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5" name="Picture 14" descr="D:\calon  EM PE DE\SEMESTER 3\ICT GROUP\ICT universitas 45\20141111_120648.jpg"/>
          <p:cNvPicPr/>
          <p:nvPr/>
        </p:nvPicPr>
        <p:blipFill>
          <a:blip r:embed="rId3" cstate="print"/>
          <a:srcRect t="29752" r="38854" b="12397"/>
          <a:stretch>
            <a:fillRect/>
          </a:stretch>
        </p:blipFill>
        <p:spPr bwMode="auto">
          <a:xfrm>
            <a:off x="4419600" y="1828800"/>
            <a:ext cx="17716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49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MOUSE</a:t>
            </a:r>
          </a:p>
          <a:p>
            <a:pPr algn="ctr"/>
            <a:endParaRPr lang="en-US" sz="2400" dirty="0"/>
          </a:p>
        </p:txBody>
      </p:sp>
      <p:pic>
        <p:nvPicPr>
          <p:cNvPr id="16" name="Picture 15" descr="D:\calon  EM PE DE\SEMESTER 3\ICT GROUP\ICT universitas 45\20141111_120626.jpg"/>
          <p:cNvPicPr/>
          <p:nvPr/>
        </p:nvPicPr>
        <p:blipFill>
          <a:blip r:embed="rId3" cstate="print"/>
          <a:srcRect l="48194" t="18329" r="15245" b="58728"/>
          <a:stretch>
            <a:fillRect/>
          </a:stretch>
        </p:blipFill>
        <p:spPr bwMode="auto">
          <a:xfrm>
            <a:off x="4267200" y="2133600"/>
            <a:ext cx="2095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449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 TV</a:t>
            </a:r>
          </a:p>
          <a:p>
            <a:pPr algn="ctr"/>
            <a:r>
              <a:rPr lang="en-US" sz="2400" dirty="0" smtClean="0"/>
              <a:t>SHARP</a:t>
            </a:r>
          </a:p>
        </p:txBody>
      </p:sp>
      <p:pic>
        <p:nvPicPr>
          <p:cNvPr id="15" name="Picture 14" descr="https://encrypted-tbn2.gstatic.com/images?q=tbn:ANd9GcTf0t90MLeFgOlB3H0r55HxiZ4fvNoo9jKoNWvXB9yAi3P8bh1LQA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600000" cy="2708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518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LCD PROJECTOR</a:t>
            </a:r>
          </a:p>
        </p:txBody>
      </p:sp>
      <p:pic>
        <p:nvPicPr>
          <p:cNvPr id="16" name="Picture 15" descr="D:\ICT universitas 45\20141111_1204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6131" t="9375" r="15689" b="1563"/>
          <a:stretch/>
        </p:blipFill>
        <p:spPr bwMode="auto">
          <a:xfrm>
            <a:off x="4114800" y="1676400"/>
            <a:ext cx="2743200" cy="3257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800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PRINTER</a:t>
            </a:r>
          </a:p>
          <a:p>
            <a:pPr algn="ctr"/>
            <a:r>
              <a:rPr lang="en-US" sz="2400" dirty="0" smtClean="0"/>
              <a:t>CANON IP2770</a:t>
            </a:r>
          </a:p>
        </p:txBody>
      </p:sp>
      <p:pic>
        <p:nvPicPr>
          <p:cNvPr id="15" name="Picture 14" descr="http://segalaprinter.com/wp-content/uploads/2014/02/cara-pasang-infus-printer.jpg"/>
          <p:cNvPicPr/>
          <p:nvPr/>
        </p:nvPicPr>
        <p:blipFill rotWithShape="1"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544" r="4180" b="14064"/>
          <a:stretch/>
        </p:blipFill>
        <p:spPr bwMode="auto">
          <a:xfrm>
            <a:off x="3581400" y="2209800"/>
            <a:ext cx="3467100" cy="2143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9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800" b="1"/>
              <a:t>3</a:t>
            </a:r>
            <a:endParaRPr lang="en-US" sz="20800" b="1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800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SPEAKER</a:t>
            </a:r>
          </a:p>
          <a:p>
            <a:pPr algn="ctr"/>
            <a:r>
              <a:rPr lang="en-US" sz="2400" dirty="0" smtClean="0"/>
              <a:t> </a:t>
            </a:r>
          </a:p>
        </p:txBody>
      </p:sp>
      <p:pic>
        <p:nvPicPr>
          <p:cNvPr id="16" name="Picture 15" descr="D:\calon  EM PE DE\SEMESTER 3\ICT GROUP\ppt gambar\img_1295.jpg"/>
          <p:cNvPicPr/>
          <p:nvPr/>
        </p:nvPicPr>
        <p:blipFill>
          <a:blip r:embed="rId3" cstate="print"/>
          <a:srcRect l="70100" t="14856" b="54102"/>
          <a:stretch>
            <a:fillRect/>
          </a:stretch>
        </p:blipFill>
        <p:spPr bwMode="auto">
          <a:xfrm>
            <a:off x="3581400" y="2438400"/>
            <a:ext cx="2990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HARD WARE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800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SCANNER</a:t>
            </a:r>
          </a:p>
          <a:p>
            <a:pPr algn="ctr"/>
            <a:r>
              <a:rPr lang="en-US" sz="2400" dirty="0" smtClean="0"/>
              <a:t> </a:t>
            </a:r>
          </a:p>
        </p:txBody>
      </p:sp>
      <p:pic>
        <p:nvPicPr>
          <p:cNvPr id="15" name="Picture 14" descr="http://www.jgos.or.id/wp-content/uploads/2012/03/mp250.jpg"/>
          <p:cNvPicPr/>
          <p:nvPr/>
        </p:nvPicPr>
        <p:blipFill rotWithShape="1"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738" t="4348" b="14908"/>
          <a:stretch/>
        </p:blipFill>
        <p:spPr bwMode="auto">
          <a:xfrm>
            <a:off x="3581400" y="1981200"/>
            <a:ext cx="339090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DESIGN</a:t>
            </a:r>
          </a:p>
          <a:p>
            <a:pPr algn="ctr"/>
            <a:r>
              <a:rPr lang="en-US" sz="2800" dirty="0" smtClean="0"/>
              <a:t>COREL DRAW 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0" y="25146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a vector graphics editor 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</a:rPr>
              <a:t>It is also the name of Corel's Graphics Suite, which bundles CorelDraw with a bitmap image editor, </a:t>
            </a:r>
            <a:r>
              <a:rPr lang="en-US" sz="2400" dirty="0" err="1" smtClean="0">
                <a:solidFill>
                  <a:schemeClr val="tx2"/>
                </a:solidFill>
              </a:rPr>
              <a:t>corel</a:t>
            </a:r>
            <a:r>
              <a:rPr lang="en-US" sz="2400" dirty="0" smtClean="0">
                <a:solidFill>
                  <a:schemeClr val="tx2"/>
                </a:solidFill>
              </a:rPr>
              <a:t> photo-paint and other graphics-related programs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1" name="Picture 20" descr="https://lh6.googleusercontent.com/-Yahnv-iS8ac/T29Zkj0U0eI/AAAAAAAACvo/22yCYN4lejk/s494/coverfimal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7526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DESIGN</a:t>
            </a:r>
          </a:p>
          <a:p>
            <a:pPr algn="ctr"/>
            <a:r>
              <a:rPr lang="en-US" sz="2800" b="1" dirty="0" smtClean="0"/>
              <a:t>Auto Cad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3048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a  commercial software application for 2D and 3D computer-aided design (CAD)    </a:t>
            </a:r>
            <a:endParaRPr lang="en-US" sz="2400" dirty="0"/>
          </a:p>
        </p:txBody>
      </p:sp>
      <p:pic>
        <p:nvPicPr>
          <p:cNvPr id="16" name="Picture 15" descr="http://www.3deducators.com/images/IT/AutoCAD-2.gif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45364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DESIGN</a:t>
            </a:r>
          </a:p>
          <a:p>
            <a:pPr algn="ctr"/>
            <a:r>
              <a:rPr lang="en-US" sz="2800" b="1" dirty="0" smtClean="0"/>
              <a:t>Adobe Dream weaver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3505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proprietary web development tool developed by Adobe systems. </a:t>
            </a:r>
            <a:r>
              <a:rPr lang="en-US" sz="2400" u="sng" dirty="0" smtClean="0"/>
              <a:t> </a:t>
            </a:r>
            <a:endParaRPr lang="en-US" sz="2400" dirty="0"/>
          </a:p>
        </p:txBody>
      </p:sp>
      <p:pic>
        <p:nvPicPr>
          <p:cNvPr id="15" name="Picture 14" descr="http://www.cnet.com/i/so/pc/ji_9972467_9972468_pc_01.gif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344479" cy="205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PROGRAMMING</a:t>
            </a:r>
          </a:p>
          <a:p>
            <a:pPr algn="ctr"/>
            <a:r>
              <a:rPr lang="en-US" sz="2800" dirty="0" smtClean="0"/>
              <a:t>Visual Basic</a:t>
            </a:r>
          </a:p>
          <a:p>
            <a:pPr algn="ctr"/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5146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With visual Basic A programmer can create an application using the components provided by the Visual Basic program itself</a:t>
            </a:r>
            <a:endParaRPr lang="en-US" sz="2400" dirty="0"/>
          </a:p>
        </p:txBody>
      </p:sp>
      <p:pic>
        <p:nvPicPr>
          <p:cNvPr id="16" name="Picture 15" descr="http://www.beaugauge.com/images/doc/gauge_meter_instrumentation_instruments_beaugauge_control_d115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457450" cy="223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PROGRAMMING</a:t>
            </a:r>
          </a:p>
          <a:p>
            <a:pPr algn="ctr"/>
            <a:r>
              <a:rPr lang="en-US" sz="2800" dirty="0" smtClean="0"/>
              <a:t>Fox Pro</a:t>
            </a:r>
          </a:p>
          <a:p>
            <a:pPr algn="ctr"/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5146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a text-based procedurally printed programming language </a:t>
            </a:r>
            <a:r>
              <a:rPr lang="en-US" sz="2400" u="sng" dirty="0" smtClean="0"/>
              <a:t> </a:t>
            </a:r>
            <a:r>
              <a:rPr lang="en-US" sz="2400" u="sng" dirty="0" smtClean="0">
                <a:hlinkClick r:id="rId3" tooltip="Programming language"/>
              </a:rPr>
              <a:t> </a:t>
            </a:r>
            <a:r>
              <a:rPr lang="en-US" sz="2400" u="sng" dirty="0" smtClean="0"/>
              <a:t> </a:t>
            </a:r>
            <a:r>
              <a:rPr lang="en-US" sz="2400" dirty="0" smtClean="0"/>
              <a:t>and DBMS, and it is also an object-oriented software programming </a:t>
            </a:r>
            <a:r>
              <a:rPr lang="en-US" sz="2400" u="sng" dirty="0" smtClean="0"/>
              <a:t> </a:t>
            </a:r>
            <a:endParaRPr lang="en-US" sz="2400" dirty="0"/>
          </a:p>
        </p:txBody>
      </p:sp>
      <p:pic>
        <p:nvPicPr>
          <p:cNvPr id="15" name="Picture 14" descr="https://encrypted-tbn3.gstatic.com/images?q=tbn:ANd9GcQBDvrlWDPFbmVanprAcl1kgbzeZgh_4Atwfj-owK1P3T2ebU5u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PROGRAMMING</a:t>
            </a:r>
          </a:p>
          <a:p>
            <a:pPr algn="ctr"/>
            <a:r>
              <a:rPr lang="en-US" sz="2800" dirty="0" smtClean="0"/>
              <a:t>Delphi</a:t>
            </a:r>
          </a:p>
          <a:p>
            <a:pPr algn="ctr"/>
            <a:r>
              <a:rPr lang="en-US" sz="2800" b="1" dirty="0" smtClean="0"/>
              <a:t> 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667000" y="27432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Delphi includes facilities for rapidly building or converting an application into a Web service. </a:t>
            </a:r>
            <a:endParaRPr lang="en-US" sz="2400" dirty="0"/>
          </a:p>
        </p:txBody>
      </p:sp>
      <p:pic>
        <p:nvPicPr>
          <p:cNvPr id="16" name="Picture 15" descr="http://www.vwlowen.co.uk/basicdelphi/images/theide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5146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PROGRAMMING</a:t>
            </a:r>
          </a:p>
          <a:p>
            <a:pPr algn="ctr"/>
            <a:r>
              <a:rPr lang="en-US" sz="2800" b="1" dirty="0" smtClean="0"/>
              <a:t>Structured Query Language (SQL) 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6670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a special- purpose programming language designed for managing data held in a relational database management </a:t>
            </a:r>
            <a:r>
              <a:rPr lang="en-US" sz="2400" dirty="0" err="1" smtClean="0"/>
              <a:t>system</a:t>
            </a:r>
            <a:r>
              <a:rPr lang="en-US" sz="2400" u="sng" dirty="0" err="1" smtClean="0">
                <a:hlinkClick r:id="rId3" tooltip="Relational database management system"/>
              </a:rPr>
              <a:t>r</a:t>
            </a:r>
            <a:r>
              <a:rPr lang="en-US" sz="2400" dirty="0" smtClean="0"/>
              <a:t>(RDBMS), or for stream processing in a relational data stream management system</a:t>
            </a:r>
            <a:r>
              <a:rPr lang="en-US" sz="2400" u="sng" dirty="0" smtClean="0"/>
              <a:t> </a:t>
            </a:r>
            <a:r>
              <a:rPr lang="en-US" sz="2400" dirty="0" smtClean="0"/>
              <a:t>(RDSMS).</a:t>
            </a:r>
            <a:endParaRPr lang="en-US" sz="2400" dirty="0"/>
          </a:p>
        </p:txBody>
      </p:sp>
      <p:pic>
        <p:nvPicPr>
          <p:cNvPr id="15" name="Picture 14" descr="http://www.codeproject.com/KB/database/NorthwindAndPubs_2008/NorthwindAndPubs_2008_fig1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18288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8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9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SPSS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6670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a widely used program for statistical analysis in social science. It is also used by market researchers, health researchers, survey companies, government, education researchers, marketing organizations, data miners, and others.</a:t>
            </a:r>
            <a:endParaRPr lang="en-US" sz="2400" dirty="0"/>
          </a:p>
        </p:txBody>
      </p:sp>
      <p:pic>
        <p:nvPicPr>
          <p:cNvPr id="16" name="Picture 15" descr="http://imagenes.es.sftcdn.net/es/scrn/37000/37554/ibm-spss-statistics-4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185864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9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800" b="1" dirty="0"/>
              <a:t>2</a:t>
            </a:r>
            <a:endParaRPr lang="en-US" sz="20800" b="1" dirty="0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AMOS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971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statistical software and it stands for analysis of a moment structures</a:t>
            </a:r>
            <a:endParaRPr lang="en-US" sz="2400" dirty="0"/>
          </a:p>
        </p:txBody>
      </p:sp>
      <p:pic>
        <p:nvPicPr>
          <p:cNvPr id="15" name="Picture 14" descr="http://www.ibm.com/software/analytics/images/OPP/amos/amos6.gif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26695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LISREL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514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acronym for linear structural relations, is a statistical-software package used in structural equation modeling (SEM) </a:t>
            </a:r>
            <a:r>
              <a:rPr lang="en-US" sz="2400" u="sng" dirty="0" smtClean="0"/>
              <a:t> </a:t>
            </a:r>
            <a:r>
              <a:rPr lang="en-US" sz="2400" dirty="0" smtClean="0"/>
              <a:t> for manifest and latent variables.  </a:t>
            </a:r>
            <a:endParaRPr lang="en-US" sz="2400" dirty="0"/>
          </a:p>
        </p:txBody>
      </p:sp>
      <p:pic>
        <p:nvPicPr>
          <p:cNvPr id="16" name="Picture 15" descr="http://4.bp.blogspot.com/-D_IbTsTuwbE/T4CqCQMrOrI/AAAAAAAAAJE/km5TNB0hAmo/s1600/images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1905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MICROSOFT OFFICE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25146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office suite of desktop application, servers and services for Microsoft windows OS X Operation system</a:t>
            </a:r>
            <a:endParaRPr lang="en-US" sz="2400" dirty="0"/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" name="Picture 22" descr="https://encrypted-tbn3.gstatic.com/images?q=tbn:ANd9GcRYduCJ3UiMJgD_R0kTf1NyU_lLmbM2bLSxj1KheFx7z_na6ppp1Q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8288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Corel Video Studio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438400" y="3429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a video editing software package for windows.</a:t>
            </a:r>
            <a:endParaRPr lang="en-US" sz="2400" dirty="0"/>
          </a:p>
        </p:txBody>
      </p:sp>
      <p:pic>
        <p:nvPicPr>
          <p:cNvPr id="17" name="Picture 16" descr="http://down.cd/images/apps/Corel-VideoStudio-Pro-X4-14.1.0.150-2023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088412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err="1" smtClean="0"/>
              <a:t>Camtasia</a:t>
            </a:r>
            <a:r>
              <a:rPr lang="en-US" sz="2800" b="1" dirty="0" smtClean="0"/>
              <a:t> Studio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Camtasia</a:t>
            </a:r>
            <a:r>
              <a:rPr lang="en-US" sz="2800" b="1" dirty="0" smtClean="0"/>
              <a:t> for Mac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2819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software suites for creating video tutorials and</a:t>
            </a:r>
          </a:p>
          <a:p>
            <a:r>
              <a:rPr lang="en-US" sz="2400" dirty="0" smtClean="0"/>
              <a:t>presentations directly via screen cast, or via a direct recording plug-in to Microsoft Power Point</a:t>
            </a:r>
            <a:endParaRPr lang="en-US" sz="2400" dirty="0"/>
          </a:p>
        </p:txBody>
      </p:sp>
      <p:pic>
        <p:nvPicPr>
          <p:cNvPr id="15" name="Picture 14" descr="https://encrypted-tbn3.gstatic.com/images?q=tbn:ANd9GcREmgKgbFGReDcBuFVWqWDkvN3FNRRfe77R1Yx8i1cMAcbcEFeZ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198120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Movie Maker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3276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software that allows you to create and edit videos</a:t>
            </a:r>
            <a:endParaRPr lang="en-US" sz="2400" dirty="0"/>
          </a:p>
        </p:txBody>
      </p:sp>
      <p:pic>
        <p:nvPicPr>
          <p:cNvPr id="16" name="Picture 15" descr="http://i1-win.softpedia-static.com/screenshots/Windows-Movie-Maker_2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066608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ULEAD A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2667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multimedia software in various areas such as video editing, media management, web utility, DVD authoring and digital home</a:t>
            </a:r>
            <a:endParaRPr lang="en-US" sz="2400" dirty="0"/>
          </a:p>
        </p:txBody>
      </p:sp>
      <p:pic>
        <p:nvPicPr>
          <p:cNvPr id="15" name="Picture 14" descr="http://www1.pcmag.com/media/images/21221-ulead-cool-3d-studio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5241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SOFT WARE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FOR APPLICATION PROGRAM</a:t>
            </a:r>
          </a:p>
          <a:p>
            <a:pPr algn="ctr"/>
            <a:r>
              <a:rPr lang="en-US" sz="2800" b="1" dirty="0" smtClean="0"/>
              <a:t>ACID PRO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14600" y="3200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professional digital audio workstation (DAW) software program.</a:t>
            </a:r>
            <a:endParaRPr lang="en-US" sz="2400" dirty="0"/>
          </a:p>
        </p:txBody>
      </p:sp>
      <p:pic>
        <p:nvPicPr>
          <p:cNvPr id="16" name="Picture 15" descr="http://i1-win.softpedia-static.com/screenshots/Sony-ACID-Pro_9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20281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TextBox 21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HUMAN WARE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HEAD OF LABORATORY</a:t>
            </a:r>
          </a:p>
          <a:p>
            <a:pPr algn="ctr"/>
            <a:endParaRPr lang="en-US" sz="28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90800" y="2286000"/>
          <a:ext cx="5562600" cy="36448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90600"/>
                <a:gridCol w="2971800"/>
                <a:gridCol w="1600200"/>
              </a:tblGrid>
              <a:tr h="5957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/>
                        <a:t>No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/>
                        <a:t>Humanware</a:t>
                      </a:r>
                      <a:r>
                        <a:rPr lang="en-US" sz="2400" b="1" dirty="0" smtClean="0"/>
                        <a:t>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263" indent="460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/>
                        <a:t>Amount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7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/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Head of laboratory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7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/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Laboratory assistant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87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/>
                        <a:t>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 Secretary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7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4.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Technician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7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5.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Lecturer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4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HUMAN WARE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HEAD OF LABORATORY</a:t>
            </a:r>
          </a:p>
          <a:p>
            <a:pPr algn="ctr"/>
            <a:endParaRPr lang="en-US" sz="2800" dirty="0" smtClean="0"/>
          </a:p>
        </p:txBody>
      </p:sp>
      <p:pic>
        <p:nvPicPr>
          <p:cNvPr id="15" name="Picture 14" descr="D:\calon  EM PE DE\SEMESTER 3\ICT GROUP\ICT universitas 45\KEPALAN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95600"/>
            <a:ext cx="3267075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9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800" b="1" dirty="0"/>
              <a:t>1</a:t>
            </a:r>
            <a:endParaRPr lang="en-US" sz="20800" b="1" dirty="0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HUMAN WARE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STAFF/LECTURER</a:t>
            </a:r>
          </a:p>
          <a:p>
            <a:pPr algn="ctr"/>
            <a:endParaRPr lang="en-US" sz="2800" dirty="0" smtClean="0"/>
          </a:p>
        </p:txBody>
      </p:sp>
      <p:pic>
        <p:nvPicPr>
          <p:cNvPr id="16" name="Picture 15" descr="D:\calon  EM PE DE\SEMESTER 3\ICT GROUP\ICT universitas 45\Staff n pengajar (ibu sundari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0"/>
            <a:ext cx="3295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914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HUMAN WARE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1447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ICT CENTRE OFFICE</a:t>
            </a:r>
          </a:p>
          <a:p>
            <a:pPr algn="ctr"/>
            <a:endParaRPr lang="en-US" sz="2800" dirty="0" smtClean="0"/>
          </a:p>
        </p:txBody>
      </p:sp>
      <p:pic>
        <p:nvPicPr>
          <p:cNvPr id="15" name="Picture 14" descr="D:\calon  EM PE DE\SEMESTER 3\ICT GROUP\ICT universitas 45\20141111_1236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0"/>
            <a:ext cx="4133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9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800" b="1" dirty="0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bip10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p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8"/>
          <p:cNvSpPr>
            <a:spLocks noChangeAspect="1" noChangeArrowheads="1"/>
          </p:cNvSpPr>
          <p:nvPr/>
        </p:nvSpPr>
        <p:spPr bwMode="auto">
          <a:xfrm>
            <a:off x="2590800" y="1447800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800" b="1" dirty="0" smtClean="0"/>
              <a:t>ICT</a:t>
            </a:r>
            <a:endParaRPr lang="en-US" sz="208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76400"/>
            <a:ext cx="662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GROUP 1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id-ID" sz="3200" b="1" dirty="0" smtClean="0"/>
              <a:t>ULFA MUSYRIHA</a:t>
            </a:r>
            <a:r>
              <a:rPr lang="en-US" sz="3200" b="1" dirty="0" smtClean="0"/>
              <a:t> (13B01142)</a:t>
            </a:r>
            <a:endParaRPr lang="en-US" sz="3200" dirty="0" smtClean="0"/>
          </a:p>
          <a:p>
            <a:pPr algn="ctr"/>
            <a:r>
              <a:rPr lang="id-ID" sz="3200" b="1" dirty="0" smtClean="0"/>
              <a:t>ARMITA </a:t>
            </a:r>
            <a:r>
              <a:rPr lang="id-ID" sz="3200" b="1" dirty="0" smtClean="0"/>
              <a:t>PERMATASARI</a:t>
            </a:r>
            <a:r>
              <a:rPr lang="en-US" sz="3200" b="1" dirty="0" smtClean="0"/>
              <a:t> (13B01143)</a:t>
            </a:r>
            <a:endParaRPr lang="en-US" sz="3200" dirty="0" smtClean="0"/>
          </a:p>
          <a:p>
            <a:pPr algn="ctr"/>
            <a:r>
              <a:rPr lang="id-ID" sz="3200" b="1" dirty="0" smtClean="0"/>
              <a:t>SAMRA</a:t>
            </a:r>
            <a:r>
              <a:rPr lang="en-US" sz="3200" b="1" dirty="0" smtClean="0"/>
              <a:t> (13B01153)</a:t>
            </a:r>
            <a:endParaRPr lang="en-US" sz="3200" dirty="0" smtClean="0"/>
          </a:p>
          <a:p>
            <a:pPr algn="ctr"/>
            <a:r>
              <a:rPr lang="id-ID" sz="3200" b="1" dirty="0" smtClean="0"/>
              <a:t>SURYANI </a:t>
            </a:r>
            <a:r>
              <a:rPr lang="id-ID" sz="3200" b="1" dirty="0" smtClean="0"/>
              <a:t>JIHAD</a:t>
            </a:r>
            <a:r>
              <a:rPr lang="en-US" sz="3200" b="1" dirty="0" smtClean="0"/>
              <a:t> (13B01141)</a:t>
            </a:r>
            <a:endParaRPr lang="en-US" sz="3200" dirty="0" smtClean="0"/>
          </a:p>
          <a:p>
            <a:pPr algn="ctr"/>
            <a:r>
              <a:rPr lang="id-ID" sz="3200" b="1" dirty="0" smtClean="0"/>
              <a:t>ANDI  NIAR</a:t>
            </a:r>
            <a:r>
              <a:rPr lang="en-US" sz="3200" b="1" dirty="0" smtClean="0"/>
              <a:t> </a:t>
            </a:r>
            <a:r>
              <a:rPr lang="en-US" sz="3200" b="1" dirty="0" smtClean="0"/>
              <a:t>REZKY (13B01145)</a:t>
            </a:r>
          </a:p>
          <a:p>
            <a:pPr algn="ctr"/>
            <a:r>
              <a:rPr lang="en-US" sz="3200" b="1" dirty="0" smtClean="0"/>
              <a:t>MURSAL (13B01152)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>
            <a:hlinkClick r:id="rId4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>
            <a:hlinkClick r:id="rId6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9"/>
          <a:srcRect t="20276" r="28526" b="63832"/>
          <a:stretch>
            <a:fillRect/>
          </a:stretch>
        </p:blipFill>
        <p:spPr bwMode="auto">
          <a:xfrm>
            <a:off x="2514600" y="20574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www.univ45.ac.id/images/labkom/labkom2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2971800"/>
            <a:ext cx="5943600" cy="26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Goose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554200" y="1905000"/>
            <a:ext cx="3116262" cy="199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895600" y="2133600"/>
            <a:ext cx="533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 smtClean="0"/>
              <a:t>ICT Centre of </a:t>
            </a:r>
            <a:r>
              <a:rPr lang="en-US" dirty="0" err="1" smtClean="0"/>
              <a:t>Bosowa</a:t>
            </a:r>
            <a:r>
              <a:rPr lang="en-US" dirty="0" smtClean="0"/>
              <a:t> 45 University Makassar is located at JL. </a:t>
            </a:r>
            <a:r>
              <a:rPr lang="en-US" dirty="0" err="1" smtClean="0"/>
              <a:t>Urip</a:t>
            </a:r>
            <a:r>
              <a:rPr lang="en-US" dirty="0" smtClean="0"/>
              <a:t> </a:t>
            </a:r>
            <a:r>
              <a:rPr lang="en-US" dirty="0" err="1" smtClean="0"/>
              <a:t>Sumoharjo</a:t>
            </a:r>
            <a:r>
              <a:rPr lang="en-US" dirty="0" smtClean="0"/>
              <a:t> Km. 4 Makassar. ICT centre of </a:t>
            </a:r>
            <a:r>
              <a:rPr lang="en-US" dirty="0" err="1" smtClean="0"/>
              <a:t>Bosowa</a:t>
            </a:r>
            <a:r>
              <a:rPr lang="en-US" dirty="0" smtClean="0"/>
              <a:t> 45 University Makassar is a support Centre that provides and facilitates ICT services to the students, lectures, and staffs in University of </a:t>
            </a:r>
            <a:r>
              <a:rPr lang="en-US" dirty="0" err="1" smtClean="0"/>
              <a:t>Bosowa</a:t>
            </a:r>
            <a:r>
              <a:rPr lang="en-US" dirty="0" smtClean="0"/>
              <a:t> 45 Makassar. Activities that have been hold in ICT centre of </a:t>
            </a:r>
            <a:r>
              <a:rPr lang="en-US" dirty="0" err="1" smtClean="0"/>
              <a:t>Bosowa</a:t>
            </a:r>
            <a:r>
              <a:rPr lang="en-US" dirty="0" smtClean="0"/>
              <a:t> 45 University Makassar are : the development of service access, intranet and internet , the development of Academic Information Systems , And the improvement of   academic staff ability in upgrading teaching material relate to ICT –Based on Learning Media, e -journal and e – library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/>
          <a:srcRect t="20276" r="28526" b="63832"/>
          <a:stretch>
            <a:fillRect/>
          </a:stretch>
        </p:blipFill>
        <p:spPr bwMode="auto">
          <a:xfrm>
            <a:off x="2514600" y="1066800"/>
            <a:ext cx="594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" y="533400"/>
            <a:ext cx="8534400" cy="5791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00" name="Picture 4" descr="D:\calon  EM PE DE\SEMESTER 3\ICT GROUP\ppt gambar\Animated_World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3550" y="5547796"/>
            <a:ext cx="1570450" cy="13102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52800" y="685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itchFamily="2" charset="-79"/>
                <a:cs typeface="Aharoni" pitchFamily="2" charset="-79"/>
              </a:rPr>
              <a:t>Facilities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4125" y="71735"/>
            <a:ext cx="6467475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kern="0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Information and Communication Technology</a:t>
            </a:r>
            <a:endParaRPr lang="en-US" sz="2400" b="1" kern="0" spc="150" dirty="0">
              <a:ln w="11430"/>
              <a:solidFill>
                <a:srgbClr val="F8F8F8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1371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 Computer Laboratory</a:t>
            </a:r>
          </a:p>
        </p:txBody>
      </p:sp>
      <p:pic>
        <p:nvPicPr>
          <p:cNvPr id="16" name="Picture 15" descr="http://www.univ45.ac.id/images/labkom/labkom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533400" y="2133600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PROFIL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3400" y="2743200"/>
            <a:ext cx="1600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FACILITIES &amp; SERVICES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533400" y="3715278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HARDWARE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533400" y="4530525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SOFTWARE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533400" y="5276126"/>
            <a:ext cx="1600200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haroni" pitchFamily="2" charset="-79"/>
                <a:cs typeface="Aharoni" pitchFamily="2" charset="-79"/>
              </a:rPr>
              <a:t>HUMANWARE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1147</Words>
  <Application>Microsoft Office PowerPoint</Application>
  <PresentationFormat>On-screen Show (4:3)</PresentationFormat>
  <Paragraphs>385</Paragraphs>
  <Slides>41</Slides>
  <Notes>6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62</cp:revision>
  <dcterms:created xsi:type="dcterms:W3CDTF">2014-12-24T16:58:29Z</dcterms:created>
  <dcterms:modified xsi:type="dcterms:W3CDTF">2015-01-27T18:43:15Z</dcterms:modified>
</cp:coreProperties>
</file>