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2" r:id="rId4"/>
    <p:sldId id="276" r:id="rId5"/>
    <p:sldId id="260" r:id="rId6"/>
    <p:sldId id="261" r:id="rId7"/>
    <p:sldId id="262" r:id="rId8"/>
    <p:sldId id="263" r:id="rId9"/>
    <p:sldId id="265" r:id="rId10"/>
    <p:sldId id="267" r:id="rId11"/>
    <p:sldId id="277" r:id="rId12"/>
    <p:sldId id="269" r:id="rId13"/>
    <p:sldId id="278" r:id="rId14"/>
    <p:sldId id="271" r:id="rId15"/>
    <p:sldId id="273" r:id="rId16"/>
    <p:sldId id="284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3012" autoAdjust="0"/>
  </p:normalViewPr>
  <p:slideViewPr>
    <p:cSldViewPr>
      <p:cViewPr varScale="1"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525D-58FC-4BCA-8395-0A3738FDCB8E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50C0E-6DBD-4D23-8D5D-DD3F04C198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5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0C0E-6DBD-4D23-8D5D-DD3F04C198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5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0C0E-6DBD-4D23-8D5D-DD3F04C198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0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0C0E-6DBD-4D23-8D5D-DD3F04C198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2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4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5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3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3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6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3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1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570E-4444-422C-BAAA-AC90BE744F5D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AD42-BF57-4240-A999-90A7DF2D7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OS_X" TargetMode="External"/><Relationship Id="rId5" Type="http://schemas.openxmlformats.org/officeDocument/2006/relationships/hyperlink" Target="http://en.wikipedia.org/wiki/Microsoft_Windows" TargetMode="External"/><Relationship Id="rId4" Type="http://schemas.openxmlformats.org/officeDocument/2006/relationships/hyperlink" Target="http://en.wikipedia.org/wiki/Office_suite" TargetMode="Externa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VISITATION </a:t>
            </a:r>
            <a:r>
              <a:rPr lang="id-ID" sz="3200" b="1" dirty="0"/>
              <a:t>ON ICT FACILITATION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/>
              <a:t>INFORMATION AND TECHNOLOGYCOMMUNICATION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MUCHLIS			</a:t>
            </a:r>
            <a:r>
              <a:rPr lang="id-ID" dirty="0" smtClean="0"/>
              <a:t>13B01135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SULFIANA		</a:t>
            </a:r>
            <a:r>
              <a:rPr lang="id-ID"/>
              <a:t>	</a:t>
            </a:r>
            <a:r>
              <a:rPr lang="id-ID" smtClean="0"/>
              <a:t>13B01137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MIFTAHUL JANNAH	</a:t>
            </a:r>
            <a:r>
              <a:rPr lang="id-ID" dirty="0" smtClean="0"/>
              <a:t>13B01139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ASFIAH SYAM		</a:t>
            </a:r>
            <a:r>
              <a:rPr lang="id-ID" dirty="0" smtClean="0"/>
              <a:t>13B01144</a:t>
            </a:r>
          </a:p>
          <a:p>
            <a:pPr marL="514350" indent="-514350">
              <a:buAutoNum type="alphaUcPeriod"/>
            </a:pPr>
            <a:r>
              <a:rPr lang="id-ID" dirty="0" smtClean="0"/>
              <a:t>FERI FEBRIARI	13B01166</a:t>
            </a:r>
          </a:p>
          <a:p>
            <a:pPr marL="0" indent="0">
              <a:buNone/>
            </a:pPr>
            <a:r>
              <a:rPr lang="id-ID" dirty="0" smtClean="0"/>
              <a:t>JUMARNI			 11B01159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0000"/>
            <a:ext cx="936104" cy="93610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smtClean="0"/>
              <a:t>PRINTER </a:t>
            </a:r>
            <a:r>
              <a:rPr lang="en-US" b="1" smtClean="0"/>
              <a:t>(</a:t>
            </a:r>
            <a:r>
              <a:rPr lang="id-ID" b="1" smtClean="0"/>
              <a:t>HP</a:t>
            </a:r>
            <a:r>
              <a:rPr lang="en-US" b="1" smtClean="0"/>
              <a:t>)</a:t>
            </a:r>
            <a:endParaRPr lang="id-ID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b="1" dirty="0" smtClean="0"/>
              <a:t>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240360" cy="396043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7604" r="41383"/>
          <a:stretch/>
        </p:blipFill>
        <p:spPr bwMode="auto">
          <a:xfrm rot="5400000">
            <a:off x="4626008" y="2510899"/>
            <a:ext cx="3960436" cy="3348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CCTV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smtClean="0"/>
              <a:t>TV </a:t>
            </a:r>
            <a:r>
              <a:rPr lang="en-US" b="1" smtClean="0"/>
              <a:t>Monitor </a:t>
            </a:r>
            <a:r>
              <a:rPr lang="id-ID" b="1" smtClean="0"/>
              <a:t>for CCTV</a:t>
            </a:r>
            <a:endParaRPr lang="id-ID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0000"/>
            <a:ext cx="936104" cy="9361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3" t="9030" r="32093" b="7880"/>
          <a:stretch/>
        </p:blipFill>
        <p:spPr bwMode="auto">
          <a:xfrm rot="5400000">
            <a:off x="307142" y="2332499"/>
            <a:ext cx="3849193" cy="381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10156" r="51770"/>
          <a:stretch/>
        </p:blipFill>
        <p:spPr bwMode="auto">
          <a:xfrm rot="5400000">
            <a:off x="4483610" y="2260490"/>
            <a:ext cx="392119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83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SPEAKER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SCANNER (HP)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9" y="-603448"/>
            <a:ext cx="980306" cy="272525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r="26127"/>
          <a:stretch/>
        </p:blipFill>
        <p:spPr bwMode="auto">
          <a:xfrm rot="5400000">
            <a:off x="402305" y="2499668"/>
            <a:ext cx="3514853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71799"/>
            <a:ext cx="3635881" cy="36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FS for teacher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FS </a:t>
            </a:r>
            <a:r>
              <a:rPr lang="id-ID" b="1" smtClean="0"/>
              <a:t>for student</a:t>
            </a:r>
            <a:r>
              <a:rPr lang="en-US" b="1" smtClean="0"/>
              <a:t>s</a:t>
            </a:r>
            <a:endParaRPr lang="id-ID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97" y="-963488"/>
            <a:ext cx="980306" cy="272525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7197" r="31889" b="9735"/>
          <a:stretch/>
        </p:blipFill>
        <p:spPr bwMode="auto">
          <a:xfrm rot="5400000">
            <a:off x="215515" y="2456894"/>
            <a:ext cx="3960441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9685" r="29014"/>
          <a:stretch/>
        </p:blipFill>
        <p:spPr bwMode="auto">
          <a:xfrm rot="5400000">
            <a:off x="4403308" y="2445565"/>
            <a:ext cx="3888431" cy="3695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d-ID" b="1" dirty="0"/>
              <a:t>Teacher’s privat </a:t>
            </a:r>
            <a:r>
              <a:rPr lang="id-ID" b="1" dirty="0" smtClean="0"/>
              <a:t>laptop</a:t>
            </a:r>
          </a:p>
          <a:p>
            <a:pPr marL="0" lvl="0" indent="0">
              <a:buNone/>
            </a:pP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d-ID" b="1" dirty="0"/>
              <a:t>Wifi (modem)</a:t>
            </a: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209675" cy="1219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28454"/>
            <a:ext cx="3600400" cy="34768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32773" r="13921"/>
          <a:stretch/>
        </p:blipFill>
        <p:spPr bwMode="auto">
          <a:xfrm rot="10800000">
            <a:off x="4572000" y="2328452"/>
            <a:ext cx="3657947" cy="3548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1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156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List </a:t>
            </a:r>
            <a:r>
              <a:rPr lang="id-ID" sz="3200" b="1"/>
              <a:t>of </a:t>
            </a:r>
            <a:r>
              <a:rPr lang="id-ID" sz="3200" b="1" smtClean="0"/>
              <a:t>SOFTWARE in SMAN</a:t>
            </a:r>
            <a:r>
              <a:rPr lang="en-US" sz="3200" b="1" smtClean="0"/>
              <a:t> </a:t>
            </a:r>
            <a:r>
              <a:rPr lang="id-ID" sz="3200" b="1" smtClean="0"/>
              <a:t>1 Marioriwawo</a:t>
            </a:r>
            <a:r>
              <a:rPr lang="id-ID" sz="3200" dirty="0"/>
              <a:t/>
            </a:r>
            <a:br>
              <a:rPr lang="id-ID" sz="3200" dirty="0"/>
            </a:b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7860"/>
              </p:ext>
            </p:extLst>
          </p:nvPr>
        </p:nvGraphicFramePr>
        <p:xfrm>
          <a:off x="395536" y="1560353"/>
          <a:ext cx="8443664" cy="4992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702"/>
                <a:gridCol w="2037857"/>
                <a:gridCol w="3470028"/>
                <a:gridCol w="2402077"/>
              </a:tblGrid>
              <a:tr h="4880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400" dirty="0">
                          <a:effectLst/>
                        </a:rPr>
                        <a:t>No</a:t>
                      </a:r>
                      <a:endParaRPr lang="id-ID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id-ID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Pictures</a:t>
                      </a:r>
                      <a:endParaRPr lang="id-ID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08" marR="47608" marT="0" marB="0" anchor="ctr"/>
                </a:tc>
              </a:tr>
              <a:tr h="18288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55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Microsoft Office 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6668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An </a:t>
                      </a:r>
                      <a:r>
                        <a:rPr lang="en-US" sz="2000" u="sng" smtClean="0">
                          <a:effectLst/>
                          <a:hlinkClick r:id="rId4" tooltip="Office suite"/>
                        </a:rPr>
                        <a:t>office </a:t>
                      </a:r>
                      <a:r>
                        <a:rPr lang="en-US" sz="2000" u="sng" dirty="0">
                          <a:effectLst/>
                          <a:hlinkClick r:id="rId4" tooltip="Office suite"/>
                        </a:rPr>
                        <a:t>suite</a:t>
                      </a:r>
                      <a:r>
                        <a:rPr lang="en-US" sz="2000" dirty="0">
                          <a:effectLst/>
                        </a:rPr>
                        <a:t> of desktop applications, servers and services for </a:t>
                      </a:r>
                      <a:r>
                        <a:rPr lang="en-US" sz="2000" u="sng" dirty="0">
                          <a:effectLst/>
                          <a:hlinkClick r:id="rId5" tooltip="Microsoft Windows"/>
                        </a:rPr>
                        <a:t>Microsoft Windows</a:t>
                      </a:r>
                      <a:r>
                        <a:rPr lang="en-US" sz="2000" dirty="0">
                          <a:effectLst/>
                        </a:rPr>
                        <a:t> and </a:t>
                      </a:r>
                      <a:r>
                        <a:rPr lang="en-US" sz="2000" u="sng" dirty="0">
                          <a:effectLst/>
                          <a:hlinkClick r:id="rId6" tooltip="OS X"/>
                        </a:rPr>
                        <a:t>OS X</a:t>
                      </a:r>
                      <a:r>
                        <a:rPr lang="en-US" sz="2000" dirty="0">
                          <a:effectLst/>
                        </a:rPr>
                        <a:t> operating systems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55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Movie Maker </a:t>
                      </a:r>
                      <a:endParaRPr lang="id-ID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A </a:t>
                      </a:r>
                      <a:r>
                        <a:rPr lang="en-US" sz="2000" dirty="0">
                          <a:effectLst/>
                        </a:rPr>
                        <a:t>software that allows you to create and edit </a:t>
                      </a:r>
                      <a:r>
                        <a:rPr lang="en-US" sz="2000" dirty="0" smtClean="0">
                          <a:effectLst/>
                        </a:rPr>
                        <a:t>videos</a:t>
                      </a:r>
                      <a:endParaRPr lang="id-ID" sz="2000" dirty="0" smtClean="0">
                        <a:effectLst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168541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55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XAMPP folder and moodle </a:t>
                      </a: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dirty="0">
                          <a:effectLst/>
                        </a:rPr>
                        <a:t>XAMPP is a fully functional web server package. It is bulit to test web based programs on a personal </a:t>
                      </a:r>
                      <a:r>
                        <a:rPr lang="id-ID" sz="2000" dirty="0" smtClean="0">
                          <a:effectLst/>
                        </a:rPr>
                        <a:t>computer. </a:t>
                      </a: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</a:tbl>
          </a:graphicData>
        </a:graphic>
      </p:graphicFrame>
      <p:pic>
        <p:nvPicPr>
          <p:cNvPr id="2057" name="Picture 6" descr="http://i1-win.softpedia-static.com/screenshots/Windows-Movie-Maker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41" y="4105783"/>
            <a:ext cx="1697435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2" descr="https://encrypted-tbn3.gstatic.com/images?q=tbn:ANd9GcRYduCJ3UiMJgD_R0kTf1NyU_lLmbM2bLSxj1KheFx7z_na6ppp1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40" y="2200783"/>
            <a:ext cx="21246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47162" r="50153" b="25578"/>
          <a:stretch>
            <a:fillRect/>
          </a:stretch>
        </p:blipFill>
        <p:spPr bwMode="auto">
          <a:xfrm>
            <a:off x="6791325" y="5553583"/>
            <a:ext cx="18954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1017351"/>
            <a:ext cx="8229600" cy="573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for Application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Programming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09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08329"/>
              </p:ext>
            </p:extLst>
          </p:nvPr>
        </p:nvGraphicFramePr>
        <p:xfrm>
          <a:off x="457200" y="1340768"/>
          <a:ext cx="8382000" cy="4877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652"/>
                <a:gridCol w="1796388"/>
                <a:gridCol w="3414160"/>
                <a:gridCol w="2590800"/>
              </a:tblGrid>
              <a:tr h="546585">
                <a:tc>
                  <a:txBody>
                    <a:bodyPr/>
                    <a:lstStyle/>
                    <a:p>
                      <a:pPr marL="55563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marL="11112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marL="11112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id-ID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08" marR="47608" marT="0" marB="0" anchor="ctr"/>
                </a:tc>
                <a:tc>
                  <a:txBody>
                    <a:bodyPr/>
                    <a:lstStyle/>
                    <a:p>
                      <a:pPr marL="11112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Pictures</a:t>
                      </a:r>
                      <a:endParaRPr lang="id-ID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08" marR="47608" marT="0" marB="0" anchor="ctr"/>
                </a:tc>
              </a:tr>
              <a:tr h="22274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Adobe reader 11.0.10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6668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>
                          <a:effectLst/>
                        </a:rPr>
                        <a:t>Family of application software and web services developed by adobe System to view, create, manipulate, print and manage file in portable Document Format (PDF)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21029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5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Flashplayer 16.0.0.235</a:t>
                      </a: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Freeware software for viewing multimedia, executing rich internet application, and streaming video and audio, content created on the Adobe Flash Platform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</a:tbl>
          </a:graphicData>
        </a:graphic>
      </p:graphicFrame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t="22462" r="36610" b="18629"/>
          <a:stretch>
            <a:fillRect/>
          </a:stretch>
        </p:blipFill>
        <p:spPr bwMode="auto">
          <a:xfrm>
            <a:off x="6553200" y="2153355"/>
            <a:ext cx="2133600" cy="15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2031" r="36768" b="14565"/>
          <a:stretch>
            <a:fillRect/>
          </a:stretch>
        </p:blipFill>
        <p:spPr bwMode="auto">
          <a:xfrm>
            <a:off x="6477000" y="4244138"/>
            <a:ext cx="2286000" cy="15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97144" cy="648072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/>
            </a:r>
            <a:br>
              <a:rPr lang="id-ID" sz="3200" b="1" dirty="0" smtClean="0">
                <a:solidFill>
                  <a:schemeClr val="bg1"/>
                </a:solidFill>
              </a:rPr>
            </a:br>
            <a:r>
              <a:rPr lang="id-ID" sz="3200" b="1" dirty="0" smtClean="0">
                <a:solidFill>
                  <a:schemeClr val="bg1"/>
                </a:solidFill>
              </a:rPr>
              <a:t>List </a:t>
            </a:r>
            <a:r>
              <a:rPr lang="id-ID" sz="3200" b="1">
                <a:solidFill>
                  <a:schemeClr val="bg1"/>
                </a:solidFill>
              </a:rPr>
              <a:t>of </a:t>
            </a:r>
            <a:r>
              <a:rPr lang="id-ID" sz="3200" b="1" smtClean="0">
                <a:solidFill>
                  <a:schemeClr val="bg1"/>
                </a:solidFill>
              </a:rPr>
              <a:t>HUMANWARE in SMAN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  <a:r>
              <a:rPr lang="id-ID" sz="3200" b="1" smtClean="0">
                <a:solidFill>
                  <a:schemeClr val="bg1"/>
                </a:solidFill>
              </a:rPr>
              <a:t>1 </a:t>
            </a:r>
            <a:r>
              <a:rPr lang="id-ID" sz="3200" b="1" dirty="0">
                <a:solidFill>
                  <a:schemeClr val="bg1"/>
                </a:solidFill>
              </a:rPr>
              <a:t>Marioriwawo</a:t>
            </a:r>
            <a:r>
              <a:rPr lang="id-ID" sz="3200" dirty="0">
                <a:solidFill>
                  <a:schemeClr val="bg1"/>
                </a:solidFill>
              </a:rPr>
              <a:t/>
            </a:r>
            <a:br>
              <a:rPr lang="id-ID" sz="3200" dirty="0">
                <a:solidFill>
                  <a:schemeClr val="bg1"/>
                </a:solidFill>
              </a:rPr>
            </a:br>
            <a:r>
              <a:rPr lang="id-ID" sz="3200" dirty="0">
                <a:solidFill>
                  <a:schemeClr val="bg1"/>
                </a:solidFill>
              </a:rPr>
              <a:t> </a:t>
            </a:r>
            <a:br>
              <a:rPr lang="id-ID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25717"/>
              </p:ext>
            </p:extLst>
          </p:nvPr>
        </p:nvGraphicFramePr>
        <p:xfrm>
          <a:off x="609601" y="1772812"/>
          <a:ext cx="8077198" cy="447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229"/>
                <a:gridCol w="3208818"/>
                <a:gridCol w="4156151"/>
              </a:tblGrid>
              <a:tr h="648564"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No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88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Resources</a:t>
                      </a:r>
                      <a:r>
                        <a:rPr lang="en-US" sz="2400" b="1" kern="1200" baseline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88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id-ID" sz="2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48564">
                <a:tc>
                  <a:txBody>
                    <a:bodyPr/>
                    <a:lstStyle/>
                    <a:p>
                      <a:pPr marL="125413" indent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Operator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operators (Herfiana, Dewi Ramadani, Asma)</a:t>
                      </a:r>
                    </a:p>
                  </a:txBody>
                  <a:tcPr marL="68580" marR="68580" marT="0" marB="0"/>
                </a:tc>
              </a:tr>
              <a:tr h="443807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2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Technician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endParaRPr lang="id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43807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3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 teachers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teachers (syarif and Taufiq</a:t>
                      </a:r>
                    </a:p>
                  </a:txBody>
                  <a:tcPr marL="68580" marR="68580" marT="0" marB="0"/>
                </a:tc>
              </a:tr>
              <a:tr h="648564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4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 Principal (Person in charge)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persons</a:t>
                      </a:r>
                    </a:p>
                  </a:txBody>
                  <a:tcPr marL="68580" marR="68580" marT="0" marB="0"/>
                </a:tc>
              </a:tr>
              <a:tr h="892678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effectLst/>
                        </a:rPr>
                        <a:t>5</a:t>
                      </a:r>
                      <a:endParaRPr lang="id-ID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rson </a:t>
                      </a: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for </a:t>
                      </a: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PSB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(Pusat Sumber Belajar)</a:t>
                      </a:r>
                      <a:endParaRPr lang="id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endParaRPr lang="id-ID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8564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and Teachers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28 </a:t>
                      </a:r>
                      <a:r>
                        <a:rPr lang="id-ID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id-ID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9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8003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800" smtClean="0"/>
              <a:t>SMAN </a:t>
            </a:r>
            <a:r>
              <a:rPr lang="id-ID" sz="2800" dirty="0"/>
              <a:t>1 </a:t>
            </a:r>
            <a:r>
              <a:rPr lang="id-ID" sz="2800" dirty="0" smtClean="0"/>
              <a:t>Marioriwawo </a:t>
            </a:r>
            <a:r>
              <a:rPr lang="id-ID" sz="2800" dirty="0"/>
              <a:t>can be </a:t>
            </a:r>
            <a:r>
              <a:rPr lang="id-ID" sz="2800"/>
              <a:t>cotegorized </a:t>
            </a:r>
            <a:r>
              <a:rPr lang="en-US" sz="2800" smtClean="0"/>
              <a:t>as </a:t>
            </a:r>
            <a:r>
              <a:rPr lang="id-ID" sz="2800" smtClean="0"/>
              <a:t>good</a:t>
            </a:r>
            <a:r>
              <a:rPr lang="id-ID" sz="2800"/>
              <a:t>. </a:t>
            </a:r>
            <a:r>
              <a:rPr lang="id-ID" sz="2800" smtClean="0"/>
              <a:t>The school support</a:t>
            </a:r>
            <a:r>
              <a:rPr lang="en-US" sz="2800" smtClean="0"/>
              <a:t>s</a:t>
            </a:r>
            <a:r>
              <a:rPr lang="id-ID" sz="2800" smtClean="0"/>
              <a:t> </a:t>
            </a:r>
            <a:r>
              <a:rPr lang="id-ID" sz="2800"/>
              <a:t>the </a:t>
            </a:r>
            <a:r>
              <a:rPr lang="id-ID" sz="2800" smtClean="0"/>
              <a:t>teacher</a:t>
            </a:r>
            <a:r>
              <a:rPr lang="en-US" sz="2800" smtClean="0"/>
              <a:t>s</a:t>
            </a:r>
            <a:r>
              <a:rPr lang="id-ID" sz="2800" smtClean="0"/>
              <a:t> </a:t>
            </a:r>
            <a:r>
              <a:rPr lang="id-ID" sz="2800" dirty="0"/>
              <a:t>and </a:t>
            </a:r>
            <a:r>
              <a:rPr lang="id-ID" sz="2800"/>
              <a:t>the </a:t>
            </a:r>
            <a:r>
              <a:rPr lang="id-ID" sz="2800" smtClean="0"/>
              <a:t>st</a:t>
            </a:r>
            <a:r>
              <a:rPr lang="en-US" sz="2800" smtClean="0"/>
              <a:t>u</a:t>
            </a:r>
            <a:r>
              <a:rPr lang="id-ID" sz="2800" smtClean="0"/>
              <a:t>dent</a:t>
            </a:r>
            <a:r>
              <a:rPr lang="en-US" sz="2800" smtClean="0"/>
              <a:t>s</a:t>
            </a:r>
            <a:r>
              <a:rPr lang="id-ID" sz="2800" smtClean="0"/>
              <a:t> </a:t>
            </a:r>
            <a:r>
              <a:rPr lang="id-ID" sz="2800"/>
              <a:t>with </a:t>
            </a:r>
            <a:r>
              <a:rPr lang="id-ID" sz="2800" smtClean="0"/>
              <a:t>sufficient </a:t>
            </a:r>
            <a:r>
              <a:rPr lang="en-US" sz="2800" smtClean="0"/>
              <a:t>number of </a:t>
            </a:r>
            <a:r>
              <a:rPr lang="id-ID" sz="2800" smtClean="0"/>
              <a:t>ICT facilities</a:t>
            </a:r>
            <a:r>
              <a:rPr lang="en-US" sz="2800" smtClean="0"/>
              <a:t>.</a:t>
            </a:r>
            <a:r>
              <a:rPr lang="id-ID" sz="2800" smtClean="0"/>
              <a:t> </a:t>
            </a:r>
            <a:r>
              <a:rPr lang="en-US" sz="2800" smtClean="0"/>
              <a:t>Daily examination of the students and teaching materials are all prepared in </a:t>
            </a:r>
            <a:r>
              <a:rPr lang="id-ID" sz="2800" smtClean="0"/>
              <a:t>moodle</a:t>
            </a:r>
            <a:r>
              <a:rPr lang="en-US" sz="2800" smtClean="0"/>
              <a:t>.</a:t>
            </a:r>
            <a:r>
              <a:rPr lang="id-ID" sz="2800" smtClean="0"/>
              <a:t> </a:t>
            </a:r>
            <a:r>
              <a:rPr lang="en-US" sz="2800" smtClean="0"/>
              <a:t>Hence, the students can learn anytime</a:t>
            </a:r>
            <a:r>
              <a:rPr lang="id-ID" sz="2800" smtClean="0"/>
              <a:t>, </a:t>
            </a:r>
            <a:r>
              <a:rPr lang="en-US" sz="2800" smtClean="0"/>
              <a:t>especially during working on their tasks</a:t>
            </a:r>
            <a:r>
              <a:rPr lang="id-ID" sz="2800" smtClean="0"/>
              <a:t>, mid</a:t>
            </a:r>
            <a:r>
              <a:rPr lang="en-US" sz="2800" smtClean="0"/>
              <a:t>-test and final test. Everything is done throiugh </a:t>
            </a:r>
            <a:r>
              <a:rPr lang="id-ID" sz="2800" smtClean="0"/>
              <a:t>online</a:t>
            </a:r>
            <a:r>
              <a:rPr lang="en-US" sz="2800" smtClean="0"/>
              <a:t> system.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4852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newtek\_backgrounds_1.02\Ryan\PP Template 11\leaves_fa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736304" cy="6858000"/>
          </a:xfrm>
          <a:prstGeom prst="rect">
            <a:avLst/>
          </a:prstGeom>
          <a:noFill/>
        </p:spPr>
      </p:pic>
      <p:pic>
        <p:nvPicPr>
          <p:cNvPr id="4" name="Picture 3" descr="Z:\newtek\_backgrounds_1.02\Ryan\PP Template 11\leaves_fa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4537" y="-10970"/>
            <a:ext cx="2736304" cy="6868970"/>
          </a:xfrm>
          <a:prstGeom prst="rect">
            <a:avLst/>
          </a:prstGeom>
          <a:noFill/>
        </p:spPr>
      </p:pic>
      <p:pic>
        <p:nvPicPr>
          <p:cNvPr id="5" name="Picture 3" descr="Z:\newtek\_backgrounds_1.02\Ryan\PP Template 11\leaves_fa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60620" y="-15704"/>
            <a:ext cx="2808312" cy="6873703"/>
          </a:xfrm>
          <a:prstGeom prst="rect">
            <a:avLst/>
          </a:prstGeom>
          <a:noFill/>
        </p:spPr>
      </p:pic>
      <p:pic>
        <p:nvPicPr>
          <p:cNvPr id="9" name="Picture 8" descr="thankyou-mou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000" y="76200"/>
            <a:ext cx="2555776" cy="2903163"/>
          </a:xfrm>
          <a:prstGeom prst="rect">
            <a:avLst/>
          </a:prstGeom>
        </p:spPr>
      </p:pic>
      <p:pic>
        <p:nvPicPr>
          <p:cNvPr id="8" name="Picture 3" descr="Z:\newtek\_backgrounds_1.02\Ryan\PP Template 11\leaves_fa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35688" y="0"/>
            <a:ext cx="2808312" cy="6858000"/>
          </a:xfrm>
          <a:prstGeom prst="rect">
            <a:avLst/>
          </a:prstGeom>
          <a:noFill/>
        </p:spPr>
      </p:pic>
      <p:pic>
        <p:nvPicPr>
          <p:cNvPr id="7" name="Picture 6" descr="thankyou-lo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649" y="3140968"/>
            <a:ext cx="80283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10151" y="994483"/>
            <a:ext cx="309634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smtClean="0">
                <a:solidFill>
                  <a:schemeClr val="tx1"/>
                </a:solidFill>
              </a:rPr>
              <a:t>Introduction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0151" y="4365104"/>
            <a:ext cx="309634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6056" y="1714563"/>
            <a:ext cx="309634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Profile </a:t>
            </a:r>
            <a:r>
              <a:rPr lang="en-US" sz="2400" b="1" dirty="0">
                <a:solidFill>
                  <a:schemeClr val="tx1"/>
                </a:solidFill>
              </a:rPr>
              <a:t>of facility center</a:t>
            </a:r>
            <a:endParaRPr lang="id-ID" sz="2400" dirty="0">
              <a:solidFill>
                <a:schemeClr val="tx1"/>
              </a:solidFill>
            </a:endParaRPr>
          </a:p>
          <a:p>
            <a:pPr lvl="0"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0599" y="3212976"/>
            <a:ext cx="309634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2800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2800" b="1" dirty="0" smtClean="0">
                <a:solidFill>
                  <a:schemeClr val="tx1"/>
                </a:solidFill>
              </a:rPr>
              <a:t>Details </a:t>
            </a:r>
            <a:r>
              <a:rPr lang="en-US" sz="2800" b="1" dirty="0">
                <a:solidFill>
                  <a:schemeClr val="tx1"/>
                </a:solidFill>
              </a:rPr>
              <a:t>of ware</a:t>
            </a:r>
            <a:endParaRPr lang="id-ID" sz="2800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3648" y="2636912"/>
            <a:ext cx="309634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Discussion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506495" y="2074603"/>
            <a:ext cx="564104" cy="778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5" idx="1"/>
          </p:cNvCxnSpPr>
          <p:nvPr/>
        </p:nvCxnSpPr>
        <p:spPr>
          <a:xfrm>
            <a:off x="4397770" y="2996952"/>
            <a:ext cx="672829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926">
            <a:off x="1549859" y="4676403"/>
            <a:ext cx="1686677" cy="1686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1838325" cy="2486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0" y="122109"/>
            <a:ext cx="3020486" cy="30204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8"/>
            <a:ext cx="2602809" cy="1983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3420"/>
            <a:ext cx="8229600" cy="1143000"/>
          </a:xfrm>
        </p:spPr>
        <p:txBody>
          <a:bodyPr/>
          <a:lstStyle/>
          <a:p>
            <a:r>
              <a:rPr lang="id-ID" dirty="0" smtClean="0"/>
              <a:t>Introduction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01" y="4365104"/>
            <a:ext cx="2376104" cy="230927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3848" y="1340768"/>
            <a:ext cx="26675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HUMAN NEEDS</a:t>
            </a:r>
            <a:endParaRPr lang="en-US" b="1" dirty="0"/>
          </a:p>
        </p:txBody>
      </p:sp>
      <p:sp>
        <p:nvSpPr>
          <p:cNvPr id="6" name="Oval Callout 5"/>
          <p:cNvSpPr/>
          <p:nvPr/>
        </p:nvSpPr>
        <p:spPr>
          <a:xfrm>
            <a:off x="971600" y="2407794"/>
            <a:ext cx="2698179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food, house, and cloth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4821971" y="2557804"/>
            <a:ext cx="2698179" cy="1944216"/>
          </a:xfrm>
          <a:prstGeom prst="wedgeEllipseCallout">
            <a:avLst>
              <a:gd name="adj1" fmla="val 29748"/>
              <a:gd name="adj2" fmla="val 70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</a:t>
            </a:r>
            <a:r>
              <a:rPr lang="en-US" b="1" dirty="0"/>
              <a:t>information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328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75955" y="3819530"/>
            <a:ext cx="2187507" cy="1008112"/>
          </a:xfrm>
          <a:prstGeom prst="roundRect">
            <a:avLst/>
          </a:prstGeom>
          <a:solidFill>
            <a:srgbClr val="0CA82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Information </a:t>
            </a:r>
            <a:r>
              <a:rPr lang="en-US" sz="2000" b="1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48064" y="2133600"/>
            <a:ext cx="2852936" cy="1331535"/>
          </a:xfrm>
          <a:prstGeom prst="roundRect">
            <a:avLst/>
          </a:prstGeom>
          <a:solidFill>
            <a:srgbClr val="0CA82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ll </a:t>
            </a: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>
                <a:solidFill>
                  <a:schemeClr val="tx1"/>
                </a:solidFill>
              </a:rPr>
              <a:t>technical </a:t>
            </a:r>
            <a:r>
              <a:rPr lang="en-US" sz="2000" b="1" smtClean="0">
                <a:solidFill>
                  <a:schemeClr val="tx1"/>
                </a:solidFill>
              </a:rPr>
              <a:t>equipments </a:t>
            </a:r>
            <a:r>
              <a:rPr lang="id-ID" sz="2000" b="1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for processing and </a:t>
            </a:r>
            <a:r>
              <a:rPr lang="en-US" sz="2000" b="1">
                <a:solidFill>
                  <a:schemeClr val="tx1"/>
                </a:solidFill>
              </a:rPr>
              <a:t>conveying </a:t>
            </a:r>
            <a:r>
              <a:rPr lang="en-US" sz="2000" b="1" smtClean="0">
                <a:solidFill>
                  <a:schemeClr val="tx1"/>
                </a:solidFill>
              </a:rPr>
              <a:t>information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39144" y="1284040"/>
            <a:ext cx="7704856" cy="443096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9512" y="5773688"/>
            <a:ext cx="2563688" cy="1008112"/>
          </a:xfrm>
          <a:prstGeom prst="roundRect">
            <a:avLst/>
          </a:prstGeom>
          <a:solidFill>
            <a:srgbClr val="0CA82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INFORMATION AND COMMUNICATION TECHMNOLOGY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2286000"/>
            <a:ext cx="2187507" cy="1008112"/>
          </a:xfrm>
          <a:prstGeom prst="roundRect">
            <a:avLst/>
          </a:prstGeom>
          <a:solidFill>
            <a:srgbClr val="0CA82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Communication technology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id-ID" dirty="0"/>
              <a:t>Information and communication </a:t>
            </a:r>
            <a:r>
              <a:rPr lang="id-ID"/>
              <a:t>technology </a:t>
            </a:r>
            <a:r>
              <a:rPr lang="en-US" smtClean="0"/>
              <a:t>is currently </a:t>
            </a:r>
            <a:r>
              <a:rPr lang="id-ID" smtClean="0"/>
              <a:t>applied </a:t>
            </a:r>
            <a:r>
              <a:rPr lang="id-ID" dirty="0"/>
              <a:t>in </a:t>
            </a:r>
            <a:r>
              <a:rPr lang="id-ID"/>
              <a:t>education </a:t>
            </a:r>
            <a:r>
              <a:rPr lang="id-ID" smtClean="0"/>
              <a:t>to </a:t>
            </a:r>
            <a:r>
              <a:rPr lang="id-ID" dirty="0"/>
              <a:t>accelerate the educational process. </a:t>
            </a:r>
            <a:r>
              <a:rPr lang="id-ID"/>
              <a:t>Many </a:t>
            </a:r>
            <a:r>
              <a:rPr lang="id-ID" smtClean="0"/>
              <a:t>teacher</a:t>
            </a:r>
            <a:r>
              <a:rPr lang="en-US" smtClean="0"/>
              <a:t>s</a:t>
            </a:r>
            <a:r>
              <a:rPr lang="id-ID" smtClean="0"/>
              <a:t> use </a:t>
            </a:r>
            <a:r>
              <a:rPr lang="id-ID" dirty="0"/>
              <a:t>ICT facilitation to help them deliver the material in language teaching and learning process.  Even the </a:t>
            </a:r>
            <a:r>
              <a:rPr lang="id-ID"/>
              <a:t>school </a:t>
            </a:r>
            <a:r>
              <a:rPr lang="id-ID" smtClean="0"/>
              <a:t>equip</a:t>
            </a:r>
            <a:r>
              <a:rPr lang="en-US" smtClean="0"/>
              <a:t>s</a:t>
            </a:r>
            <a:r>
              <a:rPr lang="id-ID" smtClean="0"/>
              <a:t> </a:t>
            </a:r>
            <a:r>
              <a:rPr lang="id-ID"/>
              <a:t>the </a:t>
            </a:r>
            <a:r>
              <a:rPr lang="id-ID" smtClean="0"/>
              <a:t>teacher</a:t>
            </a:r>
            <a:r>
              <a:rPr lang="en-US" smtClean="0"/>
              <a:t>s</a:t>
            </a:r>
            <a:r>
              <a:rPr lang="id-ID" smtClean="0"/>
              <a:t> </a:t>
            </a:r>
            <a:r>
              <a:rPr lang="id-ID" dirty="0"/>
              <a:t>and students </a:t>
            </a:r>
            <a:r>
              <a:rPr lang="id-ID"/>
              <a:t>with </a:t>
            </a:r>
            <a:r>
              <a:rPr lang="id-ID" smtClean="0"/>
              <a:t>computer lab </a:t>
            </a:r>
            <a:r>
              <a:rPr lang="id-ID" dirty="0"/>
              <a:t>so both teacher </a:t>
            </a:r>
            <a:r>
              <a:rPr lang="id-ID"/>
              <a:t>and </a:t>
            </a:r>
            <a:r>
              <a:rPr lang="id-ID" smtClean="0"/>
              <a:t>student</a:t>
            </a:r>
            <a:r>
              <a:rPr lang="en-US" smtClean="0"/>
              <a:t>s</a:t>
            </a:r>
            <a:r>
              <a:rPr lang="id-ID" smtClean="0"/>
              <a:t> </a:t>
            </a:r>
            <a:r>
              <a:rPr lang="id-ID" dirty="0"/>
              <a:t>can utilize ICT in education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1257300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536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10" y="159046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7422"/>
            <a:ext cx="12573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763688" y="0"/>
            <a:ext cx="5112568" cy="1296144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CA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</a:rPr>
              <a:t>Profil</a:t>
            </a:r>
            <a:r>
              <a:rPr lang="id-ID" sz="2800" b="1" dirty="0" smtClean="0">
                <a:solidFill>
                  <a:schemeClr val="tx1"/>
                </a:solidFill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of facility center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71220" y="1772816"/>
            <a:ext cx="6677380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SMA Negeri 1 Marioriwawo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010635"/>
            <a:ext cx="8534400" cy="34663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</a:rPr>
              <a:t>Located in Marioriwawo Sub-district, Soppeng District, </a:t>
            </a:r>
            <a:r>
              <a:rPr lang="id-ID" sz="2000" b="1" smtClean="0">
                <a:solidFill>
                  <a:schemeClr val="tx1"/>
                </a:solidFill>
              </a:rPr>
              <a:t> </a:t>
            </a:r>
            <a:r>
              <a:rPr lang="id-ID" sz="2000" b="1" dirty="0">
                <a:solidFill>
                  <a:schemeClr val="tx1"/>
                </a:solidFill>
              </a:rPr>
              <a:t>at Jl.Guru Mollong. </a:t>
            </a:r>
            <a:endParaRPr lang="id-ID" sz="2000" b="1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</a:rPr>
              <a:t>E</a:t>
            </a:r>
            <a:r>
              <a:rPr lang="id-ID" sz="2000" b="1" smtClean="0">
                <a:solidFill>
                  <a:schemeClr val="tx1"/>
                </a:solidFill>
              </a:rPr>
              <a:t>stablished </a:t>
            </a:r>
            <a:r>
              <a:rPr lang="id-ID" sz="2000" b="1" dirty="0">
                <a:solidFill>
                  <a:schemeClr val="tx1"/>
                </a:solidFill>
              </a:rPr>
              <a:t>in </a:t>
            </a:r>
            <a:r>
              <a:rPr lang="id-ID" sz="2000" b="1" dirty="0" smtClean="0">
                <a:solidFill>
                  <a:schemeClr val="tx1"/>
                </a:solidFill>
              </a:rPr>
              <a:t>1989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</a:rPr>
              <a:t>S</a:t>
            </a:r>
            <a:r>
              <a:rPr lang="id-ID" sz="2000" b="1" smtClean="0">
                <a:solidFill>
                  <a:schemeClr val="tx1"/>
                </a:solidFill>
              </a:rPr>
              <a:t>tart</a:t>
            </a:r>
            <a:r>
              <a:rPr lang="en-US" sz="2000" b="1" smtClean="0">
                <a:solidFill>
                  <a:schemeClr val="tx1"/>
                </a:solidFill>
              </a:rPr>
              <a:t>ing</a:t>
            </a:r>
            <a:r>
              <a:rPr lang="id-ID" sz="2000" b="1" smtClean="0">
                <a:solidFill>
                  <a:schemeClr val="tx1"/>
                </a:solidFill>
              </a:rPr>
              <a:t> </a:t>
            </a:r>
            <a:r>
              <a:rPr lang="id-ID" sz="2000" b="1" dirty="0">
                <a:solidFill>
                  <a:schemeClr val="tx1"/>
                </a:solidFill>
              </a:rPr>
              <a:t>to equip the school with ICT facilitation since </a:t>
            </a:r>
            <a:r>
              <a:rPr lang="id-ID" sz="2000" b="1" dirty="0" smtClean="0">
                <a:solidFill>
                  <a:schemeClr val="tx1"/>
                </a:solidFill>
              </a:rPr>
              <a:t>2011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</a:rPr>
              <a:t>R</a:t>
            </a:r>
            <a:r>
              <a:rPr lang="id-ID" sz="2000" b="1" smtClean="0">
                <a:solidFill>
                  <a:schemeClr val="tx1"/>
                </a:solidFill>
              </a:rPr>
              <a:t>ecorded </a:t>
            </a:r>
            <a:r>
              <a:rPr lang="id-ID" sz="2000" b="1" dirty="0">
                <a:solidFill>
                  <a:schemeClr val="tx1"/>
                </a:solidFill>
              </a:rPr>
              <a:t>in the Learning Resource Center (PSB</a:t>
            </a:r>
            <a:r>
              <a:rPr lang="id-ID" sz="2000" b="1">
                <a:solidFill>
                  <a:schemeClr val="tx1"/>
                </a:solidFill>
              </a:rPr>
              <a:t>) </a:t>
            </a:r>
            <a:r>
              <a:rPr lang="en-US" sz="2000" b="1" smtClean="0">
                <a:solidFill>
                  <a:schemeClr val="tx1"/>
                </a:solidFill>
              </a:rPr>
              <a:t>i</a:t>
            </a:r>
            <a:r>
              <a:rPr lang="id-ID" sz="2000" b="1" smtClean="0">
                <a:solidFill>
                  <a:schemeClr val="tx1"/>
                </a:solidFill>
              </a:rPr>
              <a:t>n 2011</a:t>
            </a:r>
            <a:r>
              <a:rPr lang="en-US" sz="2000" b="1" smtClean="0">
                <a:solidFill>
                  <a:schemeClr val="tx1"/>
                </a:solidFill>
              </a:rPr>
              <a:t> </a:t>
            </a:r>
            <a:r>
              <a:rPr lang="id-ID" sz="2000" b="1" smtClean="0">
                <a:solidFill>
                  <a:schemeClr val="tx1"/>
                </a:solidFill>
              </a:rPr>
              <a:t>with Moodle LMS</a:t>
            </a:r>
            <a:r>
              <a:rPr lang="en-US" sz="2000" b="1" smtClean="0">
                <a:solidFill>
                  <a:schemeClr val="tx1"/>
                </a:solidFill>
              </a:rPr>
              <a:t> as </a:t>
            </a:r>
            <a:r>
              <a:rPr lang="id-ID" sz="2000" b="1" smtClean="0">
                <a:solidFill>
                  <a:schemeClr val="tx1"/>
                </a:solidFill>
              </a:rPr>
              <a:t>the main controller. </a:t>
            </a:r>
            <a:r>
              <a:rPr lang="id-ID" sz="2000" b="1" dirty="0">
                <a:solidFill>
                  <a:schemeClr val="tx1"/>
                </a:solidFill>
              </a:rPr>
              <a:t>The content consists of Online Assignment (55 pieces), Chat (6 pieces), Options (questionnaire) (12 pieces), the topic of discussion (66 pieces), label (104), quizzes (155), Reading (400).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tx1"/>
                </a:solidFill>
              </a:rPr>
              <a:t>In 2012 till now LMS Moodle at SMAN 1 Marioriwawo has become the prevailing trend of online learning as the main medium of learning in SMAN </a:t>
            </a:r>
            <a:r>
              <a:rPr lang="id-ID" sz="2000" b="1">
                <a:solidFill>
                  <a:schemeClr val="tx1"/>
                </a:solidFill>
              </a:rPr>
              <a:t>1 </a:t>
            </a:r>
            <a:r>
              <a:rPr lang="id-ID" sz="2000" b="1" smtClean="0">
                <a:solidFill>
                  <a:schemeClr val="tx1"/>
                </a:solidFill>
              </a:rPr>
              <a:t>Marioriwawo</a:t>
            </a:r>
            <a:endParaRPr lang="id-ID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4664"/>
            <a:ext cx="1310630" cy="1499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3" y="-344987"/>
            <a:ext cx="1310630" cy="1499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1295400"/>
            <a:ext cx="1310630" cy="14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710411" cy="2757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Details of ware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/>
              <a:t>List </a:t>
            </a:r>
            <a:r>
              <a:rPr lang="id-ID" b="1"/>
              <a:t>of </a:t>
            </a:r>
            <a:r>
              <a:rPr lang="id-ID" b="1" smtClean="0"/>
              <a:t>HARDWARE in </a:t>
            </a:r>
            <a:r>
              <a:rPr lang="id-ID" b="1" dirty="0"/>
              <a:t>SMAN1 Marioriwawo</a:t>
            </a:r>
            <a:endParaRPr lang="id-ID" dirty="0"/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04744"/>
              </p:ext>
            </p:extLst>
          </p:nvPr>
        </p:nvGraphicFramePr>
        <p:xfrm>
          <a:off x="609601" y="2292273"/>
          <a:ext cx="8000999" cy="43891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27529"/>
                <a:gridCol w="2649070"/>
                <a:gridCol w="4724400"/>
              </a:tblGrid>
              <a:tr h="5333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solidFill>
                            <a:schemeClr val="tx1"/>
                          </a:solidFill>
                          <a:effectLst/>
                        </a:rPr>
                        <a:t>Hardware</a:t>
                      </a:r>
                      <a:endParaRPr lang="id-ID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Computer (PC)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>
                          <a:effectLst/>
                        </a:rPr>
                        <a:t>20 Units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Laptop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Units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Units (ACER)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Units (Canon and HP)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every rooms in the school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CCTV/TV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Units/2 units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units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Scanner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(HP)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 Scanner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units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Laptop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the teacher has their own laptop</a:t>
                      </a:r>
                    </a:p>
                  </a:txBody>
                  <a:tcPr marL="68580" marR="68580" marT="0" marB="0" anchor="ctr"/>
                </a:tc>
              </a:tr>
              <a:tr h="3319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Wifi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unit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Hardware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570038"/>
            <a:ext cx="3898776" cy="63976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id-ID" smtClean="0"/>
              <a:t>P</a:t>
            </a:r>
            <a:r>
              <a:rPr lang="en-US" smtClean="0"/>
              <a:t>C </a:t>
            </a:r>
            <a:r>
              <a:rPr lang="id-ID" smtClean="0"/>
              <a:t>(</a:t>
            </a:r>
            <a:r>
              <a:rPr lang="id-ID" dirty="0"/>
              <a:t>LG Flatron, 16</a:t>
            </a:r>
            <a:r>
              <a:rPr lang="id-ID" dirty="0" smtClean="0"/>
              <a:t>”)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395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ctr"/>
            <a:r>
              <a:rPr lang="id-ID" smtClean="0"/>
              <a:t>Laptop</a:t>
            </a:r>
            <a:r>
              <a:rPr lang="en-US" smtClean="0"/>
              <a:t> </a:t>
            </a:r>
            <a:r>
              <a:rPr lang="id-ID" smtClean="0"/>
              <a:t>(</a:t>
            </a:r>
            <a:r>
              <a:rPr lang="id-ID" dirty="0"/>
              <a:t>Toshiba</a:t>
            </a:r>
            <a:r>
              <a:rPr lang="id-ID" dirty="0" smtClean="0"/>
              <a:t>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216"/>
            <a:ext cx="885825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77" y="5554108"/>
            <a:ext cx="885825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54107"/>
            <a:ext cx="885825" cy="10191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9833" r="43445"/>
          <a:stretch/>
        </p:blipFill>
        <p:spPr bwMode="auto">
          <a:xfrm rot="5400000">
            <a:off x="822559" y="2043021"/>
            <a:ext cx="3084172" cy="3650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5633" r="18872" b="3868"/>
          <a:stretch/>
        </p:blipFill>
        <p:spPr bwMode="auto">
          <a:xfrm rot="5400000">
            <a:off x="5010131" y="2138942"/>
            <a:ext cx="3084173" cy="338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6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smtClean="0"/>
              <a:t>LCD </a:t>
            </a:r>
            <a:r>
              <a:rPr lang="en-US" b="1" smtClean="0"/>
              <a:t>(</a:t>
            </a:r>
            <a:r>
              <a:rPr lang="id-ID" b="1" smtClean="0"/>
              <a:t>ACER</a:t>
            </a:r>
            <a:r>
              <a:rPr lang="en-US" b="1" smtClean="0"/>
              <a:t>)</a:t>
            </a:r>
            <a:endParaRPr lang="id-ID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id-ID" b="1"/>
              <a:t>Printer </a:t>
            </a:r>
            <a:r>
              <a:rPr lang="id-ID" b="1" smtClean="0"/>
              <a:t>(Canon) 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9590" r="6803" b="25681"/>
          <a:stretch/>
        </p:blipFill>
        <p:spPr bwMode="auto">
          <a:xfrm>
            <a:off x="323528" y="2564904"/>
            <a:ext cx="367240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 t="14940" r="37860" b="21001"/>
          <a:stretch/>
        </p:blipFill>
        <p:spPr bwMode="auto">
          <a:xfrm>
            <a:off x="4788024" y="2564904"/>
            <a:ext cx="3579495" cy="3215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20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629</Words>
  <Application>Microsoft Office PowerPoint</Application>
  <PresentationFormat>On-screen Show (4:3)</PresentationFormat>
  <Paragraphs>142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VISITATION ON ICT FACILITATION INFORMATION AND TECHNOLOGYCOMMUNICATION</vt:lpstr>
      <vt:lpstr>PowerPoint Presentation</vt:lpstr>
      <vt:lpstr>Introduction </vt:lpstr>
      <vt:lpstr>PowerPoint Presentation</vt:lpstr>
      <vt:lpstr>PowerPoint Presentation</vt:lpstr>
      <vt:lpstr>PowerPoint Presentation</vt:lpstr>
      <vt:lpstr>Details of ware </vt:lpstr>
      <vt:lpstr>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List of SOFTWARE in SMAN 1 Marioriwawo </vt:lpstr>
      <vt:lpstr>PowerPoint Presentation</vt:lpstr>
      <vt:lpstr> List of HUMANWARE in SMAN 1 Marioriwawo   </vt:lpstr>
      <vt:lpstr>Conclusion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percieved teacher’s npnverbal immediacy on students motivation fo learning English</dc:title>
  <dc:creator>ASFIAH SYAM</dc:creator>
  <cp:lastModifiedBy>acer</cp:lastModifiedBy>
  <cp:revision>77</cp:revision>
  <dcterms:created xsi:type="dcterms:W3CDTF">2014-11-25T11:15:12Z</dcterms:created>
  <dcterms:modified xsi:type="dcterms:W3CDTF">2015-01-27T03:06:00Z</dcterms:modified>
</cp:coreProperties>
</file>