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handoutMasterIdLst>
    <p:handoutMasterId r:id="rId7"/>
  </p:handoutMasterIdLst>
  <p:sldIdLst>
    <p:sldId id="257" r:id="rId2"/>
    <p:sldId id="258" r:id="rId3"/>
    <p:sldId id="259" r:id="rId4"/>
    <p:sldId id="260" r:id="rId5"/>
    <p:sldId id="261" r:id="rId6"/>
  </p:sldIdLst>
  <p:sldSz cx="9144000" cy="6858000" type="screen4x3"/>
  <p:notesSz cx="6858000" cy="99456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58" autoAdjust="0"/>
    <p:restoredTop sz="94660"/>
  </p:normalViewPr>
  <p:slideViewPr>
    <p:cSldViewPr>
      <p:cViewPr varScale="1">
        <p:scale>
          <a:sx n="69" d="100"/>
          <a:sy n="69" d="100"/>
        </p:scale>
        <p:origin x="-1200"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sz="quarter" idx="1"/>
          </p:nvPr>
        </p:nvSpPr>
        <p:spPr>
          <a:xfrm>
            <a:off x="3884613" y="0"/>
            <a:ext cx="2971800" cy="496888"/>
          </a:xfrm>
          <a:prstGeom prst="rect">
            <a:avLst/>
          </a:prstGeom>
        </p:spPr>
        <p:txBody>
          <a:bodyPr vert="horz" lIns="91440" tIns="45720" rIns="91440" bIns="45720" rtlCol="0"/>
          <a:lstStyle>
            <a:lvl1pPr algn="r">
              <a:defRPr sz="1200"/>
            </a:lvl1pPr>
          </a:lstStyle>
          <a:p>
            <a:fld id="{62FB2AFD-3CCD-40BE-ABF1-7BED76AF3728}" type="datetimeFigureOut">
              <a:rPr lang="id-ID" smtClean="0"/>
              <a:pPr/>
              <a:t>18/04/2013</a:t>
            </a:fld>
            <a:endParaRPr lang="id-ID"/>
          </a:p>
        </p:txBody>
      </p:sp>
      <p:sp>
        <p:nvSpPr>
          <p:cNvPr id="4" name="Footer Placeholder 3"/>
          <p:cNvSpPr>
            <a:spLocks noGrp="1"/>
          </p:cNvSpPr>
          <p:nvPr>
            <p:ph type="ftr" sz="quarter" idx="2"/>
          </p:nvPr>
        </p:nvSpPr>
        <p:spPr>
          <a:xfrm>
            <a:off x="0" y="9447213"/>
            <a:ext cx="2971800" cy="496887"/>
          </a:xfrm>
          <a:prstGeom prst="rect">
            <a:avLst/>
          </a:prstGeom>
        </p:spPr>
        <p:txBody>
          <a:bodyPr vert="horz" lIns="91440" tIns="45720" rIns="91440" bIns="45720" rtlCol="0" anchor="b"/>
          <a:lstStyle>
            <a:lvl1pPr algn="l">
              <a:defRPr sz="1200"/>
            </a:lvl1pPr>
          </a:lstStyle>
          <a:p>
            <a:endParaRPr lang="id-ID"/>
          </a:p>
        </p:txBody>
      </p:sp>
      <p:sp>
        <p:nvSpPr>
          <p:cNvPr id="5" name="Slide Number Placeholder 4"/>
          <p:cNvSpPr>
            <a:spLocks noGrp="1"/>
          </p:cNvSpPr>
          <p:nvPr>
            <p:ph type="sldNum" sz="quarter" idx="3"/>
          </p:nvPr>
        </p:nvSpPr>
        <p:spPr>
          <a:xfrm>
            <a:off x="3884613" y="9447213"/>
            <a:ext cx="2971800" cy="496887"/>
          </a:xfrm>
          <a:prstGeom prst="rect">
            <a:avLst/>
          </a:prstGeom>
        </p:spPr>
        <p:txBody>
          <a:bodyPr vert="horz" lIns="91440" tIns="45720" rIns="91440" bIns="45720" rtlCol="0" anchor="b"/>
          <a:lstStyle>
            <a:lvl1pPr algn="r">
              <a:defRPr sz="1200"/>
            </a:lvl1pPr>
          </a:lstStyle>
          <a:p>
            <a:fld id="{3A538EEF-38B9-42D5-99B0-2E3CF18F0802}" type="slidenum">
              <a:rPr lang="id-ID" smtClean="0"/>
              <a:pPr/>
              <a:t>‹#›</a:t>
            </a:fld>
            <a:endParaRPr lang="id-ID"/>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04B83DD-FE84-4AA1-BE00-B963F7A2521F}" type="datetimeFigureOut">
              <a:rPr lang="en-US" smtClean="0"/>
              <a:pPr/>
              <a:t>4/18/2013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2B88695A-05DA-4FBC-92FA-54F94E323B1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04B83DD-FE84-4AA1-BE00-B963F7A2521F}" type="datetimeFigureOut">
              <a:rPr lang="en-US" smtClean="0"/>
              <a:pPr/>
              <a:t>4/18/2013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88695A-05DA-4FBC-92FA-54F94E323B1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04B83DD-FE84-4AA1-BE00-B963F7A2521F}" type="datetimeFigureOut">
              <a:rPr lang="en-US" smtClean="0"/>
              <a:pPr/>
              <a:t>4/18/2013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88695A-05DA-4FBC-92FA-54F94E323B1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04B83DD-FE84-4AA1-BE00-B963F7A2521F}" type="datetimeFigureOut">
              <a:rPr lang="en-US" smtClean="0"/>
              <a:pPr/>
              <a:t>4/18/2013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88695A-05DA-4FBC-92FA-54F94E323B1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04B83DD-FE84-4AA1-BE00-B963F7A2521F}" type="datetimeFigureOut">
              <a:rPr lang="en-US" smtClean="0"/>
              <a:pPr/>
              <a:t>4/18/2013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88695A-05DA-4FBC-92FA-54F94E323B1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04B83DD-FE84-4AA1-BE00-B963F7A2521F}" type="datetimeFigureOut">
              <a:rPr lang="en-US" smtClean="0"/>
              <a:pPr/>
              <a:t>4/18/2013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88695A-05DA-4FBC-92FA-54F94E323B1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04B83DD-FE84-4AA1-BE00-B963F7A2521F}" type="datetimeFigureOut">
              <a:rPr lang="en-US" smtClean="0"/>
              <a:pPr/>
              <a:t>4/18/2013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88695A-05DA-4FBC-92FA-54F94E323B1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04B83DD-FE84-4AA1-BE00-B963F7A2521F}" type="datetimeFigureOut">
              <a:rPr lang="en-US" smtClean="0"/>
              <a:pPr/>
              <a:t>4/18/2013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88695A-05DA-4FBC-92FA-54F94E323B1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4B83DD-FE84-4AA1-BE00-B963F7A2521F}" type="datetimeFigureOut">
              <a:rPr lang="en-US" smtClean="0"/>
              <a:pPr/>
              <a:t>4/18/2013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88695A-05DA-4FBC-92FA-54F94E323B1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04B83DD-FE84-4AA1-BE00-B963F7A2521F}" type="datetimeFigureOut">
              <a:rPr lang="en-US" smtClean="0"/>
              <a:pPr/>
              <a:t>4/18/2013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88695A-05DA-4FBC-92FA-54F94E323B1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04B83DD-FE84-4AA1-BE00-B963F7A2521F}" type="datetimeFigureOut">
              <a:rPr lang="en-US" smtClean="0"/>
              <a:pPr/>
              <a:t>4/18/2013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2B88695A-05DA-4FBC-92FA-54F94E323B1C}"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04B83DD-FE84-4AA1-BE00-B963F7A2521F}" type="datetimeFigureOut">
              <a:rPr lang="en-US" smtClean="0"/>
              <a:pPr/>
              <a:t>4/18/2013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B88695A-05DA-4FBC-92FA-54F94E323B1C}"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rc_mi" descr="https://encrypted-tbn0.gstatic.com/images?q=tbn:ANd9GcQEI_9Q32tYHbP3DV2YLtpanZR5hmEZioWWdhMkG1R0x5YIjNZU"/>
          <p:cNvPicPr/>
          <p:nvPr/>
        </p:nvPicPr>
        <p:blipFill>
          <a:blip r:embed="rId2" cstate="print"/>
          <a:srcRect/>
          <a:stretch>
            <a:fillRect/>
          </a:stretch>
        </p:blipFill>
        <p:spPr bwMode="auto">
          <a:xfrm>
            <a:off x="2514600" y="2895600"/>
            <a:ext cx="4533900" cy="3133725"/>
          </a:xfrm>
          <a:prstGeom prst="rect">
            <a:avLst/>
          </a:prstGeom>
          <a:noFill/>
          <a:ln w="9525">
            <a:noFill/>
            <a:miter lim="800000"/>
            <a:headEnd/>
            <a:tailEnd/>
          </a:ln>
        </p:spPr>
      </p:pic>
      <p:sp>
        <p:nvSpPr>
          <p:cNvPr id="4" name="TextBox 3"/>
          <p:cNvSpPr txBox="1"/>
          <p:nvPr/>
        </p:nvSpPr>
        <p:spPr>
          <a:xfrm>
            <a:off x="228600" y="1066800"/>
            <a:ext cx="8424037" cy="1569660"/>
          </a:xfrm>
          <a:prstGeom prst="rect">
            <a:avLst/>
          </a:prstGeom>
          <a:solidFill>
            <a:srgbClr val="92D050"/>
          </a:solidFill>
          <a:ln>
            <a:noFill/>
          </a:ln>
          <a:effectLst>
            <a:outerShdw blurRad="225425" dist="50800" dir="5220000" algn="ctr">
              <a:srgbClr val="000000">
                <a:alpha val="33000"/>
              </a:srgbClr>
            </a:outerShdw>
          </a:effectLst>
          <a:scene3d>
            <a:camera prst="isometricOffAxis1Right"/>
            <a:lightRig rig="harsh" dir="t">
              <a:rot lat="0" lon="0" rev="3000000"/>
            </a:lightRig>
          </a:scene3d>
          <a:sp3d extrusionH="254000" contourW="19050">
            <a:bevelT w="82550" h="44450" prst="angle"/>
            <a:bevelB w="82550" h="44450" prst="angle"/>
            <a:contourClr>
              <a:srgbClr val="FFFFFF"/>
            </a:contourClr>
          </a:sp3d>
        </p:spPr>
        <p:txBody>
          <a:bodyPr wrap="none" rtlCol="0">
            <a:spAutoFit/>
          </a:bodyPr>
          <a:lstStyle/>
          <a:p>
            <a:pPr algn="ctr"/>
            <a:r>
              <a:rPr lang="id-ID" sz="3200" b="1" dirty="0" smtClean="0"/>
              <a:t>PENGHEMATAN </a:t>
            </a:r>
            <a:r>
              <a:rPr lang="id-ID" sz="3200" b="1" dirty="0" smtClean="0"/>
              <a:t>ENERGI </a:t>
            </a:r>
          </a:p>
          <a:p>
            <a:pPr algn="ctr"/>
            <a:r>
              <a:rPr lang="id-ID" sz="3200" b="1" dirty="0" smtClean="0"/>
              <a:t>PADA MESIN PENDINGIN COLD STORAGE</a:t>
            </a:r>
          </a:p>
          <a:p>
            <a:pPr algn="ctr"/>
            <a:r>
              <a:rPr lang="id-ID" sz="3200" b="1" dirty="0" smtClean="0"/>
              <a:t>DENGAN OPTIMASI SISTEM KENDALI</a:t>
            </a:r>
            <a:endParaRPr lang="en-US" sz="3200" b="1" dirty="0"/>
          </a:p>
        </p:txBody>
      </p:sp>
      <p:sp>
        <p:nvSpPr>
          <p:cNvPr id="6" name="TextBox 5"/>
          <p:cNvSpPr txBox="1"/>
          <p:nvPr/>
        </p:nvSpPr>
        <p:spPr>
          <a:xfrm>
            <a:off x="3276600" y="6096000"/>
            <a:ext cx="3111621" cy="584775"/>
          </a:xfrm>
          <a:prstGeom prst="rect">
            <a:avLst/>
          </a:prstGeom>
          <a:noFill/>
        </p:spPr>
        <p:txBody>
          <a:bodyPr wrap="none" rtlCol="0">
            <a:spAutoFit/>
          </a:bodyPr>
          <a:lstStyle/>
          <a:p>
            <a:r>
              <a:rPr lang="id-ID" sz="1600" dirty="0" smtClean="0">
                <a:solidFill>
                  <a:srgbClr val="FF0000"/>
                </a:solidFill>
                <a:latin typeface="Arial" pitchFamily="34" charset="0"/>
                <a:cs typeface="Arial" pitchFamily="34" charset="0"/>
              </a:rPr>
              <a:t>Albertus Agung Femin Himawan</a:t>
            </a:r>
            <a:endParaRPr lang="en-US" sz="1600" dirty="0" smtClean="0">
              <a:solidFill>
                <a:srgbClr val="FF0000"/>
              </a:solidFill>
              <a:latin typeface="Arial" pitchFamily="34" charset="0"/>
              <a:cs typeface="Arial" pitchFamily="34" charset="0"/>
            </a:endParaRPr>
          </a:p>
          <a:p>
            <a:pPr algn="ctr"/>
            <a:r>
              <a:rPr lang="en-US" sz="1600" dirty="0" smtClean="0">
                <a:solidFill>
                  <a:srgbClr val="FF0000"/>
                </a:solidFill>
                <a:latin typeface="Arial" pitchFamily="34" charset="0"/>
                <a:cs typeface="Arial" pitchFamily="34" charset="0"/>
              </a:rPr>
              <a:t>P2700212008</a:t>
            </a:r>
            <a:endParaRPr lang="id-ID" sz="1600"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066800"/>
            <a:ext cx="8686800" cy="4648200"/>
          </a:xfrm>
        </p:spPr>
        <p:txBody>
          <a:bodyPr anchor="t">
            <a:normAutofit/>
          </a:bodyPr>
          <a:lstStyle/>
          <a:p>
            <a:pPr algn="just"/>
            <a:r>
              <a:rPr lang="en-US" sz="2400" cap="none" dirty="0" smtClean="0">
                <a:solidFill>
                  <a:schemeClr val="tx1"/>
                </a:solidFill>
              </a:rPr>
              <a:t>	</a:t>
            </a:r>
            <a:r>
              <a:rPr lang="en-US" sz="2400" cap="none" dirty="0" err="1" smtClean="0">
                <a:solidFill>
                  <a:schemeClr val="tx1"/>
                </a:solidFill>
              </a:rPr>
              <a:t>Penghematan</a:t>
            </a:r>
            <a:r>
              <a:rPr lang="en-US" sz="2400" cap="none" dirty="0" smtClean="0">
                <a:solidFill>
                  <a:schemeClr val="tx1"/>
                </a:solidFill>
              </a:rPr>
              <a:t> </a:t>
            </a:r>
            <a:r>
              <a:rPr lang="en-US" sz="2400" cap="none" dirty="0" err="1" smtClean="0">
                <a:solidFill>
                  <a:schemeClr val="tx1"/>
                </a:solidFill>
              </a:rPr>
              <a:t>energi</a:t>
            </a:r>
            <a:r>
              <a:rPr lang="en-US" sz="2400" cap="none" dirty="0" smtClean="0">
                <a:solidFill>
                  <a:schemeClr val="tx1"/>
                </a:solidFill>
              </a:rPr>
              <a:t> </a:t>
            </a:r>
            <a:r>
              <a:rPr lang="en-US" sz="2400" cap="none" dirty="0" err="1" smtClean="0">
                <a:solidFill>
                  <a:schemeClr val="tx1"/>
                </a:solidFill>
              </a:rPr>
              <a:t>atau</a:t>
            </a:r>
            <a:r>
              <a:rPr lang="en-US" sz="2400" cap="none" dirty="0" smtClean="0">
                <a:solidFill>
                  <a:schemeClr val="tx1"/>
                </a:solidFill>
              </a:rPr>
              <a:t> </a:t>
            </a:r>
            <a:r>
              <a:rPr lang="en-US" sz="2400" cap="none" dirty="0" err="1" smtClean="0">
                <a:solidFill>
                  <a:schemeClr val="tx1"/>
                </a:solidFill>
              </a:rPr>
              <a:t>konservasi</a:t>
            </a:r>
            <a:r>
              <a:rPr lang="en-US" sz="2400" cap="none" dirty="0" smtClean="0">
                <a:solidFill>
                  <a:schemeClr val="tx1"/>
                </a:solidFill>
              </a:rPr>
              <a:t> </a:t>
            </a:r>
            <a:r>
              <a:rPr lang="en-US" sz="2400" cap="none" dirty="0" err="1" smtClean="0">
                <a:solidFill>
                  <a:schemeClr val="tx1"/>
                </a:solidFill>
              </a:rPr>
              <a:t>energi</a:t>
            </a:r>
            <a:r>
              <a:rPr lang="en-US" sz="2400" cap="none" dirty="0" smtClean="0">
                <a:solidFill>
                  <a:schemeClr val="tx1"/>
                </a:solidFill>
              </a:rPr>
              <a:t> </a:t>
            </a:r>
            <a:r>
              <a:rPr lang="en-US" sz="2400" cap="none" dirty="0" err="1" smtClean="0">
                <a:solidFill>
                  <a:schemeClr val="tx1"/>
                </a:solidFill>
              </a:rPr>
              <a:t>adalah</a:t>
            </a:r>
            <a:r>
              <a:rPr lang="en-US" sz="2400" cap="none" dirty="0" smtClean="0">
                <a:solidFill>
                  <a:schemeClr val="tx1"/>
                </a:solidFill>
              </a:rPr>
              <a:t> </a:t>
            </a:r>
            <a:r>
              <a:rPr lang="en-US" sz="2400" cap="none" dirty="0" err="1" smtClean="0">
                <a:solidFill>
                  <a:schemeClr val="tx1"/>
                </a:solidFill>
              </a:rPr>
              <a:t>tindakan</a:t>
            </a:r>
            <a:r>
              <a:rPr lang="en-US" sz="2400" cap="none" dirty="0" smtClean="0">
                <a:solidFill>
                  <a:schemeClr val="tx1"/>
                </a:solidFill>
              </a:rPr>
              <a:t> </a:t>
            </a:r>
            <a:r>
              <a:rPr lang="en-US" sz="2400" cap="none" dirty="0" err="1" smtClean="0">
                <a:solidFill>
                  <a:schemeClr val="tx1"/>
                </a:solidFill>
              </a:rPr>
              <a:t>mengurangi</a:t>
            </a:r>
            <a:r>
              <a:rPr lang="en-US" sz="2400" cap="none" dirty="0" smtClean="0">
                <a:solidFill>
                  <a:schemeClr val="tx1"/>
                </a:solidFill>
              </a:rPr>
              <a:t> </a:t>
            </a:r>
            <a:r>
              <a:rPr lang="en-US" sz="2400" cap="none" dirty="0" err="1" smtClean="0">
                <a:solidFill>
                  <a:schemeClr val="tx1"/>
                </a:solidFill>
              </a:rPr>
              <a:t>jumlah</a:t>
            </a:r>
            <a:r>
              <a:rPr lang="en-US" sz="2400" cap="none" dirty="0" smtClean="0">
                <a:solidFill>
                  <a:schemeClr val="tx1"/>
                </a:solidFill>
              </a:rPr>
              <a:t> </a:t>
            </a:r>
            <a:r>
              <a:rPr lang="en-US" sz="2400" cap="none" dirty="0" err="1" smtClean="0">
                <a:solidFill>
                  <a:schemeClr val="tx1"/>
                </a:solidFill>
              </a:rPr>
              <a:t>penggunaan</a:t>
            </a:r>
            <a:r>
              <a:rPr lang="en-US" sz="2400" cap="none" dirty="0" smtClean="0">
                <a:solidFill>
                  <a:schemeClr val="tx1"/>
                </a:solidFill>
              </a:rPr>
              <a:t> </a:t>
            </a:r>
            <a:r>
              <a:rPr lang="en-US" sz="2400" cap="none" dirty="0" err="1" smtClean="0">
                <a:solidFill>
                  <a:schemeClr val="tx1"/>
                </a:solidFill>
              </a:rPr>
              <a:t>energi</a:t>
            </a:r>
            <a:r>
              <a:rPr lang="en-US" sz="2400" cap="none" dirty="0" smtClean="0">
                <a:solidFill>
                  <a:schemeClr val="tx1"/>
                </a:solidFill>
              </a:rPr>
              <a:t>. </a:t>
            </a:r>
            <a:r>
              <a:rPr lang="en-US" sz="2400" cap="none" dirty="0" err="1" smtClean="0">
                <a:solidFill>
                  <a:schemeClr val="tx1"/>
                </a:solidFill>
              </a:rPr>
              <a:t>Penghematan</a:t>
            </a:r>
            <a:r>
              <a:rPr lang="en-US" sz="2400" cap="none" dirty="0" smtClean="0">
                <a:solidFill>
                  <a:schemeClr val="tx1"/>
                </a:solidFill>
              </a:rPr>
              <a:t> </a:t>
            </a:r>
            <a:r>
              <a:rPr lang="en-US" sz="2400" cap="none" dirty="0" err="1" smtClean="0">
                <a:solidFill>
                  <a:schemeClr val="tx1"/>
                </a:solidFill>
              </a:rPr>
              <a:t>energi</a:t>
            </a:r>
            <a:r>
              <a:rPr lang="en-US" sz="2400" cap="none" dirty="0" smtClean="0">
                <a:solidFill>
                  <a:schemeClr val="tx1"/>
                </a:solidFill>
              </a:rPr>
              <a:t> </a:t>
            </a:r>
            <a:r>
              <a:rPr lang="en-US" sz="2400" cap="none" dirty="0" err="1" smtClean="0">
                <a:solidFill>
                  <a:schemeClr val="tx1"/>
                </a:solidFill>
              </a:rPr>
              <a:t>dapat</a:t>
            </a:r>
            <a:r>
              <a:rPr lang="en-US" sz="2400" cap="none" dirty="0" smtClean="0">
                <a:solidFill>
                  <a:schemeClr val="tx1"/>
                </a:solidFill>
              </a:rPr>
              <a:t> </a:t>
            </a:r>
            <a:r>
              <a:rPr lang="en-US" sz="2400" cap="none" dirty="0" err="1" smtClean="0">
                <a:solidFill>
                  <a:schemeClr val="tx1"/>
                </a:solidFill>
              </a:rPr>
              <a:t>dicapai</a:t>
            </a:r>
            <a:r>
              <a:rPr lang="en-US" sz="2400" cap="none" dirty="0" smtClean="0">
                <a:solidFill>
                  <a:schemeClr val="tx1"/>
                </a:solidFill>
              </a:rPr>
              <a:t> </a:t>
            </a:r>
            <a:r>
              <a:rPr lang="en-US" sz="2400" cap="none" dirty="0" err="1" smtClean="0">
                <a:solidFill>
                  <a:schemeClr val="tx1"/>
                </a:solidFill>
              </a:rPr>
              <a:t>dengan</a:t>
            </a:r>
            <a:r>
              <a:rPr lang="en-US" sz="2400" cap="none" dirty="0" smtClean="0">
                <a:solidFill>
                  <a:schemeClr val="tx1"/>
                </a:solidFill>
              </a:rPr>
              <a:t> </a:t>
            </a:r>
            <a:r>
              <a:rPr lang="en-US" sz="2400" cap="none" dirty="0" err="1" smtClean="0">
                <a:solidFill>
                  <a:schemeClr val="tx1"/>
                </a:solidFill>
              </a:rPr>
              <a:t>penggunaan</a:t>
            </a:r>
            <a:r>
              <a:rPr lang="en-US" sz="2400" cap="none" dirty="0" smtClean="0">
                <a:solidFill>
                  <a:schemeClr val="tx1"/>
                </a:solidFill>
              </a:rPr>
              <a:t> </a:t>
            </a:r>
            <a:r>
              <a:rPr lang="en-US" sz="2400" cap="none" dirty="0" err="1" smtClean="0">
                <a:solidFill>
                  <a:schemeClr val="tx1"/>
                </a:solidFill>
              </a:rPr>
              <a:t>energi</a:t>
            </a:r>
            <a:r>
              <a:rPr lang="en-US" sz="2400" cap="none" dirty="0" smtClean="0">
                <a:solidFill>
                  <a:schemeClr val="tx1"/>
                </a:solidFill>
              </a:rPr>
              <a:t> </a:t>
            </a:r>
            <a:r>
              <a:rPr lang="en-US" sz="2400" cap="none" dirty="0" err="1" smtClean="0">
                <a:solidFill>
                  <a:schemeClr val="tx1"/>
                </a:solidFill>
              </a:rPr>
              <a:t>secara</a:t>
            </a:r>
            <a:r>
              <a:rPr lang="en-US" sz="2400" cap="none" dirty="0" smtClean="0">
                <a:solidFill>
                  <a:schemeClr val="tx1"/>
                </a:solidFill>
              </a:rPr>
              <a:t> </a:t>
            </a:r>
            <a:r>
              <a:rPr lang="en-US" sz="2400" cap="none" dirty="0" err="1" smtClean="0">
                <a:solidFill>
                  <a:schemeClr val="tx1"/>
                </a:solidFill>
              </a:rPr>
              <a:t>efisien</a:t>
            </a:r>
            <a:r>
              <a:rPr lang="en-US" sz="2400" cap="none" dirty="0" smtClean="0">
                <a:solidFill>
                  <a:schemeClr val="tx1"/>
                </a:solidFill>
              </a:rPr>
              <a:t> </a:t>
            </a:r>
            <a:r>
              <a:rPr lang="en-US" sz="2400" cap="none" dirty="0" err="1" smtClean="0">
                <a:solidFill>
                  <a:schemeClr val="tx1"/>
                </a:solidFill>
              </a:rPr>
              <a:t>ataupun</a:t>
            </a:r>
            <a:r>
              <a:rPr lang="en-US" sz="2400" cap="none" dirty="0" smtClean="0">
                <a:solidFill>
                  <a:schemeClr val="tx1"/>
                </a:solidFill>
              </a:rPr>
              <a:t> </a:t>
            </a:r>
            <a:r>
              <a:rPr lang="en-US" sz="2400" cap="none" dirty="0" err="1" smtClean="0">
                <a:solidFill>
                  <a:schemeClr val="tx1"/>
                </a:solidFill>
              </a:rPr>
              <a:t>dengan</a:t>
            </a:r>
            <a:r>
              <a:rPr lang="en-US" sz="2400" cap="none" dirty="0" smtClean="0">
                <a:solidFill>
                  <a:schemeClr val="tx1"/>
                </a:solidFill>
              </a:rPr>
              <a:t> </a:t>
            </a:r>
            <a:r>
              <a:rPr lang="en-US" sz="2400" cap="none" dirty="0" err="1" smtClean="0">
                <a:solidFill>
                  <a:schemeClr val="tx1"/>
                </a:solidFill>
              </a:rPr>
              <a:t>mengurangi</a:t>
            </a:r>
            <a:r>
              <a:rPr lang="en-US" sz="2400" cap="none" dirty="0" smtClean="0">
                <a:solidFill>
                  <a:schemeClr val="tx1"/>
                </a:solidFill>
              </a:rPr>
              <a:t> </a:t>
            </a:r>
            <a:r>
              <a:rPr lang="en-US" sz="2400" cap="none" dirty="0" err="1" smtClean="0">
                <a:solidFill>
                  <a:schemeClr val="tx1"/>
                </a:solidFill>
              </a:rPr>
              <a:t>konsumsi</a:t>
            </a:r>
            <a:r>
              <a:rPr lang="en-US" sz="2400" cap="none" dirty="0" smtClean="0">
                <a:solidFill>
                  <a:schemeClr val="tx1"/>
                </a:solidFill>
              </a:rPr>
              <a:t> </a:t>
            </a:r>
            <a:r>
              <a:rPr lang="en-US" sz="2400" cap="none" dirty="0" err="1" smtClean="0">
                <a:solidFill>
                  <a:schemeClr val="tx1"/>
                </a:solidFill>
              </a:rPr>
              <a:t>dan</a:t>
            </a:r>
            <a:r>
              <a:rPr lang="en-US" sz="2400" cap="none" dirty="0" smtClean="0">
                <a:solidFill>
                  <a:schemeClr val="tx1"/>
                </a:solidFill>
              </a:rPr>
              <a:t> </a:t>
            </a:r>
            <a:r>
              <a:rPr lang="en-US" sz="2400" cap="none" dirty="0" err="1" smtClean="0">
                <a:solidFill>
                  <a:schemeClr val="tx1"/>
                </a:solidFill>
              </a:rPr>
              <a:t>kegiatan</a:t>
            </a:r>
            <a:r>
              <a:rPr lang="en-US" sz="2400" cap="none" dirty="0" smtClean="0">
                <a:solidFill>
                  <a:schemeClr val="tx1"/>
                </a:solidFill>
              </a:rPr>
              <a:t> yang </a:t>
            </a:r>
            <a:r>
              <a:rPr lang="en-US" sz="2400" cap="none" dirty="0" err="1" smtClean="0">
                <a:solidFill>
                  <a:schemeClr val="tx1"/>
                </a:solidFill>
              </a:rPr>
              <a:t>menggunakan</a:t>
            </a:r>
            <a:r>
              <a:rPr lang="en-US" sz="2400" cap="none" dirty="0" smtClean="0">
                <a:solidFill>
                  <a:schemeClr val="tx1"/>
                </a:solidFill>
              </a:rPr>
              <a:t> </a:t>
            </a:r>
            <a:r>
              <a:rPr lang="en-US" sz="2400" cap="none" dirty="0" err="1" smtClean="0">
                <a:solidFill>
                  <a:schemeClr val="tx1"/>
                </a:solidFill>
              </a:rPr>
              <a:t>energi</a:t>
            </a:r>
            <a:r>
              <a:rPr lang="en-US" sz="2400" cap="none" dirty="0" smtClean="0">
                <a:solidFill>
                  <a:schemeClr val="tx1"/>
                </a:solidFill>
              </a:rPr>
              <a:t>. 	</a:t>
            </a:r>
            <a:r>
              <a:rPr lang="en-US" sz="2400" cap="none" dirty="0" err="1" smtClean="0">
                <a:solidFill>
                  <a:schemeClr val="tx1"/>
                </a:solidFill>
              </a:rPr>
              <a:t>Organisasi-organisasi</a:t>
            </a:r>
            <a:r>
              <a:rPr lang="en-US" sz="2400" cap="none" dirty="0" smtClean="0">
                <a:solidFill>
                  <a:schemeClr val="tx1"/>
                </a:solidFill>
              </a:rPr>
              <a:t> </a:t>
            </a:r>
            <a:r>
              <a:rPr lang="en-US" sz="2400" cap="none" dirty="0" err="1" smtClean="0">
                <a:solidFill>
                  <a:schemeClr val="tx1"/>
                </a:solidFill>
              </a:rPr>
              <a:t>serta</a:t>
            </a:r>
            <a:r>
              <a:rPr lang="en-US" sz="2400" cap="none" dirty="0" smtClean="0">
                <a:solidFill>
                  <a:schemeClr val="tx1"/>
                </a:solidFill>
              </a:rPr>
              <a:t> </a:t>
            </a:r>
            <a:r>
              <a:rPr lang="en-US" sz="2400" cap="none" dirty="0" err="1" smtClean="0">
                <a:solidFill>
                  <a:schemeClr val="tx1"/>
                </a:solidFill>
              </a:rPr>
              <a:t>perseorangan</a:t>
            </a:r>
            <a:r>
              <a:rPr lang="en-US" sz="2400" cap="none" dirty="0" smtClean="0">
                <a:solidFill>
                  <a:schemeClr val="tx1"/>
                </a:solidFill>
              </a:rPr>
              <a:t> </a:t>
            </a:r>
            <a:r>
              <a:rPr lang="en-US" sz="2400" cap="none" dirty="0" err="1" smtClean="0">
                <a:solidFill>
                  <a:schemeClr val="tx1"/>
                </a:solidFill>
              </a:rPr>
              <a:t>dapat</a:t>
            </a:r>
            <a:r>
              <a:rPr lang="en-US" sz="2400" cap="none" dirty="0" smtClean="0">
                <a:solidFill>
                  <a:schemeClr val="tx1"/>
                </a:solidFill>
              </a:rPr>
              <a:t> </a:t>
            </a:r>
            <a:r>
              <a:rPr lang="en-US" sz="2400" cap="none" dirty="0" err="1" smtClean="0">
                <a:solidFill>
                  <a:schemeClr val="tx1"/>
                </a:solidFill>
              </a:rPr>
              <a:t>menghemat</a:t>
            </a:r>
            <a:r>
              <a:rPr lang="en-US" sz="2400" cap="none" dirty="0" smtClean="0">
                <a:solidFill>
                  <a:schemeClr val="tx1"/>
                </a:solidFill>
              </a:rPr>
              <a:t> </a:t>
            </a:r>
            <a:r>
              <a:rPr lang="en-US" sz="2400" cap="none" dirty="0" err="1" smtClean="0">
                <a:solidFill>
                  <a:schemeClr val="tx1"/>
                </a:solidFill>
              </a:rPr>
              <a:t>biaya</a:t>
            </a:r>
            <a:r>
              <a:rPr lang="en-US" sz="2400" cap="none" dirty="0" smtClean="0">
                <a:solidFill>
                  <a:schemeClr val="tx1"/>
                </a:solidFill>
              </a:rPr>
              <a:t> </a:t>
            </a:r>
            <a:r>
              <a:rPr lang="en-US" sz="2400" cap="none" dirty="0" err="1" smtClean="0">
                <a:solidFill>
                  <a:schemeClr val="tx1"/>
                </a:solidFill>
              </a:rPr>
              <a:t>dengan</a:t>
            </a:r>
            <a:r>
              <a:rPr lang="en-US" sz="2400" cap="none" dirty="0" smtClean="0">
                <a:solidFill>
                  <a:schemeClr val="tx1"/>
                </a:solidFill>
              </a:rPr>
              <a:t> </a:t>
            </a:r>
            <a:r>
              <a:rPr lang="en-US" sz="2400" cap="none" dirty="0" err="1" smtClean="0">
                <a:solidFill>
                  <a:schemeClr val="tx1"/>
                </a:solidFill>
              </a:rPr>
              <a:t>melakukan</a:t>
            </a:r>
            <a:r>
              <a:rPr lang="en-US" sz="2400" cap="none" dirty="0" smtClean="0">
                <a:solidFill>
                  <a:schemeClr val="tx1"/>
                </a:solidFill>
              </a:rPr>
              <a:t> </a:t>
            </a:r>
            <a:r>
              <a:rPr lang="en-US" sz="2400" cap="none" dirty="0" err="1" smtClean="0">
                <a:solidFill>
                  <a:schemeClr val="tx1"/>
                </a:solidFill>
              </a:rPr>
              <a:t>penghematan</a:t>
            </a:r>
            <a:r>
              <a:rPr lang="en-US" sz="2400" cap="none" dirty="0" smtClean="0">
                <a:solidFill>
                  <a:schemeClr val="tx1"/>
                </a:solidFill>
              </a:rPr>
              <a:t> </a:t>
            </a:r>
            <a:r>
              <a:rPr lang="en-US" sz="2400" cap="none" dirty="0" err="1" smtClean="0">
                <a:solidFill>
                  <a:schemeClr val="tx1"/>
                </a:solidFill>
              </a:rPr>
              <a:t>energi</a:t>
            </a:r>
            <a:r>
              <a:rPr lang="en-US" sz="2400" cap="none" dirty="0" smtClean="0">
                <a:solidFill>
                  <a:schemeClr val="tx1"/>
                </a:solidFill>
              </a:rPr>
              <a:t>, </a:t>
            </a:r>
            <a:r>
              <a:rPr lang="en-US" sz="2400" cap="none" dirty="0" err="1" smtClean="0">
                <a:solidFill>
                  <a:schemeClr val="tx1"/>
                </a:solidFill>
              </a:rPr>
              <a:t>sedangkan</a:t>
            </a:r>
            <a:r>
              <a:rPr lang="en-US" sz="2400" cap="none" dirty="0" smtClean="0">
                <a:solidFill>
                  <a:schemeClr val="tx1"/>
                </a:solidFill>
              </a:rPr>
              <a:t> </a:t>
            </a:r>
            <a:r>
              <a:rPr lang="en-US" sz="2400" cap="none" dirty="0" err="1" smtClean="0">
                <a:solidFill>
                  <a:schemeClr val="tx1"/>
                </a:solidFill>
              </a:rPr>
              <a:t>pengguna</a:t>
            </a:r>
            <a:r>
              <a:rPr lang="en-US" sz="2400" cap="none" dirty="0" smtClean="0">
                <a:solidFill>
                  <a:schemeClr val="tx1"/>
                </a:solidFill>
              </a:rPr>
              <a:t> </a:t>
            </a:r>
            <a:r>
              <a:rPr lang="en-US" sz="2400" cap="none" dirty="0" err="1" smtClean="0">
                <a:solidFill>
                  <a:schemeClr val="tx1"/>
                </a:solidFill>
              </a:rPr>
              <a:t>komersial</a:t>
            </a:r>
            <a:r>
              <a:rPr lang="en-US" sz="2400" cap="none" dirty="0" smtClean="0">
                <a:solidFill>
                  <a:schemeClr val="tx1"/>
                </a:solidFill>
              </a:rPr>
              <a:t> </a:t>
            </a:r>
            <a:r>
              <a:rPr lang="en-US" sz="2400" cap="none" dirty="0" err="1" smtClean="0">
                <a:solidFill>
                  <a:schemeClr val="tx1"/>
                </a:solidFill>
              </a:rPr>
              <a:t>dan</a:t>
            </a:r>
            <a:r>
              <a:rPr lang="en-US" sz="2400" cap="none" dirty="0" smtClean="0">
                <a:solidFill>
                  <a:schemeClr val="tx1"/>
                </a:solidFill>
              </a:rPr>
              <a:t> </a:t>
            </a:r>
            <a:r>
              <a:rPr lang="en-US" sz="2400" cap="none" dirty="0" err="1" smtClean="0">
                <a:solidFill>
                  <a:schemeClr val="tx1"/>
                </a:solidFill>
              </a:rPr>
              <a:t>industri</a:t>
            </a:r>
            <a:r>
              <a:rPr lang="en-US" sz="2400" cap="none" dirty="0" smtClean="0">
                <a:solidFill>
                  <a:schemeClr val="tx1"/>
                </a:solidFill>
              </a:rPr>
              <a:t> </a:t>
            </a:r>
            <a:r>
              <a:rPr lang="en-US" sz="2400" cap="none" dirty="0" err="1" smtClean="0">
                <a:solidFill>
                  <a:schemeClr val="tx1"/>
                </a:solidFill>
              </a:rPr>
              <a:t>dapat</a:t>
            </a:r>
            <a:r>
              <a:rPr lang="en-US" sz="2400" cap="none" dirty="0" smtClean="0">
                <a:solidFill>
                  <a:schemeClr val="tx1"/>
                </a:solidFill>
              </a:rPr>
              <a:t> </a:t>
            </a:r>
            <a:r>
              <a:rPr lang="en-US" sz="2400" cap="none" dirty="0" err="1" smtClean="0">
                <a:solidFill>
                  <a:schemeClr val="tx1"/>
                </a:solidFill>
              </a:rPr>
              <a:t>meningkatkan</a:t>
            </a:r>
            <a:r>
              <a:rPr lang="en-US" sz="2400" cap="none" dirty="0" smtClean="0">
                <a:solidFill>
                  <a:schemeClr val="tx1"/>
                </a:solidFill>
              </a:rPr>
              <a:t> </a:t>
            </a:r>
            <a:r>
              <a:rPr lang="en-US" sz="2400" cap="none" dirty="0" err="1" smtClean="0">
                <a:solidFill>
                  <a:schemeClr val="tx1"/>
                </a:solidFill>
              </a:rPr>
              <a:t>efisiensi</a:t>
            </a:r>
            <a:r>
              <a:rPr lang="en-US" sz="2400" cap="none" dirty="0" smtClean="0">
                <a:solidFill>
                  <a:schemeClr val="tx1"/>
                </a:solidFill>
              </a:rPr>
              <a:t> </a:t>
            </a:r>
            <a:r>
              <a:rPr lang="en-US" sz="2400" cap="none" dirty="0" err="1" smtClean="0">
                <a:solidFill>
                  <a:schemeClr val="tx1"/>
                </a:solidFill>
              </a:rPr>
              <a:t>dan</a:t>
            </a:r>
            <a:r>
              <a:rPr lang="en-US" sz="2400" cap="none" dirty="0" smtClean="0">
                <a:solidFill>
                  <a:schemeClr val="tx1"/>
                </a:solidFill>
              </a:rPr>
              <a:t> </a:t>
            </a:r>
            <a:r>
              <a:rPr lang="en-US" sz="2400" cap="none" dirty="0" err="1" smtClean="0">
                <a:solidFill>
                  <a:schemeClr val="tx1"/>
                </a:solidFill>
              </a:rPr>
              <a:t>keuntungan</a:t>
            </a:r>
            <a:r>
              <a:rPr lang="en-US" sz="2400" cap="none" dirty="0" smtClean="0">
                <a:solidFill>
                  <a:schemeClr val="tx1"/>
                </a:solidFill>
              </a:rPr>
              <a:t> </a:t>
            </a:r>
            <a:r>
              <a:rPr lang="en-US" sz="2400" cap="none" dirty="0" err="1" smtClean="0">
                <a:solidFill>
                  <a:schemeClr val="tx1"/>
                </a:solidFill>
              </a:rPr>
              <a:t>dengan</a:t>
            </a:r>
            <a:r>
              <a:rPr lang="en-US" sz="2400" cap="none" dirty="0" smtClean="0">
                <a:solidFill>
                  <a:schemeClr val="tx1"/>
                </a:solidFill>
              </a:rPr>
              <a:t> </a:t>
            </a:r>
            <a:r>
              <a:rPr lang="en-US" sz="2400" cap="none" dirty="0" err="1" smtClean="0">
                <a:solidFill>
                  <a:schemeClr val="tx1"/>
                </a:solidFill>
              </a:rPr>
              <a:t>melakukan</a:t>
            </a:r>
            <a:r>
              <a:rPr lang="en-US" sz="2400" cap="none" dirty="0" smtClean="0">
                <a:solidFill>
                  <a:schemeClr val="tx1"/>
                </a:solidFill>
              </a:rPr>
              <a:t> </a:t>
            </a:r>
            <a:r>
              <a:rPr lang="en-US" sz="2400" cap="none" dirty="0" err="1" smtClean="0">
                <a:solidFill>
                  <a:schemeClr val="tx1"/>
                </a:solidFill>
              </a:rPr>
              <a:t>penghemaan</a:t>
            </a:r>
            <a:r>
              <a:rPr lang="en-US" sz="2400" cap="none" dirty="0" smtClean="0">
                <a:solidFill>
                  <a:schemeClr val="tx1"/>
                </a:solidFill>
              </a:rPr>
              <a:t> </a:t>
            </a:r>
            <a:r>
              <a:rPr lang="en-US" sz="2400" cap="none" dirty="0" err="1" smtClean="0">
                <a:solidFill>
                  <a:schemeClr val="tx1"/>
                </a:solidFill>
              </a:rPr>
              <a:t>energi</a:t>
            </a:r>
            <a:r>
              <a:rPr lang="en-US" sz="2400" cap="none" dirty="0" smtClean="0">
                <a:solidFill>
                  <a:schemeClr val="tx1"/>
                </a:solidFill>
              </a:rPr>
              <a:t>.</a:t>
            </a:r>
            <a:r>
              <a:rPr lang="en-US" sz="2400" dirty="0" smtClean="0"/>
              <a:t> </a:t>
            </a:r>
            <a:r>
              <a:rPr lang="en-US" sz="2400" dirty="0" err="1" smtClean="0">
                <a:solidFill>
                  <a:schemeClr val="tx1"/>
                </a:solidFill>
              </a:rPr>
              <a:t>Saat</a:t>
            </a:r>
            <a:r>
              <a:rPr lang="en-US" sz="2400" dirty="0" smtClean="0">
                <a:solidFill>
                  <a:schemeClr val="tx1"/>
                </a:solidFill>
              </a:rPr>
              <a:t> </a:t>
            </a:r>
            <a:r>
              <a:rPr lang="en-US" sz="2400" dirty="0" err="1" smtClean="0">
                <a:solidFill>
                  <a:schemeClr val="tx1"/>
                </a:solidFill>
              </a:rPr>
              <a:t>ini</a:t>
            </a:r>
            <a:r>
              <a:rPr lang="en-US" sz="2400" dirty="0" smtClean="0">
                <a:solidFill>
                  <a:schemeClr val="tx1"/>
                </a:solidFill>
              </a:rPr>
              <a:t>,  </a:t>
            </a:r>
            <a:r>
              <a:rPr lang="en-US" sz="2400" dirty="0" err="1" smtClean="0">
                <a:solidFill>
                  <a:schemeClr val="tx1"/>
                </a:solidFill>
              </a:rPr>
              <a:t>sekitar</a:t>
            </a:r>
            <a:r>
              <a:rPr lang="en-US" sz="2400" dirty="0" smtClean="0">
                <a:solidFill>
                  <a:schemeClr val="tx1"/>
                </a:solidFill>
              </a:rPr>
              <a:t> 44% </a:t>
            </a:r>
            <a:r>
              <a:rPr lang="en-US" sz="2400" dirty="0" err="1" smtClean="0">
                <a:solidFill>
                  <a:schemeClr val="tx1"/>
                </a:solidFill>
              </a:rPr>
              <a:t>dari</a:t>
            </a:r>
            <a:r>
              <a:rPr lang="en-US" sz="2400" dirty="0" smtClean="0">
                <a:solidFill>
                  <a:schemeClr val="tx1"/>
                </a:solidFill>
              </a:rPr>
              <a:t> total </a:t>
            </a:r>
            <a:r>
              <a:rPr lang="en-US" sz="2400" dirty="0" err="1" smtClean="0">
                <a:solidFill>
                  <a:schemeClr val="tx1"/>
                </a:solidFill>
              </a:rPr>
              <a:t>energi</a:t>
            </a:r>
            <a:r>
              <a:rPr lang="en-US" sz="2400" dirty="0" smtClean="0">
                <a:solidFill>
                  <a:schemeClr val="tx1"/>
                </a:solidFill>
              </a:rPr>
              <a:t> </a:t>
            </a:r>
            <a:r>
              <a:rPr lang="en-US" sz="2400" dirty="0" err="1" smtClean="0">
                <a:solidFill>
                  <a:schemeClr val="tx1"/>
                </a:solidFill>
              </a:rPr>
              <a:t>di</a:t>
            </a:r>
            <a:r>
              <a:rPr lang="en-US" sz="2400" dirty="0" smtClean="0">
                <a:solidFill>
                  <a:schemeClr val="tx1"/>
                </a:solidFill>
              </a:rPr>
              <a:t> Indonesia </a:t>
            </a:r>
            <a:r>
              <a:rPr lang="en-US" sz="2400" dirty="0" err="1" smtClean="0">
                <a:solidFill>
                  <a:schemeClr val="tx1"/>
                </a:solidFill>
              </a:rPr>
              <a:t>digunakan</a:t>
            </a:r>
            <a:r>
              <a:rPr lang="en-US" sz="2400" dirty="0" smtClean="0">
                <a:solidFill>
                  <a:schemeClr val="tx1"/>
                </a:solidFill>
              </a:rPr>
              <a:t> </a:t>
            </a:r>
            <a:r>
              <a:rPr lang="en-US" sz="2400" dirty="0" err="1" smtClean="0">
                <a:solidFill>
                  <a:schemeClr val="tx1"/>
                </a:solidFill>
              </a:rPr>
              <a:t>oleh</a:t>
            </a:r>
            <a:r>
              <a:rPr lang="en-US" sz="2400" dirty="0" smtClean="0">
                <a:solidFill>
                  <a:schemeClr val="tx1"/>
                </a:solidFill>
              </a:rPr>
              <a:t> </a:t>
            </a:r>
            <a:r>
              <a:rPr lang="en-US" sz="2400" dirty="0" err="1" smtClean="0">
                <a:solidFill>
                  <a:schemeClr val="tx1"/>
                </a:solidFill>
              </a:rPr>
              <a:t>sektor</a:t>
            </a:r>
            <a:r>
              <a:rPr lang="en-US" sz="2400" dirty="0" smtClean="0">
                <a:solidFill>
                  <a:schemeClr val="tx1"/>
                </a:solidFill>
              </a:rPr>
              <a:t> </a:t>
            </a:r>
            <a:r>
              <a:rPr lang="en-US" sz="2400" dirty="0" err="1" smtClean="0">
                <a:solidFill>
                  <a:schemeClr val="tx1"/>
                </a:solidFill>
              </a:rPr>
              <a:t>industri</a:t>
            </a:r>
            <a:r>
              <a:rPr lang="en-US" sz="2400" dirty="0" smtClean="0">
                <a:solidFill>
                  <a:schemeClr val="tx1"/>
                </a:solidFill>
              </a:rPr>
              <a:t>, </a:t>
            </a:r>
            <a:r>
              <a:rPr lang="en-US" sz="2400" dirty="0" err="1" smtClean="0">
                <a:solidFill>
                  <a:schemeClr val="tx1"/>
                </a:solidFill>
              </a:rPr>
              <a:t>oleh</a:t>
            </a:r>
            <a:r>
              <a:rPr lang="en-US" sz="2400" dirty="0" smtClean="0">
                <a:solidFill>
                  <a:schemeClr val="tx1"/>
                </a:solidFill>
              </a:rPr>
              <a:t> </a:t>
            </a:r>
            <a:r>
              <a:rPr lang="en-US" sz="2400" dirty="0" err="1" smtClean="0">
                <a:solidFill>
                  <a:schemeClr val="tx1"/>
                </a:solidFill>
              </a:rPr>
              <a:t>karena</a:t>
            </a:r>
            <a:r>
              <a:rPr lang="en-US" sz="2400" dirty="0" smtClean="0">
                <a:solidFill>
                  <a:schemeClr val="tx1"/>
                </a:solidFill>
              </a:rPr>
              <a:t> </a:t>
            </a:r>
            <a:r>
              <a:rPr lang="en-US" sz="2400" dirty="0" err="1" smtClean="0">
                <a:solidFill>
                  <a:schemeClr val="tx1"/>
                </a:solidFill>
              </a:rPr>
              <a:t>itu</a:t>
            </a:r>
            <a:r>
              <a:rPr lang="en-US" sz="2400" dirty="0" smtClean="0">
                <a:solidFill>
                  <a:schemeClr val="tx1"/>
                </a:solidFill>
              </a:rPr>
              <a:t> </a:t>
            </a:r>
            <a:r>
              <a:rPr lang="en-US" sz="2400" dirty="0" err="1" smtClean="0">
                <a:solidFill>
                  <a:schemeClr val="tx1"/>
                </a:solidFill>
              </a:rPr>
              <a:t>efisiensi</a:t>
            </a:r>
            <a:r>
              <a:rPr lang="en-US" sz="2400" dirty="0" smtClean="0">
                <a:solidFill>
                  <a:schemeClr val="tx1"/>
                </a:solidFill>
              </a:rPr>
              <a:t> </a:t>
            </a:r>
            <a:r>
              <a:rPr lang="en-US" sz="2400" dirty="0" err="1" smtClean="0">
                <a:solidFill>
                  <a:schemeClr val="tx1"/>
                </a:solidFill>
              </a:rPr>
              <a:t>energi</a:t>
            </a:r>
            <a:r>
              <a:rPr lang="en-US" sz="2400" dirty="0" smtClean="0">
                <a:solidFill>
                  <a:schemeClr val="tx1"/>
                </a:solidFill>
              </a:rPr>
              <a:t> </a:t>
            </a:r>
            <a:r>
              <a:rPr lang="en-US" sz="2400" dirty="0" err="1" smtClean="0">
                <a:solidFill>
                  <a:schemeClr val="tx1"/>
                </a:solidFill>
              </a:rPr>
              <a:t>di</a:t>
            </a:r>
            <a:r>
              <a:rPr lang="en-US" sz="2400" dirty="0" smtClean="0">
                <a:solidFill>
                  <a:schemeClr val="tx1"/>
                </a:solidFill>
              </a:rPr>
              <a:t> </a:t>
            </a:r>
            <a:r>
              <a:rPr lang="en-US" sz="2400" dirty="0" err="1" smtClean="0">
                <a:solidFill>
                  <a:schemeClr val="tx1"/>
                </a:solidFill>
              </a:rPr>
              <a:t>sektor</a:t>
            </a:r>
            <a:r>
              <a:rPr lang="en-US" sz="2400" dirty="0" smtClean="0">
                <a:solidFill>
                  <a:schemeClr val="tx1"/>
                </a:solidFill>
              </a:rPr>
              <a:t> </a:t>
            </a:r>
            <a:r>
              <a:rPr lang="en-US" sz="2400" dirty="0" err="1" smtClean="0">
                <a:solidFill>
                  <a:schemeClr val="tx1"/>
                </a:solidFill>
              </a:rPr>
              <a:t>ini</a:t>
            </a:r>
            <a:r>
              <a:rPr lang="en-US" sz="2400" dirty="0" smtClean="0">
                <a:solidFill>
                  <a:schemeClr val="tx1"/>
                </a:solidFill>
              </a:rPr>
              <a:t> </a:t>
            </a:r>
            <a:r>
              <a:rPr lang="en-US" sz="2400" dirty="0" err="1" smtClean="0">
                <a:solidFill>
                  <a:schemeClr val="tx1"/>
                </a:solidFill>
              </a:rPr>
              <a:t>sangatlah</a:t>
            </a:r>
            <a:r>
              <a:rPr lang="en-US" sz="2400" dirty="0" smtClean="0">
                <a:solidFill>
                  <a:schemeClr val="tx1"/>
                </a:solidFill>
              </a:rPr>
              <a:t> </a:t>
            </a:r>
            <a:r>
              <a:rPr lang="en-US" sz="2400" dirty="0" err="1" smtClean="0">
                <a:solidFill>
                  <a:schemeClr val="tx1"/>
                </a:solidFill>
              </a:rPr>
              <a:t>penting</a:t>
            </a:r>
            <a:r>
              <a:rPr lang="en-US" sz="2400" dirty="0" smtClean="0">
                <a:solidFill>
                  <a:schemeClr val="tx1"/>
                </a:solidFill>
              </a:rPr>
              <a:t> </a:t>
            </a:r>
            <a:r>
              <a:rPr lang="en-US" sz="2400" dirty="0" err="1" smtClean="0">
                <a:solidFill>
                  <a:schemeClr val="tx1"/>
                </a:solidFill>
              </a:rPr>
              <a:t>dan</a:t>
            </a:r>
            <a:r>
              <a:rPr lang="en-US" sz="2400" dirty="0" smtClean="0">
                <a:solidFill>
                  <a:schemeClr val="tx1"/>
                </a:solidFill>
              </a:rPr>
              <a:t> </a:t>
            </a:r>
            <a:r>
              <a:rPr lang="en-US" sz="2400" dirty="0" err="1" smtClean="0">
                <a:solidFill>
                  <a:schemeClr val="tx1"/>
                </a:solidFill>
              </a:rPr>
              <a:t>berdampak</a:t>
            </a:r>
            <a:r>
              <a:rPr lang="en-US" sz="2400" dirty="0" smtClean="0">
                <a:solidFill>
                  <a:schemeClr val="tx1"/>
                </a:solidFill>
              </a:rPr>
              <a:t> </a:t>
            </a:r>
            <a:r>
              <a:rPr lang="en-US" sz="2400" dirty="0" err="1" smtClean="0">
                <a:solidFill>
                  <a:schemeClr val="tx1"/>
                </a:solidFill>
              </a:rPr>
              <a:t>besar</a:t>
            </a:r>
            <a:r>
              <a:rPr lang="en-US" sz="2400" dirty="0" smtClean="0">
                <a:solidFill>
                  <a:schemeClr val="tx1"/>
                </a:solidFill>
              </a:rPr>
              <a:t>. </a:t>
            </a:r>
            <a:endParaRPr lang="en-US" sz="2400" cap="none" dirty="0">
              <a:solidFill>
                <a:schemeClr val="tx1"/>
              </a:solidFill>
            </a:endParaRPr>
          </a:p>
        </p:txBody>
      </p:sp>
      <p:sp>
        <p:nvSpPr>
          <p:cNvPr id="3" name="TextBox 2"/>
          <p:cNvSpPr txBox="1"/>
          <p:nvPr/>
        </p:nvSpPr>
        <p:spPr>
          <a:xfrm>
            <a:off x="457200" y="381000"/>
            <a:ext cx="2377959" cy="584775"/>
          </a:xfrm>
          <a:prstGeom prst="rect">
            <a:avLst/>
          </a:prstGeom>
          <a:noFill/>
        </p:spPr>
        <p:txBody>
          <a:bodyPr wrap="none" rtlCol="0">
            <a:spAutoFit/>
          </a:bodyPr>
          <a:lstStyle/>
          <a:p>
            <a:r>
              <a:rPr lang="en-US" sz="3200" b="1" dirty="0" smtClean="0"/>
              <a:t>IDE DASAR</a:t>
            </a:r>
            <a:endParaRPr lang="en-US" sz="32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85088"/>
            <a:ext cx="8229600" cy="5315712"/>
          </a:xfrm>
        </p:spPr>
        <p:txBody>
          <a:bodyPr anchor="t">
            <a:normAutofit/>
          </a:bodyPr>
          <a:lstStyle/>
          <a:p>
            <a:pPr algn="just"/>
            <a:r>
              <a:rPr lang="en-US" sz="2400" dirty="0" smtClean="0">
                <a:solidFill>
                  <a:schemeClr val="tx1"/>
                </a:solidFill>
              </a:rPr>
              <a:t>	</a:t>
            </a:r>
            <a:r>
              <a:rPr lang="en-US" sz="2400" dirty="0" err="1" smtClean="0">
                <a:solidFill>
                  <a:schemeClr val="tx1"/>
                </a:solidFill>
              </a:rPr>
              <a:t>Salah</a:t>
            </a:r>
            <a:r>
              <a:rPr lang="en-US" sz="2400" dirty="0" smtClean="0">
                <a:solidFill>
                  <a:schemeClr val="tx1"/>
                </a:solidFill>
              </a:rPr>
              <a:t> </a:t>
            </a:r>
            <a:r>
              <a:rPr lang="en-US" sz="2400" dirty="0" err="1" smtClean="0">
                <a:solidFill>
                  <a:schemeClr val="tx1"/>
                </a:solidFill>
              </a:rPr>
              <a:t>satu</a:t>
            </a:r>
            <a:r>
              <a:rPr lang="en-US" sz="2400" dirty="0" smtClean="0">
                <a:solidFill>
                  <a:schemeClr val="tx1"/>
                </a:solidFill>
              </a:rPr>
              <a:t> </a:t>
            </a:r>
            <a:r>
              <a:rPr lang="en-US" sz="2400" dirty="0" err="1" smtClean="0">
                <a:solidFill>
                  <a:schemeClr val="tx1"/>
                </a:solidFill>
              </a:rPr>
              <a:t>peralatan</a:t>
            </a:r>
            <a:r>
              <a:rPr lang="en-US" sz="2400" dirty="0" smtClean="0">
                <a:solidFill>
                  <a:schemeClr val="tx1"/>
                </a:solidFill>
              </a:rPr>
              <a:t> </a:t>
            </a:r>
            <a:r>
              <a:rPr lang="en-US" sz="2400" dirty="0" err="1" smtClean="0">
                <a:solidFill>
                  <a:schemeClr val="tx1"/>
                </a:solidFill>
              </a:rPr>
              <a:t>diindustri</a:t>
            </a:r>
            <a:r>
              <a:rPr lang="en-US" sz="2400" dirty="0" smtClean="0">
                <a:solidFill>
                  <a:schemeClr val="tx1"/>
                </a:solidFill>
              </a:rPr>
              <a:t> yang </a:t>
            </a:r>
            <a:r>
              <a:rPr lang="en-US" sz="2400" dirty="0" err="1" smtClean="0">
                <a:solidFill>
                  <a:schemeClr val="tx1"/>
                </a:solidFill>
              </a:rPr>
              <a:t>mengkonsumsi</a:t>
            </a:r>
            <a:r>
              <a:rPr lang="en-US" sz="2400" dirty="0" smtClean="0">
                <a:solidFill>
                  <a:schemeClr val="tx1"/>
                </a:solidFill>
              </a:rPr>
              <a:t> </a:t>
            </a:r>
            <a:r>
              <a:rPr lang="en-US" sz="2400" dirty="0" err="1" smtClean="0">
                <a:solidFill>
                  <a:schemeClr val="tx1"/>
                </a:solidFill>
              </a:rPr>
              <a:t>energi</a:t>
            </a:r>
            <a:r>
              <a:rPr lang="en-US" sz="2400" dirty="0" smtClean="0">
                <a:solidFill>
                  <a:schemeClr val="tx1"/>
                </a:solidFill>
              </a:rPr>
              <a:t> </a:t>
            </a:r>
            <a:r>
              <a:rPr lang="en-US" sz="2400" dirty="0" err="1" smtClean="0">
                <a:solidFill>
                  <a:schemeClr val="tx1"/>
                </a:solidFill>
              </a:rPr>
              <a:t>listrik</a:t>
            </a:r>
            <a:r>
              <a:rPr lang="en-US" sz="2400" dirty="0" smtClean="0">
                <a:solidFill>
                  <a:schemeClr val="tx1"/>
                </a:solidFill>
              </a:rPr>
              <a:t> </a:t>
            </a:r>
            <a:r>
              <a:rPr lang="en-US" sz="2400" dirty="0" err="1" smtClean="0">
                <a:solidFill>
                  <a:schemeClr val="tx1"/>
                </a:solidFill>
              </a:rPr>
              <a:t>cukup</a:t>
            </a:r>
            <a:r>
              <a:rPr lang="en-US" sz="2400" dirty="0" smtClean="0">
                <a:solidFill>
                  <a:schemeClr val="tx1"/>
                </a:solidFill>
              </a:rPr>
              <a:t> </a:t>
            </a:r>
            <a:r>
              <a:rPr lang="en-US" sz="2400" dirty="0" err="1" smtClean="0">
                <a:solidFill>
                  <a:schemeClr val="tx1"/>
                </a:solidFill>
              </a:rPr>
              <a:t>besar</a:t>
            </a:r>
            <a:r>
              <a:rPr lang="en-US" sz="2400" dirty="0" smtClean="0">
                <a:solidFill>
                  <a:schemeClr val="tx1"/>
                </a:solidFill>
              </a:rPr>
              <a:t> </a:t>
            </a:r>
            <a:r>
              <a:rPr lang="en-US" sz="2400" dirty="0" err="1" smtClean="0">
                <a:solidFill>
                  <a:schemeClr val="tx1"/>
                </a:solidFill>
              </a:rPr>
              <a:t>adalah</a:t>
            </a:r>
            <a:r>
              <a:rPr lang="en-US" sz="2400" dirty="0" smtClean="0">
                <a:solidFill>
                  <a:schemeClr val="tx1"/>
                </a:solidFill>
              </a:rPr>
              <a:t> </a:t>
            </a:r>
            <a:r>
              <a:rPr lang="en-US" sz="2400" dirty="0" err="1" smtClean="0">
                <a:solidFill>
                  <a:schemeClr val="tx1"/>
                </a:solidFill>
              </a:rPr>
              <a:t>mesin</a:t>
            </a:r>
            <a:r>
              <a:rPr lang="en-US" sz="2400" dirty="0" smtClean="0">
                <a:solidFill>
                  <a:schemeClr val="tx1"/>
                </a:solidFill>
              </a:rPr>
              <a:t> </a:t>
            </a:r>
            <a:r>
              <a:rPr lang="en-US" sz="2400" dirty="0" err="1" smtClean="0">
                <a:solidFill>
                  <a:schemeClr val="tx1"/>
                </a:solidFill>
              </a:rPr>
              <a:t>pendingin</a:t>
            </a:r>
            <a:r>
              <a:rPr lang="en-US" sz="2400" dirty="0" smtClean="0">
                <a:solidFill>
                  <a:schemeClr val="tx1"/>
                </a:solidFill>
              </a:rPr>
              <a:t> </a:t>
            </a:r>
            <a:r>
              <a:rPr lang="en-US" sz="2400" dirty="0" err="1" smtClean="0">
                <a:solidFill>
                  <a:schemeClr val="tx1"/>
                </a:solidFill>
              </a:rPr>
              <a:t>industri</a:t>
            </a:r>
            <a:r>
              <a:rPr lang="en-US" sz="2400" dirty="0" smtClean="0">
                <a:solidFill>
                  <a:schemeClr val="tx1"/>
                </a:solidFill>
              </a:rPr>
              <a:t>, </a:t>
            </a:r>
            <a:r>
              <a:rPr lang="en-US" sz="2400" dirty="0" err="1" smtClean="0">
                <a:solidFill>
                  <a:schemeClr val="tx1"/>
                </a:solidFill>
              </a:rPr>
              <a:t>sebagai</a:t>
            </a:r>
            <a:r>
              <a:rPr lang="en-US" sz="2400" dirty="0" smtClean="0">
                <a:solidFill>
                  <a:schemeClr val="tx1"/>
                </a:solidFill>
              </a:rPr>
              <a:t> </a:t>
            </a:r>
            <a:r>
              <a:rPr lang="en-US" sz="2400" dirty="0" err="1" smtClean="0">
                <a:solidFill>
                  <a:schemeClr val="tx1"/>
                </a:solidFill>
              </a:rPr>
              <a:t>contoh</a:t>
            </a:r>
            <a:r>
              <a:rPr lang="en-US" sz="2400" dirty="0" smtClean="0">
                <a:solidFill>
                  <a:schemeClr val="tx1"/>
                </a:solidFill>
              </a:rPr>
              <a:t> </a:t>
            </a:r>
            <a:r>
              <a:rPr lang="en-US" sz="2400" dirty="0" err="1" smtClean="0">
                <a:solidFill>
                  <a:schemeClr val="tx1"/>
                </a:solidFill>
              </a:rPr>
              <a:t>mesin</a:t>
            </a:r>
            <a:r>
              <a:rPr lang="en-US" sz="2400" dirty="0" smtClean="0">
                <a:solidFill>
                  <a:schemeClr val="tx1"/>
                </a:solidFill>
              </a:rPr>
              <a:t> </a:t>
            </a:r>
            <a:r>
              <a:rPr lang="en-US" sz="2400" dirty="0" err="1" smtClean="0">
                <a:solidFill>
                  <a:schemeClr val="tx1"/>
                </a:solidFill>
              </a:rPr>
              <a:t>pendingin</a:t>
            </a:r>
            <a:r>
              <a:rPr lang="en-US" sz="2400" dirty="0" smtClean="0">
                <a:solidFill>
                  <a:schemeClr val="tx1"/>
                </a:solidFill>
              </a:rPr>
              <a:t> Cold Storage yang </a:t>
            </a:r>
            <a:r>
              <a:rPr lang="en-US" sz="2400" dirty="0" err="1" smtClean="0">
                <a:solidFill>
                  <a:schemeClr val="tx1"/>
                </a:solidFill>
              </a:rPr>
              <a:t>banyak</a:t>
            </a:r>
            <a:r>
              <a:rPr lang="en-US" sz="2400" dirty="0" smtClean="0">
                <a:solidFill>
                  <a:schemeClr val="tx1"/>
                </a:solidFill>
              </a:rPr>
              <a:t> </a:t>
            </a:r>
            <a:r>
              <a:rPr lang="en-US" sz="2400" dirty="0" err="1" smtClean="0">
                <a:solidFill>
                  <a:schemeClr val="tx1"/>
                </a:solidFill>
              </a:rPr>
              <a:t>digunakan</a:t>
            </a:r>
            <a:r>
              <a:rPr lang="en-US" sz="2400" dirty="0" smtClean="0">
                <a:solidFill>
                  <a:schemeClr val="tx1"/>
                </a:solidFill>
              </a:rPr>
              <a:t> </a:t>
            </a:r>
            <a:r>
              <a:rPr lang="en-US" sz="2400" dirty="0" err="1" smtClean="0">
                <a:solidFill>
                  <a:schemeClr val="tx1"/>
                </a:solidFill>
              </a:rPr>
              <a:t>diindustri</a:t>
            </a:r>
            <a:r>
              <a:rPr lang="en-US" sz="2400" dirty="0" smtClean="0">
                <a:solidFill>
                  <a:schemeClr val="tx1"/>
                </a:solidFill>
              </a:rPr>
              <a:t> </a:t>
            </a:r>
            <a:r>
              <a:rPr lang="en-US" sz="2400" dirty="0" err="1" smtClean="0">
                <a:solidFill>
                  <a:schemeClr val="tx1"/>
                </a:solidFill>
              </a:rPr>
              <a:t>pengolahan</a:t>
            </a:r>
            <a:r>
              <a:rPr lang="en-US" sz="2400" dirty="0" smtClean="0">
                <a:solidFill>
                  <a:schemeClr val="tx1"/>
                </a:solidFill>
              </a:rPr>
              <a:t> </a:t>
            </a:r>
            <a:r>
              <a:rPr lang="en-US" sz="2400" dirty="0" err="1" smtClean="0">
                <a:solidFill>
                  <a:schemeClr val="tx1"/>
                </a:solidFill>
              </a:rPr>
              <a:t>ikan</a:t>
            </a:r>
            <a:r>
              <a:rPr lang="en-US" sz="2400" dirty="0" smtClean="0">
                <a:solidFill>
                  <a:schemeClr val="tx1"/>
                </a:solidFill>
              </a:rPr>
              <a:t>, </a:t>
            </a:r>
            <a:r>
              <a:rPr lang="en-US" sz="2400" dirty="0" err="1" smtClean="0">
                <a:solidFill>
                  <a:schemeClr val="tx1"/>
                </a:solidFill>
              </a:rPr>
              <a:t>udang</a:t>
            </a:r>
            <a:r>
              <a:rPr lang="en-US" sz="2400" dirty="0" smtClean="0">
                <a:solidFill>
                  <a:schemeClr val="tx1"/>
                </a:solidFill>
              </a:rPr>
              <a:t>, </a:t>
            </a:r>
            <a:r>
              <a:rPr lang="en-US" sz="2400" dirty="0" err="1" smtClean="0">
                <a:solidFill>
                  <a:schemeClr val="tx1"/>
                </a:solidFill>
              </a:rPr>
              <a:t>dan</a:t>
            </a:r>
            <a:r>
              <a:rPr lang="en-US" sz="2400" dirty="0" smtClean="0">
                <a:solidFill>
                  <a:schemeClr val="tx1"/>
                </a:solidFill>
              </a:rPr>
              <a:t> </a:t>
            </a:r>
            <a:r>
              <a:rPr lang="en-US" sz="2400" dirty="0" err="1" smtClean="0">
                <a:solidFill>
                  <a:schemeClr val="tx1"/>
                </a:solidFill>
              </a:rPr>
              <a:t>daging</a:t>
            </a:r>
            <a:r>
              <a:rPr lang="en-US" sz="2400" dirty="0" smtClean="0">
                <a:solidFill>
                  <a:schemeClr val="tx1"/>
                </a:solidFill>
              </a:rPr>
              <a:t>. </a:t>
            </a:r>
            <a:r>
              <a:rPr lang="en-US" sz="2400" dirty="0" err="1" smtClean="0">
                <a:solidFill>
                  <a:schemeClr val="tx1"/>
                </a:solidFill>
              </a:rPr>
              <a:t>Hampir</a:t>
            </a:r>
            <a:r>
              <a:rPr lang="en-US" sz="2400" dirty="0" smtClean="0">
                <a:solidFill>
                  <a:schemeClr val="tx1"/>
                </a:solidFill>
              </a:rPr>
              <a:t>  90% </a:t>
            </a:r>
            <a:r>
              <a:rPr lang="en-US" sz="2400" dirty="0" err="1" smtClean="0">
                <a:solidFill>
                  <a:schemeClr val="tx1"/>
                </a:solidFill>
              </a:rPr>
              <a:t>dari</a:t>
            </a:r>
            <a:r>
              <a:rPr lang="en-US" sz="2400" dirty="0" smtClean="0">
                <a:solidFill>
                  <a:schemeClr val="tx1"/>
                </a:solidFill>
              </a:rPr>
              <a:t> </a:t>
            </a:r>
            <a:r>
              <a:rPr lang="en-US" sz="2400" dirty="0" err="1" smtClean="0">
                <a:solidFill>
                  <a:schemeClr val="tx1"/>
                </a:solidFill>
              </a:rPr>
              <a:t>pemakaian</a:t>
            </a:r>
            <a:r>
              <a:rPr lang="en-US" sz="2400" dirty="0" smtClean="0">
                <a:solidFill>
                  <a:schemeClr val="tx1"/>
                </a:solidFill>
              </a:rPr>
              <a:t> </a:t>
            </a:r>
            <a:r>
              <a:rPr lang="en-US" sz="2400" dirty="0" err="1" smtClean="0">
                <a:solidFill>
                  <a:schemeClr val="tx1"/>
                </a:solidFill>
              </a:rPr>
              <a:t>energi</a:t>
            </a:r>
            <a:r>
              <a:rPr lang="en-US" sz="2400" dirty="0" smtClean="0">
                <a:solidFill>
                  <a:schemeClr val="tx1"/>
                </a:solidFill>
              </a:rPr>
              <a:t> </a:t>
            </a:r>
            <a:r>
              <a:rPr lang="en-US" sz="2400" dirty="0" err="1" smtClean="0">
                <a:solidFill>
                  <a:schemeClr val="tx1"/>
                </a:solidFill>
              </a:rPr>
              <a:t>tersebut</a:t>
            </a:r>
            <a:r>
              <a:rPr lang="en-US" sz="2400" dirty="0" smtClean="0">
                <a:solidFill>
                  <a:schemeClr val="tx1"/>
                </a:solidFill>
              </a:rPr>
              <a:t> </a:t>
            </a:r>
            <a:r>
              <a:rPr lang="en-US" sz="2400" dirty="0" err="1" smtClean="0">
                <a:solidFill>
                  <a:schemeClr val="tx1"/>
                </a:solidFill>
              </a:rPr>
              <a:t>dikonsumsi</a:t>
            </a:r>
            <a:r>
              <a:rPr lang="en-US" sz="2400" dirty="0" smtClean="0">
                <a:solidFill>
                  <a:schemeClr val="tx1"/>
                </a:solidFill>
              </a:rPr>
              <a:t> </a:t>
            </a:r>
            <a:r>
              <a:rPr lang="en-US" sz="2400" dirty="0" err="1" smtClean="0">
                <a:solidFill>
                  <a:schemeClr val="tx1"/>
                </a:solidFill>
              </a:rPr>
              <a:t>oleh</a:t>
            </a:r>
            <a:r>
              <a:rPr lang="en-US" sz="2400" dirty="0" smtClean="0">
                <a:solidFill>
                  <a:schemeClr val="tx1"/>
                </a:solidFill>
              </a:rPr>
              <a:t> </a:t>
            </a:r>
            <a:r>
              <a:rPr lang="en-US" sz="2400" dirty="0" err="1" smtClean="0">
                <a:solidFill>
                  <a:schemeClr val="tx1"/>
                </a:solidFill>
              </a:rPr>
              <a:t>kompresor</a:t>
            </a:r>
            <a:r>
              <a:rPr lang="en-US" sz="2400" dirty="0" smtClean="0">
                <a:solidFill>
                  <a:schemeClr val="tx1"/>
                </a:solidFill>
              </a:rPr>
              <a:t>.        </a:t>
            </a:r>
            <a:br>
              <a:rPr lang="en-US" sz="2400" dirty="0" smtClean="0">
                <a:solidFill>
                  <a:schemeClr val="tx1"/>
                </a:solidFill>
              </a:rPr>
            </a:br>
            <a:r>
              <a:rPr lang="en-US" sz="2400" dirty="0" smtClean="0">
                <a:solidFill>
                  <a:schemeClr val="tx1"/>
                </a:solidFill>
              </a:rPr>
              <a:t>	</a:t>
            </a:r>
            <a:r>
              <a:rPr lang="en-US" sz="2400" dirty="0" err="1" smtClean="0">
                <a:solidFill>
                  <a:schemeClr val="tx1"/>
                </a:solidFill>
              </a:rPr>
              <a:t>Pada</a:t>
            </a:r>
            <a:r>
              <a:rPr lang="en-US" sz="2400" dirty="0" smtClean="0">
                <a:solidFill>
                  <a:schemeClr val="tx1"/>
                </a:solidFill>
              </a:rPr>
              <a:t> </a:t>
            </a:r>
            <a:r>
              <a:rPr lang="en-US" sz="2400" dirty="0" err="1" smtClean="0">
                <a:solidFill>
                  <a:schemeClr val="tx1"/>
                </a:solidFill>
              </a:rPr>
              <a:t>saat</a:t>
            </a:r>
            <a:r>
              <a:rPr lang="en-US" sz="2400" dirty="0" smtClean="0">
                <a:solidFill>
                  <a:schemeClr val="tx1"/>
                </a:solidFill>
              </a:rPr>
              <a:t> </a:t>
            </a:r>
            <a:r>
              <a:rPr lang="en-US" sz="2400" dirty="0" err="1" smtClean="0">
                <a:solidFill>
                  <a:schemeClr val="tx1"/>
                </a:solidFill>
              </a:rPr>
              <a:t>ini</a:t>
            </a:r>
            <a:r>
              <a:rPr lang="en-US" sz="2400" dirty="0" smtClean="0">
                <a:solidFill>
                  <a:schemeClr val="tx1"/>
                </a:solidFill>
              </a:rPr>
              <a:t> </a:t>
            </a:r>
            <a:r>
              <a:rPr lang="en-US" sz="2400" dirty="0" err="1" smtClean="0">
                <a:solidFill>
                  <a:schemeClr val="tx1"/>
                </a:solidFill>
              </a:rPr>
              <a:t>umumnya</a:t>
            </a:r>
            <a:r>
              <a:rPr lang="en-US" sz="2400" dirty="0" smtClean="0">
                <a:solidFill>
                  <a:schemeClr val="tx1"/>
                </a:solidFill>
              </a:rPr>
              <a:t> Cold Storage </a:t>
            </a:r>
            <a:r>
              <a:rPr lang="en-US" sz="2400" dirty="0" err="1" smtClean="0">
                <a:solidFill>
                  <a:schemeClr val="tx1"/>
                </a:solidFill>
              </a:rPr>
              <a:t>di</a:t>
            </a:r>
            <a:r>
              <a:rPr lang="en-US" sz="2400" dirty="0" smtClean="0">
                <a:solidFill>
                  <a:schemeClr val="tx1"/>
                </a:solidFill>
              </a:rPr>
              <a:t> </a:t>
            </a:r>
            <a:r>
              <a:rPr lang="en-US" sz="2400" dirty="0" err="1" smtClean="0">
                <a:solidFill>
                  <a:schemeClr val="tx1"/>
                </a:solidFill>
              </a:rPr>
              <a:t>industri</a:t>
            </a:r>
            <a:r>
              <a:rPr lang="en-US" sz="2400" dirty="0" smtClean="0">
                <a:solidFill>
                  <a:schemeClr val="tx1"/>
                </a:solidFill>
              </a:rPr>
              <a:t> </a:t>
            </a:r>
            <a:r>
              <a:rPr lang="en-US" sz="2400" dirty="0" err="1" smtClean="0">
                <a:solidFill>
                  <a:schemeClr val="tx1"/>
                </a:solidFill>
              </a:rPr>
              <a:t>banyak</a:t>
            </a:r>
            <a:r>
              <a:rPr lang="en-US" sz="2400" dirty="0" smtClean="0">
                <a:solidFill>
                  <a:schemeClr val="tx1"/>
                </a:solidFill>
              </a:rPr>
              <a:t> yang </a:t>
            </a:r>
            <a:r>
              <a:rPr lang="en-US" sz="2400" dirty="0" err="1" smtClean="0">
                <a:solidFill>
                  <a:schemeClr val="tx1"/>
                </a:solidFill>
              </a:rPr>
              <a:t>bersifat</a:t>
            </a:r>
            <a:r>
              <a:rPr lang="en-US" sz="2400" dirty="0" smtClean="0">
                <a:solidFill>
                  <a:schemeClr val="tx1"/>
                </a:solidFill>
              </a:rPr>
              <a:t> </a:t>
            </a:r>
            <a:r>
              <a:rPr lang="en-US" sz="2400" dirty="0" err="1" smtClean="0">
                <a:solidFill>
                  <a:schemeClr val="tx1"/>
                </a:solidFill>
              </a:rPr>
              <a:t>konvensional</a:t>
            </a:r>
            <a:r>
              <a:rPr lang="en-US" sz="2400" dirty="0" smtClean="0">
                <a:solidFill>
                  <a:schemeClr val="tx1"/>
                </a:solidFill>
              </a:rPr>
              <a:t>  </a:t>
            </a:r>
            <a:r>
              <a:rPr lang="en-US" sz="2400" dirty="0" err="1" smtClean="0">
                <a:solidFill>
                  <a:schemeClr val="tx1"/>
                </a:solidFill>
              </a:rPr>
              <a:t>yaitu</a:t>
            </a:r>
            <a:r>
              <a:rPr lang="en-US" sz="2400" dirty="0" smtClean="0">
                <a:solidFill>
                  <a:schemeClr val="tx1"/>
                </a:solidFill>
              </a:rPr>
              <a:t> </a:t>
            </a:r>
            <a:r>
              <a:rPr lang="en-US" sz="2400" dirty="0" err="1" smtClean="0">
                <a:solidFill>
                  <a:schemeClr val="tx1"/>
                </a:solidFill>
              </a:rPr>
              <a:t>dimana</a:t>
            </a:r>
            <a:r>
              <a:rPr lang="en-US" sz="2400" dirty="0" smtClean="0">
                <a:solidFill>
                  <a:schemeClr val="tx1"/>
                </a:solidFill>
              </a:rPr>
              <a:t> </a:t>
            </a:r>
            <a:r>
              <a:rPr lang="en-US" sz="2400" dirty="0" err="1" smtClean="0">
                <a:solidFill>
                  <a:schemeClr val="tx1"/>
                </a:solidFill>
              </a:rPr>
              <a:t>sistem</a:t>
            </a:r>
            <a:r>
              <a:rPr lang="en-US" sz="2400" dirty="0" smtClean="0">
                <a:solidFill>
                  <a:schemeClr val="tx1"/>
                </a:solidFill>
              </a:rPr>
              <a:t> </a:t>
            </a:r>
            <a:r>
              <a:rPr lang="en-US" sz="2400" dirty="0" err="1" smtClean="0">
                <a:solidFill>
                  <a:schemeClr val="tx1"/>
                </a:solidFill>
              </a:rPr>
              <a:t>kendali</a:t>
            </a:r>
            <a:r>
              <a:rPr lang="en-US" sz="2400" dirty="0" smtClean="0">
                <a:solidFill>
                  <a:schemeClr val="tx1"/>
                </a:solidFill>
              </a:rPr>
              <a:t> yang </a:t>
            </a:r>
            <a:r>
              <a:rPr lang="en-US" sz="2400" dirty="0" err="1" smtClean="0">
                <a:solidFill>
                  <a:schemeClr val="tx1"/>
                </a:solidFill>
              </a:rPr>
              <a:t>digunakan</a:t>
            </a:r>
            <a:r>
              <a:rPr lang="en-US" sz="2400" dirty="0" smtClean="0">
                <a:solidFill>
                  <a:schemeClr val="tx1"/>
                </a:solidFill>
              </a:rPr>
              <a:t> </a:t>
            </a:r>
            <a:r>
              <a:rPr lang="en-US" sz="2400" dirty="0" err="1" smtClean="0">
                <a:solidFill>
                  <a:schemeClr val="tx1"/>
                </a:solidFill>
              </a:rPr>
              <a:t>untuk</a:t>
            </a:r>
            <a:r>
              <a:rPr lang="en-US" sz="2400" dirty="0" smtClean="0">
                <a:solidFill>
                  <a:schemeClr val="tx1"/>
                </a:solidFill>
              </a:rPr>
              <a:t> </a:t>
            </a:r>
            <a:r>
              <a:rPr lang="en-US" sz="2400" dirty="0" err="1" smtClean="0">
                <a:solidFill>
                  <a:schemeClr val="tx1"/>
                </a:solidFill>
              </a:rPr>
              <a:t>mengatur</a:t>
            </a:r>
            <a:r>
              <a:rPr lang="en-US" sz="2400" dirty="0" smtClean="0">
                <a:solidFill>
                  <a:schemeClr val="tx1"/>
                </a:solidFill>
              </a:rPr>
              <a:t> </a:t>
            </a:r>
            <a:r>
              <a:rPr lang="en-US" sz="2400" dirty="0" err="1" smtClean="0">
                <a:solidFill>
                  <a:schemeClr val="tx1"/>
                </a:solidFill>
              </a:rPr>
              <a:t>kerja</a:t>
            </a:r>
            <a:r>
              <a:rPr lang="en-US" sz="2400" dirty="0" smtClean="0">
                <a:solidFill>
                  <a:schemeClr val="tx1"/>
                </a:solidFill>
              </a:rPr>
              <a:t> </a:t>
            </a:r>
            <a:r>
              <a:rPr lang="en-US" sz="2400" dirty="0" err="1" smtClean="0">
                <a:solidFill>
                  <a:schemeClr val="tx1"/>
                </a:solidFill>
              </a:rPr>
              <a:t>dari</a:t>
            </a:r>
            <a:r>
              <a:rPr lang="en-US" sz="2400" dirty="0" smtClean="0">
                <a:solidFill>
                  <a:schemeClr val="tx1"/>
                </a:solidFill>
              </a:rPr>
              <a:t> motor </a:t>
            </a:r>
            <a:r>
              <a:rPr lang="en-US" sz="2400" dirty="0" err="1" smtClean="0">
                <a:solidFill>
                  <a:schemeClr val="tx1"/>
                </a:solidFill>
              </a:rPr>
              <a:t>kompresor</a:t>
            </a:r>
            <a:r>
              <a:rPr lang="en-US" sz="2400" dirty="0" smtClean="0">
                <a:solidFill>
                  <a:schemeClr val="tx1"/>
                </a:solidFill>
              </a:rPr>
              <a:t>  </a:t>
            </a:r>
            <a:r>
              <a:rPr lang="en-US" sz="2400" dirty="0" err="1" smtClean="0">
                <a:solidFill>
                  <a:schemeClr val="tx1"/>
                </a:solidFill>
              </a:rPr>
              <a:t>hanya</a:t>
            </a:r>
            <a:r>
              <a:rPr lang="en-US" sz="2400" dirty="0" smtClean="0">
                <a:solidFill>
                  <a:schemeClr val="tx1"/>
                </a:solidFill>
              </a:rPr>
              <a:t> </a:t>
            </a:r>
            <a:r>
              <a:rPr lang="en-US" sz="2400" dirty="0" err="1" smtClean="0">
                <a:solidFill>
                  <a:schemeClr val="tx1"/>
                </a:solidFill>
              </a:rPr>
              <a:t>mengenal</a:t>
            </a:r>
            <a:r>
              <a:rPr lang="en-US" sz="2400" dirty="0" smtClean="0">
                <a:solidFill>
                  <a:schemeClr val="tx1"/>
                </a:solidFill>
              </a:rPr>
              <a:t> </a:t>
            </a:r>
            <a:r>
              <a:rPr lang="en-US" sz="2400" dirty="0" err="1" smtClean="0">
                <a:solidFill>
                  <a:schemeClr val="tx1"/>
                </a:solidFill>
              </a:rPr>
              <a:t>dua</a:t>
            </a:r>
            <a:r>
              <a:rPr lang="en-US" sz="2400" dirty="0" smtClean="0">
                <a:solidFill>
                  <a:schemeClr val="tx1"/>
                </a:solidFill>
              </a:rPr>
              <a:t> </a:t>
            </a:r>
            <a:r>
              <a:rPr lang="en-US" sz="2400" dirty="0" err="1" smtClean="0">
                <a:solidFill>
                  <a:schemeClr val="tx1"/>
                </a:solidFill>
              </a:rPr>
              <a:t>kondisi</a:t>
            </a:r>
            <a:r>
              <a:rPr lang="en-US" sz="2400" dirty="0" smtClean="0">
                <a:solidFill>
                  <a:schemeClr val="tx1"/>
                </a:solidFill>
              </a:rPr>
              <a:t> </a:t>
            </a:r>
            <a:r>
              <a:rPr lang="en-US" sz="2400" dirty="0" err="1" smtClean="0">
                <a:solidFill>
                  <a:schemeClr val="tx1"/>
                </a:solidFill>
              </a:rPr>
              <a:t>berdasarkan</a:t>
            </a:r>
            <a:r>
              <a:rPr lang="en-US" sz="2400" dirty="0" smtClean="0">
                <a:solidFill>
                  <a:schemeClr val="tx1"/>
                </a:solidFill>
              </a:rPr>
              <a:t> </a:t>
            </a:r>
            <a:r>
              <a:rPr lang="en-US" sz="2400" dirty="0" err="1" smtClean="0">
                <a:solidFill>
                  <a:schemeClr val="tx1"/>
                </a:solidFill>
              </a:rPr>
              <a:t>suhu</a:t>
            </a:r>
            <a:r>
              <a:rPr lang="en-US" sz="2400" dirty="0" smtClean="0">
                <a:solidFill>
                  <a:schemeClr val="tx1"/>
                </a:solidFill>
              </a:rPr>
              <a:t> yang </a:t>
            </a:r>
            <a:r>
              <a:rPr lang="en-US" sz="2400" dirty="0" err="1" smtClean="0">
                <a:solidFill>
                  <a:schemeClr val="tx1"/>
                </a:solidFill>
              </a:rPr>
              <a:t>ditetapkan</a:t>
            </a:r>
            <a:r>
              <a:rPr lang="en-US" sz="2400" dirty="0" smtClean="0">
                <a:solidFill>
                  <a:schemeClr val="tx1"/>
                </a:solidFill>
              </a:rPr>
              <a:t> </a:t>
            </a:r>
            <a:r>
              <a:rPr lang="en-US" sz="2400" dirty="0" err="1" smtClean="0">
                <a:solidFill>
                  <a:schemeClr val="tx1"/>
                </a:solidFill>
              </a:rPr>
              <a:t>melalui</a:t>
            </a:r>
            <a:r>
              <a:rPr lang="en-US" sz="2400" dirty="0" smtClean="0">
                <a:solidFill>
                  <a:schemeClr val="tx1"/>
                </a:solidFill>
              </a:rPr>
              <a:t> </a:t>
            </a:r>
            <a:r>
              <a:rPr lang="en-US" sz="2400" dirty="0" err="1" smtClean="0">
                <a:solidFill>
                  <a:schemeClr val="tx1"/>
                </a:solidFill>
              </a:rPr>
              <a:t>pengaturan</a:t>
            </a:r>
            <a:r>
              <a:rPr lang="en-US" sz="2400" dirty="0" smtClean="0">
                <a:solidFill>
                  <a:schemeClr val="tx1"/>
                </a:solidFill>
              </a:rPr>
              <a:t> thermostat. </a:t>
            </a:r>
            <a:r>
              <a:rPr lang="en-US" sz="2400" dirty="0" err="1" smtClean="0">
                <a:solidFill>
                  <a:schemeClr val="tx1"/>
                </a:solidFill>
              </a:rPr>
              <a:t>Jika</a:t>
            </a:r>
            <a:r>
              <a:rPr lang="en-US" sz="2400" dirty="0" smtClean="0">
                <a:solidFill>
                  <a:schemeClr val="tx1"/>
                </a:solidFill>
              </a:rPr>
              <a:t> </a:t>
            </a:r>
            <a:r>
              <a:rPr lang="en-US" sz="2400" dirty="0" err="1" smtClean="0">
                <a:solidFill>
                  <a:schemeClr val="tx1"/>
                </a:solidFill>
              </a:rPr>
              <a:t>suhu</a:t>
            </a:r>
            <a:r>
              <a:rPr lang="en-US" sz="2400" dirty="0" smtClean="0">
                <a:solidFill>
                  <a:schemeClr val="tx1"/>
                </a:solidFill>
              </a:rPr>
              <a:t> </a:t>
            </a:r>
            <a:r>
              <a:rPr lang="en-US" sz="2400" dirty="0" err="1" smtClean="0">
                <a:solidFill>
                  <a:schemeClr val="tx1"/>
                </a:solidFill>
              </a:rPr>
              <a:t>ruang</a:t>
            </a:r>
            <a:r>
              <a:rPr lang="en-US" sz="2400" dirty="0" smtClean="0">
                <a:solidFill>
                  <a:schemeClr val="tx1"/>
                </a:solidFill>
              </a:rPr>
              <a:t> </a:t>
            </a:r>
            <a:r>
              <a:rPr lang="en-US" sz="2400" dirty="0" err="1" smtClean="0">
                <a:solidFill>
                  <a:schemeClr val="tx1"/>
                </a:solidFill>
              </a:rPr>
              <a:t>lebih</a:t>
            </a:r>
            <a:r>
              <a:rPr lang="en-US" sz="2400" dirty="0" smtClean="0">
                <a:solidFill>
                  <a:schemeClr val="tx1"/>
                </a:solidFill>
              </a:rPr>
              <a:t> </a:t>
            </a:r>
            <a:r>
              <a:rPr lang="en-US" sz="2400" dirty="0" err="1" smtClean="0">
                <a:solidFill>
                  <a:schemeClr val="tx1"/>
                </a:solidFill>
              </a:rPr>
              <a:t>besar</a:t>
            </a:r>
            <a:r>
              <a:rPr lang="en-US" sz="2400" dirty="0" smtClean="0">
                <a:solidFill>
                  <a:schemeClr val="tx1"/>
                </a:solidFill>
              </a:rPr>
              <a:t> </a:t>
            </a:r>
            <a:r>
              <a:rPr lang="en-US" sz="2400" dirty="0" err="1" smtClean="0">
                <a:solidFill>
                  <a:schemeClr val="tx1"/>
                </a:solidFill>
              </a:rPr>
              <a:t>dari</a:t>
            </a:r>
            <a:r>
              <a:rPr lang="en-US" sz="2400" dirty="0" smtClean="0">
                <a:solidFill>
                  <a:schemeClr val="tx1"/>
                </a:solidFill>
              </a:rPr>
              <a:t> </a:t>
            </a:r>
            <a:r>
              <a:rPr lang="en-US" sz="2400" dirty="0" err="1" smtClean="0">
                <a:solidFill>
                  <a:schemeClr val="tx1"/>
                </a:solidFill>
              </a:rPr>
              <a:t>suhu</a:t>
            </a:r>
            <a:r>
              <a:rPr lang="en-US" sz="2400" dirty="0" smtClean="0">
                <a:solidFill>
                  <a:schemeClr val="tx1"/>
                </a:solidFill>
              </a:rPr>
              <a:t> yang </a:t>
            </a:r>
            <a:r>
              <a:rPr lang="en-US" sz="2400" dirty="0" err="1" smtClean="0">
                <a:solidFill>
                  <a:schemeClr val="tx1"/>
                </a:solidFill>
              </a:rPr>
              <a:t>ditetapkan</a:t>
            </a:r>
            <a:r>
              <a:rPr lang="en-US" sz="2400" dirty="0" smtClean="0">
                <a:solidFill>
                  <a:schemeClr val="tx1"/>
                </a:solidFill>
              </a:rPr>
              <a:t> </a:t>
            </a:r>
            <a:r>
              <a:rPr lang="en-US" sz="2400" dirty="0" err="1" smtClean="0">
                <a:solidFill>
                  <a:schemeClr val="tx1"/>
                </a:solidFill>
              </a:rPr>
              <a:t>maka</a:t>
            </a:r>
            <a:r>
              <a:rPr lang="en-US" sz="2400" dirty="0" smtClean="0">
                <a:solidFill>
                  <a:schemeClr val="tx1"/>
                </a:solidFill>
              </a:rPr>
              <a:t> motor </a:t>
            </a:r>
            <a:r>
              <a:rPr lang="en-US" sz="2400" dirty="0" err="1" smtClean="0">
                <a:solidFill>
                  <a:schemeClr val="tx1"/>
                </a:solidFill>
              </a:rPr>
              <a:t>kompresor</a:t>
            </a:r>
            <a:r>
              <a:rPr lang="en-US" sz="2400" dirty="0" smtClean="0">
                <a:solidFill>
                  <a:schemeClr val="tx1"/>
                </a:solidFill>
              </a:rPr>
              <a:t> </a:t>
            </a:r>
            <a:r>
              <a:rPr lang="en-US" sz="2400" dirty="0" err="1" smtClean="0">
                <a:solidFill>
                  <a:schemeClr val="tx1"/>
                </a:solidFill>
              </a:rPr>
              <a:t>akan</a:t>
            </a:r>
            <a:r>
              <a:rPr lang="en-US" sz="2400" dirty="0" smtClean="0">
                <a:solidFill>
                  <a:schemeClr val="tx1"/>
                </a:solidFill>
              </a:rPr>
              <a:t> </a:t>
            </a:r>
            <a:r>
              <a:rPr lang="en-US" sz="2400" dirty="0" err="1" smtClean="0">
                <a:solidFill>
                  <a:schemeClr val="tx1"/>
                </a:solidFill>
              </a:rPr>
              <a:t>beroperasi</a:t>
            </a:r>
            <a:r>
              <a:rPr lang="en-US" sz="2400" dirty="0" smtClean="0">
                <a:solidFill>
                  <a:schemeClr val="tx1"/>
                </a:solidFill>
              </a:rPr>
              <a:t> (ON) </a:t>
            </a:r>
            <a:r>
              <a:rPr lang="en-US" sz="2400" dirty="0" err="1" smtClean="0">
                <a:solidFill>
                  <a:schemeClr val="tx1"/>
                </a:solidFill>
              </a:rPr>
              <a:t>dan</a:t>
            </a:r>
            <a:r>
              <a:rPr lang="en-US" sz="2400" dirty="0" smtClean="0">
                <a:solidFill>
                  <a:schemeClr val="tx1"/>
                </a:solidFill>
              </a:rPr>
              <a:t> </a:t>
            </a:r>
            <a:r>
              <a:rPr lang="en-US" sz="2400" dirty="0" err="1" smtClean="0">
                <a:solidFill>
                  <a:schemeClr val="tx1"/>
                </a:solidFill>
              </a:rPr>
              <a:t>sebaliknya</a:t>
            </a:r>
            <a:r>
              <a:rPr lang="en-US" sz="2400" dirty="0" smtClean="0">
                <a:solidFill>
                  <a:schemeClr val="tx1"/>
                </a:solidFill>
              </a:rPr>
              <a:t> </a:t>
            </a:r>
            <a:r>
              <a:rPr lang="en-US" sz="2400" dirty="0" err="1" smtClean="0">
                <a:solidFill>
                  <a:schemeClr val="tx1"/>
                </a:solidFill>
              </a:rPr>
              <a:t>akan</a:t>
            </a:r>
            <a:r>
              <a:rPr lang="en-US" sz="2400" dirty="0" smtClean="0">
                <a:solidFill>
                  <a:schemeClr val="tx1"/>
                </a:solidFill>
              </a:rPr>
              <a:t> </a:t>
            </a:r>
            <a:r>
              <a:rPr lang="en-US" sz="2400" dirty="0" err="1" smtClean="0">
                <a:solidFill>
                  <a:schemeClr val="tx1"/>
                </a:solidFill>
              </a:rPr>
              <a:t>berhenti</a:t>
            </a:r>
            <a:r>
              <a:rPr lang="en-US" sz="2400" dirty="0" smtClean="0">
                <a:solidFill>
                  <a:schemeClr val="tx1"/>
                </a:solidFill>
              </a:rPr>
              <a:t> (Off) </a:t>
            </a:r>
            <a:r>
              <a:rPr lang="en-US" sz="2400" dirty="0" err="1" smtClean="0">
                <a:solidFill>
                  <a:schemeClr val="tx1"/>
                </a:solidFill>
              </a:rPr>
              <a:t>jika</a:t>
            </a:r>
            <a:r>
              <a:rPr lang="en-US" sz="2400" dirty="0" smtClean="0">
                <a:solidFill>
                  <a:schemeClr val="tx1"/>
                </a:solidFill>
              </a:rPr>
              <a:t> </a:t>
            </a:r>
            <a:r>
              <a:rPr lang="en-US" sz="2400" dirty="0" err="1" smtClean="0">
                <a:solidFill>
                  <a:schemeClr val="tx1"/>
                </a:solidFill>
              </a:rPr>
              <a:t>suhu</a:t>
            </a:r>
            <a:r>
              <a:rPr lang="en-US" sz="2400" dirty="0" smtClean="0">
                <a:solidFill>
                  <a:schemeClr val="tx1"/>
                </a:solidFill>
              </a:rPr>
              <a:t> </a:t>
            </a:r>
            <a:r>
              <a:rPr lang="en-US" sz="2400" dirty="0" err="1" smtClean="0">
                <a:solidFill>
                  <a:schemeClr val="tx1"/>
                </a:solidFill>
              </a:rPr>
              <a:t>ruang</a:t>
            </a:r>
            <a:r>
              <a:rPr lang="en-US" sz="2400" dirty="0" smtClean="0">
                <a:solidFill>
                  <a:schemeClr val="tx1"/>
                </a:solidFill>
              </a:rPr>
              <a:t> </a:t>
            </a:r>
            <a:r>
              <a:rPr lang="en-US" sz="2400" dirty="0" err="1" smtClean="0">
                <a:solidFill>
                  <a:schemeClr val="tx1"/>
                </a:solidFill>
              </a:rPr>
              <a:t>lebih</a:t>
            </a:r>
            <a:r>
              <a:rPr lang="en-US" sz="2400" dirty="0" smtClean="0">
                <a:solidFill>
                  <a:schemeClr val="tx1"/>
                </a:solidFill>
              </a:rPr>
              <a:t> </a:t>
            </a:r>
            <a:r>
              <a:rPr lang="en-US" sz="2400" dirty="0" err="1" smtClean="0">
                <a:solidFill>
                  <a:schemeClr val="tx1"/>
                </a:solidFill>
              </a:rPr>
              <a:t>kecil</a:t>
            </a:r>
            <a:r>
              <a:rPr lang="en-US" sz="2400" dirty="0" smtClean="0">
                <a:solidFill>
                  <a:schemeClr val="tx1"/>
                </a:solidFill>
              </a:rPr>
              <a:t> </a:t>
            </a:r>
            <a:r>
              <a:rPr lang="en-US" sz="2400" dirty="0" err="1" smtClean="0">
                <a:solidFill>
                  <a:schemeClr val="tx1"/>
                </a:solidFill>
              </a:rPr>
              <a:t>dari</a:t>
            </a:r>
            <a:r>
              <a:rPr lang="en-US" sz="2400" dirty="0" smtClean="0">
                <a:solidFill>
                  <a:schemeClr val="tx1"/>
                </a:solidFill>
              </a:rPr>
              <a:t> </a:t>
            </a:r>
            <a:r>
              <a:rPr lang="en-US" sz="2400" dirty="0" err="1" smtClean="0">
                <a:solidFill>
                  <a:schemeClr val="tx1"/>
                </a:solidFill>
              </a:rPr>
              <a:t>suhu</a:t>
            </a:r>
            <a:r>
              <a:rPr lang="en-US" sz="2400" dirty="0" smtClean="0">
                <a:solidFill>
                  <a:schemeClr val="tx1"/>
                </a:solidFill>
              </a:rPr>
              <a:t> yang </a:t>
            </a:r>
            <a:r>
              <a:rPr lang="en-US" sz="2400" dirty="0" err="1" smtClean="0">
                <a:solidFill>
                  <a:schemeClr val="tx1"/>
                </a:solidFill>
              </a:rPr>
              <a:t>ditetapkan</a:t>
            </a:r>
            <a:r>
              <a:rPr lang="en-US" sz="2400" dirty="0" smtClean="0">
                <a:solidFill>
                  <a:schemeClr val="tx1"/>
                </a:solidFill>
              </a:rPr>
              <a:t>.</a:t>
            </a:r>
            <a:endParaRPr lang="en-US" sz="2400" dirty="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4706112"/>
          </a:xfrm>
        </p:spPr>
        <p:txBody>
          <a:bodyPr anchor="t">
            <a:normAutofit/>
          </a:bodyPr>
          <a:lstStyle/>
          <a:p>
            <a:pPr algn="just"/>
            <a:r>
              <a:rPr lang="en-US" sz="2400" dirty="0" smtClean="0">
                <a:solidFill>
                  <a:schemeClr val="tx1"/>
                </a:solidFill>
              </a:rPr>
              <a:t>	</a:t>
            </a:r>
            <a:r>
              <a:rPr lang="en-US" sz="2400" dirty="0" err="1" smtClean="0">
                <a:solidFill>
                  <a:schemeClr val="tx1"/>
                </a:solidFill>
              </a:rPr>
              <a:t>Sistem</a:t>
            </a:r>
            <a:r>
              <a:rPr lang="en-US" sz="2400" dirty="0" smtClean="0">
                <a:solidFill>
                  <a:schemeClr val="tx1"/>
                </a:solidFill>
              </a:rPr>
              <a:t> </a:t>
            </a:r>
            <a:r>
              <a:rPr lang="en-US" sz="2400" dirty="0" err="1" smtClean="0">
                <a:solidFill>
                  <a:schemeClr val="tx1"/>
                </a:solidFill>
              </a:rPr>
              <a:t>kendali</a:t>
            </a:r>
            <a:r>
              <a:rPr lang="en-US" sz="2400" dirty="0" smtClean="0">
                <a:solidFill>
                  <a:schemeClr val="tx1"/>
                </a:solidFill>
              </a:rPr>
              <a:t> ON/OFF </a:t>
            </a:r>
            <a:r>
              <a:rPr lang="en-US" sz="2400" dirty="0" err="1" smtClean="0">
                <a:solidFill>
                  <a:schemeClr val="tx1"/>
                </a:solidFill>
              </a:rPr>
              <a:t>memang</a:t>
            </a:r>
            <a:r>
              <a:rPr lang="en-US" sz="2400" dirty="0" smtClean="0">
                <a:solidFill>
                  <a:schemeClr val="tx1"/>
                </a:solidFill>
              </a:rPr>
              <a:t> </a:t>
            </a:r>
            <a:r>
              <a:rPr lang="en-US" sz="2400" dirty="0" err="1" smtClean="0">
                <a:solidFill>
                  <a:schemeClr val="tx1"/>
                </a:solidFill>
              </a:rPr>
              <a:t>murah</a:t>
            </a:r>
            <a:r>
              <a:rPr lang="en-US" sz="2400" dirty="0" smtClean="0">
                <a:solidFill>
                  <a:schemeClr val="tx1"/>
                </a:solidFill>
              </a:rPr>
              <a:t> </a:t>
            </a:r>
            <a:r>
              <a:rPr lang="en-US" sz="2400" dirty="0" err="1" smtClean="0">
                <a:solidFill>
                  <a:schemeClr val="tx1"/>
                </a:solidFill>
              </a:rPr>
              <a:t>dan</a:t>
            </a:r>
            <a:r>
              <a:rPr lang="en-US" sz="2400" dirty="0" smtClean="0">
                <a:solidFill>
                  <a:schemeClr val="tx1"/>
                </a:solidFill>
              </a:rPr>
              <a:t> </a:t>
            </a:r>
            <a:r>
              <a:rPr lang="en-US" sz="2400" dirty="0" err="1" smtClean="0">
                <a:solidFill>
                  <a:schemeClr val="tx1"/>
                </a:solidFill>
              </a:rPr>
              <a:t>sederhana</a:t>
            </a:r>
            <a:r>
              <a:rPr lang="en-US" sz="2400" dirty="0" smtClean="0">
                <a:solidFill>
                  <a:schemeClr val="tx1"/>
                </a:solidFill>
              </a:rPr>
              <a:t>, </a:t>
            </a:r>
            <a:r>
              <a:rPr lang="en-US" sz="2400" dirty="0" err="1" smtClean="0">
                <a:solidFill>
                  <a:schemeClr val="tx1"/>
                </a:solidFill>
              </a:rPr>
              <a:t>dan</a:t>
            </a:r>
            <a:r>
              <a:rPr lang="en-US" sz="2400" dirty="0" smtClean="0">
                <a:solidFill>
                  <a:schemeClr val="tx1"/>
                </a:solidFill>
              </a:rPr>
              <a:t> </a:t>
            </a:r>
            <a:r>
              <a:rPr lang="en-US" sz="2400" dirty="0" err="1" smtClean="0">
                <a:solidFill>
                  <a:schemeClr val="tx1"/>
                </a:solidFill>
              </a:rPr>
              <a:t>penghematan</a:t>
            </a:r>
            <a:r>
              <a:rPr lang="en-US" sz="2400" dirty="0" smtClean="0">
                <a:solidFill>
                  <a:schemeClr val="tx1"/>
                </a:solidFill>
              </a:rPr>
              <a:t> </a:t>
            </a:r>
            <a:r>
              <a:rPr lang="en-US" sz="2400" dirty="0" err="1" smtClean="0">
                <a:solidFill>
                  <a:schemeClr val="tx1"/>
                </a:solidFill>
              </a:rPr>
              <a:t>pada</a:t>
            </a:r>
            <a:r>
              <a:rPr lang="en-US" sz="2400" dirty="0" smtClean="0">
                <a:solidFill>
                  <a:schemeClr val="tx1"/>
                </a:solidFill>
              </a:rPr>
              <a:t> </a:t>
            </a:r>
            <a:r>
              <a:rPr lang="en-US" sz="2400" dirty="0" err="1" smtClean="0">
                <a:solidFill>
                  <a:schemeClr val="tx1"/>
                </a:solidFill>
              </a:rPr>
              <a:t>kendali</a:t>
            </a:r>
            <a:r>
              <a:rPr lang="en-US" sz="2400" dirty="0" smtClean="0">
                <a:solidFill>
                  <a:schemeClr val="tx1"/>
                </a:solidFill>
              </a:rPr>
              <a:t> ON/OFF </a:t>
            </a:r>
            <a:r>
              <a:rPr lang="en-US" sz="2400" dirty="0" err="1" smtClean="0">
                <a:solidFill>
                  <a:schemeClr val="tx1"/>
                </a:solidFill>
              </a:rPr>
              <a:t>ini</a:t>
            </a:r>
            <a:r>
              <a:rPr lang="en-US" sz="2400" dirty="0" smtClean="0">
                <a:solidFill>
                  <a:schemeClr val="tx1"/>
                </a:solidFill>
              </a:rPr>
              <a:t> </a:t>
            </a:r>
            <a:r>
              <a:rPr lang="en-US" sz="2400" dirty="0" err="1" smtClean="0">
                <a:solidFill>
                  <a:schemeClr val="tx1"/>
                </a:solidFill>
              </a:rPr>
              <a:t>terjadi</a:t>
            </a:r>
            <a:r>
              <a:rPr lang="en-US" sz="2400" dirty="0" smtClean="0">
                <a:solidFill>
                  <a:schemeClr val="tx1"/>
                </a:solidFill>
              </a:rPr>
              <a:t>  </a:t>
            </a:r>
            <a:r>
              <a:rPr lang="en-US" sz="2400" dirty="0" err="1" smtClean="0">
                <a:solidFill>
                  <a:schemeClr val="tx1"/>
                </a:solidFill>
              </a:rPr>
              <a:t>hanya</a:t>
            </a:r>
            <a:r>
              <a:rPr lang="en-US" sz="2400" dirty="0" smtClean="0">
                <a:solidFill>
                  <a:schemeClr val="tx1"/>
                </a:solidFill>
              </a:rPr>
              <a:t> </a:t>
            </a:r>
            <a:r>
              <a:rPr lang="en-US" sz="2400" dirty="0" err="1" smtClean="0">
                <a:solidFill>
                  <a:schemeClr val="tx1"/>
                </a:solidFill>
              </a:rPr>
              <a:t>pada</a:t>
            </a:r>
            <a:r>
              <a:rPr lang="en-US" sz="2400" dirty="0" smtClean="0">
                <a:solidFill>
                  <a:schemeClr val="tx1"/>
                </a:solidFill>
              </a:rPr>
              <a:t> </a:t>
            </a:r>
            <a:r>
              <a:rPr lang="en-US" sz="2400" dirty="0" err="1" smtClean="0">
                <a:solidFill>
                  <a:schemeClr val="tx1"/>
                </a:solidFill>
              </a:rPr>
              <a:t>saat</a:t>
            </a:r>
            <a:r>
              <a:rPr lang="en-US" sz="2400" dirty="0" smtClean="0">
                <a:solidFill>
                  <a:schemeClr val="tx1"/>
                </a:solidFill>
              </a:rPr>
              <a:t> motor </a:t>
            </a:r>
            <a:r>
              <a:rPr lang="en-US" sz="2400" dirty="0" err="1" smtClean="0">
                <a:solidFill>
                  <a:schemeClr val="tx1"/>
                </a:solidFill>
              </a:rPr>
              <a:t>kompresor</a:t>
            </a:r>
            <a:r>
              <a:rPr lang="en-US" sz="2400" dirty="0" smtClean="0">
                <a:solidFill>
                  <a:schemeClr val="tx1"/>
                </a:solidFill>
              </a:rPr>
              <a:t>  </a:t>
            </a:r>
            <a:r>
              <a:rPr lang="en-US" sz="2400" dirty="0" err="1" smtClean="0">
                <a:solidFill>
                  <a:schemeClr val="tx1"/>
                </a:solidFill>
              </a:rPr>
              <a:t>tidak</a:t>
            </a:r>
            <a:r>
              <a:rPr lang="en-US" sz="2400" dirty="0" smtClean="0">
                <a:solidFill>
                  <a:schemeClr val="tx1"/>
                </a:solidFill>
              </a:rPr>
              <a:t> </a:t>
            </a:r>
            <a:r>
              <a:rPr lang="en-US" sz="2400" dirty="0" err="1" smtClean="0">
                <a:solidFill>
                  <a:schemeClr val="tx1"/>
                </a:solidFill>
              </a:rPr>
              <a:t>beroperasi</a:t>
            </a:r>
            <a:r>
              <a:rPr lang="en-US" sz="2400" dirty="0" smtClean="0">
                <a:solidFill>
                  <a:schemeClr val="tx1"/>
                </a:solidFill>
              </a:rPr>
              <a:t>. </a:t>
            </a:r>
            <a:r>
              <a:rPr lang="en-US" sz="2400" dirty="0" err="1" smtClean="0">
                <a:solidFill>
                  <a:schemeClr val="tx1"/>
                </a:solidFill>
              </a:rPr>
              <a:t>Tetapi</a:t>
            </a:r>
            <a:r>
              <a:rPr lang="en-US" sz="2400" dirty="0" smtClean="0">
                <a:solidFill>
                  <a:schemeClr val="tx1"/>
                </a:solidFill>
              </a:rPr>
              <a:t> </a:t>
            </a:r>
            <a:r>
              <a:rPr lang="en-US" sz="2400" dirty="0" err="1" smtClean="0">
                <a:solidFill>
                  <a:schemeClr val="tx1"/>
                </a:solidFill>
              </a:rPr>
              <a:t>terdapat</a:t>
            </a:r>
            <a:r>
              <a:rPr lang="en-US" sz="2400" dirty="0" smtClean="0">
                <a:solidFill>
                  <a:schemeClr val="tx1"/>
                </a:solidFill>
              </a:rPr>
              <a:t> </a:t>
            </a:r>
            <a:r>
              <a:rPr lang="en-US" sz="2400" dirty="0" err="1" smtClean="0">
                <a:solidFill>
                  <a:schemeClr val="tx1"/>
                </a:solidFill>
              </a:rPr>
              <a:t>kelemahan</a:t>
            </a:r>
            <a:r>
              <a:rPr lang="en-US" sz="2400" dirty="0" smtClean="0">
                <a:solidFill>
                  <a:schemeClr val="tx1"/>
                </a:solidFill>
              </a:rPr>
              <a:t> </a:t>
            </a:r>
            <a:r>
              <a:rPr lang="en-US" sz="2400" dirty="0" err="1" smtClean="0">
                <a:solidFill>
                  <a:schemeClr val="tx1"/>
                </a:solidFill>
              </a:rPr>
              <a:t>dan</a:t>
            </a:r>
            <a:r>
              <a:rPr lang="en-US" sz="2400" dirty="0" smtClean="0">
                <a:solidFill>
                  <a:schemeClr val="tx1"/>
                </a:solidFill>
              </a:rPr>
              <a:t> </a:t>
            </a:r>
            <a:r>
              <a:rPr lang="en-US" sz="2400" dirty="0" err="1" smtClean="0">
                <a:solidFill>
                  <a:schemeClr val="tx1"/>
                </a:solidFill>
              </a:rPr>
              <a:t>masalah</a:t>
            </a:r>
            <a:r>
              <a:rPr lang="en-US" sz="2400" dirty="0" smtClean="0">
                <a:solidFill>
                  <a:schemeClr val="tx1"/>
                </a:solidFill>
              </a:rPr>
              <a:t> </a:t>
            </a:r>
            <a:r>
              <a:rPr lang="en-US" sz="2400" dirty="0" err="1" smtClean="0">
                <a:solidFill>
                  <a:schemeClr val="tx1"/>
                </a:solidFill>
              </a:rPr>
              <a:t>pada</a:t>
            </a:r>
            <a:r>
              <a:rPr lang="en-US" sz="2400" dirty="0" smtClean="0">
                <a:solidFill>
                  <a:schemeClr val="tx1"/>
                </a:solidFill>
              </a:rPr>
              <a:t> </a:t>
            </a:r>
            <a:r>
              <a:rPr lang="en-US" sz="2400" dirty="0" err="1" smtClean="0">
                <a:solidFill>
                  <a:schemeClr val="tx1"/>
                </a:solidFill>
              </a:rPr>
              <a:t>sistem</a:t>
            </a:r>
            <a:r>
              <a:rPr lang="en-US" sz="2400" dirty="0" smtClean="0">
                <a:solidFill>
                  <a:schemeClr val="tx1"/>
                </a:solidFill>
              </a:rPr>
              <a:t> </a:t>
            </a:r>
            <a:r>
              <a:rPr lang="en-US" sz="2400" dirty="0" err="1" smtClean="0">
                <a:solidFill>
                  <a:schemeClr val="tx1"/>
                </a:solidFill>
              </a:rPr>
              <a:t>ini</a:t>
            </a:r>
            <a:r>
              <a:rPr lang="en-US" sz="2400" dirty="0" smtClean="0">
                <a:solidFill>
                  <a:schemeClr val="tx1"/>
                </a:solidFill>
              </a:rPr>
              <a:t> </a:t>
            </a:r>
            <a:r>
              <a:rPr lang="en-US" sz="2400" dirty="0" err="1" smtClean="0">
                <a:solidFill>
                  <a:schemeClr val="tx1"/>
                </a:solidFill>
              </a:rPr>
              <a:t>yaitu</a:t>
            </a:r>
            <a:r>
              <a:rPr lang="en-US" sz="2400" dirty="0" smtClean="0">
                <a:solidFill>
                  <a:schemeClr val="tx1"/>
                </a:solidFill>
              </a:rPr>
              <a:t> </a:t>
            </a:r>
            <a:r>
              <a:rPr lang="en-US" sz="2400" dirty="0" err="1" smtClean="0">
                <a:solidFill>
                  <a:schemeClr val="tx1"/>
                </a:solidFill>
              </a:rPr>
              <a:t>jika</a:t>
            </a:r>
            <a:r>
              <a:rPr lang="en-US" sz="2400" dirty="0" smtClean="0">
                <a:solidFill>
                  <a:schemeClr val="tx1"/>
                </a:solidFill>
              </a:rPr>
              <a:t> </a:t>
            </a:r>
            <a:r>
              <a:rPr lang="en-US" sz="2400" dirty="0" err="1" smtClean="0">
                <a:solidFill>
                  <a:schemeClr val="tx1"/>
                </a:solidFill>
              </a:rPr>
              <a:t>seting</a:t>
            </a:r>
            <a:r>
              <a:rPr lang="en-US" sz="2400" dirty="0" smtClean="0">
                <a:solidFill>
                  <a:schemeClr val="tx1"/>
                </a:solidFill>
              </a:rPr>
              <a:t> thermostat </a:t>
            </a:r>
            <a:r>
              <a:rPr lang="en-US" sz="2400" dirty="0" err="1" smtClean="0">
                <a:solidFill>
                  <a:schemeClr val="tx1"/>
                </a:solidFill>
              </a:rPr>
              <a:t>terlalu</a:t>
            </a:r>
            <a:r>
              <a:rPr lang="en-US" sz="2400" dirty="0" smtClean="0">
                <a:solidFill>
                  <a:schemeClr val="tx1"/>
                </a:solidFill>
              </a:rPr>
              <a:t> </a:t>
            </a:r>
            <a:r>
              <a:rPr lang="en-US" sz="2400" dirty="0" err="1" smtClean="0">
                <a:solidFill>
                  <a:schemeClr val="tx1"/>
                </a:solidFill>
              </a:rPr>
              <a:t>kecil</a:t>
            </a:r>
            <a:r>
              <a:rPr lang="en-US" sz="2400" dirty="0" smtClean="0">
                <a:solidFill>
                  <a:schemeClr val="tx1"/>
                </a:solidFill>
              </a:rPr>
              <a:t> </a:t>
            </a:r>
            <a:r>
              <a:rPr lang="en-US" sz="2400" dirty="0" err="1" smtClean="0">
                <a:solidFill>
                  <a:schemeClr val="tx1"/>
                </a:solidFill>
              </a:rPr>
              <a:t>atau</a:t>
            </a:r>
            <a:r>
              <a:rPr lang="en-US" sz="2400" dirty="0" smtClean="0">
                <a:solidFill>
                  <a:schemeClr val="tx1"/>
                </a:solidFill>
              </a:rPr>
              <a:t> </a:t>
            </a:r>
            <a:r>
              <a:rPr lang="en-US" sz="2400" dirty="0" err="1" smtClean="0">
                <a:solidFill>
                  <a:schemeClr val="tx1"/>
                </a:solidFill>
              </a:rPr>
              <a:t>karena</a:t>
            </a:r>
            <a:r>
              <a:rPr lang="en-US" sz="2400" dirty="0" smtClean="0">
                <a:solidFill>
                  <a:schemeClr val="tx1"/>
                </a:solidFill>
              </a:rPr>
              <a:t> </a:t>
            </a:r>
            <a:r>
              <a:rPr lang="en-US" sz="2400" dirty="0" err="1" smtClean="0">
                <a:solidFill>
                  <a:schemeClr val="tx1"/>
                </a:solidFill>
              </a:rPr>
              <a:t>beban</a:t>
            </a:r>
            <a:r>
              <a:rPr lang="en-US" sz="2400" dirty="0" smtClean="0">
                <a:solidFill>
                  <a:schemeClr val="tx1"/>
                </a:solidFill>
              </a:rPr>
              <a:t> </a:t>
            </a:r>
            <a:r>
              <a:rPr lang="en-US" sz="2400" dirty="0" err="1" smtClean="0">
                <a:solidFill>
                  <a:schemeClr val="tx1"/>
                </a:solidFill>
              </a:rPr>
              <a:t>pendingin</a:t>
            </a:r>
            <a:r>
              <a:rPr lang="en-US" sz="2400" dirty="0" smtClean="0">
                <a:solidFill>
                  <a:schemeClr val="tx1"/>
                </a:solidFill>
              </a:rPr>
              <a:t> yang </a:t>
            </a:r>
            <a:r>
              <a:rPr lang="en-US" sz="2400" dirty="0" err="1" smtClean="0">
                <a:solidFill>
                  <a:schemeClr val="tx1"/>
                </a:solidFill>
              </a:rPr>
              <a:t>meningkat</a:t>
            </a:r>
            <a:r>
              <a:rPr lang="en-US" sz="2400" dirty="0" smtClean="0">
                <a:solidFill>
                  <a:schemeClr val="tx1"/>
                </a:solidFill>
              </a:rPr>
              <a:t> </a:t>
            </a:r>
            <a:r>
              <a:rPr lang="en-US" sz="2400" dirty="0" err="1" smtClean="0">
                <a:solidFill>
                  <a:schemeClr val="tx1"/>
                </a:solidFill>
              </a:rPr>
              <a:t>maka</a:t>
            </a:r>
            <a:r>
              <a:rPr lang="en-US" sz="2400" dirty="0" smtClean="0">
                <a:solidFill>
                  <a:schemeClr val="tx1"/>
                </a:solidFill>
              </a:rPr>
              <a:t> </a:t>
            </a:r>
            <a:r>
              <a:rPr lang="en-US" sz="2400" dirty="0" err="1" smtClean="0">
                <a:solidFill>
                  <a:schemeClr val="tx1"/>
                </a:solidFill>
              </a:rPr>
              <a:t>akan</a:t>
            </a:r>
            <a:r>
              <a:rPr lang="en-US" sz="2400" dirty="0" smtClean="0">
                <a:solidFill>
                  <a:schemeClr val="tx1"/>
                </a:solidFill>
              </a:rPr>
              <a:t> </a:t>
            </a:r>
            <a:r>
              <a:rPr lang="en-US" sz="2400" dirty="0" err="1" smtClean="0">
                <a:solidFill>
                  <a:schemeClr val="tx1"/>
                </a:solidFill>
              </a:rPr>
              <a:t>semakin</a:t>
            </a:r>
            <a:r>
              <a:rPr lang="en-US" sz="2400" dirty="0" smtClean="0">
                <a:solidFill>
                  <a:schemeClr val="tx1"/>
                </a:solidFill>
              </a:rPr>
              <a:t> </a:t>
            </a:r>
            <a:r>
              <a:rPr lang="en-US" sz="2400" dirty="0" err="1" smtClean="0">
                <a:solidFill>
                  <a:schemeClr val="tx1"/>
                </a:solidFill>
              </a:rPr>
              <a:t>seringnya</a:t>
            </a:r>
            <a:r>
              <a:rPr lang="en-US" sz="2400" dirty="0" smtClean="0">
                <a:solidFill>
                  <a:schemeClr val="tx1"/>
                </a:solidFill>
              </a:rPr>
              <a:t> </a:t>
            </a:r>
            <a:r>
              <a:rPr lang="en-US" sz="2400" dirty="0" err="1" smtClean="0">
                <a:solidFill>
                  <a:schemeClr val="tx1"/>
                </a:solidFill>
              </a:rPr>
              <a:t>terjadi</a:t>
            </a:r>
            <a:r>
              <a:rPr lang="en-US" sz="2400" dirty="0" smtClean="0">
                <a:solidFill>
                  <a:schemeClr val="tx1"/>
                </a:solidFill>
              </a:rPr>
              <a:t> </a:t>
            </a:r>
            <a:r>
              <a:rPr lang="en-US" sz="2400" dirty="0" err="1" smtClean="0">
                <a:solidFill>
                  <a:schemeClr val="tx1"/>
                </a:solidFill>
              </a:rPr>
              <a:t>fluktuasi</a:t>
            </a:r>
            <a:r>
              <a:rPr lang="en-US" sz="2400" dirty="0" smtClean="0">
                <a:solidFill>
                  <a:schemeClr val="tx1"/>
                </a:solidFill>
              </a:rPr>
              <a:t> </a:t>
            </a:r>
            <a:r>
              <a:rPr lang="en-US" sz="2400" dirty="0" err="1" smtClean="0">
                <a:solidFill>
                  <a:schemeClr val="tx1"/>
                </a:solidFill>
              </a:rPr>
              <a:t>sehingga</a:t>
            </a:r>
            <a:r>
              <a:rPr lang="en-US" sz="2400" dirty="0" smtClean="0">
                <a:solidFill>
                  <a:schemeClr val="tx1"/>
                </a:solidFill>
              </a:rPr>
              <a:t> </a:t>
            </a:r>
            <a:r>
              <a:rPr lang="en-US" sz="2400" dirty="0" err="1" smtClean="0">
                <a:solidFill>
                  <a:schemeClr val="tx1"/>
                </a:solidFill>
              </a:rPr>
              <a:t>kerja</a:t>
            </a:r>
            <a:r>
              <a:rPr lang="en-US" sz="2400" dirty="0" smtClean="0">
                <a:solidFill>
                  <a:schemeClr val="tx1"/>
                </a:solidFill>
              </a:rPr>
              <a:t> </a:t>
            </a:r>
            <a:r>
              <a:rPr lang="en-US" sz="2400" dirty="0" err="1" smtClean="0">
                <a:solidFill>
                  <a:schemeClr val="tx1"/>
                </a:solidFill>
              </a:rPr>
              <a:t>kompresor</a:t>
            </a:r>
            <a:r>
              <a:rPr lang="en-US" sz="2400" dirty="0" smtClean="0">
                <a:solidFill>
                  <a:schemeClr val="tx1"/>
                </a:solidFill>
              </a:rPr>
              <a:t> </a:t>
            </a:r>
            <a:r>
              <a:rPr lang="en-US" sz="2400" dirty="0" err="1" smtClean="0">
                <a:solidFill>
                  <a:schemeClr val="tx1"/>
                </a:solidFill>
              </a:rPr>
              <a:t>terputus-putus</a:t>
            </a:r>
            <a:r>
              <a:rPr lang="en-US" sz="2400" dirty="0" smtClean="0">
                <a:solidFill>
                  <a:schemeClr val="tx1"/>
                </a:solidFill>
              </a:rPr>
              <a:t> </a:t>
            </a:r>
            <a:r>
              <a:rPr lang="en-US" sz="2400" dirty="0" err="1" smtClean="0">
                <a:solidFill>
                  <a:schemeClr val="tx1"/>
                </a:solidFill>
              </a:rPr>
              <a:t>dan</a:t>
            </a:r>
            <a:r>
              <a:rPr lang="en-US" sz="2400" dirty="0" smtClean="0">
                <a:solidFill>
                  <a:schemeClr val="tx1"/>
                </a:solidFill>
              </a:rPr>
              <a:t> </a:t>
            </a:r>
            <a:r>
              <a:rPr lang="en-US" sz="2400" dirty="0" err="1" smtClean="0">
                <a:solidFill>
                  <a:schemeClr val="tx1"/>
                </a:solidFill>
              </a:rPr>
              <a:t>ini</a:t>
            </a:r>
            <a:r>
              <a:rPr lang="en-US" sz="2400" dirty="0" smtClean="0">
                <a:solidFill>
                  <a:schemeClr val="tx1"/>
                </a:solidFill>
              </a:rPr>
              <a:t> </a:t>
            </a:r>
            <a:r>
              <a:rPr lang="en-US" sz="2400" dirty="0" err="1" smtClean="0">
                <a:solidFill>
                  <a:schemeClr val="tx1"/>
                </a:solidFill>
              </a:rPr>
              <a:t>selain</a:t>
            </a:r>
            <a:r>
              <a:rPr lang="en-US" sz="2400" dirty="0" smtClean="0">
                <a:solidFill>
                  <a:schemeClr val="tx1"/>
                </a:solidFill>
              </a:rPr>
              <a:t> </a:t>
            </a:r>
            <a:r>
              <a:rPr lang="en-US" sz="2400" dirty="0" err="1" smtClean="0">
                <a:solidFill>
                  <a:schemeClr val="tx1"/>
                </a:solidFill>
              </a:rPr>
              <a:t>akan</a:t>
            </a:r>
            <a:r>
              <a:rPr lang="en-US" sz="2400" dirty="0" smtClean="0">
                <a:solidFill>
                  <a:schemeClr val="tx1"/>
                </a:solidFill>
              </a:rPr>
              <a:t> </a:t>
            </a:r>
            <a:r>
              <a:rPr lang="en-US" sz="2400" dirty="0" err="1" smtClean="0">
                <a:solidFill>
                  <a:schemeClr val="tx1"/>
                </a:solidFill>
              </a:rPr>
              <a:t>semakin</a:t>
            </a:r>
            <a:r>
              <a:rPr lang="en-US" sz="2400" dirty="0" smtClean="0">
                <a:solidFill>
                  <a:schemeClr val="tx1"/>
                </a:solidFill>
              </a:rPr>
              <a:t> </a:t>
            </a:r>
            <a:r>
              <a:rPr lang="en-US" sz="2400" dirty="0" err="1" smtClean="0">
                <a:solidFill>
                  <a:schemeClr val="tx1"/>
                </a:solidFill>
              </a:rPr>
              <a:t>memperkecil</a:t>
            </a:r>
            <a:r>
              <a:rPr lang="en-US" sz="2400" dirty="0" smtClean="0">
                <a:solidFill>
                  <a:schemeClr val="tx1"/>
                </a:solidFill>
              </a:rPr>
              <a:t> </a:t>
            </a:r>
            <a:r>
              <a:rPr lang="en-US" sz="2400" dirty="0" err="1" smtClean="0">
                <a:solidFill>
                  <a:schemeClr val="tx1"/>
                </a:solidFill>
              </a:rPr>
              <a:t>kemampuan</a:t>
            </a:r>
            <a:r>
              <a:rPr lang="en-US" sz="2400" dirty="0" smtClean="0">
                <a:solidFill>
                  <a:schemeClr val="tx1"/>
                </a:solidFill>
              </a:rPr>
              <a:t> </a:t>
            </a:r>
            <a:r>
              <a:rPr lang="en-US" sz="2400" dirty="0" err="1" smtClean="0">
                <a:solidFill>
                  <a:schemeClr val="tx1"/>
                </a:solidFill>
              </a:rPr>
              <a:t>untuk</a:t>
            </a:r>
            <a:r>
              <a:rPr lang="en-US" sz="2400" dirty="0" smtClean="0">
                <a:solidFill>
                  <a:schemeClr val="tx1"/>
                </a:solidFill>
              </a:rPr>
              <a:t> </a:t>
            </a:r>
            <a:r>
              <a:rPr lang="en-US" sz="2400" dirty="0" err="1" smtClean="0">
                <a:solidFill>
                  <a:schemeClr val="tx1"/>
                </a:solidFill>
              </a:rPr>
              <a:t>menghemat</a:t>
            </a:r>
            <a:r>
              <a:rPr lang="en-US" sz="2400" dirty="0" smtClean="0">
                <a:solidFill>
                  <a:schemeClr val="tx1"/>
                </a:solidFill>
              </a:rPr>
              <a:t> </a:t>
            </a:r>
            <a:r>
              <a:rPr lang="en-US" sz="2400" dirty="0" err="1" smtClean="0">
                <a:solidFill>
                  <a:schemeClr val="tx1"/>
                </a:solidFill>
              </a:rPr>
              <a:t>energi</a:t>
            </a:r>
            <a:r>
              <a:rPr lang="en-US" sz="2400" dirty="0" smtClean="0">
                <a:solidFill>
                  <a:schemeClr val="tx1"/>
                </a:solidFill>
              </a:rPr>
              <a:t> </a:t>
            </a:r>
            <a:r>
              <a:rPr lang="en-US" sz="2400" dirty="0" err="1" smtClean="0">
                <a:solidFill>
                  <a:schemeClr val="tx1"/>
                </a:solidFill>
              </a:rPr>
              <a:t>juga</a:t>
            </a:r>
            <a:r>
              <a:rPr lang="en-US" sz="2400" dirty="0" smtClean="0">
                <a:solidFill>
                  <a:schemeClr val="tx1"/>
                </a:solidFill>
              </a:rPr>
              <a:t> </a:t>
            </a:r>
            <a:r>
              <a:rPr lang="en-US" sz="2400" dirty="0" err="1" smtClean="0">
                <a:solidFill>
                  <a:schemeClr val="tx1"/>
                </a:solidFill>
              </a:rPr>
              <a:t>dapat</a:t>
            </a:r>
            <a:r>
              <a:rPr lang="en-US" sz="2400" dirty="0" smtClean="0">
                <a:solidFill>
                  <a:schemeClr val="tx1"/>
                </a:solidFill>
              </a:rPr>
              <a:t> </a:t>
            </a:r>
            <a:r>
              <a:rPr lang="en-US" sz="2400" dirty="0" err="1" smtClean="0">
                <a:solidFill>
                  <a:schemeClr val="tx1"/>
                </a:solidFill>
              </a:rPr>
              <a:t>membahayakan</a:t>
            </a:r>
            <a:r>
              <a:rPr lang="en-US" sz="2400" dirty="0" smtClean="0">
                <a:solidFill>
                  <a:schemeClr val="tx1"/>
                </a:solidFill>
              </a:rPr>
              <a:t> </a:t>
            </a:r>
            <a:r>
              <a:rPr lang="en-US" sz="2400" dirty="0" err="1" smtClean="0">
                <a:solidFill>
                  <a:schemeClr val="tx1"/>
                </a:solidFill>
              </a:rPr>
              <a:t>kompresor</a:t>
            </a:r>
            <a:r>
              <a:rPr lang="en-US" sz="2400" dirty="0" smtClean="0">
                <a:solidFill>
                  <a:schemeClr val="tx1"/>
                </a:solidFill>
              </a:rPr>
              <a:t> </a:t>
            </a:r>
            <a:r>
              <a:rPr lang="en-US" sz="2400" dirty="0" err="1" smtClean="0">
                <a:solidFill>
                  <a:schemeClr val="tx1"/>
                </a:solidFill>
              </a:rPr>
              <a:t>karena</a:t>
            </a:r>
            <a:r>
              <a:rPr lang="en-US" sz="2400" dirty="0" smtClean="0">
                <a:solidFill>
                  <a:schemeClr val="tx1"/>
                </a:solidFill>
              </a:rPr>
              <a:t> </a:t>
            </a:r>
            <a:r>
              <a:rPr lang="en-US" sz="2400" dirty="0" err="1" smtClean="0">
                <a:solidFill>
                  <a:schemeClr val="tx1"/>
                </a:solidFill>
              </a:rPr>
              <a:t>arus</a:t>
            </a:r>
            <a:r>
              <a:rPr lang="en-US" sz="2400" dirty="0" smtClean="0">
                <a:solidFill>
                  <a:schemeClr val="tx1"/>
                </a:solidFill>
              </a:rPr>
              <a:t> start yang </a:t>
            </a:r>
            <a:r>
              <a:rPr lang="en-US" sz="2400" dirty="0" err="1" smtClean="0">
                <a:solidFill>
                  <a:schemeClr val="tx1"/>
                </a:solidFill>
              </a:rPr>
              <a:t>tinggi</a:t>
            </a:r>
            <a:r>
              <a:rPr lang="en-US" sz="2400" dirty="0" smtClean="0">
                <a:solidFill>
                  <a:schemeClr val="tx1"/>
                </a:solidFill>
              </a:rPr>
              <a:t> </a:t>
            </a:r>
            <a:r>
              <a:rPr lang="en-US" sz="2400" dirty="0" err="1" smtClean="0">
                <a:solidFill>
                  <a:schemeClr val="tx1"/>
                </a:solidFill>
              </a:rPr>
              <a:t>sekitar</a:t>
            </a:r>
            <a:r>
              <a:rPr lang="en-US" sz="2400" dirty="0" smtClean="0">
                <a:solidFill>
                  <a:schemeClr val="tx1"/>
                </a:solidFill>
              </a:rPr>
              <a:t> 6-7 kali </a:t>
            </a:r>
            <a:r>
              <a:rPr lang="en-US" sz="2400" dirty="0" err="1" smtClean="0">
                <a:solidFill>
                  <a:schemeClr val="tx1"/>
                </a:solidFill>
              </a:rPr>
              <a:t>dari</a:t>
            </a:r>
            <a:r>
              <a:rPr lang="en-US" sz="2400" dirty="0" smtClean="0">
                <a:solidFill>
                  <a:schemeClr val="tx1"/>
                </a:solidFill>
              </a:rPr>
              <a:t> </a:t>
            </a:r>
            <a:r>
              <a:rPr lang="en-US" sz="2400" dirty="0" err="1" smtClean="0">
                <a:solidFill>
                  <a:schemeClr val="tx1"/>
                </a:solidFill>
              </a:rPr>
              <a:t>arus</a:t>
            </a:r>
            <a:r>
              <a:rPr lang="en-US" sz="2400" dirty="0" smtClean="0">
                <a:solidFill>
                  <a:schemeClr val="tx1"/>
                </a:solidFill>
              </a:rPr>
              <a:t> nominal,  </a:t>
            </a:r>
            <a:r>
              <a:rPr lang="en-US" sz="2400" dirty="0" err="1" smtClean="0">
                <a:solidFill>
                  <a:schemeClr val="tx1"/>
                </a:solidFill>
              </a:rPr>
              <a:t>akselerasi</a:t>
            </a:r>
            <a:r>
              <a:rPr lang="en-US" sz="2400" dirty="0" smtClean="0">
                <a:solidFill>
                  <a:schemeClr val="tx1"/>
                </a:solidFill>
              </a:rPr>
              <a:t> yang </a:t>
            </a:r>
            <a:r>
              <a:rPr lang="en-US" sz="2400" dirty="0" err="1" smtClean="0">
                <a:solidFill>
                  <a:schemeClr val="tx1"/>
                </a:solidFill>
              </a:rPr>
              <a:t>tidak</a:t>
            </a:r>
            <a:r>
              <a:rPr lang="en-US" sz="2400" dirty="0" smtClean="0">
                <a:solidFill>
                  <a:schemeClr val="tx1"/>
                </a:solidFill>
              </a:rPr>
              <a:t> </a:t>
            </a:r>
            <a:r>
              <a:rPr lang="en-US" sz="2400" dirty="0" err="1" smtClean="0">
                <a:solidFill>
                  <a:schemeClr val="tx1"/>
                </a:solidFill>
              </a:rPr>
              <a:t>terkontrol</a:t>
            </a:r>
            <a:r>
              <a:rPr lang="en-US" sz="2400" dirty="0" smtClean="0">
                <a:solidFill>
                  <a:schemeClr val="tx1"/>
                </a:solidFill>
              </a:rPr>
              <a:t> </a:t>
            </a:r>
            <a:r>
              <a:rPr lang="en-US" sz="2400" dirty="0" err="1" smtClean="0">
                <a:solidFill>
                  <a:schemeClr val="tx1"/>
                </a:solidFill>
              </a:rPr>
              <a:t>dan</a:t>
            </a:r>
            <a:r>
              <a:rPr lang="en-US" sz="2400" dirty="0" smtClean="0">
                <a:solidFill>
                  <a:schemeClr val="tx1"/>
                </a:solidFill>
              </a:rPr>
              <a:t> stress </a:t>
            </a:r>
            <a:r>
              <a:rPr lang="en-US" sz="2400" dirty="0" err="1" smtClean="0">
                <a:solidFill>
                  <a:schemeClr val="tx1"/>
                </a:solidFill>
              </a:rPr>
              <a:t>mekanik</a:t>
            </a:r>
            <a:r>
              <a:rPr lang="en-US" sz="2400" dirty="0" smtClean="0">
                <a:solidFill>
                  <a:schemeClr val="tx1"/>
                </a:solidFill>
              </a:rPr>
              <a:t> yang </a:t>
            </a:r>
            <a:r>
              <a:rPr lang="en-US" sz="2400" dirty="0" err="1" smtClean="0">
                <a:solidFill>
                  <a:schemeClr val="tx1"/>
                </a:solidFill>
              </a:rPr>
              <a:t>tinggi</a:t>
            </a:r>
            <a:r>
              <a:rPr lang="en-US" sz="2400" dirty="0" smtClean="0">
                <a:solidFill>
                  <a:schemeClr val="tx1"/>
                </a:solidFill>
              </a:rPr>
              <a:t> </a:t>
            </a:r>
            <a:r>
              <a:rPr lang="en-US" sz="2400" dirty="0" err="1" smtClean="0">
                <a:solidFill>
                  <a:schemeClr val="tx1"/>
                </a:solidFill>
              </a:rPr>
              <a:t>setiap</a:t>
            </a:r>
            <a:r>
              <a:rPr lang="en-US" sz="2400" dirty="0" smtClean="0">
                <a:solidFill>
                  <a:schemeClr val="tx1"/>
                </a:solidFill>
              </a:rPr>
              <a:t> kali motor </a:t>
            </a:r>
            <a:r>
              <a:rPr lang="en-US" sz="2400" dirty="0" err="1" smtClean="0">
                <a:solidFill>
                  <a:schemeClr val="tx1"/>
                </a:solidFill>
              </a:rPr>
              <a:t>kompresor</a:t>
            </a:r>
            <a:r>
              <a:rPr lang="en-US" sz="2400" dirty="0" smtClean="0">
                <a:solidFill>
                  <a:schemeClr val="tx1"/>
                </a:solidFill>
              </a:rPr>
              <a:t> </a:t>
            </a:r>
            <a:r>
              <a:rPr lang="en-US" sz="2400" dirty="0" err="1" smtClean="0">
                <a:solidFill>
                  <a:schemeClr val="tx1"/>
                </a:solidFill>
              </a:rPr>
              <a:t>beroperasi</a:t>
            </a:r>
            <a:r>
              <a:rPr lang="en-US" sz="2400" dirty="0" smtClean="0">
                <a:solidFill>
                  <a:schemeClr val="tx1"/>
                </a:solidFill>
              </a:rPr>
              <a:t>. </a:t>
            </a:r>
            <a:endParaRPr lang="en-US" sz="2400"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229600" cy="4114800"/>
          </a:xfrm>
        </p:spPr>
        <p:txBody>
          <a:bodyPr anchor="t">
            <a:normAutofit/>
          </a:bodyPr>
          <a:lstStyle/>
          <a:p>
            <a:pPr algn="just"/>
            <a:r>
              <a:rPr lang="id-ID" sz="2400" dirty="0" smtClean="0"/>
              <a:t>	</a:t>
            </a:r>
            <a:r>
              <a:rPr lang="id-ID" sz="2400" dirty="0" smtClean="0">
                <a:solidFill>
                  <a:schemeClr val="tx1"/>
                </a:solidFill>
              </a:rPr>
              <a:t>Untuk mengatasi permasalahan tersebut maka dalam rencana penelitian ini akan dilakukan upaya penghematan energi pada mesin pendingin cold storage dengan mengoptimalkan sistem kendalinya dengan cara memvariasikan kecepatan motor kompresor sesuai dengan perubahan beban pendinginan melalui pendeteksian perubahan temperatur ruang cold storage. Rencana akan dipilih algoritma Fuzi, yang akan dipakai sebagai sistem kendali-nya. Dan hasilnya akan dibandingkan dengan sistem kendali konvensional (ON/OFF) untuk mengetahui seberapa besar penghematan energi yang akan dihasilkan.</a:t>
            </a:r>
            <a:endParaRPr lang="en-US" sz="2400" dirty="0">
              <a:solidFill>
                <a:schemeClr val="tx1"/>
              </a:solidFill>
            </a:endParaRPr>
          </a:p>
        </p:txBody>
      </p:sp>
      <p:sp>
        <p:nvSpPr>
          <p:cNvPr id="5" name="TextBox 4"/>
          <p:cNvSpPr txBox="1"/>
          <p:nvPr/>
        </p:nvSpPr>
        <p:spPr>
          <a:xfrm>
            <a:off x="3200400" y="5638800"/>
            <a:ext cx="1818126" cy="369332"/>
          </a:xfrm>
          <a:prstGeom prst="rect">
            <a:avLst/>
          </a:prstGeom>
          <a:noFill/>
        </p:spPr>
        <p:txBody>
          <a:bodyPr wrap="none" rtlCol="0">
            <a:spAutoFit/>
          </a:bodyPr>
          <a:lstStyle/>
          <a:p>
            <a:r>
              <a:rPr lang="id-ID" dirty="0" smtClean="0">
                <a:solidFill>
                  <a:srgbClr val="0000FF"/>
                </a:solidFill>
              </a:rPr>
              <a:t>TERIMA-KASIH</a:t>
            </a:r>
            <a:endParaRPr lang="id-ID" dirty="0">
              <a:solidFill>
                <a:srgbClr val="0000FF"/>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202</TotalTime>
  <Words>19</Words>
  <Application>Microsoft Office PowerPoint</Application>
  <PresentationFormat>On-screen Show (4:3)</PresentationFormat>
  <Paragraphs>11</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Flow</vt:lpstr>
      <vt:lpstr>Slide 1</vt:lpstr>
      <vt:lpstr> Penghematan energi atau konservasi energi adalah tindakan mengurangi jumlah penggunaan energi. Penghematan energi dapat dicapai dengan penggunaan energi secara efisien ataupun dengan mengurangi konsumsi dan kegiatan yang menggunakan energi.  Organisasi-organisasi serta perseorangan dapat menghemat biaya dengan melakukan penghematan energi, sedangkan pengguna komersial dan industri dapat meningkatkan efisiensi dan keuntungan dengan melakukan penghemaan energi. Saat ini,  sekitar 44% dari total energi di Indonesia digunakan oleh sektor industri, oleh karena itu efisiensi energi di sektor ini sangatlah penting dan berdampak besar. </vt:lpstr>
      <vt:lpstr> Salah satu peralatan diindustri yang mengkonsumsi energi listrik cukup besar adalah mesin pendingin industri, sebagai contoh mesin pendingin Cold Storage yang banyak digunakan diindustri pengolahan ikan, udang, dan daging. Hampir  90% dari pemakaian energi tersebut dikonsumsi oleh kompresor.          Pada saat ini umumnya Cold Storage di industri banyak yang bersifat konvensional  yaitu dimana sistem kendali yang digunakan untuk mengatur kerja dari motor kompresor  hanya mengenal dua kondisi berdasarkan suhu yang ditetapkan melalui pengaturan thermostat. Jika suhu ruang lebih besar dari suhu yang ditetapkan maka motor kompresor akan beroperasi (ON) dan sebaliknya akan berhenti (Off) jika suhu ruang lebih kecil dari suhu yang ditetapkan.</vt:lpstr>
      <vt:lpstr> Sistem kendali ON/OFF memang murah dan sederhana, dan penghematan pada kendali ON/OFF ini terjadi  hanya pada saat motor kompresor  tidak beroperasi. Tetapi terdapat kelemahan dan masalah pada sistem ini yaitu jika seting thermostat terlalu kecil atau karena beban pendingin yang meningkat maka akan semakin seringnya terjadi fluktuasi sehingga kerja kompresor terputus-putus dan ini selain akan semakin memperkecil kemampuan untuk menghemat energi juga dapat membahayakan kompresor karena arus start yang tinggi sekitar 6-7 kali dari arus nominal,  akselerasi yang tidak terkontrol dan stress mekanik yang tinggi setiap kali motor kompresor beroperasi. </vt:lpstr>
      <vt:lpstr> Untuk mengatasi permasalahan tersebut maka dalam rencana penelitian ini akan dilakukan upaya penghematan energi pada mesin pendingin cold storage dengan mengoptimalkan sistem kendalinya dengan cara memvariasikan kecepatan motor kompresor sesuai dengan perubahan beban pendinginan melalui pendeteksian perubahan temperatur ruang cold storage. Rencana akan dipilih algoritma Fuzi, yang akan dipakai sebagai sistem kendali-nya. Dan hasilnya akan dibandingkan dengan sistem kendali konvensional (ON/OFF) untuk mengetahui seberapa besar penghematan energi yang akan dihasilkan.</vt:lpstr>
    </vt:vector>
  </TitlesOfParts>
  <Company>BLKI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Administrator</cp:lastModifiedBy>
  <cp:revision>31</cp:revision>
  <dcterms:created xsi:type="dcterms:W3CDTF">2013-04-07T11:29:49Z</dcterms:created>
  <dcterms:modified xsi:type="dcterms:W3CDTF">2013-04-18T06:33:15Z</dcterms:modified>
</cp:coreProperties>
</file>