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67F622-A2B6-456D-96F4-CCF8E9DDEDF1}"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EEF8F-9968-4391-B521-4547225A39C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67F622-A2B6-456D-96F4-CCF8E9DDEDF1}"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EEF8F-9968-4391-B521-4547225A39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67F622-A2B6-456D-96F4-CCF8E9DDEDF1}"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EEF8F-9968-4391-B521-4547225A39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67F622-A2B6-456D-96F4-CCF8E9DDEDF1}"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EEF8F-9968-4391-B521-4547225A39C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67F622-A2B6-456D-96F4-CCF8E9DDEDF1}"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EEF8F-9968-4391-B521-4547225A39C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67F622-A2B6-456D-96F4-CCF8E9DDEDF1}" type="datetimeFigureOut">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EEF8F-9968-4391-B521-4547225A39C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67F622-A2B6-456D-96F4-CCF8E9DDEDF1}" type="datetimeFigureOut">
              <a:rPr lang="en-US" smtClean="0"/>
              <a:t>5/4/2016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DEEF8F-9968-4391-B521-4547225A39C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67F622-A2B6-456D-96F4-CCF8E9DDEDF1}" type="datetimeFigureOut">
              <a:rPr lang="en-US" smtClean="0"/>
              <a:t>5/4/2016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DEEF8F-9968-4391-B521-4547225A39C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7F622-A2B6-456D-96F4-CCF8E9DDEDF1}" type="datetimeFigureOut">
              <a:rPr lang="en-US" smtClean="0"/>
              <a:t>5/4/2016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DEEF8F-9968-4391-B521-4547225A39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67F622-A2B6-456D-96F4-CCF8E9DDEDF1}" type="datetimeFigureOut">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EEF8F-9968-4391-B521-4547225A39CD}"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967F622-A2B6-456D-96F4-CCF8E9DDEDF1}" type="datetimeFigureOut">
              <a:rPr lang="en-US" smtClean="0"/>
              <a:t>5/4/2016</a:t>
            </a:fld>
            <a:endParaRPr lang="en-US"/>
          </a:p>
        </p:txBody>
      </p:sp>
      <p:sp>
        <p:nvSpPr>
          <p:cNvPr id="9" name="Slide Number Placeholder 8"/>
          <p:cNvSpPr>
            <a:spLocks noGrp="1"/>
          </p:cNvSpPr>
          <p:nvPr>
            <p:ph type="sldNum" sz="quarter" idx="11"/>
          </p:nvPr>
        </p:nvSpPr>
        <p:spPr/>
        <p:txBody>
          <a:bodyPr/>
          <a:lstStyle/>
          <a:p>
            <a:fld id="{D2DEEF8F-9968-4391-B521-4547225A39CD}"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2DEEF8F-9968-4391-B521-4547225A39CD}"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967F622-A2B6-456D-96F4-CCF8E9DDEDF1}" type="datetimeFigureOut">
              <a:rPr lang="en-US" smtClean="0"/>
              <a:t>5/4/2016</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7620000" cy="3733800"/>
          </a:xfrm>
        </p:spPr>
        <p:txBody>
          <a:bodyPr/>
          <a:lstStyle/>
          <a:p>
            <a:pPr algn="ctr"/>
            <a:r>
              <a:rPr lang="en-US" dirty="0" err="1" smtClean="0"/>
              <a:t>Pemanfaatan</a:t>
            </a:r>
            <a:r>
              <a:rPr lang="en-US" dirty="0" smtClean="0"/>
              <a:t> TIK </a:t>
            </a:r>
            <a:r>
              <a:rPr lang="en-US" dirty="0" err="1" smtClean="0"/>
              <a:t>untuk</a:t>
            </a:r>
            <a:r>
              <a:rPr lang="en-US" dirty="0" smtClean="0"/>
              <a:t> </a:t>
            </a:r>
            <a:r>
              <a:rPr lang="en-US" dirty="0" err="1" smtClean="0"/>
              <a:t>mendukung</a:t>
            </a:r>
            <a:r>
              <a:rPr lang="en-US" dirty="0" smtClean="0"/>
              <a:t> </a:t>
            </a:r>
            <a:r>
              <a:rPr lang="en-US" dirty="0" err="1" smtClean="0"/>
              <a:t>pelaksanaan</a:t>
            </a:r>
            <a:r>
              <a:rPr lang="en-US" dirty="0" smtClean="0"/>
              <a:t> Tri Dharma </a:t>
            </a:r>
            <a:r>
              <a:rPr lang="en-US" dirty="0" err="1" smtClean="0"/>
              <a:t>Perguruan</a:t>
            </a:r>
            <a:r>
              <a:rPr lang="en-US" dirty="0" smtClean="0"/>
              <a:t> </a:t>
            </a:r>
            <a:r>
              <a:rPr lang="en-US" dirty="0" err="1" smtClean="0"/>
              <a:t>Tinggi</a:t>
            </a:r>
            <a:r>
              <a:rPr lang="en-US" dirty="0"/>
              <a:t> </a:t>
            </a:r>
            <a:r>
              <a:rPr lang="en-US" dirty="0" err="1"/>
              <a:t>pada</a:t>
            </a:r>
            <a:r>
              <a:rPr lang="en-US" dirty="0"/>
              <a:t> </a:t>
            </a:r>
            <a:r>
              <a:rPr lang="en-US" dirty="0" err="1"/>
              <a:t>Kampus</a:t>
            </a:r>
            <a:r>
              <a:rPr lang="en-US" dirty="0"/>
              <a:t> Stain </a:t>
            </a:r>
            <a:r>
              <a:rPr lang="en-US" dirty="0" err="1"/>
              <a:t>Curup</a:t>
            </a:r>
            <a:r>
              <a:rPr lang="en-US"/>
              <a:t> Bengkulu</a:t>
            </a:r>
            <a:endParaRPr lang="en-US" dirty="0"/>
          </a:p>
        </p:txBody>
      </p:sp>
      <p:sp>
        <p:nvSpPr>
          <p:cNvPr id="4" name="TextBox 3"/>
          <p:cNvSpPr txBox="1"/>
          <p:nvPr/>
        </p:nvSpPr>
        <p:spPr>
          <a:xfrm>
            <a:off x="990600" y="5006883"/>
            <a:ext cx="5943600" cy="400110"/>
          </a:xfrm>
          <a:prstGeom prst="rect">
            <a:avLst/>
          </a:prstGeom>
          <a:noFill/>
        </p:spPr>
        <p:txBody>
          <a:bodyPr wrap="square" rtlCol="0">
            <a:spAutoFit/>
          </a:bodyPr>
          <a:lstStyle/>
          <a:p>
            <a:r>
              <a:rPr lang="en-US" sz="2000" dirty="0" err="1" smtClean="0">
                <a:latin typeface="Arial Black" pitchFamily="34" charset="0"/>
                <a:cs typeface="Arial" pitchFamily="34" charset="0"/>
              </a:rPr>
              <a:t>Oleh</a:t>
            </a:r>
            <a:r>
              <a:rPr lang="en-US" sz="2000" dirty="0" smtClean="0">
                <a:latin typeface="Arial Black" pitchFamily="34" charset="0"/>
                <a:cs typeface="Arial" pitchFamily="34" charset="0"/>
              </a:rPr>
              <a:t> :   </a:t>
            </a:r>
            <a:r>
              <a:rPr lang="en-US" sz="2000" dirty="0" err="1" smtClean="0">
                <a:latin typeface="Arial Black" pitchFamily="34" charset="0"/>
                <a:cs typeface="Arial" pitchFamily="34" charset="0"/>
              </a:rPr>
              <a:t>Fajar</a:t>
            </a:r>
            <a:r>
              <a:rPr lang="en-US" sz="2000" dirty="0" smtClean="0">
                <a:latin typeface="Arial Black" pitchFamily="34" charset="0"/>
                <a:cs typeface="Arial" pitchFamily="34" charset="0"/>
              </a:rPr>
              <a:t> </a:t>
            </a:r>
            <a:r>
              <a:rPr lang="en-US" sz="2000" dirty="0" err="1" smtClean="0">
                <a:latin typeface="Arial Black" pitchFamily="34" charset="0"/>
                <a:cs typeface="Arial" pitchFamily="34" charset="0"/>
              </a:rPr>
              <a:t>Sidiq</a:t>
            </a:r>
            <a:r>
              <a:rPr lang="en-US" sz="2000" dirty="0" smtClean="0">
                <a:latin typeface="Arial Black" pitchFamily="34" charset="0"/>
                <a:cs typeface="Arial" pitchFamily="34" charset="0"/>
              </a:rPr>
              <a:t>   #NIM : P1400212015</a:t>
            </a:r>
            <a:endParaRPr lang="en-US" sz="2000" dirty="0">
              <a:latin typeface="Arial Black" pitchFamily="34" charset="0"/>
              <a:cs typeface="Arial" pitchFamily="34" charset="0"/>
            </a:endParaRPr>
          </a:p>
        </p:txBody>
      </p:sp>
    </p:spTree>
    <p:extLst>
      <p:ext uri="{BB962C8B-B14F-4D97-AF65-F5344CB8AC3E}">
        <p14:creationId xmlns:p14="http://schemas.microsoft.com/office/powerpoint/2010/main" val="1070447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Penelitian</a:t>
            </a:r>
            <a:r>
              <a:rPr lang="en-US" dirty="0" smtClean="0"/>
              <a:t> </a:t>
            </a:r>
            <a:r>
              <a:rPr lang="en-US" dirty="0" err="1" smtClean="0"/>
              <a:t>Relevan</a:t>
            </a:r>
            <a:endParaRPr lang="en-US" dirty="0"/>
          </a:p>
        </p:txBody>
      </p:sp>
      <p:sp>
        <p:nvSpPr>
          <p:cNvPr id="3" name="Content Placeholder 2"/>
          <p:cNvSpPr>
            <a:spLocks noGrp="1"/>
          </p:cNvSpPr>
          <p:nvPr>
            <p:ph idx="1"/>
          </p:nvPr>
        </p:nvSpPr>
        <p:spPr/>
        <p:txBody>
          <a:bodyPr>
            <a:normAutofit/>
          </a:bodyPr>
          <a:lstStyle/>
          <a:p>
            <a:pPr algn="just"/>
            <a:r>
              <a:rPr lang="id-ID" sz="3200" dirty="0"/>
              <a:t>Penelitian terdahulu yang relevan dengan penelitian ini yaitu penelitian yang dilakukan oleh Muh. Nadjib Muhammadin dengan judul Pemanfaatan Teknologi Informasi dan Komunikasi Untuk Meningkatkan Daya Saing Universitas </a:t>
            </a:r>
            <a:r>
              <a:rPr lang="id-ID" sz="3200" dirty="0" smtClean="0"/>
              <a:t>Hasanuddin</a:t>
            </a:r>
            <a:r>
              <a:rPr lang="en-US" sz="3200" dirty="0" smtClean="0"/>
              <a:t>.</a:t>
            </a:r>
            <a:endParaRPr lang="en-US" sz="3200" dirty="0"/>
          </a:p>
        </p:txBody>
      </p:sp>
    </p:spTree>
    <p:extLst>
      <p:ext uri="{BB962C8B-B14F-4D97-AF65-F5344CB8AC3E}">
        <p14:creationId xmlns:p14="http://schemas.microsoft.com/office/powerpoint/2010/main" val="201949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Kerangka</a:t>
            </a:r>
            <a:r>
              <a:rPr lang="en-US" dirty="0" smtClean="0"/>
              <a:t> </a:t>
            </a:r>
            <a:r>
              <a:rPr lang="en-US" dirty="0" err="1" smtClean="0"/>
              <a:t>Pikir</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6599" t="29442" r="10829" b="11395"/>
          <a:stretch/>
        </p:blipFill>
        <p:spPr bwMode="auto">
          <a:xfrm>
            <a:off x="381000" y="1447800"/>
            <a:ext cx="8802776"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5160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Metodologi</a:t>
            </a:r>
            <a:endParaRPr lang="en-US" dirty="0"/>
          </a:p>
        </p:txBody>
      </p:sp>
      <p:sp>
        <p:nvSpPr>
          <p:cNvPr id="3" name="Content Placeholder 2"/>
          <p:cNvSpPr>
            <a:spLocks noGrp="1"/>
          </p:cNvSpPr>
          <p:nvPr>
            <p:ph idx="1"/>
          </p:nvPr>
        </p:nvSpPr>
        <p:spPr/>
        <p:txBody>
          <a:bodyPr>
            <a:normAutofit/>
          </a:bodyPr>
          <a:lstStyle/>
          <a:p>
            <a:pPr algn="just"/>
            <a:r>
              <a:rPr lang="en-US" sz="3200" dirty="0" err="1" smtClean="0"/>
              <a:t>Jenis</a:t>
            </a:r>
            <a:r>
              <a:rPr lang="en-US" sz="3200" dirty="0" smtClean="0"/>
              <a:t> </a:t>
            </a:r>
            <a:r>
              <a:rPr lang="en-US" sz="3200" dirty="0" err="1" smtClean="0"/>
              <a:t>Penelitian</a:t>
            </a:r>
            <a:r>
              <a:rPr lang="en-US" sz="3200" dirty="0" smtClean="0"/>
              <a:t> </a:t>
            </a:r>
            <a:r>
              <a:rPr lang="en-US" sz="3200" dirty="0" err="1" smtClean="0"/>
              <a:t>Deskriptif</a:t>
            </a:r>
            <a:r>
              <a:rPr lang="en-US" sz="3200" dirty="0" smtClean="0"/>
              <a:t> </a:t>
            </a:r>
            <a:r>
              <a:rPr lang="en-US" sz="3200" dirty="0" err="1" smtClean="0"/>
              <a:t>Kualitatif</a:t>
            </a:r>
            <a:r>
              <a:rPr lang="en-US" sz="3200" dirty="0" smtClean="0"/>
              <a:t> </a:t>
            </a:r>
            <a:r>
              <a:rPr lang="en-US" sz="3200" dirty="0" err="1" smtClean="0"/>
              <a:t>dengan</a:t>
            </a:r>
            <a:r>
              <a:rPr lang="en-US" sz="3200" dirty="0" smtClean="0"/>
              <a:t> </a:t>
            </a:r>
            <a:r>
              <a:rPr lang="en-US" sz="3200" dirty="0" err="1" smtClean="0"/>
              <a:t>sasaran</a:t>
            </a:r>
            <a:r>
              <a:rPr lang="en-US" sz="3200" dirty="0" smtClean="0"/>
              <a:t> yang </a:t>
            </a:r>
            <a:r>
              <a:rPr lang="en-US" sz="3200" dirty="0" err="1" smtClean="0"/>
              <a:t>diteliti</a:t>
            </a:r>
            <a:r>
              <a:rPr lang="en-US" sz="3200" dirty="0" smtClean="0"/>
              <a:t> </a:t>
            </a:r>
            <a:r>
              <a:rPr lang="en-US" sz="3200" dirty="0" err="1" smtClean="0"/>
              <a:t>adalah</a:t>
            </a:r>
            <a:r>
              <a:rPr lang="en-US" sz="3200" dirty="0" smtClean="0"/>
              <a:t> </a:t>
            </a:r>
            <a:r>
              <a:rPr lang="id-ID" sz="3200" dirty="0" smtClean="0"/>
              <a:t>bagaimana </a:t>
            </a:r>
            <a:r>
              <a:rPr lang="en-US" sz="3200" dirty="0" err="1"/>
              <a:t>pemanfaatan</a:t>
            </a:r>
            <a:r>
              <a:rPr lang="en-US" sz="3200" dirty="0"/>
              <a:t> TIK </a:t>
            </a:r>
            <a:r>
              <a:rPr lang="en-US" sz="3200" dirty="0" err="1"/>
              <a:t>oleh</a:t>
            </a:r>
            <a:r>
              <a:rPr lang="en-US" sz="3200" dirty="0"/>
              <a:t> </a:t>
            </a:r>
            <a:r>
              <a:rPr lang="en-US" sz="3200" dirty="0" err="1"/>
              <a:t>Mahasiswa</a:t>
            </a:r>
            <a:r>
              <a:rPr lang="en-US" sz="3200" dirty="0"/>
              <a:t>, </a:t>
            </a:r>
            <a:r>
              <a:rPr lang="en-US" sz="3200" dirty="0" err="1"/>
              <a:t>Dosen</a:t>
            </a:r>
            <a:r>
              <a:rPr lang="en-US" sz="3200" dirty="0"/>
              <a:t>, </a:t>
            </a:r>
            <a:r>
              <a:rPr lang="en-US" sz="3200" dirty="0" err="1"/>
              <a:t>dalam</a:t>
            </a:r>
            <a:r>
              <a:rPr lang="en-US" sz="3200" dirty="0"/>
              <a:t> </a:t>
            </a:r>
            <a:r>
              <a:rPr lang="en-US" sz="3200" dirty="0" err="1"/>
              <a:t>Melaksanakan</a:t>
            </a:r>
            <a:r>
              <a:rPr lang="en-US" sz="3200" dirty="0"/>
              <a:t> </a:t>
            </a:r>
            <a:r>
              <a:rPr lang="en-US" sz="3200" dirty="0" err="1"/>
              <a:t>Kegiatan</a:t>
            </a:r>
            <a:r>
              <a:rPr lang="en-US" sz="3200" dirty="0"/>
              <a:t> Tri Dharma </a:t>
            </a:r>
            <a:r>
              <a:rPr lang="en-US" sz="3200" dirty="0" err="1"/>
              <a:t>Perguruan</a:t>
            </a:r>
            <a:r>
              <a:rPr lang="en-US" sz="3200" dirty="0"/>
              <a:t> </a:t>
            </a:r>
            <a:r>
              <a:rPr lang="en-US" sz="3200" dirty="0" err="1"/>
              <a:t>Tinggi</a:t>
            </a:r>
            <a:r>
              <a:rPr lang="en-US" sz="3200" dirty="0"/>
              <a:t> di </a:t>
            </a:r>
            <a:r>
              <a:rPr lang="en-US" sz="3200" dirty="0" err="1"/>
              <a:t>Kampus</a:t>
            </a:r>
            <a:r>
              <a:rPr lang="en-US" sz="3200" dirty="0"/>
              <a:t> STAIN </a:t>
            </a:r>
            <a:r>
              <a:rPr lang="en-US" sz="3200" dirty="0" err="1"/>
              <a:t>Curup</a:t>
            </a:r>
            <a:r>
              <a:rPr lang="en-US" sz="3200" dirty="0"/>
              <a:t> </a:t>
            </a:r>
            <a:r>
              <a:rPr lang="en-US" sz="3200" dirty="0" smtClean="0"/>
              <a:t>Bengkulu.</a:t>
            </a:r>
          </a:p>
          <a:p>
            <a:pPr algn="just"/>
            <a:r>
              <a:rPr lang="en-US" sz="3200" dirty="0" err="1" smtClean="0"/>
              <a:t>Lokasi</a:t>
            </a:r>
            <a:r>
              <a:rPr lang="en-US" sz="3200" dirty="0" smtClean="0"/>
              <a:t> </a:t>
            </a:r>
            <a:r>
              <a:rPr lang="en-US" sz="3200" dirty="0" err="1" smtClean="0"/>
              <a:t>dan</a:t>
            </a:r>
            <a:r>
              <a:rPr lang="en-US" sz="3200" dirty="0" smtClean="0"/>
              <a:t> </a:t>
            </a:r>
            <a:r>
              <a:rPr lang="en-US" sz="3200" dirty="0" err="1" smtClean="0"/>
              <a:t>Waktu</a:t>
            </a:r>
            <a:r>
              <a:rPr lang="en-US" sz="3200" dirty="0" smtClean="0"/>
              <a:t> </a:t>
            </a:r>
            <a:r>
              <a:rPr lang="en-US" sz="3200" dirty="0" err="1" smtClean="0"/>
              <a:t>adalah</a:t>
            </a:r>
            <a:r>
              <a:rPr lang="en-US" sz="3200" dirty="0" smtClean="0"/>
              <a:t> </a:t>
            </a:r>
            <a:r>
              <a:rPr lang="en-US" sz="3200" dirty="0" err="1" smtClean="0"/>
              <a:t>Kampus</a:t>
            </a:r>
            <a:r>
              <a:rPr lang="en-US" sz="3200" dirty="0" smtClean="0"/>
              <a:t> STAIN </a:t>
            </a:r>
            <a:r>
              <a:rPr lang="en-US" sz="3200" dirty="0" err="1" smtClean="0"/>
              <a:t>Curup</a:t>
            </a:r>
            <a:r>
              <a:rPr lang="en-US" sz="3200" dirty="0" smtClean="0"/>
              <a:t> </a:t>
            </a:r>
            <a:r>
              <a:rPr lang="en-US" sz="3200" dirty="0" err="1" smtClean="0"/>
              <a:t>waktu</a:t>
            </a:r>
            <a:r>
              <a:rPr lang="en-US" sz="3200" dirty="0" smtClean="0"/>
              <a:t> </a:t>
            </a:r>
            <a:r>
              <a:rPr lang="en-US" sz="3200" dirty="0" err="1" smtClean="0"/>
              <a:t>penelitian</a:t>
            </a:r>
            <a:r>
              <a:rPr lang="en-US" sz="3200" dirty="0" smtClean="0"/>
              <a:t> </a:t>
            </a:r>
            <a:r>
              <a:rPr lang="en-US" sz="3200" dirty="0" err="1" smtClean="0"/>
              <a:t>Juli</a:t>
            </a:r>
            <a:r>
              <a:rPr lang="en-US" sz="3200" dirty="0"/>
              <a:t> </a:t>
            </a:r>
            <a:r>
              <a:rPr lang="en-US" sz="3200" dirty="0" smtClean="0"/>
              <a:t>2014 – </a:t>
            </a:r>
            <a:r>
              <a:rPr lang="en-US" sz="3200" dirty="0" err="1" smtClean="0"/>
              <a:t>sekarang</a:t>
            </a:r>
            <a:r>
              <a:rPr lang="en-US" sz="3200" dirty="0" smtClean="0"/>
              <a:t>.</a:t>
            </a:r>
          </a:p>
        </p:txBody>
      </p:sp>
    </p:spTree>
    <p:extLst>
      <p:ext uri="{BB962C8B-B14F-4D97-AF65-F5344CB8AC3E}">
        <p14:creationId xmlns:p14="http://schemas.microsoft.com/office/powerpoint/2010/main" val="1901175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Informan</a:t>
            </a:r>
            <a:r>
              <a:rPr lang="en-US" dirty="0" smtClean="0"/>
              <a:t> </a:t>
            </a:r>
            <a:endParaRPr lang="en-US" dirty="0"/>
          </a:p>
        </p:txBody>
      </p:sp>
      <p:sp>
        <p:nvSpPr>
          <p:cNvPr id="3" name="Content Placeholder 2"/>
          <p:cNvSpPr>
            <a:spLocks noGrp="1"/>
          </p:cNvSpPr>
          <p:nvPr>
            <p:ph idx="1"/>
          </p:nvPr>
        </p:nvSpPr>
        <p:spPr/>
        <p:txBody>
          <a:bodyPr>
            <a:normAutofit/>
          </a:bodyPr>
          <a:lstStyle/>
          <a:p>
            <a:pPr lvl="0"/>
            <a:r>
              <a:rPr lang="en-US" sz="3200" dirty="0" err="1"/>
              <a:t>Ketua</a:t>
            </a:r>
            <a:r>
              <a:rPr lang="en-US" sz="3200" dirty="0"/>
              <a:t> STAIN </a:t>
            </a:r>
            <a:r>
              <a:rPr lang="en-US" sz="3200" dirty="0" err="1"/>
              <a:t>Curup</a:t>
            </a:r>
            <a:endParaRPr lang="en-US" sz="3200" dirty="0"/>
          </a:p>
          <a:p>
            <a:pPr lvl="0"/>
            <a:r>
              <a:rPr lang="en-US" sz="3200" dirty="0" err="1"/>
              <a:t>Pimpinan</a:t>
            </a:r>
            <a:r>
              <a:rPr lang="en-US" sz="3200" dirty="0"/>
              <a:t> </a:t>
            </a:r>
            <a:r>
              <a:rPr lang="en-US" sz="3200" dirty="0" err="1"/>
              <a:t>Lembaga</a:t>
            </a:r>
            <a:r>
              <a:rPr lang="en-US" sz="3200" dirty="0"/>
              <a:t>/</a:t>
            </a:r>
            <a:r>
              <a:rPr lang="en-US" sz="3200" dirty="0" err="1"/>
              <a:t>Uni</a:t>
            </a:r>
            <a:r>
              <a:rPr lang="en-US" sz="3200" dirty="0"/>
              <a:t> </a:t>
            </a:r>
            <a:r>
              <a:rPr lang="en-US" sz="3200" dirty="0" err="1"/>
              <a:t>Pelaksana</a:t>
            </a:r>
            <a:r>
              <a:rPr lang="en-US" sz="3200" dirty="0"/>
              <a:t> </a:t>
            </a:r>
            <a:r>
              <a:rPr lang="en-US" sz="3200" dirty="0" err="1"/>
              <a:t>Teknis</a:t>
            </a:r>
            <a:endParaRPr lang="en-US" sz="3200" dirty="0"/>
          </a:p>
          <a:p>
            <a:pPr lvl="0"/>
            <a:r>
              <a:rPr lang="en-US" sz="3200" dirty="0" err="1"/>
              <a:t>Pimpinan</a:t>
            </a:r>
            <a:r>
              <a:rPr lang="en-US" sz="3200" dirty="0"/>
              <a:t> </a:t>
            </a:r>
            <a:r>
              <a:rPr lang="en-US" sz="3200" dirty="0" err="1"/>
              <a:t>Jurusan</a:t>
            </a:r>
            <a:endParaRPr lang="en-US" sz="3200" dirty="0"/>
          </a:p>
          <a:p>
            <a:r>
              <a:rPr lang="en-US" sz="3200" dirty="0" err="1"/>
              <a:t>Dosen</a:t>
            </a:r>
            <a:r>
              <a:rPr lang="en-US" sz="3200" dirty="0"/>
              <a:t>, </a:t>
            </a:r>
            <a:r>
              <a:rPr lang="en-US" sz="3200" dirty="0" err="1"/>
              <a:t>Mahasiswa</a:t>
            </a:r>
            <a:r>
              <a:rPr lang="en-US" sz="3200" dirty="0"/>
              <a:t>, </a:t>
            </a:r>
            <a:r>
              <a:rPr lang="en-US" sz="3200" dirty="0" err="1"/>
              <a:t>dan</a:t>
            </a:r>
            <a:r>
              <a:rPr lang="en-US" sz="3200" dirty="0"/>
              <a:t> </a:t>
            </a:r>
            <a:r>
              <a:rPr lang="en-US" sz="3200" dirty="0" err="1"/>
              <a:t>Pegawai</a:t>
            </a:r>
            <a:r>
              <a:rPr lang="en-US" sz="3200" dirty="0"/>
              <a:t> (Biro </a:t>
            </a:r>
            <a:r>
              <a:rPr lang="en-US" sz="3200" dirty="0" err="1"/>
              <a:t>Administrasi</a:t>
            </a:r>
            <a:r>
              <a:rPr lang="en-US" sz="3200" dirty="0"/>
              <a:t>)</a:t>
            </a:r>
          </a:p>
        </p:txBody>
      </p:sp>
    </p:spTree>
    <p:extLst>
      <p:ext uri="{BB962C8B-B14F-4D97-AF65-F5344CB8AC3E}">
        <p14:creationId xmlns:p14="http://schemas.microsoft.com/office/powerpoint/2010/main" val="1076181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Sumber</a:t>
            </a:r>
            <a:r>
              <a:rPr lang="en-US" dirty="0" smtClean="0"/>
              <a:t> </a:t>
            </a:r>
            <a:r>
              <a:rPr lang="en-US" dirty="0" err="1" smtClean="0"/>
              <a:t>dan</a:t>
            </a:r>
            <a:r>
              <a:rPr lang="en-US" dirty="0" smtClean="0"/>
              <a:t> </a:t>
            </a:r>
            <a:r>
              <a:rPr lang="en-US" dirty="0" err="1" smtClean="0"/>
              <a:t>Jenis</a:t>
            </a:r>
            <a:r>
              <a:rPr lang="en-US" dirty="0" smtClean="0"/>
              <a:t> Data</a:t>
            </a:r>
            <a:endParaRPr lang="en-US" dirty="0"/>
          </a:p>
        </p:txBody>
      </p:sp>
      <p:sp>
        <p:nvSpPr>
          <p:cNvPr id="3" name="Content Placeholder 2"/>
          <p:cNvSpPr>
            <a:spLocks noGrp="1"/>
          </p:cNvSpPr>
          <p:nvPr>
            <p:ph idx="1"/>
          </p:nvPr>
        </p:nvSpPr>
        <p:spPr/>
        <p:txBody>
          <a:bodyPr>
            <a:normAutofit/>
          </a:bodyPr>
          <a:lstStyle/>
          <a:p>
            <a:pPr lvl="0" algn="just"/>
            <a:r>
              <a:rPr lang="id-ID" sz="3200" dirty="0"/>
              <a:t>Data Primer: Hasil </a:t>
            </a:r>
            <a:r>
              <a:rPr lang="en-US" sz="3200" dirty="0" err="1"/>
              <a:t>wawancara</a:t>
            </a:r>
            <a:r>
              <a:rPr lang="en-US" sz="3200" dirty="0"/>
              <a:t> </a:t>
            </a:r>
            <a:r>
              <a:rPr lang="en-US" sz="3200" dirty="0" err="1"/>
              <a:t>mendalam</a:t>
            </a:r>
            <a:r>
              <a:rPr lang="en-US" sz="3200" dirty="0"/>
              <a:t> </a:t>
            </a:r>
            <a:r>
              <a:rPr lang="en-US" sz="3200" dirty="0" err="1"/>
              <a:t>dari</a:t>
            </a:r>
            <a:r>
              <a:rPr lang="en-US" sz="3200" dirty="0"/>
              <a:t> </a:t>
            </a:r>
            <a:r>
              <a:rPr lang="en-US" sz="3200" dirty="0" err="1"/>
              <a:t>informan</a:t>
            </a:r>
            <a:r>
              <a:rPr lang="en-US" sz="3200" dirty="0"/>
              <a:t> </a:t>
            </a:r>
            <a:r>
              <a:rPr lang="en-US" sz="3200" dirty="0" err="1"/>
              <a:t>tersebut</a:t>
            </a:r>
            <a:r>
              <a:rPr lang="en-US" sz="3200" dirty="0"/>
              <a:t> </a:t>
            </a:r>
            <a:r>
              <a:rPr lang="en-US" sz="3200" dirty="0" err="1"/>
              <a:t>diatas</a:t>
            </a:r>
            <a:r>
              <a:rPr lang="en-US" sz="3200" dirty="0"/>
              <a:t> </a:t>
            </a:r>
            <a:r>
              <a:rPr lang="en-US" sz="3200" dirty="0" err="1"/>
              <a:t>dengan</a:t>
            </a:r>
            <a:r>
              <a:rPr lang="en-US" sz="3200" dirty="0"/>
              <a:t> </a:t>
            </a:r>
            <a:r>
              <a:rPr lang="en-US" sz="3200" dirty="0" err="1"/>
              <a:t>prinsip</a:t>
            </a:r>
            <a:r>
              <a:rPr lang="en-US" sz="3200" dirty="0"/>
              <a:t> 5 W 1 H</a:t>
            </a:r>
            <a:r>
              <a:rPr lang="id-ID" sz="3200" dirty="0"/>
              <a:t>.</a:t>
            </a:r>
            <a:endParaRPr lang="en-US" sz="3200" dirty="0"/>
          </a:p>
          <a:p>
            <a:pPr lvl="0" algn="just"/>
            <a:r>
              <a:rPr lang="id-ID" sz="3200" dirty="0"/>
              <a:t>Data sekunder: Dokumen-dokumen yang berkaitan dengan </a:t>
            </a:r>
            <a:r>
              <a:rPr lang="en-US" sz="3200" dirty="0" err="1"/>
              <a:t>Fasilitas</a:t>
            </a:r>
            <a:r>
              <a:rPr lang="en-US" sz="3200" dirty="0"/>
              <a:t> TIK yang </a:t>
            </a:r>
            <a:r>
              <a:rPr lang="en-US" sz="3200" dirty="0" err="1"/>
              <a:t>ada</a:t>
            </a:r>
            <a:r>
              <a:rPr lang="en-US" sz="3200" dirty="0"/>
              <a:t> di </a:t>
            </a:r>
            <a:r>
              <a:rPr lang="en-US" sz="3200" dirty="0" err="1"/>
              <a:t>Kampus</a:t>
            </a:r>
            <a:r>
              <a:rPr lang="en-US" sz="3200" dirty="0"/>
              <a:t> STAIN </a:t>
            </a:r>
            <a:r>
              <a:rPr lang="en-US" sz="3200" dirty="0" err="1"/>
              <a:t>Curup</a:t>
            </a:r>
            <a:r>
              <a:rPr lang="en-US" sz="3200" dirty="0"/>
              <a:t> Bengkulu</a:t>
            </a:r>
            <a:r>
              <a:rPr lang="id-ID" sz="3200" dirty="0"/>
              <a:t>.</a:t>
            </a:r>
            <a:endParaRPr lang="en-US" sz="3200" dirty="0"/>
          </a:p>
          <a:p>
            <a:pPr algn="just"/>
            <a:r>
              <a:rPr lang="en-US" sz="3200" dirty="0"/>
              <a:t>Data </a:t>
            </a:r>
            <a:r>
              <a:rPr lang="en-US" sz="3200" dirty="0" err="1"/>
              <a:t>Tertier</a:t>
            </a:r>
            <a:r>
              <a:rPr lang="en-US" sz="3200" dirty="0"/>
              <a:t> : Data yang </a:t>
            </a:r>
            <a:r>
              <a:rPr lang="en-US" sz="3200" dirty="0" err="1"/>
              <a:t>berkaitan</a:t>
            </a:r>
            <a:r>
              <a:rPr lang="en-US" sz="3200" dirty="0"/>
              <a:t> </a:t>
            </a:r>
            <a:r>
              <a:rPr lang="en-US" sz="3200" dirty="0" err="1"/>
              <a:t>dengan</a:t>
            </a:r>
            <a:r>
              <a:rPr lang="en-US" sz="3200" dirty="0"/>
              <a:t> </a:t>
            </a:r>
            <a:r>
              <a:rPr lang="en-US" sz="3200" dirty="0" err="1"/>
              <a:t>pemanfaatan</a:t>
            </a:r>
            <a:r>
              <a:rPr lang="en-US" sz="3200" dirty="0"/>
              <a:t> TIK</a:t>
            </a:r>
            <a:r>
              <a:rPr lang="en-US" sz="3200" dirty="0" smtClean="0"/>
              <a:t> </a:t>
            </a:r>
            <a:endParaRPr lang="en-US" sz="3200" dirty="0"/>
          </a:p>
        </p:txBody>
      </p:sp>
    </p:spTree>
    <p:extLst>
      <p:ext uri="{BB962C8B-B14F-4D97-AF65-F5344CB8AC3E}">
        <p14:creationId xmlns:p14="http://schemas.microsoft.com/office/powerpoint/2010/main" val="1427793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Jenis</a:t>
            </a:r>
            <a:r>
              <a:rPr lang="en-US" dirty="0" smtClean="0"/>
              <a:t> Data</a:t>
            </a:r>
            <a:endParaRPr lang="en-US" dirty="0"/>
          </a:p>
        </p:txBody>
      </p:sp>
      <p:sp>
        <p:nvSpPr>
          <p:cNvPr id="3" name="Content Placeholder 2"/>
          <p:cNvSpPr>
            <a:spLocks noGrp="1"/>
          </p:cNvSpPr>
          <p:nvPr>
            <p:ph idx="1"/>
          </p:nvPr>
        </p:nvSpPr>
        <p:spPr/>
        <p:txBody>
          <a:bodyPr>
            <a:normAutofit/>
          </a:bodyPr>
          <a:lstStyle/>
          <a:p>
            <a:r>
              <a:rPr lang="en-US" sz="2800" dirty="0" smtClean="0"/>
              <a:t>Hard Data</a:t>
            </a:r>
          </a:p>
          <a:p>
            <a:r>
              <a:rPr lang="en-US" sz="2800" dirty="0" smtClean="0"/>
              <a:t>Soft Data (</a:t>
            </a:r>
            <a:r>
              <a:rPr lang="en-US" sz="2800" dirty="0" err="1" smtClean="0"/>
              <a:t>Hasil</a:t>
            </a:r>
            <a:r>
              <a:rPr lang="en-US" sz="2800" dirty="0" smtClean="0"/>
              <a:t> </a:t>
            </a:r>
            <a:r>
              <a:rPr lang="en-US" sz="2800" dirty="0" err="1" smtClean="0"/>
              <a:t>Wawancara</a:t>
            </a:r>
            <a:r>
              <a:rPr lang="en-US" sz="2800" dirty="0" smtClean="0"/>
              <a:t>)</a:t>
            </a:r>
            <a:endParaRPr lang="en-US" sz="2800" dirty="0"/>
          </a:p>
        </p:txBody>
      </p:sp>
    </p:spTree>
    <p:extLst>
      <p:ext uri="{BB962C8B-B14F-4D97-AF65-F5344CB8AC3E}">
        <p14:creationId xmlns:p14="http://schemas.microsoft.com/office/powerpoint/2010/main" val="197082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Teknik</a:t>
            </a:r>
            <a:r>
              <a:rPr lang="en-US" dirty="0" smtClean="0"/>
              <a:t> </a:t>
            </a:r>
            <a:r>
              <a:rPr lang="en-US" dirty="0" err="1" smtClean="0"/>
              <a:t>Pengumpulan</a:t>
            </a:r>
            <a:r>
              <a:rPr lang="en-US" dirty="0" smtClean="0"/>
              <a:t> Data</a:t>
            </a:r>
            <a:endParaRPr lang="en-US" dirty="0"/>
          </a:p>
        </p:txBody>
      </p:sp>
      <p:sp>
        <p:nvSpPr>
          <p:cNvPr id="3" name="Content Placeholder 2"/>
          <p:cNvSpPr>
            <a:spLocks noGrp="1"/>
          </p:cNvSpPr>
          <p:nvPr>
            <p:ph idx="1"/>
          </p:nvPr>
        </p:nvSpPr>
        <p:spPr/>
        <p:txBody>
          <a:bodyPr>
            <a:normAutofit/>
          </a:bodyPr>
          <a:lstStyle/>
          <a:p>
            <a:pPr lvl="0" algn="just"/>
            <a:r>
              <a:rPr lang="en-US" sz="3200" dirty="0" err="1"/>
              <a:t>Bahan</a:t>
            </a:r>
            <a:r>
              <a:rPr lang="en-US" sz="3200" dirty="0"/>
              <a:t> </a:t>
            </a:r>
            <a:r>
              <a:rPr lang="en-US" sz="3200" dirty="0" err="1"/>
              <a:t>Pustaka</a:t>
            </a:r>
            <a:r>
              <a:rPr lang="en-US" sz="3200" dirty="0"/>
              <a:t> (</a:t>
            </a:r>
            <a:r>
              <a:rPr lang="en-US" sz="3200" dirty="0" err="1"/>
              <a:t>Dokumen</a:t>
            </a:r>
            <a:r>
              <a:rPr lang="en-US" sz="3200" dirty="0"/>
              <a:t>, </a:t>
            </a:r>
            <a:r>
              <a:rPr lang="en-US" sz="3200" dirty="0" err="1"/>
              <a:t>Laporan</a:t>
            </a:r>
            <a:r>
              <a:rPr lang="en-US" sz="3200" dirty="0"/>
              <a:t>, </a:t>
            </a:r>
            <a:r>
              <a:rPr lang="en-US" sz="3200" dirty="0" err="1"/>
              <a:t>Buku</a:t>
            </a:r>
            <a:r>
              <a:rPr lang="en-US" sz="3200" dirty="0"/>
              <a:t>, </a:t>
            </a:r>
            <a:r>
              <a:rPr lang="en-US" sz="3200" dirty="0" err="1"/>
              <a:t>elektronik</a:t>
            </a:r>
            <a:r>
              <a:rPr lang="en-US" sz="3200" dirty="0"/>
              <a:t> media)</a:t>
            </a:r>
          </a:p>
          <a:p>
            <a:pPr lvl="0" algn="just"/>
            <a:r>
              <a:rPr lang="en-US" sz="3200" dirty="0" err="1"/>
              <a:t>Hasil</a:t>
            </a:r>
            <a:r>
              <a:rPr lang="en-US" sz="3200" dirty="0"/>
              <a:t> </a:t>
            </a:r>
            <a:r>
              <a:rPr lang="en-US" sz="3200" dirty="0" err="1"/>
              <a:t>Observasi</a:t>
            </a:r>
            <a:r>
              <a:rPr lang="en-US" sz="3200" dirty="0"/>
              <a:t> </a:t>
            </a:r>
            <a:r>
              <a:rPr lang="en-US" sz="3200" dirty="0" err="1"/>
              <a:t>Lapangan</a:t>
            </a:r>
            <a:endParaRPr lang="en-US" sz="3200" dirty="0"/>
          </a:p>
          <a:p>
            <a:pPr lvl="0" algn="just"/>
            <a:r>
              <a:rPr lang="en-US" sz="3200" dirty="0" err="1"/>
              <a:t>Hasil</a:t>
            </a:r>
            <a:r>
              <a:rPr lang="en-US" sz="3200" dirty="0"/>
              <a:t> </a:t>
            </a:r>
            <a:r>
              <a:rPr lang="en-US" sz="3200" dirty="0" err="1"/>
              <a:t>Survei</a:t>
            </a:r>
            <a:r>
              <a:rPr lang="en-US" sz="3200" dirty="0"/>
              <a:t> (</a:t>
            </a:r>
            <a:r>
              <a:rPr lang="en-US" sz="3200" dirty="0" err="1"/>
              <a:t>Wawancara</a:t>
            </a:r>
            <a:r>
              <a:rPr lang="en-US" sz="3200" dirty="0"/>
              <a:t> </a:t>
            </a:r>
            <a:r>
              <a:rPr lang="en-US" sz="3200" dirty="0" err="1"/>
              <a:t>Mendalam</a:t>
            </a:r>
            <a:r>
              <a:rPr lang="en-US" sz="3200" dirty="0"/>
              <a:t> </a:t>
            </a:r>
            <a:r>
              <a:rPr lang="en-US" sz="3200" dirty="0" err="1"/>
              <a:t>dan</a:t>
            </a:r>
            <a:r>
              <a:rPr lang="en-US" sz="3200" dirty="0"/>
              <a:t> </a:t>
            </a:r>
            <a:r>
              <a:rPr lang="en-US" sz="3200" dirty="0" err="1"/>
              <a:t>terstruktur</a:t>
            </a:r>
            <a:r>
              <a:rPr lang="en-US" sz="3200" dirty="0" smtClean="0"/>
              <a:t>)</a:t>
            </a:r>
            <a:endParaRPr lang="en-US" sz="3200" dirty="0"/>
          </a:p>
        </p:txBody>
      </p:sp>
    </p:spTree>
    <p:extLst>
      <p:ext uri="{BB962C8B-B14F-4D97-AF65-F5344CB8AC3E}">
        <p14:creationId xmlns:p14="http://schemas.microsoft.com/office/powerpoint/2010/main" val="924753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b="1" dirty="0" smtClean="0"/>
              <a:t>Teknik Analisis data</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id-ID" sz="3200" dirty="0" smtClean="0"/>
              <a:t>Teknik </a:t>
            </a:r>
            <a:r>
              <a:rPr lang="id-ID" sz="3200" dirty="0"/>
              <a:t>analisis data yang akan digunakan dalam penelitian ini adalah analisis deskriptif kualitatif </a:t>
            </a:r>
            <a:r>
              <a:rPr lang="en-US" sz="3200" dirty="0"/>
              <a:t>yang</a:t>
            </a:r>
            <a:r>
              <a:rPr lang="id-ID" sz="3200" dirty="0"/>
              <a:t> dimaksudkan</a:t>
            </a:r>
            <a:r>
              <a:rPr lang="en-US" sz="3200" dirty="0"/>
              <a:t> </a:t>
            </a:r>
            <a:r>
              <a:rPr lang="en-US" sz="3200" dirty="0" err="1"/>
              <a:t>untuk</a:t>
            </a:r>
            <a:r>
              <a:rPr lang="id-ID" sz="3200" dirty="0"/>
              <a:t> mengumpulkan informasi mengenai suatu gejala yang ada dengan apa adanya tanpa mengubah atau memanipulasi data tersebut.</a:t>
            </a:r>
            <a:endParaRPr lang="en-US" sz="3200" dirty="0"/>
          </a:p>
        </p:txBody>
      </p:sp>
    </p:spTree>
    <p:extLst>
      <p:ext uri="{BB962C8B-B14F-4D97-AF65-F5344CB8AC3E}">
        <p14:creationId xmlns:p14="http://schemas.microsoft.com/office/powerpoint/2010/main" val="1628730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7088"/>
            <a:ext cx="7772400" cy="1470025"/>
          </a:xfrm>
        </p:spPr>
        <p:txBody>
          <a:bodyPr/>
          <a:lstStyle/>
          <a:p>
            <a:r>
              <a:rPr lang="en-US" sz="4400" dirty="0" err="1" smtClean="0"/>
              <a:t>Latar</a:t>
            </a:r>
            <a:r>
              <a:rPr lang="en-US" sz="4400" dirty="0" smtClean="0"/>
              <a:t> </a:t>
            </a:r>
            <a:r>
              <a:rPr lang="en-US" sz="4400" dirty="0" err="1" smtClean="0"/>
              <a:t>Belakang</a:t>
            </a:r>
            <a:r>
              <a:rPr lang="en-US" sz="4400" dirty="0" smtClean="0"/>
              <a:t> </a:t>
            </a:r>
            <a:endParaRPr lang="en-US" sz="4400" dirty="0"/>
          </a:p>
        </p:txBody>
      </p:sp>
      <p:sp>
        <p:nvSpPr>
          <p:cNvPr id="3" name="Subtitle 2"/>
          <p:cNvSpPr>
            <a:spLocks noGrp="1"/>
          </p:cNvSpPr>
          <p:nvPr>
            <p:ph type="subTitle" idx="1"/>
          </p:nvPr>
        </p:nvSpPr>
        <p:spPr>
          <a:xfrm>
            <a:off x="457200" y="1600200"/>
            <a:ext cx="7772400" cy="4800600"/>
          </a:xfrm>
        </p:spPr>
        <p:txBody>
          <a:bodyPr>
            <a:noAutofit/>
          </a:bodyPr>
          <a:lstStyle/>
          <a:p>
            <a:pPr marL="514350" indent="-514350" algn="just">
              <a:buFont typeface="+mj-lt"/>
              <a:buAutoNum type="arabicPeriod"/>
            </a:pPr>
            <a:r>
              <a:rPr lang="en-US" sz="2800" dirty="0" err="1" smtClean="0">
                <a:solidFill>
                  <a:schemeClr val="tx1"/>
                </a:solidFill>
              </a:rPr>
              <a:t>Tersedianya</a:t>
            </a:r>
            <a:r>
              <a:rPr lang="en-US" sz="2800" dirty="0" smtClean="0">
                <a:solidFill>
                  <a:schemeClr val="tx1"/>
                </a:solidFill>
              </a:rPr>
              <a:t> </a:t>
            </a:r>
            <a:r>
              <a:rPr lang="en-US" sz="2800" dirty="0" err="1" smtClean="0">
                <a:solidFill>
                  <a:schemeClr val="tx1"/>
                </a:solidFill>
              </a:rPr>
              <a:t>Fasilitas</a:t>
            </a:r>
            <a:r>
              <a:rPr lang="en-US" sz="2800" dirty="0" smtClean="0">
                <a:solidFill>
                  <a:schemeClr val="tx1"/>
                </a:solidFill>
              </a:rPr>
              <a:t> TIK </a:t>
            </a:r>
            <a:r>
              <a:rPr lang="en-US" sz="2800" dirty="0" err="1" smtClean="0">
                <a:solidFill>
                  <a:schemeClr val="tx1"/>
                </a:solidFill>
              </a:rPr>
              <a:t>seperti</a:t>
            </a:r>
            <a:r>
              <a:rPr lang="en-US" sz="2800" dirty="0" smtClean="0">
                <a:solidFill>
                  <a:schemeClr val="tx1"/>
                </a:solidFill>
              </a:rPr>
              <a:t> Internet (</a:t>
            </a:r>
            <a:r>
              <a:rPr lang="en-US" sz="2800" dirty="0" err="1" smtClean="0">
                <a:solidFill>
                  <a:schemeClr val="tx1"/>
                </a:solidFill>
              </a:rPr>
              <a:t>hostspot</a:t>
            </a:r>
            <a:r>
              <a:rPr lang="en-US" sz="2800" dirty="0" smtClean="0">
                <a:solidFill>
                  <a:schemeClr val="tx1"/>
                </a:solidFill>
              </a:rPr>
              <a:t>) , e-learning, email, portal p3m, e-library </a:t>
            </a:r>
            <a:r>
              <a:rPr lang="en-US" sz="2800" dirty="0" err="1" smtClean="0">
                <a:solidFill>
                  <a:schemeClr val="tx1"/>
                </a:solidFill>
              </a:rPr>
              <a:t>pada</a:t>
            </a:r>
            <a:r>
              <a:rPr lang="en-US" sz="2800" dirty="0" smtClean="0">
                <a:solidFill>
                  <a:schemeClr val="tx1"/>
                </a:solidFill>
              </a:rPr>
              <a:t> STAIN </a:t>
            </a:r>
            <a:r>
              <a:rPr lang="en-US" sz="2800" dirty="0" err="1" smtClean="0">
                <a:solidFill>
                  <a:schemeClr val="tx1"/>
                </a:solidFill>
              </a:rPr>
              <a:t>Curup</a:t>
            </a:r>
            <a:r>
              <a:rPr lang="en-US" sz="2800" dirty="0" smtClean="0">
                <a:solidFill>
                  <a:schemeClr val="tx1"/>
                </a:solidFill>
              </a:rPr>
              <a:t> Bengkulu yang </a:t>
            </a:r>
            <a:r>
              <a:rPr lang="en-US" sz="2800" dirty="0" err="1" smtClean="0">
                <a:solidFill>
                  <a:schemeClr val="tx1"/>
                </a:solidFill>
              </a:rPr>
              <a:t>telah</a:t>
            </a:r>
            <a:r>
              <a:rPr lang="en-US" sz="2800" dirty="0" smtClean="0">
                <a:solidFill>
                  <a:schemeClr val="tx1"/>
                </a:solidFill>
              </a:rPr>
              <a:t> </a:t>
            </a:r>
            <a:r>
              <a:rPr lang="en-US" sz="2800" dirty="0" err="1" smtClean="0">
                <a:solidFill>
                  <a:schemeClr val="tx1"/>
                </a:solidFill>
              </a:rPr>
              <a:t>tersedia</a:t>
            </a:r>
            <a:r>
              <a:rPr lang="en-US" sz="2800" dirty="0" smtClean="0">
                <a:solidFill>
                  <a:schemeClr val="tx1"/>
                </a:solidFill>
              </a:rPr>
              <a:t>  </a:t>
            </a:r>
            <a:r>
              <a:rPr lang="en-US" sz="2800" dirty="0" err="1" smtClean="0">
                <a:solidFill>
                  <a:schemeClr val="tx1"/>
                </a:solidFill>
              </a:rPr>
              <a:t>secara</a:t>
            </a:r>
            <a:r>
              <a:rPr lang="en-US" sz="2800" dirty="0" smtClean="0">
                <a:solidFill>
                  <a:schemeClr val="tx1"/>
                </a:solidFill>
              </a:rPr>
              <a:t> </a:t>
            </a:r>
            <a:r>
              <a:rPr lang="en-US" sz="2800" dirty="0" err="1" smtClean="0">
                <a:solidFill>
                  <a:schemeClr val="tx1"/>
                </a:solidFill>
              </a:rPr>
              <a:t>bertahap</a:t>
            </a:r>
            <a:r>
              <a:rPr lang="en-US" sz="2800" dirty="0">
                <a:solidFill>
                  <a:schemeClr val="tx1"/>
                </a:solidFill>
              </a:rPr>
              <a:t> </a:t>
            </a:r>
            <a:r>
              <a:rPr lang="en-US" sz="2800" dirty="0" smtClean="0">
                <a:solidFill>
                  <a:schemeClr val="tx1"/>
                </a:solidFill>
              </a:rPr>
              <a:t>yang </a:t>
            </a:r>
            <a:r>
              <a:rPr lang="en-US" sz="2800" dirty="0" err="1" smtClean="0">
                <a:solidFill>
                  <a:schemeClr val="tx1"/>
                </a:solidFill>
              </a:rPr>
              <a:t>dimulai</a:t>
            </a:r>
            <a:r>
              <a:rPr lang="en-US" sz="2800" dirty="0" smtClean="0">
                <a:solidFill>
                  <a:schemeClr val="tx1"/>
                </a:solidFill>
              </a:rPr>
              <a:t> </a:t>
            </a:r>
            <a:r>
              <a:rPr lang="en-US" sz="2800" dirty="0" err="1" smtClean="0">
                <a:solidFill>
                  <a:schemeClr val="tx1"/>
                </a:solidFill>
              </a:rPr>
              <a:t>dari</a:t>
            </a:r>
            <a:r>
              <a:rPr lang="en-US" sz="2800" dirty="0" smtClean="0">
                <a:solidFill>
                  <a:schemeClr val="tx1"/>
                </a:solidFill>
              </a:rPr>
              <a:t> </a:t>
            </a:r>
            <a:r>
              <a:rPr lang="en-US" sz="2800" dirty="0" err="1" smtClean="0">
                <a:solidFill>
                  <a:schemeClr val="tx1"/>
                </a:solidFill>
              </a:rPr>
              <a:t>tahun</a:t>
            </a:r>
            <a:r>
              <a:rPr lang="en-US" sz="2800" dirty="0" smtClean="0">
                <a:solidFill>
                  <a:schemeClr val="tx1"/>
                </a:solidFill>
              </a:rPr>
              <a:t> 2012  </a:t>
            </a:r>
          </a:p>
          <a:p>
            <a:pPr marL="514350" indent="-514350" algn="just">
              <a:buFont typeface="+mj-lt"/>
              <a:buAutoNum type="arabicPeriod"/>
            </a:pPr>
            <a:r>
              <a:rPr lang="en-US" sz="2800" dirty="0" smtClean="0">
                <a:solidFill>
                  <a:schemeClr val="tx1"/>
                </a:solidFill>
              </a:rPr>
              <a:t> </a:t>
            </a:r>
            <a:r>
              <a:rPr lang="en-US" sz="2800" dirty="0" err="1" smtClean="0">
                <a:solidFill>
                  <a:schemeClr val="tx1"/>
                </a:solidFill>
              </a:rPr>
              <a:t>Dibentuknya</a:t>
            </a:r>
            <a:r>
              <a:rPr lang="en-US" sz="2800" dirty="0" smtClean="0">
                <a:solidFill>
                  <a:schemeClr val="tx1"/>
                </a:solidFill>
              </a:rPr>
              <a:t> Unit </a:t>
            </a:r>
            <a:r>
              <a:rPr lang="en-US" sz="2800" dirty="0" err="1" smtClean="0">
                <a:solidFill>
                  <a:schemeClr val="tx1"/>
                </a:solidFill>
              </a:rPr>
              <a:t>Lembaga</a:t>
            </a:r>
            <a:r>
              <a:rPr lang="en-US" sz="2800" dirty="0" smtClean="0">
                <a:solidFill>
                  <a:schemeClr val="tx1"/>
                </a:solidFill>
              </a:rPr>
              <a:t> </a:t>
            </a:r>
            <a:r>
              <a:rPr lang="en-US" sz="2800" dirty="0" err="1" smtClean="0">
                <a:solidFill>
                  <a:schemeClr val="tx1"/>
                </a:solidFill>
              </a:rPr>
              <a:t>Puskom</a:t>
            </a:r>
            <a:r>
              <a:rPr lang="en-US" sz="2800" dirty="0" smtClean="0">
                <a:solidFill>
                  <a:schemeClr val="tx1"/>
                </a:solidFill>
              </a:rPr>
              <a:t> yang </a:t>
            </a:r>
            <a:r>
              <a:rPr lang="en-US" sz="2800" dirty="0" err="1" smtClean="0">
                <a:solidFill>
                  <a:schemeClr val="tx1"/>
                </a:solidFill>
              </a:rPr>
              <a:t>berfungsi</a:t>
            </a:r>
            <a:r>
              <a:rPr lang="en-US" sz="2800" dirty="0" smtClean="0">
                <a:solidFill>
                  <a:schemeClr val="tx1"/>
                </a:solidFill>
              </a:rPr>
              <a:t> </a:t>
            </a:r>
            <a:r>
              <a:rPr lang="id-ID" sz="2800" dirty="0">
                <a:solidFill>
                  <a:schemeClr val="tx1"/>
                </a:solidFill>
              </a:rPr>
              <a:t>berfungsi sebagai tempat layanan dan pengembangan TIK di lingkungan STAIN </a:t>
            </a:r>
            <a:r>
              <a:rPr lang="id-ID" sz="2800" dirty="0" smtClean="0">
                <a:solidFill>
                  <a:schemeClr val="tx1"/>
                </a:solidFill>
              </a:rPr>
              <a:t>Curup</a:t>
            </a:r>
            <a:endParaRPr lang="en-US" sz="2800" dirty="0" smtClean="0">
              <a:solidFill>
                <a:schemeClr val="tx1"/>
              </a:solidFill>
            </a:endParaRPr>
          </a:p>
          <a:p>
            <a:pPr marL="514350" indent="-514350" algn="just">
              <a:buFont typeface="+mj-lt"/>
              <a:buAutoNum type="arabicPeriod"/>
            </a:pPr>
            <a:r>
              <a:rPr lang="en-US" sz="2800" dirty="0" err="1" smtClean="0">
                <a:solidFill>
                  <a:schemeClr val="tx1"/>
                </a:solidFill>
              </a:rPr>
              <a:t>Dibentuknya</a:t>
            </a:r>
            <a:r>
              <a:rPr lang="en-US" sz="2800" dirty="0" smtClean="0">
                <a:solidFill>
                  <a:schemeClr val="tx1"/>
                </a:solidFill>
              </a:rPr>
              <a:t> Unit </a:t>
            </a:r>
            <a:r>
              <a:rPr lang="en-US" sz="2800" dirty="0" err="1" smtClean="0">
                <a:solidFill>
                  <a:schemeClr val="tx1"/>
                </a:solidFill>
              </a:rPr>
              <a:t>Lembaga</a:t>
            </a:r>
            <a:r>
              <a:rPr lang="en-US" sz="2800" dirty="0" smtClean="0">
                <a:solidFill>
                  <a:schemeClr val="tx1"/>
                </a:solidFill>
              </a:rPr>
              <a:t> </a:t>
            </a:r>
            <a:r>
              <a:rPr lang="en-US" sz="2800" dirty="0" err="1" smtClean="0">
                <a:solidFill>
                  <a:schemeClr val="tx1"/>
                </a:solidFill>
              </a:rPr>
              <a:t>Pusat</a:t>
            </a:r>
            <a:r>
              <a:rPr lang="en-US" sz="2800" dirty="0" smtClean="0">
                <a:solidFill>
                  <a:schemeClr val="tx1"/>
                </a:solidFill>
              </a:rPr>
              <a:t> </a:t>
            </a:r>
            <a:r>
              <a:rPr lang="en-US" sz="2800" dirty="0" err="1" smtClean="0">
                <a:solidFill>
                  <a:schemeClr val="tx1"/>
                </a:solidFill>
              </a:rPr>
              <a:t>Penelitian</a:t>
            </a:r>
            <a:r>
              <a:rPr lang="en-US" sz="2800" dirty="0" smtClean="0">
                <a:solidFill>
                  <a:schemeClr val="tx1"/>
                </a:solidFill>
              </a:rPr>
              <a:t> </a:t>
            </a:r>
            <a:r>
              <a:rPr lang="en-US" sz="2800" dirty="0" err="1" smtClean="0">
                <a:solidFill>
                  <a:schemeClr val="tx1"/>
                </a:solidFill>
              </a:rPr>
              <a:t>dan</a:t>
            </a:r>
            <a:r>
              <a:rPr lang="en-US" sz="2800" dirty="0" smtClean="0">
                <a:solidFill>
                  <a:schemeClr val="tx1"/>
                </a:solidFill>
              </a:rPr>
              <a:t> </a:t>
            </a:r>
            <a:r>
              <a:rPr lang="en-US" sz="2800" dirty="0" err="1" smtClean="0">
                <a:solidFill>
                  <a:schemeClr val="tx1"/>
                </a:solidFill>
              </a:rPr>
              <a:t>Pengembangan</a:t>
            </a:r>
            <a:r>
              <a:rPr lang="en-US" sz="2800" dirty="0" smtClean="0">
                <a:solidFill>
                  <a:schemeClr val="tx1"/>
                </a:solidFill>
              </a:rPr>
              <a:t> </a:t>
            </a:r>
            <a:r>
              <a:rPr lang="en-US" sz="2800" dirty="0" err="1" smtClean="0">
                <a:solidFill>
                  <a:schemeClr val="tx1"/>
                </a:solidFill>
              </a:rPr>
              <a:t>Masyarakat</a:t>
            </a:r>
            <a:r>
              <a:rPr lang="en-US" sz="2800" dirty="0" smtClean="0">
                <a:solidFill>
                  <a:schemeClr val="tx1"/>
                </a:solidFill>
              </a:rPr>
              <a:t> (P3M)</a:t>
            </a:r>
          </a:p>
          <a:p>
            <a:pPr marL="514350" indent="-514350" algn="just">
              <a:buAutoNum type="arabicPeriod"/>
            </a:pPr>
            <a:endParaRPr lang="en-US" sz="2800" dirty="0">
              <a:solidFill>
                <a:schemeClr val="tx1"/>
              </a:solidFill>
            </a:endParaRPr>
          </a:p>
        </p:txBody>
      </p:sp>
    </p:spTree>
    <p:extLst>
      <p:ext uri="{BB962C8B-B14F-4D97-AF65-F5344CB8AC3E}">
        <p14:creationId xmlns:p14="http://schemas.microsoft.com/office/powerpoint/2010/main" val="357215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Rumusan</a:t>
            </a:r>
            <a:r>
              <a:rPr lang="en-US" dirty="0" smtClean="0"/>
              <a:t> </a:t>
            </a:r>
            <a:r>
              <a:rPr lang="en-US" dirty="0" err="1" smtClean="0"/>
              <a:t>Masalah</a:t>
            </a:r>
            <a:r>
              <a:rPr lang="en-US" dirty="0" smtClean="0"/>
              <a:t> </a:t>
            </a:r>
            <a:endParaRPr lang="en-US" dirty="0"/>
          </a:p>
        </p:txBody>
      </p:sp>
      <p:sp>
        <p:nvSpPr>
          <p:cNvPr id="3" name="Content Placeholder 2"/>
          <p:cNvSpPr>
            <a:spLocks noGrp="1"/>
          </p:cNvSpPr>
          <p:nvPr>
            <p:ph idx="1"/>
          </p:nvPr>
        </p:nvSpPr>
        <p:spPr/>
        <p:txBody>
          <a:bodyPr>
            <a:normAutofit/>
          </a:bodyPr>
          <a:lstStyle/>
          <a:p>
            <a:pPr marL="971550" lvl="1" indent="-514350" algn="just">
              <a:buFont typeface="+mj-lt"/>
              <a:buAutoNum type="arabicPeriod"/>
            </a:pPr>
            <a:r>
              <a:rPr lang="id-ID" sz="3200" dirty="0"/>
              <a:t>Bagaimana pemanfaatan TIK dalam mendukung kegiatan pendidikan (proses pembelajaran), </a:t>
            </a:r>
            <a:r>
              <a:rPr lang="en-US" sz="3200" dirty="0" smtClean="0"/>
              <a:t>?</a:t>
            </a:r>
            <a:endParaRPr lang="en-US" sz="3200" dirty="0"/>
          </a:p>
          <a:p>
            <a:pPr marL="971550" lvl="1" indent="-514350" algn="just">
              <a:buFont typeface="+mj-lt"/>
              <a:buAutoNum type="arabicPeriod"/>
            </a:pPr>
            <a:r>
              <a:rPr lang="id-ID" sz="3200" dirty="0"/>
              <a:t>Bagaimana pemanfaatan TIK dalam mendukung kegiatan penelitian dan pengabdian kepada masyarakat. </a:t>
            </a:r>
            <a:r>
              <a:rPr lang="en-US" sz="3200" dirty="0" smtClean="0"/>
              <a:t>?</a:t>
            </a:r>
            <a:endParaRPr lang="en-US" sz="3200" dirty="0"/>
          </a:p>
        </p:txBody>
      </p:sp>
    </p:spTree>
    <p:extLst>
      <p:ext uri="{BB962C8B-B14F-4D97-AF65-F5344CB8AC3E}">
        <p14:creationId xmlns:p14="http://schemas.microsoft.com/office/powerpoint/2010/main" val="236587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Tujuan</a:t>
            </a:r>
            <a:r>
              <a:rPr lang="en-US" dirty="0" smtClean="0"/>
              <a:t> </a:t>
            </a:r>
            <a:endParaRPr lang="en-US" dirty="0"/>
          </a:p>
        </p:txBody>
      </p:sp>
      <p:sp>
        <p:nvSpPr>
          <p:cNvPr id="3" name="Content Placeholder 2"/>
          <p:cNvSpPr>
            <a:spLocks noGrp="1"/>
          </p:cNvSpPr>
          <p:nvPr>
            <p:ph idx="1"/>
          </p:nvPr>
        </p:nvSpPr>
        <p:spPr>
          <a:xfrm>
            <a:off x="457200" y="1600200"/>
            <a:ext cx="7620000" cy="4648199"/>
          </a:xfrm>
        </p:spPr>
        <p:txBody>
          <a:bodyPr>
            <a:noAutofit/>
          </a:bodyPr>
          <a:lstStyle/>
          <a:p>
            <a:pPr marL="114300" lvl="0" indent="0" algn="just">
              <a:buNone/>
            </a:pPr>
            <a:r>
              <a:rPr lang="en-US" sz="3600" dirty="0" smtClean="0"/>
              <a:t>1. </a:t>
            </a:r>
            <a:r>
              <a:rPr lang="id-ID" sz="3600" dirty="0" smtClean="0"/>
              <a:t>Untuk </a:t>
            </a:r>
            <a:r>
              <a:rPr lang="id-ID" sz="3600" dirty="0"/>
              <a:t>mengetahui </a:t>
            </a:r>
            <a:r>
              <a:rPr lang="id-ID" sz="3600" dirty="0" smtClean="0"/>
              <a:t>pemanfaatan </a:t>
            </a:r>
            <a:r>
              <a:rPr lang="id-ID" sz="3600" dirty="0"/>
              <a:t>TIK dalam proses pembelajaran</a:t>
            </a:r>
            <a:endParaRPr lang="en-US" sz="3600" dirty="0"/>
          </a:p>
          <a:p>
            <a:pPr marL="114300" lvl="0" indent="0" algn="just">
              <a:buNone/>
            </a:pPr>
            <a:r>
              <a:rPr lang="en-US" sz="3600" dirty="0" smtClean="0"/>
              <a:t>2. </a:t>
            </a:r>
            <a:r>
              <a:rPr lang="id-ID" sz="3600" dirty="0" smtClean="0"/>
              <a:t>Untuk </a:t>
            </a:r>
            <a:r>
              <a:rPr lang="id-ID" sz="3600" dirty="0"/>
              <a:t>Mengetahui </a:t>
            </a:r>
            <a:r>
              <a:rPr lang="id-ID" sz="3600" dirty="0" smtClean="0"/>
              <a:t>pemanfaatan  </a:t>
            </a:r>
            <a:r>
              <a:rPr lang="id-ID" sz="3600" dirty="0"/>
              <a:t>TIK </a:t>
            </a:r>
            <a:r>
              <a:rPr lang="en-US" sz="3600" dirty="0" err="1" smtClean="0"/>
              <a:t>dalam</a:t>
            </a:r>
            <a:r>
              <a:rPr lang="en-US" sz="3600" dirty="0" smtClean="0"/>
              <a:t> </a:t>
            </a:r>
            <a:r>
              <a:rPr lang="en-US" sz="3600" dirty="0" err="1" smtClean="0"/>
              <a:t>kegiatan</a:t>
            </a:r>
            <a:r>
              <a:rPr lang="en-US" sz="3600" dirty="0" smtClean="0"/>
              <a:t> </a:t>
            </a:r>
            <a:r>
              <a:rPr lang="en-US" sz="3600" dirty="0" err="1" smtClean="0"/>
              <a:t>penelitian</a:t>
            </a:r>
            <a:r>
              <a:rPr lang="en-US" sz="3600" dirty="0" smtClean="0"/>
              <a:t> </a:t>
            </a:r>
            <a:r>
              <a:rPr lang="en-US" sz="3600" dirty="0" err="1" smtClean="0"/>
              <a:t>dan</a:t>
            </a:r>
            <a:r>
              <a:rPr lang="en-US" sz="3600" dirty="0" smtClean="0"/>
              <a:t> </a:t>
            </a:r>
            <a:r>
              <a:rPr lang="en-US" sz="3600" dirty="0" err="1" smtClean="0"/>
              <a:t>pengabdian</a:t>
            </a:r>
            <a:r>
              <a:rPr lang="en-US" sz="3600" dirty="0" smtClean="0"/>
              <a:t> </a:t>
            </a:r>
            <a:r>
              <a:rPr lang="en-US" sz="3600" dirty="0" err="1" smtClean="0"/>
              <a:t>kepada</a:t>
            </a:r>
            <a:r>
              <a:rPr lang="en-US" sz="3600" dirty="0" smtClean="0"/>
              <a:t> </a:t>
            </a:r>
            <a:r>
              <a:rPr lang="en-US" sz="3600" dirty="0" err="1" smtClean="0"/>
              <a:t>masyarakat</a:t>
            </a:r>
            <a:r>
              <a:rPr lang="en-US" sz="3600" dirty="0" smtClean="0"/>
              <a:t> </a:t>
            </a:r>
            <a:r>
              <a:rPr lang="id-ID" sz="3600" dirty="0" smtClean="0"/>
              <a:t>di </a:t>
            </a:r>
            <a:r>
              <a:rPr lang="id-ID" sz="3600" dirty="0"/>
              <a:t>STAIN Curup Bengkulu.</a:t>
            </a:r>
            <a:endParaRPr lang="en-US" sz="3600" dirty="0"/>
          </a:p>
          <a:p>
            <a:pPr algn="just"/>
            <a:endParaRPr lang="en-US" sz="3600" dirty="0"/>
          </a:p>
        </p:txBody>
      </p:sp>
    </p:spTree>
    <p:extLst>
      <p:ext uri="{BB962C8B-B14F-4D97-AF65-F5344CB8AC3E}">
        <p14:creationId xmlns:p14="http://schemas.microsoft.com/office/powerpoint/2010/main" val="1388976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Batasan</a:t>
            </a:r>
            <a:r>
              <a:rPr lang="en-US" dirty="0" smtClean="0"/>
              <a:t> </a:t>
            </a:r>
            <a:r>
              <a:rPr lang="en-US" dirty="0" err="1" smtClean="0"/>
              <a:t>Masalah</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a:t>P</a:t>
            </a:r>
            <a:r>
              <a:rPr lang="id-ID" sz="3200" dirty="0" smtClean="0"/>
              <a:t>enelitian </a:t>
            </a:r>
            <a:r>
              <a:rPr lang="id-ID" sz="3200" dirty="0"/>
              <a:t>ini fokus </a:t>
            </a:r>
            <a:r>
              <a:rPr lang="en-US" sz="3200" dirty="0" err="1" smtClean="0"/>
              <a:t>pada</a:t>
            </a:r>
            <a:r>
              <a:rPr lang="id-ID" sz="3200" dirty="0" smtClean="0"/>
              <a:t>  </a:t>
            </a:r>
            <a:r>
              <a:rPr lang="id-ID" sz="3200" dirty="0"/>
              <a:t>pemanfaatan teknologi informasi dan komunikasi seperti penggunaan internet, email, portal e-library, portal e-learning, dan portal penelitian dan pengabdian masyarakat pada STAIN Curup Bengkulu.</a:t>
            </a:r>
            <a:endParaRPr lang="en-US" sz="3200" dirty="0"/>
          </a:p>
          <a:p>
            <a:endParaRPr lang="en-US" sz="3200" dirty="0"/>
          </a:p>
        </p:txBody>
      </p:sp>
    </p:spTree>
    <p:extLst>
      <p:ext uri="{BB962C8B-B14F-4D97-AF65-F5344CB8AC3E}">
        <p14:creationId xmlns:p14="http://schemas.microsoft.com/office/powerpoint/2010/main" val="1472268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err="1" smtClean="0"/>
              <a:t>Manfaat</a:t>
            </a:r>
            <a:r>
              <a:rPr lang="en-US" sz="2800" dirty="0" smtClean="0"/>
              <a:t> </a:t>
            </a:r>
            <a:r>
              <a:rPr lang="en-US" sz="2800" dirty="0" err="1" smtClean="0"/>
              <a:t>Penelitian</a:t>
            </a:r>
            <a:endParaRPr lang="en-US" sz="2800" dirty="0"/>
          </a:p>
        </p:txBody>
      </p:sp>
      <p:sp>
        <p:nvSpPr>
          <p:cNvPr id="3" name="Content Placeholder 2"/>
          <p:cNvSpPr>
            <a:spLocks noGrp="1"/>
          </p:cNvSpPr>
          <p:nvPr>
            <p:ph idx="1"/>
          </p:nvPr>
        </p:nvSpPr>
        <p:spPr>
          <a:xfrm>
            <a:off x="457200" y="1600200"/>
            <a:ext cx="7620000" cy="4267200"/>
          </a:xfrm>
        </p:spPr>
        <p:txBody>
          <a:bodyPr>
            <a:noAutofit/>
          </a:bodyPr>
          <a:lstStyle/>
          <a:p>
            <a:pPr marL="114300" indent="0" algn="just">
              <a:buNone/>
            </a:pPr>
            <a:r>
              <a:rPr lang="en-US" sz="2400" dirty="0" smtClean="0"/>
              <a:t>1. </a:t>
            </a:r>
            <a:r>
              <a:rPr lang="en-US" sz="2400" dirty="0" err="1" smtClean="0"/>
              <a:t>Manfaat</a:t>
            </a:r>
            <a:r>
              <a:rPr lang="en-US" sz="2400" dirty="0" smtClean="0"/>
              <a:t> </a:t>
            </a:r>
            <a:r>
              <a:rPr lang="en-US" sz="2400" dirty="0" err="1" smtClean="0"/>
              <a:t>teoritis</a:t>
            </a:r>
            <a:endParaRPr lang="en-US" sz="2400" dirty="0" smtClean="0"/>
          </a:p>
          <a:p>
            <a:pPr marL="411480" lvl="1" indent="0" algn="just">
              <a:buNone/>
            </a:pPr>
            <a:r>
              <a:rPr lang="id-ID" sz="2400" dirty="0"/>
              <a:t>Dapat memberikan sumbangsih bagi pemanfaatan dan pengembangan TIK sebagai </a:t>
            </a:r>
            <a:r>
              <a:rPr lang="en-US" sz="2400" dirty="0"/>
              <a:t>media</a:t>
            </a:r>
            <a:r>
              <a:rPr lang="id-ID" sz="2400" dirty="0"/>
              <a:t> untuk mendukung </a:t>
            </a:r>
            <a:r>
              <a:rPr lang="id-ID" sz="2400" dirty="0" smtClean="0"/>
              <a:t>pelaksanaan Tri Dharma Perguruan </a:t>
            </a:r>
            <a:r>
              <a:rPr lang="en-US" sz="2400" dirty="0" err="1" smtClean="0"/>
              <a:t>Tinggi</a:t>
            </a:r>
            <a:endParaRPr lang="en-US" sz="2400" dirty="0" smtClean="0"/>
          </a:p>
          <a:p>
            <a:pPr marL="114300" indent="0" algn="just">
              <a:buNone/>
            </a:pPr>
            <a:r>
              <a:rPr lang="en-US" sz="2400" dirty="0" smtClean="0"/>
              <a:t>2. </a:t>
            </a:r>
            <a:r>
              <a:rPr lang="en-US" sz="2400" dirty="0" err="1" smtClean="0"/>
              <a:t>Manfaat</a:t>
            </a:r>
            <a:r>
              <a:rPr lang="en-US" sz="2400" dirty="0" smtClean="0"/>
              <a:t> </a:t>
            </a:r>
            <a:r>
              <a:rPr lang="en-US" sz="2400" dirty="0" err="1" smtClean="0"/>
              <a:t>praktis</a:t>
            </a:r>
            <a:endParaRPr lang="en-US" sz="2400" dirty="0" smtClean="0"/>
          </a:p>
          <a:p>
            <a:pPr marL="411480" lvl="1" indent="0" algn="just">
              <a:buNone/>
            </a:pPr>
            <a:r>
              <a:rPr lang="id-ID" sz="2400" dirty="0"/>
              <a:t>Manfaat bagi pimpinan STAIN Curup adalah dengan adanya penelitian ini maka dapat memberi manfaat utamanya sebagai dasar dalam pengambilan keputusan/kebijakan dalam dalam pengembangan dan perencaan kampus dimasa yang akan datang.</a:t>
            </a:r>
            <a:r>
              <a:rPr lang="en-US" sz="2400" dirty="0" smtClean="0"/>
              <a:t> </a:t>
            </a:r>
            <a:endParaRPr lang="en-US" sz="2400" dirty="0"/>
          </a:p>
        </p:txBody>
      </p:sp>
    </p:spTree>
    <p:extLst>
      <p:ext uri="{BB962C8B-B14F-4D97-AF65-F5344CB8AC3E}">
        <p14:creationId xmlns:p14="http://schemas.microsoft.com/office/powerpoint/2010/main" val="161924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just"/>
            <a:r>
              <a:rPr lang="id-ID" sz="2800" dirty="0"/>
              <a:t>Bagi dosen juga dapat memberikan manfaat utamanya  dalam hal penggunaan fasilitas TIK proses belajar mengajar di kelas maupun di luar kelas. Bagi mahasiswa juga dapat memberikan manfaat mengenai peningkatan kemampuan pemanfaatan fasilitas TIK dalam mendukung proses belajar-mengajar yang efektif dan efisien dengan berinteraksi dengan dosen maupun dengan ilmuwan lain melalui e-mail, website, teleconference maupun voice chat serta mengakses sumber – sumber informasi. </a:t>
            </a:r>
            <a:endParaRPr lang="en-US" sz="2800" dirty="0"/>
          </a:p>
          <a:p>
            <a:pPr algn="just"/>
            <a:endParaRPr lang="en-US" sz="2800" dirty="0"/>
          </a:p>
        </p:txBody>
      </p:sp>
    </p:spTree>
    <p:extLst>
      <p:ext uri="{BB962C8B-B14F-4D97-AF65-F5344CB8AC3E}">
        <p14:creationId xmlns:p14="http://schemas.microsoft.com/office/powerpoint/2010/main" val="1356507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7620000" cy="5410200"/>
          </a:xfrm>
        </p:spPr>
        <p:txBody>
          <a:bodyPr>
            <a:noAutofit/>
          </a:bodyPr>
          <a:lstStyle/>
          <a:p>
            <a:pPr algn="just"/>
            <a:r>
              <a:rPr lang="id-ID" sz="2800" dirty="0"/>
              <a:t>Pengembangan keilmuan adalah dengan adanya penelitian ini maka kedepannya diharapkan dapat disusun sebuah blue print pemanfaatan TIK dikampus STAIN Curup sebagai pedoman untuk pengembangan pengelolaan kampus dalam Era Teknologi Informasi</a:t>
            </a:r>
            <a:r>
              <a:rPr lang="id-ID" sz="2800" dirty="0" smtClean="0"/>
              <a:t>.</a:t>
            </a:r>
            <a:endParaRPr lang="en-US" sz="2800" dirty="0" smtClean="0"/>
          </a:p>
          <a:p>
            <a:pPr algn="just"/>
            <a:r>
              <a:rPr lang="id-ID" sz="2800" dirty="0"/>
              <a:t>Bagi peneliti manfaatnya adalah dengan adanya penelitian ini dapat memberikan gambaran/kondisi nyata </a:t>
            </a:r>
            <a:r>
              <a:rPr lang="en-US" sz="2800" dirty="0" err="1" smtClean="0"/>
              <a:t>bagaimana</a:t>
            </a:r>
            <a:r>
              <a:rPr lang="en-US" sz="2800" dirty="0" smtClean="0"/>
              <a:t> </a:t>
            </a:r>
            <a:r>
              <a:rPr lang="en-US" sz="2800" dirty="0" err="1" smtClean="0"/>
              <a:t>pemanfaatan</a:t>
            </a:r>
            <a:r>
              <a:rPr lang="id-ID" sz="2800" dirty="0" smtClean="0"/>
              <a:t> </a:t>
            </a:r>
            <a:r>
              <a:rPr lang="id-ID" sz="2800" dirty="0"/>
              <a:t>TIK dalam pelaksanaan Tridharma Perguruan Tinggi khususnya dikampus STAIN Curup.</a:t>
            </a:r>
            <a:endParaRPr lang="en-US" sz="2800" dirty="0"/>
          </a:p>
        </p:txBody>
      </p:sp>
    </p:spTree>
    <p:extLst>
      <p:ext uri="{BB962C8B-B14F-4D97-AF65-F5344CB8AC3E}">
        <p14:creationId xmlns:p14="http://schemas.microsoft.com/office/powerpoint/2010/main" val="4232418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Tinjauan</a:t>
            </a:r>
            <a:r>
              <a:rPr lang="en-US" dirty="0" smtClean="0"/>
              <a:t> </a:t>
            </a:r>
            <a:r>
              <a:rPr lang="en-US" dirty="0" err="1" smtClean="0"/>
              <a:t>Pustaka</a:t>
            </a:r>
            <a:endParaRPr lang="en-US" dirty="0"/>
          </a:p>
        </p:txBody>
      </p:sp>
      <p:sp>
        <p:nvSpPr>
          <p:cNvPr id="3" name="Content Placeholder 2"/>
          <p:cNvSpPr>
            <a:spLocks noGrp="1"/>
          </p:cNvSpPr>
          <p:nvPr>
            <p:ph idx="1"/>
          </p:nvPr>
        </p:nvSpPr>
        <p:spPr/>
        <p:txBody>
          <a:bodyPr>
            <a:noAutofit/>
          </a:bodyPr>
          <a:lstStyle/>
          <a:p>
            <a:pPr algn="just"/>
            <a:r>
              <a:rPr lang="en-US" sz="3200" dirty="0" err="1" smtClean="0"/>
              <a:t>Teori</a:t>
            </a:r>
            <a:r>
              <a:rPr lang="en-US" sz="3200" dirty="0" smtClean="0"/>
              <a:t> </a:t>
            </a:r>
            <a:r>
              <a:rPr lang="en-US" sz="3200" dirty="0" err="1" smtClean="0"/>
              <a:t>Komunikasi</a:t>
            </a:r>
            <a:r>
              <a:rPr lang="en-US" sz="3200" dirty="0" smtClean="0"/>
              <a:t>, </a:t>
            </a:r>
            <a:r>
              <a:rPr lang="en-US" sz="3200" dirty="0" err="1" smtClean="0"/>
              <a:t>Konvergensi</a:t>
            </a:r>
            <a:r>
              <a:rPr lang="en-US" sz="3200" dirty="0" smtClean="0"/>
              <a:t> Media, </a:t>
            </a:r>
            <a:r>
              <a:rPr lang="en-US" sz="3200" dirty="0" err="1" smtClean="0"/>
              <a:t>Teori</a:t>
            </a:r>
            <a:r>
              <a:rPr lang="en-US" sz="3200" dirty="0" smtClean="0"/>
              <a:t>  TIK, Internet, </a:t>
            </a:r>
            <a:r>
              <a:rPr lang="en-US" sz="3200" dirty="0" err="1" smtClean="0"/>
              <a:t>Sistem</a:t>
            </a:r>
            <a:r>
              <a:rPr lang="en-US" sz="3200" dirty="0" smtClean="0"/>
              <a:t> </a:t>
            </a:r>
            <a:r>
              <a:rPr lang="en-US" sz="3200" dirty="0" err="1" smtClean="0"/>
              <a:t>Informasi</a:t>
            </a:r>
            <a:r>
              <a:rPr lang="en-US" sz="3200" dirty="0" smtClean="0"/>
              <a:t>, e-learning, e-library, website, email, </a:t>
            </a:r>
            <a:r>
              <a:rPr lang="en-US" sz="3200" dirty="0" err="1" smtClean="0"/>
              <a:t>teori</a:t>
            </a:r>
            <a:r>
              <a:rPr lang="en-US" sz="3200" dirty="0" smtClean="0"/>
              <a:t> New media, </a:t>
            </a:r>
            <a:r>
              <a:rPr lang="en-US" sz="3200" dirty="0" err="1" smtClean="0"/>
              <a:t>Komunikasi</a:t>
            </a:r>
            <a:r>
              <a:rPr lang="en-US" sz="3200" dirty="0" smtClean="0"/>
              <a:t> Massa, </a:t>
            </a:r>
            <a:r>
              <a:rPr lang="en-US" sz="3200" dirty="0" err="1" smtClean="0"/>
              <a:t>Teori</a:t>
            </a:r>
            <a:r>
              <a:rPr lang="en-US" sz="3200" dirty="0" smtClean="0"/>
              <a:t> </a:t>
            </a:r>
            <a:r>
              <a:rPr lang="en-US" sz="3200" dirty="0" err="1" smtClean="0"/>
              <a:t>Belajar</a:t>
            </a:r>
            <a:r>
              <a:rPr lang="en-US" sz="3200" dirty="0" smtClean="0"/>
              <a:t> </a:t>
            </a:r>
            <a:r>
              <a:rPr lang="en-US" sz="3200" dirty="0" err="1" smtClean="0"/>
              <a:t>Sibernetik</a:t>
            </a:r>
            <a:r>
              <a:rPr lang="en-US" sz="3200" dirty="0" smtClean="0"/>
              <a:t>, </a:t>
            </a:r>
            <a:r>
              <a:rPr lang="en-US" sz="3200" dirty="0" err="1" smtClean="0"/>
              <a:t>teori</a:t>
            </a:r>
            <a:r>
              <a:rPr lang="en-US" sz="3200" dirty="0" smtClean="0"/>
              <a:t>  </a:t>
            </a:r>
          </a:p>
          <a:p>
            <a:pPr algn="just"/>
            <a:r>
              <a:rPr lang="en-US" sz="3200" dirty="0" smtClean="0"/>
              <a:t>Tri Dharma </a:t>
            </a:r>
            <a:r>
              <a:rPr lang="en-US" sz="3200" dirty="0" err="1" smtClean="0"/>
              <a:t>Perguruan</a:t>
            </a:r>
            <a:r>
              <a:rPr lang="en-US" sz="3200" dirty="0" smtClean="0"/>
              <a:t> </a:t>
            </a:r>
            <a:r>
              <a:rPr lang="en-US" sz="3200" dirty="0" err="1" smtClean="0"/>
              <a:t>Tinggi</a:t>
            </a:r>
            <a:endParaRPr lang="en-US" sz="3200" dirty="0" smtClean="0"/>
          </a:p>
          <a:p>
            <a:pPr algn="just"/>
            <a:r>
              <a:rPr lang="en-US" sz="3200" dirty="0" err="1" smtClean="0"/>
              <a:t>Analisis</a:t>
            </a:r>
            <a:endParaRPr lang="en-US" sz="3200" dirty="0" smtClean="0"/>
          </a:p>
          <a:p>
            <a:pPr algn="just"/>
            <a:r>
              <a:rPr lang="en-US" sz="3200" dirty="0" err="1" smtClean="0"/>
              <a:t>Teori</a:t>
            </a:r>
            <a:r>
              <a:rPr lang="en-US" sz="3200" dirty="0" smtClean="0"/>
              <a:t> </a:t>
            </a:r>
            <a:r>
              <a:rPr lang="en-US" sz="3200" dirty="0" err="1" smtClean="0"/>
              <a:t>Penelitian</a:t>
            </a:r>
            <a:r>
              <a:rPr lang="en-US" sz="3200" dirty="0" smtClean="0"/>
              <a:t> </a:t>
            </a:r>
            <a:r>
              <a:rPr lang="en-US" sz="3200" dirty="0" err="1" smtClean="0"/>
              <a:t>Deskriptif</a:t>
            </a:r>
            <a:endParaRPr lang="en-US" sz="3200" dirty="0" smtClean="0"/>
          </a:p>
          <a:p>
            <a:pPr algn="just"/>
            <a:r>
              <a:rPr lang="en-US" sz="3200" dirty="0" smtClean="0"/>
              <a:t> </a:t>
            </a:r>
            <a:endParaRPr lang="en-US" sz="3200" dirty="0"/>
          </a:p>
        </p:txBody>
      </p:sp>
    </p:spTree>
    <p:extLst>
      <p:ext uri="{BB962C8B-B14F-4D97-AF65-F5344CB8AC3E}">
        <p14:creationId xmlns:p14="http://schemas.microsoft.com/office/powerpoint/2010/main" val="21093351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92</TotalTime>
  <Words>604</Words>
  <Application>Microsoft Office PowerPoint</Application>
  <PresentationFormat>On-screen Show (4:3)</PresentationFormat>
  <Paragraphs>52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Adjacency</vt:lpstr>
      <vt:lpstr>Pemanfaatan TIK untuk mendukung pelaksanaan Tri Dharma Perguruan Tinggi pada Kampus Stain Curup Bengkulu</vt:lpstr>
      <vt:lpstr>Latar Belakang </vt:lpstr>
      <vt:lpstr>Rumusan Masalah </vt:lpstr>
      <vt:lpstr>Tujuan </vt:lpstr>
      <vt:lpstr>Batasan Masalah </vt:lpstr>
      <vt:lpstr>Manfaat Penelitian</vt:lpstr>
      <vt:lpstr>PowerPoint Presentation</vt:lpstr>
      <vt:lpstr>PowerPoint Presentation</vt:lpstr>
      <vt:lpstr>Tinjauan Pustaka</vt:lpstr>
      <vt:lpstr>Penelitian Relevan</vt:lpstr>
      <vt:lpstr>Kerangka Pikir</vt:lpstr>
      <vt:lpstr>Metodologi</vt:lpstr>
      <vt:lpstr>Informan </vt:lpstr>
      <vt:lpstr>Sumber dan Jenis Data</vt:lpstr>
      <vt:lpstr>Jenis Data</vt:lpstr>
      <vt:lpstr>Teknik Pengumpulan Data</vt:lpstr>
      <vt:lpstr>Teknik Analisis data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Latar Belakang</dc:title>
  <dc:creator>acer</dc:creator>
  <cp:lastModifiedBy>acer</cp:lastModifiedBy>
  <cp:revision>21</cp:revision>
  <dcterms:created xsi:type="dcterms:W3CDTF">2016-05-04T05:54:59Z</dcterms:created>
  <dcterms:modified xsi:type="dcterms:W3CDTF">2016-05-04T07:35:14Z</dcterms:modified>
</cp:coreProperties>
</file>